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3"/>
  </p:notesMasterIdLst>
  <p:sldIdLst>
    <p:sldId id="257" r:id="rId2"/>
  </p:sldIdLst>
  <p:sldSz cx="13716000" cy="195119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/>
    <p:restoredTop sz="94699"/>
  </p:normalViewPr>
  <p:slideViewPr>
    <p:cSldViewPr snapToGrid="0" snapToObjects="1">
      <p:cViewPr>
        <p:scale>
          <a:sx n="70" d="100"/>
          <a:sy n="70" d="100"/>
        </p:scale>
        <p:origin x="1784" y="-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D2901-2866-7B4F-A35E-232DB7FD9D8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8930-FC2B-054E-A95B-7CF3BE81D1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2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1pPr>
    <a:lvl2pPr marL="797448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2pPr>
    <a:lvl3pPr marL="1594896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3pPr>
    <a:lvl4pPr marL="2392345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4pPr>
    <a:lvl5pPr marL="3189793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5pPr>
    <a:lvl6pPr marL="3987241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6pPr>
    <a:lvl7pPr marL="4784689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7pPr>
    <a:lvl8pPr marL="5582138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8pPr>
    <a:lvl9pPr marL="6379586" algn="l" defTabSz="1594896" rtl="0" eaLnBrk="1" latinLnBrk="0" hangingPunct="1">
      <a:defRPr sz="20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78930-FC2B-054E-A95B-7CF3BE81D1D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667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63" y="4119196"/>
            <a:ext cx="9931452" cy="9473121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663" y="13592310"/>
            <a:ext cx="9931452" cy="24508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17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65" y="13658337"/>
            <a:ext cx="9931451" cy="161244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9663" y="1951196"/>
            <a:ext cx="9931452" cy="1035820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665" y="15270786"/>
            <a:ext cx="9931449" cy="140467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52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63" y="4119192"/>
            <a:ext cx="9931452" cy="5636789"/>
          </a:xfrm>
        </p:spPr>
        <p:txBody>
          <a:bodyPr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663" y="10406380"/>
            <a:ext cx="9931452" cy="6720787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169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14" y="4119192"/>
            <a:ext cx="9001574" cy="6610322"/>
          </a:xfrm>
        </p:spPr>
        <p:txBody>
          <a:bodyPr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172266" y="10729514"/>
            <a:ext cx="8191739" cy="97353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663" y="12378224"/>
            <a:ext cx="9931452" cy="4769591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010846" y="2763351"/>
            <a:ext cx="90238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99536" y="7436589"/>
            <a:ext cx="90238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33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62" y="8888786"/>
            <a:ext cx="9931454" cy="4703527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663" y="13592313"/>
            <a:ext cx="9931452" cy="2447958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56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52" y="5636790"/>
            <a:ext cx="3316088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34213" y="7587986"/>
            <a:ext cx="3294126" cy="102121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0256" y="5636790"/>
            <a:ext cx="3304131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58380" y="7587986"/>
            <a:ext cx="3316007" cy="102121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17376" y="5636790"/>
            <a:ext cx="3299487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17376" y="7587986"/>
            <a:ext cx="3299487" cy="102121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3001" y="6070388"/>
            <a:ext cx="0" cy="11273579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34545" y="6070388"/>
            <a:ext cx="0" cy="1128633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96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213" y="12094541"/>
            <a:ext cx="3308418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34213" y="6287188"/>
            <a:ext cx="3308418" cy="43359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34213" y="13734091"/>
            <a:ext cx="3308418" cy="18754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6688" y="12094541"/>
            <a:ext cx="3297699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6687" y="6287188"/>
            <a:ext cx="3297699" cy="43359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5164" y="13734088"/>
            <a:ext cx="3302067" cy="18754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17376" y="12094541"/>
            <a:ext cx="3299487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17374" y="6287188"/>
            <a:ext cx="3299487" cy="43359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17237" y="13734082"/>
            <a:ext cx="3303857" cy="18754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193001" y="6070388"/>
            <a:ext cx="0" cy="11273579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34545" y="6070388"/>
            <a:ext cx="0" cy="1128633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52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78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4674" y="1224020"/>
            <a:ext cx="1972190" cy="1657613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213" y="2199876"/>
            <a:ext cx="8353218" cy="1560027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96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14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65" y="8142032"/>
            <a:ext cx="9931451" cy="545028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663" y="13592313"/>
            <a:ext cx="9931452" cy="2447958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30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1551" y="5862626"/>
            <a:ext cx="4947170" cy="1193752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963" y="5849872"/>
            <a:ext cx="4947173" cy="11950281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06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550" y="5419990"/>
            <a:ext cx="4947168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1551" y="7154386"/>
            <a:ext cx="4947170" cy="1064576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965" y="5419990"/>
            <a:ext cx="4947170" cy="163954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965" y="7154386"/>
            <a:ext cx="4947170" cy="1064576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38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91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1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62" y="4119192"/>
            <a:ext cx="3827193" cy="4119192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096" y="4119192"/>
            <a:ext cx="5847020" cy="13007975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662" y="8903240"/>
            <a:ext cx="3827193" cy="8238382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3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84" y="5275434"/>
            <a:ext cx="5731011" cy="4480548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20276" y="3251994"/>
            <a:ext cx="3601388" cy="130079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9662" y="10406380"/>
            <a:ext cx="5722092" cy="390239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9449148" y="4769591"/>
            <a:ext cx="4229100" cy="802158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8534748" y="-1300797"/>
            <a:ext cx="2400300" cy="455279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9449148" y="17343967"/>
            <a:ext cx="1485900" cy="281839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30982" y="7587986"/>
            <a:ext cx="6286500" cy="1192397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259682" y="8238385"/>
            <a:ext cx="3543300" cy="67207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618466" y="0"/>
            <a:ext cx="1028700" cy="3128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065" y="1288046"/>
            <a:ext cx="10583070" cy="3984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550" y="5840859"/>
            <a:ext cx="10067481" cy="11936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576238" y="5356898"/>
            <a:ext cx="2818392" cy="3429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CFAB06-FE01-BC42-A5DE-833E2D08FA27}" type="datetimeFigureOut">
              <a:rPr lang="el-GR" smtClean="0"/>
              <a:t>29/9/21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54023" y="9438534"/>
            <a:ext cx="10981653" cy="3429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649647" y="841412"/>
            <a:ext cx="943220" cy="2184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2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F132-B2D6-5041-9093-2AC3C6A5A4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708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685811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9" indent="-514359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43" indent="-428633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30" indent="-342906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41" indent="-342906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51" indent="-342906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71963" indent="-342906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74" indent="-342906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86" indent="-342906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96" indent="-342906" algn="l" defTabSz="685811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1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3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3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7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7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9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2" algn="l" defTabSz="68581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13" Type="http://schemas.openxmlformats.org/officeDocument/2006/relationships/image" Target="../media/image10.png"/><Relationship Id="rId1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image" Target="../media/image5.jpeg"/><Relationship Id="rId19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.ti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DE2A5-DBE8-174D-A280-C9C8841E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840" y="65893"/>
            <a:ext cx="9746751" cy="27016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Evaluation of the parameters of poly(butylene succinate) enzymatic polymerization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C. I. </a:t>
            </a:r>
            <a:r>
              <a:rPr lang="en-US" sz="2200" b="1" dirty="0" err="1">
                <a:solidFill>
                  <a:schemeClr val="tx1"/>
                </a:solidFill>
              </a:rPr>
              <a:t>Gkountela</a:t>
            </a:r>
            <a:r>
              <a:rPr lang="en-US" sz="2200" b="1" dirty="0">
                <a:solidFill>
                  <a:schemeClr val="tx1"/>
                </a:solidFill>
              </a:rPr>
              <a:t>, D. N. </a:t>
            </a:r>
            <a:r>
              <a:rPr lang="en-US" sz="2200" b="1" dirty="0" err="1">
                <a:solidFill>
                  <a:schemeClr val="tx1"/>
                </a:solidFill>
              </a:rPr>
              <a:t>Markoulakis</a:t>
            </a:r>
            <a:r>
              <a:rPr lang="en-US" sz="2200" b="1" dirty="0">
                <a:solidFill>
                  <a:schemeClr val="tx1"/>
                </a:solidFill>
              </a:rPr>
              <a:t>, D. M. </a:t>
            </a:r>
            <a:r>
              <a:rPr lang="en-US" sz="2200" b="1" dirty="0" err="1">
                <a:solidFill>
                  <a:schemeClr val="tx1"/>
                </a:solidFill>
              </a:rPr>
              <a:t>Korres</a:t>
            </a:r>
            <a:r>
              <a:rPr lang="en-US" sz="2200" b="1" dirty="0">
                <a:solidFill>
                  <a:schemeClr val="tx1"/>
                </a:solidFill>
              </a:rPr>
              <a:t>, S. N. </a:t>
            </a:r>
            <a:r>
              <a:rPr lang="en-US" sz="2200" b="1" dirty="0" err="1">
                <a:solidFill>
                  <a:schemeClr val="tx1"/>
                </a:solidFill>
              </a:rPr>
              <a:t>Vouyiouka</a:t>
            </a:r>
            <a:r>
              <a:rPr lang="en-US" sz="2200" b="1" dirty="0">
                <a:solidFill>
                  <a:schemeClr val="tx1"/>
                </a:solidFill>
              </a:rPr>
              <a:t>*</a:t>
            </a:r>
            <a:br>
              <a:rPr lang="el-GR" sz="2200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Laboratory of Polymer Technology, School of Chemical Engineering, National Technical University of Athens, Greece, (*</a:t>
            </a:r>
            <a:r>
              <a:rPr lang="en-US" sz="2200" i="1" dirty="0" err="1">
                <a:solidFill>
                  <a:schemeClr val="tx1"/>
                </a:solidFill>
              </a:rPr>
              <a:t>mvuyiuka@central.ntua.gr</a:t>
            </a:r>
            <a:r>
              <a:rPr lang="en-US" sz="2200" i="1" dirty="0">
                <a:solidFill>
                  <a:schemeClr val="tx1"/>
                </a:solidFill>
              </a:rPr>
              <a:t>)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6CDB9-9B42-B740-AAC5-9997E895A380}"/>
              </a:ext>
            </a:extLst>
          </p:cNvPr>
          <p:cNvSpPr txBox="1"/>
          <p:nvPr/>
        </p:nvSpPr>
        <p:spPr>
          <a:xfrm>
            <a:off x="197708" y="2779024"/>
            <a:ext cx="13357654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Introduction</a:t>
            </a:r>
            <a:endParaRPr lang="el-G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D120F-9E1E-B746-B087-864B27F70D26}"/>
              </a:ext>
            </a:extLst>
          </p:cNvPr>
          <p:cNvSpPr txBox="1"/>
          <p:nvPr/>
        </p:nvSpPr>
        <p:spPr>
          <a:xfrm>
            <a:off x="197708" y="3163367"/>
            <a:ext cx="133576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Poly(butylene succinate) (PBS) is a </a:t>
            </a:r>
            <a:r>
              <a:rPr lang="en-US" sz="1600" b="1" dirty="0"/>
              <a:t>bio-based</a:t>
            </a:r>
            <a:r>
              <a:rPr lang="en-US" sz="1600" dirty="0"/>
              <a:t> and </a:t>
            </a:r>
            <a:r>
              <a:rPr lang="en-US" sz="1600" b="1" dirty="0"/>
              <a:t>biodegradable</a:t>
            </a:r>
            <a:r>
              <a:rPr lang="en-US" sz="1600" dirty="0"/>
              <a:t> polyester, that can be used in numerous applications, especially in the biomedical sector [1,2]. Even though green polymerization routes such as </a:t>
            </a:r>
            <a:r>
              <a:rPr lang="en-US" sz="1600" b="1" dirty="0" err="1"/>
              <a:t>biocatalysis</a:t>
            </a:r>
            <a:r>
              <a:rPr lang="en-US" sz="1600" dirty="0"/>
              <a:t> are being developed [3,4], there is a very limited literature on the enzymatic synthesis of PBS and in most of the works where high-molecular-weight PBS is produced, several drawbacks may impede the process scaling up. On that basis, an </a:t>
            </a:r>
            <a:r>
              <a:rPr lang="en-US" sz="1600" b="1" dirty="0"/>
              <a:t>eco-friendly</a:t>
            </a:r>
            <a:r>
              <a:rPr lang="en-US" sz="1600" dirty="0"/>
              <a:t>, </a:t>
            </a:r>
            <a:r>
              <a:rPr lang="en-US" sz="1600" b="1" dirty="0"/>
              <a:t>solvent-free</a:t>
            </a:r>
            <a:r>
              <a:rPr lang="en-US" sz="1600" dirty="0"/>
              <a:t>, </a:t>
            </a:r>
            <a:r>
              <a:rPr lang="en-US" sz="1600" b="1" dirty="0"/>
              <a:t>enzyme-based</a:t>
            </a:r>
            <a:r>
              <a:rPr lang="en-US" sz="1600" dirty="0"/>
              <a:t> </a:t>
            </a:r>
            <a:r>
              <a:rPr lang="en-US" sz="1600" b="1" dirty="0"/>
              <a:t>process</a:t>
            </a:r>
            <a:r>
              <a:rPr lang="en-US" sz="1600" dirty="0"/>
              <a:t> </a:t>
            </a:r>
            <a:r>
              <a:rPr lang="en-US" sz="1600" b="1" dirty="0"/>
              <a:t>for the production of PBS</a:t>
            </a:r>
            <a:r>
              <a:rPr lang="en-US" sz="1600" dirty="0"/>
              <a:t> was applied and the most important process parameters were evaluated. </a:t>
            </a:r>
            <a:r>
              <a:rPr lang="el-GR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04007-FD5F-B049-BA0F-0953A45DF903}"/>
              </a:ext>
            </a:extLst>
          </p:cNvPr>
          <p:cNvSpPr txBox="1"/>
          <p:nvPr/>
        </p:nvSpPr>
        <p:spPr>
          <a:xfrm>
            <a:off x="197708" y="4530546"/>
            <a:ext cx="1335765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Experimental part</a:t>
            </a:r>
            <a:endParaRPr lang="el-G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98285-12CA-354C-A147-C33182C8D3DF}"/>
              </a:ext>
            </a:extLst>
          </p:cNvPr>
          <p:cNvSpPr txBox="1"/>
          <p:nvPr/>
        </p:nvSpPr>
        <p:spPr>
          <a:xfrm>
            <a:off x="8162812" y="7366827"/>
            <a:ext cx="542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2. Enzymatically synthesized PBS oligomer (scaled up,10 g)</a:t>
            </a:r>
            <a:endParaRPr lang="el-GR" sz="1600" dirty="0"/>
          </a:p>
        </p:txBody>
      </p:sp>
      <p:pic>
        <p:nvPicPr>
          <p:cNvPr id="12" name="Picture 5" descr="A picture containing indoor, wall, floor, cluttered&#10;&#10;Description automatically generated">
            <a:extLst>
              <a:ext uri="{FF2B5EF4-FFF2-40B4-BE49-F238E27FC236}">
                <a16:creationId xmlns:a16="http://schemas.microsoft.com/office/drawing/2014/main" id="{7562F3E7-FB65-344A-9CB6-D13882F0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90" y="4961716"/>
            <a:ext cx="2821006" cy="2440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2C3344-6430-0F41-B1DD-FCCCAF4726B0}"/>
              </a:ext>
            </a:extLst>
          </p:cNvPr>
          <p:cNvSpPr txBox="1"/>
          <p:nvPr/>
        </p:nvSpPr>
        <p:spPr>
          <a:xfrm>
            <a:off x="1806613" y="7372338"/>
            <a:ext cx="5642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Figure 1. Apparatus for the production of PBS oligomers</a:t>
            </a:r>
            <a:endParaRPr lang="el-GR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DC444-8780-C84B-835E-3DEFC13702F2}"/>
              </a:ext>
            </a:extLst>
          </p:cNvPr>
          <p:cNvSpPr txBox="1"/>
          <p:nvPr/>
        </p:nvSpPr>
        <p:spPr>
          <a:xfrm>
            <a:off x="197707" y="18042161"/>
            <a:ext cx="13357652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References</a:t>
            </a:r>
            <a:endParaRPr lang="el-GR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AE6E40-BE7C-CE48-B9B4-363A74B41A49}"/>
              </a:ext>
            </a:extLst>
          </p:cNvPr>
          <p:cNvSpPr txBox="1"/>
          <p:nvPr/>
        </p:nvSpPr>
        <p:spPr>
          <a:xfrm>
            <a:off x="197708" y="9587370"/>
            <a:ext cx="1335765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Results and Discussion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6B94CC-5795-7B4D-A892-4E0451EAD69D}"/>
                  </a:ext>
                </a:extLst>
              </p:cNvPr>
              <p:cNvSpPr txBox="1"/>
              <p:nvPr/>
            </p:nvSpPr>
            <p:spPr>
              <a:xfrm>
                <a:off x="615863" y="15782763"/>
                <a:ext cx="5810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Figure 3.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 of the enzymatically synthesized oligomers </a:t>
                </a:r>
                <a:endParaRPr lang="el-GR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6B94CC-5795-7B4D-A892-4E0451EAD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3" y="15782763"/>
                <a:ext cx="5810593" cy="338554"/>
              </a:xfrm>
              <a:prstGeom prst="rect">
                <a:avLst/>
              </a:prstGeom>
              <a:blipFill>
                <a:blip r:embed="rId4"/>
                <a:stretch>
                  <a:fillRect l="-437" t="-3571" b="-21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065295-C83B-8B47-9571-68C814BE9FCA}"/>
                  </a:ext>
                </a:extLst>
              </p:cNvPr>
              <p:cNvSpPr txBox="1"/>
              <p:nvPr/>
            </p:nvSpPr>
            <p:spPr>
              <a:xfrm>
                <a:off x="7043744" y="14828991"/>
                <a:ext cx="88912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/>
                  <a:t>Figure 4.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 and </a:t>
                </a:r>
                <a:r>
                  <a:rPr lang="en-US" sz="1600" i="1" dirty="0"/>
                  <a:t>T</a:t>
                </a:r>
                <a:r>
                  <a:rPr lang="en-US" sz="1600" baseline="-25000" dirty="0"/>
                  <a:t>m </a:t>
                </a:r>
                <a:r>
                  <a:rPr lang="en-US" sz="1600" dirty="0"/>
                  <a:t>of the enzymatically synthesized oligomers </a:t>
                </a:r>
                <a:endParaRPr lang="el-GR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065295-C83B-8B47-9571-68C814BE9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744" y="14828991"/>
                <a:ext cx="8891220" cy="338554"/>
              </a:xfrm>
              <a:prstGeom prst="rect">
                <a:avLst/>
              </a:prstGeom>
              <a:blipFill>
                <a:blip r:embed="rId5"/>
                <a:stretch>
                  <a:fillRect l="-285" t="-3571" b="-21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97A70C4-47DC-9649-AEDF-D884C13257D0}"/>
              </a:ext>
            </a:extLst>
          </p:cNvPr>
          <p:cNvSpPr txBox="1"/>
          <p:nvPr/>
        </p:nvSpPr>
        <p:spPr>
          <a:xfrm>
            <a:off x="301608" y="16193876"/>
            <a:ext cx="67581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The synthesized at </a:t>
            </a:r>
            <a:r>
              <a:rPr lang="en" sz="1600" dirty="0"/>
              <a:t>90 °C, 20 mbar, 2h product was</a:t>
            </a:r>
            <a:r>
              <a:rPr lang="el-GR" sz="1600" dirty="0"/>
              <a:t> </a:t>
            </a:r>
            <a:r>
              <a:rPr lang="en-US" sz="1600" dirty="0"/>
              <a:t>successfully</a:t>
            </a:r>
            <a:r>
              <a:rPr lang="en" sz="1600" dirty="0"/>
              <a:t> </a:t>
            </a:r>
            <a:r>
              <a:rPr lang="en" sz="1600" b="1" dirty="0"/>
              <a:t>scaled up</a:t>
            </a:r>
            <a:r>
              <a:rPr lang="el-GR" sz="1600" dirty="0"/>
              <a:t> </a:t>
            </a:r>
            <a:r>
              <a:rPr lang="en-US" sz="1600" dirty="0"/>
              <a:t>(ca. 10 g of product). 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Πίνακας 34">
                <a:extLst>
                  <a:ext uri="{FF2B5EF4-FFF2-40B4-BE49-F238E27FC236}">
                    <a16:creationId xmlns:a16="http://schemas.microsoft.com/office/drawing/2014/main" id="{86BB32D2-8F16-884C-BB56-9DFC59F340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947417"/>
                  </p:ext>
                </p:extLst>
              </p:nvPr>
            </p:nvGraphicFramePr>
            <p:xfrm>
              <a:off x="7156038" y="15635437"/>
              <a:ext cx="6330399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907">
                      <a:extLst>
                        <a:ext uri="{9D8B030D-6E8A-4147-A177-3AD203B41FA5}">
                          <a16:colId xmlns:a16="http://schemas.microsoft.com/office/drawing/2014/main" val="3297057804"/>
                        </a:ext>
                      </a:extLst>
                    </a:gridCol>
                    <a:gridCol w="956504">
                      <a:extLst>
                        <a:ext uri="{9D8B030D-6E8A-4147-A177-3AD203B41FA5}">
                          <a16:colId xmlns:a16="http://schemas.microsoft.com/office/drawing/2014/main" val="3355801673"/>
                        </a:ext>
                      </a:extLst>
                    </a:gridCol>
                    <a:gridCol w="700537">
                      <a:extLst>
                        <a:ext uri="{9D8B030D-6E8A-4147-A177-3AD203B41FA5}">
                          <a16:colId xmlns:a16="http://schemas.microsoft.com/office/drawing/2014/main" val="1971611892"/>
                        </a:ext>
                      </a:extLst>
                    </a:gridCol>
                    <a:gridCol w="623708">
                      <a:extLst>
                        <a:ext uri="{9D8B030D-6E8A-4147-A177-3AD203B41FA5}">
                          <a16:colId xmlns:a16="http://schemas.microsoft.com/office/drawing/2014/main" val="2506167821"/>
                        </a:ext>
                      </a:extLst>
                    </a:gridCol>
                    <a:gridCol w="615704">
                      <a:extLst>
                        <a:ext uri="{9D8B030D-6E8A-4147-A177-3AD203B41FA5}">
                          <a16:colId xmlns:a16="http://schemas.microsoft.com/office/drawing/2014/main" val="2427758365"/>
                        </a:ext>
                      </a:extLst>
                    </a:gridCol>
                    <a:gridCol w="619706">
                      <a:extLst>
                        <a:ext uri="{9D8B030D-6E8A-4147-A177-3AD203B41FA5}">
                          <a16:colId xmlns:a16="http://schemas.microsoft.com/office/drawing/2014/main" val="2993987723"/>
                        </a:ext>
                      </a:extLst>
                    </a:gridCol>
                    <a:gridCol w="660121">
                      <a:extLst>
                        <a:ext uri="{9D8B030D-6E8A-4147-A177-3AD203B41FA5}">
                          <a16:colId xmlns:a16="http://schemas.microsoft.com/office/drawing/2014/main" val="3778031100"/>
                        </a:ext>
                      </a:extLst>
                    </a:gridCol>
                    <a:gridCol w="1140212">
                      <a:extLst>
                        <a:ext uri="{9D8B030D-6E8A-4147-A177-3AD203B41FA5}">
                          <a16:colId xmlns:a16="http://schemas.microsoft.com/office/drawing/2014/main" val="3782843910"/>
                        </a:ext>
                      </a:extLst>
                    </a:gridCol>
                  </a:tblGrid>
                  <a:tr h="741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" sz="1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1600" b="1" dirty="0"/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/>
                            <a:t>(g/mol)</a:t>
                          </a:r>
                          <a:endParaRPr lang="el-GR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1600" b="1" dirty="0"/>
                            <a:t> (g/mol)</a:t>
                          </a:r>
                          <a:endParaRPr lang="el-GR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m1</a:t>
                          </a:r>
                          <a:r>
                            <a:rPr lang="en-US" sz="1600" dirty="0"/>
                            <a:t> (</a:t>
                          </a:r>
                          <a:r>
                            <a:rPr lang="en" sz="1600" dirty="0"/>
                            <a:t>°C)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c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" sz="1600" dirty="0"/>
                            <a:t>(°C)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m2</a:t>
                          </a:r>
                        </a:p>
                        <a:p>
                          <a:pPr marL="0" marR="0" lvl="0" indent="0" algn="l" defTabSz="68581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sz="1600" dirty="0"/>
                            <a:t>(°C)</a:t>
                          </a:r>
                          <a:endParaRPr lang="el-GR" sz="1600" dirty="0"/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d,5%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" sz="1600" dirty="0"/>
                            <a:t>(°C)</a:t>
                          </a:r>
                          <a:endParaRPr lang="el-GR" sz="16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d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" sz="1600" dirty="0"/>
                            <a:t>(°C)</a:t>
                          </a:r>
                          <a:endParaRPr lang="el-GR" sz="16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/>
                            <a:t>Residue (%)</a:t>
                          </a:r>
                          <a:endParaRPr lang="el-G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6067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1000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4700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104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57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103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258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387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1,44</a:t>
                          </a:r>
                          <a:endParaRPr lang="el-G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1887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Πίνακας 34">
                <a:extLst>
                  <a:ext uri="{FF2B5EF4-FFF2-40B4-BE49-F238E27FC236}">
                    <a16:creationId xmlns:a16="http://schemas.microsoft.com/office/drawing/2014/main" id="{86BB32D2-8F16-884C-BB56-9DFC59F340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947417"/>
                  </p:ext>
                </p:extLst>
              </p:nvPr>
            </p:nvGraphicFramePr>
            <p:xfrm>
              <a:off x="7156038" y="15635437"/>
              <a:ext cx="6330399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3907">
                      <a:extLst>
                        <a:ext uri="{9D8B030D-6E8A-4147-A177-3AD203B41FA5}">
                          <a16:colId xmlns:a16="http://schemas.microsoft.com/office/drawing/2014/main" val="3297057804"/>
                        </a:ext>
                      </a:extLst>
                    </a:gridCol>
                    <a:gridCol w="956504">
                      <a:extLst>
                        <a:ext uri="{9D8B030D-6E8A-4147-A177-3AD203B41FA5}">
                          <a16:colId xmlns:a16="http://schemas.microsoft.com/office/drawing/2014/main" val="3355801673"/>
                        </a:ext>
                      </a:extLst>
                    </a:gridCol>
                    <a:gridCol w="700537">
                      <a:extLst>
                        <a:ext uri="{9D8B030D-6E8A-4147-A177-3AD203B41FA5}">
                          <a16:colId xmlns:a16="http://schemas.microsoft.com/office/drawing/2014/main" val="1971611892"/>
                        </a:ext>
                      </a:extLst>
                    </a:gridCol>
                    <a:gridCol w="623708">
                      <a:extLst>
                        <a:ext uri="{9D8B030D-6E8A-4147-A177-3AD203B41FA5}">
                          <a16:colId xmlns:a16="http://schemas.microsoft.com/office/drawing/2014/main" val="2506167821"/>
                        </a:ext>
                      </a:extLst>
                    </a:gridCol>
                    <a:gridCol w="615704">
                      <a:extLst>
                        <a:ext uri="{9D8B030D-6E8A-4147-A177-3AD203B41FA5}">
                          <a16:colId xmlns:a16="http://schemas.microsoft.com/office/drawing/2014/main" val="2427758365"/>
                        </a:ext>
                      </a:extLst>
                    </a:gridCol>
                    <a:gridCol w="619706">
                      <a:extLst>
                        <a:ext uri="{9D8B030D-6E8A-4147-A177-3AD203B41FA5}">
                          <a16:colId xmlns:a16="http://schemas.microsoft.com/office/drawing/2014/main" val="2993987723"/>
                        </a:ext>
                      </a:extLst>
                    </a:gridCol>
                    <a:gridCol w="660121">
                      <a:extLst>
                        <a:ext uri="{9D8B030D-6E8A-4147-A177-3AD203B41FA5}">
                          <a16:colId xmlns:a16="http://schemas.microsoft.com/office/drawing/2014/main" val="3778031100"/>
                        </a:ext>
                      </a:extLst>
                    </a:gridCol>
                    <a:gridCol w="1140212">
                      <a:extLst>
                        <a:ext uri="{9D8B030D-6E8A-4147-A177-3AD203B41FA5}">
                          <a16:colId xmlns:a16="http://schemas.microsoft.com/office/drawing/2014/main" val="3782843910"/>
                        </a:ext>
                      </a:extLst>
                    </a:gridCol>
                  </a:tblGrid>
                  <a:tr h="74168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6"/>
                          <a:stretch>
                            <a:fillRect l="-1250" t="-3390" r="-527500" b="-55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6"/>
                          <a:stretch>
                            <a:fillRect l="-108000" t="-3390" r="-462667" b="-55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m1</a:t>
                          </a:r>
                          <a:r>
                            <a:rPr lang="en-US" sz="1600" dirty="0"/>
                            <a:t> (</a:t>
                          </a:r>
                          <a:r>
                            <a:rPr lang="en" sz="1600" dirty="0"/>
                            <a:t>°C)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c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" sz="1600" dirty="0"/>
                            <a:t>(°C)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m2</a:t>
                          </a:r>
                        </a:p>
                        <a:p>
                          <a:pPr marL="0" marR="0" lvl="0" indent="0" algn="l" defTabSz="68581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sz="1600" dirty="0"/>
                            <a:t>(°C)</a:t>
                          </a:r>
                          <a:endParaRPr lang="el-GR" sz="1600" dirty="0"/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l-GR" sz="16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d,5%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" sz="1600" dirty="0"/>
                            <a:t>(°C)</a:t>
                          </a:r>
                          <a:endParaRPr lang="el-GR" sz="16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i="1" dirty="0"/>
                            <a:t>T</a:t>
                          </a:r>
                          <a:r>
                            <a:rPr lang="en-US" sz="1600" baseline="-25000" dirty="0"/>
                            <a:t>d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" sz="1600" dirty="0"/>
                            <a:t>(°C)</a:t>
                          </a:r>
                          <a:endParaRPr lang="el-GR" sz="16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/>
                            <a:t>Residue (%)</a:t>
                          </a:r>
                          <a:endParaRPr lang="el-G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6067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1000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4700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104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57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103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258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387</a:t>
                          </a: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600" dirty="0"/>
                            <a:t>1,44</a:t>
                          </a:r>
                          <a:endParaRPr lang="el-G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1887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6F82527-E8E9-3145-BC33-05909391D4F9}"/>
              </a:ext>
            </a:extLst>
          </p:cNvPr>
          <p:cNvSpPr txBox="1"/>
          <p:nvPr/>
        </p:nvSpPr>
        <p:spPr>
          <a:xfrm>
            <a:off x="197708" y="16840302"/>
            <a:ext cx="1335765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Conclusions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4840A6-9A50-3F47-B49B-504BEA9415E1}"/>
                  </a:ext>
                </a:extLst>
              </p:cNvPr>
              <p:cNvSpPr txBox="1"/>
              <p:nvPr/>
            </p:nvSpPr>
            <p:spPr>
              <a:xfrm>
                <a:off x="197707" y="17218129"/>
                <a:ext cx="1335765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" sz="1600" dirty="0"/>
                  <a:t>The bulk enzymatic </a:t>
                </a:r>
                <a:r>
                  <a:rPr lang="en-US" sz="1600" dirty="0"/>
                  <a:t>polymerization route </a:t>
                </a:r>
                <a:r>
                  <a:rPr lang="en" sz="1600" dirty="0"/>
                  <a:t>resulted in a PBS grade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n" sz="1600" dirty="0"/>
                  <a:t> 4700 g/mol, crystallinity ca. 61% and melting points at ca. 104°C. This free of thermal degradation and metal catalyst residues </a:t>
                </a:r>
                <a:r>
                  <a:rPr lang="en-US" sz="1600" dirty="0"/>
                  <a:t>grade </a:t>
                </a:r>
                <a:r>
                  <a:rPr lang="en" sz="1600" dirty="0"/>
                  <a:t>is appropriate to be used in biomedicine applications where low controlled molecular weight is usually needed.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4840A6-9A50-3F47-B49B-504BEA94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7" y="17218129"/>
                <a:ext cx="13357653" cy="830997"/>
              </a:xfrm>
              <a:prstGeom prst="rect">
                <a:avLst/>
              </a:prstGeom>
              <a:blipFill>
                <a:blip r:embed="rId7"/>
                <a:stretch>
                  <a:fillRect l="-285" t="-1493" r="-190" b="-89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F8EA4CB-C9AC-D64A-A7E8-AA3E386E534E}"/>
              </a:ext>
            </a:extLst>
          </p:cNvPr>
          <p:cNvSpPr txBox="1"/>
          <p:nvPr/>
        </p:nvSpPr>
        <p:spPr>
          <a:xfrm>
            <a:off x="197707" y="18434379"/>
            <a:ext cx="133576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" sz="1600" dirty="0"/>
              <a:t>[1]</a:t>
            </a:r>
            <a:r>
              <a:rPr lang="en-US" sz="1600" dirty="0"/>
              <a:t> Xu J, Guo B.H, Biotechnology Journal. 2010; 1149–1163. </a:t>
            </a:r>
          </a:p>
          <a:p>
            <a:pPr algn="just"/>
            <a:r>
              <a:rPr lang="en" sz="1600" dirty="0"/>
              <a:t>[2] </a:t>
            </a:r>
            <a:r>
              <a:rPr lang="en-US" sz="1600" dirty="0"/>
              <a:t>Gigli M, </a:t>
            </a:r>
            <a:r>
              <a:rPr lang="en-US" sz="1600" dirty="0" err="1"/>
              <a:t>Fabbri</a:t>
            </a:r>
            <a:r>
              <a:rPr lang="en-US" sz="1600" dirty="0"/>
              <a:t> M, </a:t>
            </a:r>
            <a:r>
              <a:rPr lang="en-US" sz="1600" dirty="0" err="1"/>
              <a:t>Lotti</a:t>
            </a:r>
            <a:r>
              <a:rPr lang="en-US" sz="1600" dirty="0"/>
              <a:t> N, </a:t>
            </a:r>
            <a:r>
              <a:rPr lang="en-US" sz="1600" dirty="0" err="1"/>
              <a:t>Gamberini</a:t>
            </a:r>
            <a:r>
              <a:rPr lang="en-US" sz="1600" dirty="0"/>
              <a:t> R, Rimini B, </a:t>
            </a:r>
            <a:r>
              <a:rPr lang="en-US" sz="1600" dirty="0" err="1"/>
              <a:t>Munari</a:t>
            </a:r>
            <a:r>
              <a:rPr lang="en-US" sz="1600" dirty="0"/>
              <a:t> A. European Polymer Journal. 2016; 75: 431–460. </a:t>
            </a:r>
          </a:p>
          <a:p>
            <a:r>
              <a:rPr lang="en-US" sz="1600" dirty="0"/>
              <a:t>[3] </a:t>
            </a:r>
            <a:r>
              <a:rPr lang="en-US" sz="1600" dirty="0" err="1"/>
              <a:t>Douka</a:t>
            </a:r>
            <a:r>
              <a:rPr lang="en-US" sz="1600" dirty="0"/>
              <a:t> A, </a:t>
            </a:r>
            <a:r>
              <a:rPr lang="en-US" sz="1600" dirty="0" err="1"/>
              <a:t>Vouyiouka</a:t>
            </a:r>
            <a:r>
              <a:rPr lang="en-US" sz="1600" dirty="0"/>
              <a:t> S, </a:t>
            </a:r>
            <a:r>
              <a:rPr lang="en-US" sz="1600" dirty="0" err="1"/>
              <a:t>Papaspyridi</a:t>
            </a:r>
            <a:r>
              <a:rPr lang="en-US" sz="1600" dirty="0"/>
              <a:t> L.M, </a:t>
            </a:r>
            <a:r>
              <a:rPr lang="en-US" sz="1600" dirty="0" err="1"/>
              <a:t>Papaspyrides</a:t>
            </a:r>
            <a:r>
              <a:rPr lang="en-US" sz="1600" dirty="0"/>
              <a:t> C.D. Progress in Polymer Science. 2018; 79: 1–25. </a:t>
            </a:r>
          </a:p>
          <a:p>
            <a:r>
              <a:rPr lang="en-US" sz="1600" dirty="0"/>
              <a:t>[4] </a:t>
            </a:r>
            <a:r>
              <a:rPr lang="en-US" sz="1600" dirty="0" err="1"/>
              <a:t>Gkountela</a:t>
            </a:r>
            <a:r>
              <a:rPr lang="en-US" sz="1600" dirty="0"/>
              <a:t> C, </a:t>
            </a:r>
            <a:r>
              <a:rPr lang="en-US" sz="1600" dirty="0" err="1"/>
              <a:t>Rigopoulou</a:t>
            </a:r>
            <a:r>
              <a:rPr lang="en-US" sz="1600" dirty="0"/>
              <a:t> M,  </a:t>
            </a:r>
            <a:r>
              <a:rPr lang="en-US" sz="1600" dirty="0" err="1"/>
              <a:t>Barampouti</a:t>
            </a:r>
            <a:r>
              <a:rPr lang="en-US" sz="1600" dirty="0"/>
              <a:t> E.M, </a:t>
            </a:r>
            <a:r>
              <a:rPr lang="en-US" sz="1600" dirty="0" err="1"/>
              <a:t>Vouyiouka</a:t>
            </a:r>
            <a:r>
              <a:rPr lang="en-US" sz="1600" dirty="0"/>
              <a:t> S. European Polymer Journal. 2021; 143: 110197</a:t>
            </a:r>
            <a:r>
              <a:rPr lang="el-GR" sz="1600" dirty="0"/>
              <a:t> </a:t>
            </a:r>
            <a:endParaRPr lang="en" sz="1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46001AD-4279-6246-8A10-D628DC212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863" y="11838193"/>
            <a:ext cx="5620723" cy="3947641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C1141102-CF25-5F46-9610-C80C3F90B3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29"/>
          <a:stretch/>
        </p:blipFill>
        <p:spPr>
          <a:xfrm>
            <a:off x="8099908" y="11104419"/>
            <a:ext cx="4592646" cy="36810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2E02DC-2165-0F44-A113-07556EE01410}"/>
              </a:ext>
            </a:extLst>
          </p:cNvPr>
          <p:cNvSpPr txBox="1"/>
          <p:nvPr/>
        </p:nvSpPr>
        <p:spPr>
          <a:xfrm>
            <a:off x="7824406" y="15285308"/>
            <a:ext cx="514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Table 1. Scaled-up PBS oligomer’s properties </a:t>
            </a:r>
            <a:endParaRPr lang="el-GR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5B3B7-D1BC-2645-8BC1-81EF72BEB185}"/>
              </a:ext>
            </a:extLst>
          </p:cNvPr>
          <p:cNvSpPr txBox="1"/>
          <p:nvPr/>
        </p:nvSpPr>
        <p:spPr>
          <a:xfrm>
            <a:off x="1253067" y="9279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CA4019-326F-C140-B2D7-108ABE8105B4}"/>
              </a:ext>
            </a:extLst>
          </p:cNvPr>
          <p:cNvSpPr txBox="1"/>
          <p:nvPr/>
        </p:nvSpPr>
        <p:spPr>
          <a:xfrm>
            <a:off x="139694" y="5441223"/>
            <a:ext cx="74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N435</a:t>
            </a:r>
          </a:p>
        </p:txBody>
      </p:sp>
      <p:cxnSp>
        <p:nvCxnSpPr>
          <p:cNvPr id="52" name="Straight Arrow Connector 13">
            <a:extLst>
              <a:ext uri="{FF2B5EF4-FFF2-40B4-BE49-F238E27FC236}">
                <a16:creationId xmlns:a16="http://schemas.microsoft.com/office/drawing/2014/main" id="{6F867E64-421F-7F4F-83D1-0670CA37D569}"/>
              </a:ext>
            </a:extLst>
          </p:cNvPr>
          <p:cNvCxnSpPr>
            <a:cxnSpLocks/>
          </p:cNvCxnSpPr>
          <p:nvPr/>
        </p:nvCxnSpPr>
        <p:spPr>
          <a:xfrm>
            <a:off x="1067630" y="9159626"/>
            <a:ext cx="1508511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B4E958-EB24-D040-9C49-599A463D94DB}"/>
              </a:ext>
            </a:extLst>
          </p:cNvPr>
          <p:cNvSpPr txBox="1"/>
          <p:nvPr/>
        </p:nvSpPr>
        <p:spPr>
          <a:xfrm>
            <a:off x="1250094" y="8237817"/>
            <a:ext cx="130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Reaction:</a:t>
            </a:r>
            <a:br>
              <a:rPr lang="en-GR" dirty="0"/>
            </a:br>
            <a:r>
              <a:rPr lang="en-GR" dirty="0"/>
              <a:t>40℃</a:t>
            </a:r>
            <a:r>
              <a:rPr lang="en-GR"/>
              <a:t>, 24h</a:t>
            </a:r>
            <a:br>
              <a:rPr lang="en-GR" dirty="0"/>
            </a:br>
            <a:r>
              <a:rPr lang="en-GR" dirty="0"/>
              <a:t>(1</a:t>
            </a:r>
            <a:r>
              <a:rPr lang="en-GR" baseline="30000" dirty="0"/>
              <a:t>st</a:t>
            </a:r>
            <a:r>
              <a:rPr lang="en-GR" dirty="0"/>
              <a:t> stage)</a:t>
            </a:r>
          </a:p>
        </p:txBody>
      </p:sp>
      <p:cxnSp>
        <p:nvCxnSpPr>
          <p:cNvPr id="58" name="Straight Arrow Connector 21">
            <a:extLst>
              <a:ext uri="{FF2B5EF4-FFF2-40B4-BE49-F238E27FC236}">
                <a16:creationId xmlns:a16="http://schemas.microsoft.com/office/drawing/2014/main" id="{9C3A24C0-0B95-7343-B435-DE6582AD29EC}"/>
              </a:ext>
            </a:extLst>
          </p:cNvPr>
          <p:cNvCxnSpPr/>
          <p:nvPr/>
        </p:nvCxnSpPr>
        <p:spPr>
          <a:xfrm>
            <a:off x="4145414" y="9116084"/>
            <a:ext cx="2014757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6403311-FE4C-5F4A-AA58-D2F7845E38CC}"/>
              </a:ext>
            </a:extLst>
          </p:cNvPr>
          <p:cNvSpPr txBox="1"/>
          <p:nvPr/>
        </p:nvSpPr>
        <p:spPr>
          <a:xfrm>
            <a:off x="3776413" y="8160725"/>
            <a:ext cx="255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dirty="0"/>
              <a:t>Reaction:</a:t>
            </a:r>
            <a:br>
              <a:rPr lang="en-GR" dirty="0">
                <a:solidFill>
                  <a:srgbClr val="1D4999"/>
                </a:solidFill>
              </a:rPr>
            </a:br>
            <a:r>
              <a:rPr lang="en-GR" b="1" i="1" dirty="0">
                <a:solidFill>
                  <a:srgbClr val="FF0000"/>
                </a:solidFill>
              </a:rPr>
              <a:t>T , P</a:t>
            </a:r>
            <a:r>
              <a:rPr lang="en-GR" b="1" i="1" baseline="-25000" dirty="0">
                <a:solidFill>
                  <a:srgbClr val="FF0000"/>
                </a:solidFill>
              </a:rPr>
              <a:t> </a:t>
            </a:r>
            <a:r>
              <a:rPr lang="en-GR" b="1" i="1" dirty="0">
                <a:solidFill>
                  <a:srgbClr val="FF0000"/>
                </a:solidFill>
              </a:rPr>
              <a:t>, </a:t>
            </a:r>
            <a:r>
              <a:rPr lang="en-GR" b="1" dirty="0">
                <a:solidFill>
                  <a:srgbClr val="FF0000"/>
                </a:solidFill>
              </a:rPr>
              <a:t>t</a:t>
            </a:r>
            <a:r>
              <a:rPr lang="en-GR" b="1" baseline="-25000" dirty="0">
                <a:solidFill>
                  <a:srgbClr val="FF0000"/>
                </a:solidFill>
              </a:rPr>
              <a:t>2</a:t>
            </a:r>
            <a:br>
              <a:rPr lang="en-GR" dirty="0">
                <a:solidFill>
                  <a:srgbClr val="1D4999"/>
                </a:solidFill>
              </a:rPr>
            </a:br>
            <a:r>
              <a:rPr lang="en-GR" dirty="0"/>
              <a:t>(</a:t>
            </a:r>
            <a:r>
              <a:rPr lang="en-GR"/>
              <a:t>2</a:t>
            </a:r>
            <a:r>
              <a:rPr lang="en-GR" baseline="30000"/>
              <a:t>nd</a:t>
            </a:r>
            <a:r>
              <a:rPr lang="en-GR"/>
              <a:t> stage</a:t>
            </a:r>
            <a:r>
              <a:rPr lang="en-US" dirty="0"/>
              <a:t>)</a:t>
            </a:r>
            <a:r>
              <a:rPr lang="en-GR">
                <a:solidFill>
                  <a:srgbClr val="1D4999"/>
                </a:solidFill>
              </a:rPr>
              <a:t>)</a:t>
            </a:r>
            <a:endParaRPr lang="en-GR" dirty="0">
              <a:solidFill>
                <a:srgbClr val="1D4999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C31230-299A-8640-8583-075F3E8E5C2B}"/>
              </a:ext>
            </a:extLst>
          </p:cNvPr>
          <p:cNvSpPr txBox="1"/>
          <p:nvPr/>
        </p:nvSpPr>
        <p:spPr>
          <a:xfrm>
            <a:off x="6213958" y="805219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CHCl</a:t>
            </a:r>
            <a:r>
              <a:rPr lang="en-US" baseline="-25000" dirty="0"/>
              <a:t>3</a:t>
            </a:r>
            <a:endParaRPr lang="en-GR" baseline="-250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E5F73D-1F61-E64B-849E-B0186B1EF14C}"/>
              </a:ext>
            </a:extLst>
          </p:cNvPr>
          <p:cNvSpPr txBox="1"/>
          <p:nvPr/>
        </p:nvSpPr>
        <p:spPr>
          <a:xfrm>
            <a:off x="8060713" y="8715249"/>
            <a:ext cx="249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/>
              <a:t>Filtration</a:t>
            </a:r>
            <a:r>
              <a:rPr lang="en-US" dirty="0"/>
              <a:t>, Drying</a:t>
            </a:r>
            <a:endParaRPr lang="en-GR" dirty="0"/>
          </a:p>
        </p:txBody>
      </p:sp>
      <p:cxnSp>
        <p:nvCxnSpPr>
          <p:cNvPr id="83" name="Straight Arrow Connector 13">
            <a:extLst>
              <a:ext uri="{FF2B5EF4-FFF2-40B4-BE49-F238E27FC236}">
                <a16:creationId xmlns:a16="http://schemas.microsoft.com/office/drawing/2014/main" id="{124CD590-2FA6-0141-A883-FB8136C8EB20}"/>
              </a:ext>
            </a:extLst>
          </p:cNvPr>
          <p:cNvCxnSpPr>
            <a:cxnSpLocks/>
          </p:cNvCxnSpPr>
          <p:nvPr/>
        </p:nvCxnSpPr>
        <p:spPr>
          <a:xfrm>
            <a:off x="8159162" y="9129530"/>
            <a:ext cx="1883601" cy="3738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68" descr="A picture containing person, hand, plastic, light&#10;&#10;Description automatically generated">
            <a:extLst>
              <a:ext uri="{FF2B5EF4-FFF2-40B4-BE49-F238E27FC236}">
                <a16:creationId xmlns:a16="http://schemas.microsoft.com/office/drawing/2014/main" id="{53FC680A-BCD8-9D40-B7CD-874F177B9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651" t="22058" r="24539" b="15140"/>
          <a:stretch/>
        </p:blipFill>
        <p:spPr>
          <a:xfrm rot="5400000">
            <a:off x="10112901" y="5289121"/>
            <a:ext cx="2249503" cy="1832832"/>
          </a:xfrm>
          <a:prstGeom prst="rect">
            <a:avLst/>
          </a:prstGeom>
        </p:spPr>
      </p:pic>
      <p:cxnSp>
        <p:nvCxnSpPr>
          <p:cNvPr id="126" name="Ευθεία γραμμή σύνδεσης 125">
            <a:extLst>
              <a:ext uri="{FF2B5EF4-FFF2-40B4-BE49-F238E27FC236}">
                <a16:creationId xmlns:a16="http://schemas.microsoft.com/office/drawing/2014/main" id="{95EADF29-EA73-8547-A172-48E0C8630847}"/>
              </a:ext>
            </a:extLst>
          </p:cNvPr>
          <p:cNvCxnSpPr>
            <a:cxnSpLocks/>
          </p:cNvCxnSpPr>
          <p:nvPr/>
        </p:nvCxnSpPr>
        <p:spPr>
          <a:xfrm>
            <a:off x="1021564" y="7111731"/>
            <a:ext cx="43006" cy="20381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Δεξιό άγκιστρο 128">
            <a:extLst>
              <a:ext uri="{FF2B5EF4-FFF2-40B4-BE49-F238E27FC236}">
                <a16:creationId xmlns:a16="http://schemas.microsoft.com/office/drawing/2014/main" id="{96287322-58B6-7D46-B9A8-572F8A97EEFB}"/>
              </a:ext>
            </a:extLst>
          </p:cNvPr>
          <p:cNvSpPr/>
          <p:nvPr/>
        </p:nvSpPr>
        <p:spPr>
          <a:xfrm>
            <a:off x="7244667" y="10340903"/>
            <a:ext cx="590756" cy="117601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DB9EA5A-179D-8E4A-B555-EE6D6FF3825E}"/>
              </a:ext>
            </a:extLst>
          </p:cNvPr>
          <p:cNvSpPr txBox="1"/>
          <p:nvPr/>
        </p:nvSpPr>
        <p:spPr>
          <a:xfrm>
            <a:off x="7908328" y="10700260"/>
            <a:ext cx="5113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/>
              <a:t>Optimum conditions: </a:t>
            </a:r>
            <a:r>
              <a:rPr lang="en" sz="1600" b="1" dirty="0"/>
              <a:t>90°C</a:t>
            </a:r>
            <a:r>
              <a:rPr lang="en" sz="1600" dirty="0"/>
              <a:t>,</a:t>
            </a:r>
            <a:r>
              <a:rPr lang="en" sz="1600" b="1" dirty="0"/>
              <a:t> 20 mbar</a:t>
            </a:r>
            <a:r>
              <a:rPr lang="en" sz="1600" dirty="0"/>
              <a:t>,</a:t>
            </a:r>
            <a:r>
              <a:rPr lang="en" sz="1600" b="1" dirty="0"/>
              <a:t> 2h</a:t>
            </a:r>
            <a:endParaRPr lang="el-GR" sz="1600" b="1" dirty="0"/>
          </a:p>
        </p:txBody>
      </p:sp>
      <p:sp>
        <p:nvSpPr>
          <p:cNvPr id="47" name="Επεξήγηση με επάνω βέλος 46">
            <a:extLst>
              <a:ext uri="{FF2B5EF4-FFF2-40B4-BE49-F238E27FC236}">
                <a16:creationId xmlns:a16="http://schemas.microsoft.com/office/drawing/2014/main" id="{070EDE33-2406-2B43-9D87-B89C5A0CBE5A}"/>
              </a:ext>
            </a:extLst>
          </p:cNvPr>
          <p:cNvSpPr/>
          <p:nvPr/>
        </p:nvSpPr>
        <p:spPr>
          <a:xfrm rot="5400000">
            <a:off x="2381818" y="8736993"/>
            <a:ext cx="388646" cy="3587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24A271-E2EA-7D40-B8E9-1B57A6A6CF4D}"/>
              </a:ext>
            </a:extLst>
          </p:cNvPr>
          <p:cNvSpPr txBox="1"/>
          <p:nvPr/>
        </p:nvSpPr>
        <p:spPr>
          <a:xfrm>
            <a:off x="790957" y="10357794"/>
            <a:ext cx="2400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Reaction temperature</a:t>
            </a:r>
            <a:endParaRPr lang="el-GR" sz="1600" dirty="0"/>
          </a:p>
        </p:txBody>
      </p:sp>
      <p:sp>
        <p:nvSpPr>
          <p:cNvPr id="49" name="Επεξήγηση με επάνω βέλος 48">
            <a:extLst>
              <a:ext uri="{FF2B5EF4-FFF2-40B4-BE49-F238E27FC236}">
                <a16:creationId xmlns:a16="http://schemas.microsoft.com/office/drawing/2014/main" id="{4F497D57-CA82-ED4F-81DC-36DF9B14647B}"/>
              </a:ext>
            </a:extLst>
          </p:cNvPr>
          <p:cNvSpPr/>
          <p:nvPr/>
        </p:nvSpPr>
        <p:spPr>
          <a:xfrm rot="5400000">
            <a:off x="2391256" y="9176484"/>
            <a:ext cx="388646" cy="3587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817B1B-845F-CF45-BCBE-986835E32C2F}"/>
              </a:ext>
            </a:extLst>
          </p:cNvPr>
          <p:cNvSpPr txBox="1"/>
          <p:nvPr/>
        </p:nvSpPr>
        <p:spPr>
          <a:xfrm>
            <a:off x="1358821" y="1079642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Pressure</a:t>
            </a:r>
            <a:endParaRPr lang="el-GR" sz="1600" dirty="0"/>
          </a:p>
        </p:txBody>
      </p:sp>
      <p:sp>
        <p:nvSpPr>
          <p:cNvPr id="51" name="Επεξήγηση με επάνω βέλος 50">
            <a:extLst>
              <a:ext uri="{FF2B5EF4-FFF2-40B4-BE49-F238E27FC236}">
                <a16:creationId xmlns:a16="http://schemas.microsoft.com/office/drawing/2014/main" id="{5C6742BC-4344-CD47-8557-E6DABFE78CEC}"/>
              </a:ext>
            </a:extLst>
          </p:cNvPr>
          <p:cNvSpPr/>
          <p:nvPr/>
        </p:nvSpPr>
        <p:spPr>
          <a:xfrm rot="5400000">
            <a:off x="2391256" y="9629190"/>
            <a:ext cx="388646" cy="3587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2F667F-D2A4-DC4B-A9E3-AC166406BD00}"/>
              </a:ext>
            </a:extLst>
          </p:cNvPr>
          <p:cNvSpPr txBox="1"/>
          <p:nvPr/>
        </p:nvSpPr>
        <p:spPr>
          <a:xfrm>
            <a:off x="1107919" y="11234317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Reaction time</a:t>
            </a:r>
            <a:endParaRPr lang="el-GR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2D2CA-B180-2A4A-9D41-1B639D7862B5}"/>
              </a:ext>
            </a:extLst>
          </p:cNvPr>
          <p:cNvSpPr txBox="1"/>
          <p:nvPr/>
        </p:nvSpPr>
        <p:spPr>
          <a:xfrm>
            <a:off x="301608" y="9969049"/>
            <a:ext cx="3568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/>
              <a:t>Evaluated process parameters:</a:t>
            </a:r>
            <a:endParaRPr lang="el-GR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40120-1A86-B741-87A1-7682DDA4875B}"/>
              </a:ext>
            </a:extLst>
          </p:cNvPr>
          <p:cNvSpPr txBox="1"/>
          <p:nvPr/>
        </p:nvSpPr>
        <p:spPr>
          <a:xfrm>
            <a:off x="4466132" y="10355608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dirty="0"/>
              <a:t>90 and 95°C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795765-8914-2A4C-B473-B85D4FF726D4}"/>
                  </a:ext>
                </a:extLst>
              </p:cNvPr>
              <p:cNvSpPr txBox="1"/>
              <p:nvPr/>
            </p:nvSpPr>
            <p:spPr>
              <a:xfrm>
                <a:off x="4600297" y="10804061"/>
                <a:ext cx="28094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1600" dirty="0"/>
                  <a:t>at 90°C,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n" sz="1600" dirty="0"/>
                  <a:t> at 9</a:t>
                </a:r>
                <a:r>
                  <a:rPr lang="el-GR" sz="1600" dirty="0"/>
                  <a:t>5</a:t>
                </a:r>
                <a:r>
                  <a:rPr lang="en" sz="1600" dirty="0"/>
                  <a:t>°C</a:t>
                </a:r>
                <a:endParaRPr lang="el-GR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795765-8914-2A4C-B473-B85D4FF72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297" y="10804061"/>
                <a:ext cx="2809423" cy="338554"/>
              </a:xfrm>
              <a:prstGeom prst="rect">
                <a:avLst/>
              </a:prstGeom>
              <a:blipFill>
                <a:blip r:embed="rId13"/>
                <a:stretch>
                  <a:fillRect t="-3571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Επάνω βέλος 19">
            <a:extLst>
              <a:ext uri="{FF2B5EF4-FFF2-40B4-BE49-F238E27FC236}">
                <a16:creationId xmlns:a16="http://schemas.microsoft.com/office/drawing/2014/main" id="{B0F15586-AD68-3844-AF83-3948A654C0FC}"/>
              </a:ext>
            </a:extLst>
          </p:cNvPr>
          <p:cNvSpPr/>
          <p:nvPr/>
        </p:nvSpPr>
        <p:spPr>
          <a:xfrm>
            <a:off x="4469972" y="10768120"/>
            <a:ext cx="139941" cy="27276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1" name="Επάνω βέλος 60">
            <a:extLst>
              <a:ext uri="{FF2B5EF4-FFF2-40B4-BE49-F238E27FC236}">
                <a16:creationId xmlns:a16="http://schemas.microsoft.com/office/drawing/2014/main" id="{0042F7C0-925C-1241-A157-1094B7CBD272}"/>
              </a:ext>
            </a:extLst>
          </p:cNvPr>
          <p:cNvSpPr/>
          <p:nvPr/>
        </p:nvSpPr>
        <p:spPr>
          <a:xfrm rot="10800000">
            <a:off x="5958816" y="10824215"/>
            <a:ext cx="139941" cy="27276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6A67E-E5EC-AB4D-BB45-D538B821E910}"/>
                  </a:ext>
                </a:extLst>
              </p:cNvPr>
              <p:cNvSpPr txBox="1"/>
              <p:nvPr/>
            </p:nvSpPr>
            <p:spPr>
              <a:xfrm>
                <a:off x="4583506" y="11236419"/>
                <a:ext cx="22720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 at </a:t>
                </a:r>
                <a:r>
                  <a:rPr lang="en" sz="1600" dirty="0"/>
                  <a:t>90°C and 95°C</a:t>
                </a:r>
                <a:endParaRPr lang="el-GR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C6A67E-E5EC-AB4D-BB45-D538B821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06" y="11236419"/>
                <a:ext cx="2272097" cy="338554"/>
              </a:xfrm>
              <a:prstGeom prst="rect">
                <a:avLst/>
              </a:prstGeom>
              <a:blipFill>
                <a:blip r:embed="rId14"/>
                <a:stretch>
                  <a:fillRect t="-3571" r="-556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Επάνω βέλος 61">
            <a:extLst>
              <a:ext uri="{FF2B5EF4-FFF2-40B4-BE49-F238E27FC236}">
                <a16:creationId xmlns:a16="http://schemas.microsoft.com/office/drawing/2014/main" id="{4520C1CD-9E60-3A4E-A820-1610C5381660}"/>
              </a:ext>
            </a:extLst>
          </p:cNvPr>
          <p:cNvSpPr/>
          <p:nvPr/>
        </p:nvSpPr>
        <p:spPr>
          <a:xfrm rot="10800000">
            <a:off x="4469972" y="11282180"/>
            <a:ext cx="139941" cy="27276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3" name="Εικόνα 72">
            <a:extLst>
              <a:ext uri="{FF2B5EF4-FFF2-40B4-BE49-F238E27FC236}">
                <a16:creationId xmlns:a16="http://schemas.microsoft.com/office/drawing/2014/main" id="{BCB07A07-E847-4848-AC17-3FE0A92AEDC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10" b="92593" l="10000" r="90000">
                        <a14:foregroundMark x1="43125" y1="4198" x2="54531" y2="9877"/>
                        <a14:foregroundMark x1="54531" y1="9877" x2="45156" y2="3210"/>
                        <a14:foregroundMark x1="45156" y1="3210" x2="43594" y2="3210"/>
                        <a14:foregroundMark x1="37969" y1="86914" x2="47656" y2="93580"/>
                        <a14:foregroundMark x1="47656" y1="93580" x2="59844" y2="92593"/>
                        <a14:foregroundMark x1="59844" y1="92593" x2="60156" y2="92346"/>
                        <a14:foregroundMark x1="61875" y1="56543" x2="64688" y2="57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-411" r="27482" b="-611"/>
          <a:stretch/>
        </p:blipFill>
        <p:spPr>
          <a:xfrm>
            <a:off x="464751" y="5414191"/>
            <a:ext cx="1167276" cy="1669777"/>
          </a:xfrm>
          <a:prstGeom prst="rect">
            <a:avLst/>
          </a:prstGeom>
        </p:spPr>
      </p:pic>
      <p:sp>
        <p:nvSpPr>
          <p:cNvPr id="74" name="Ορθογώνιο 73">
            <a:extLst>
              <a:ext uri="{FF2B5EF4-FFF2-40B4-BE49-F238E27FC236}">
                <a16:creationId xmlns:a16="http://schemas.microsoft.com/office/drawing/2014/main" id="{E4ED7FB5-9163-6849-AB13-0C137A0FBECD}"/>
              </a:ext>
            </a:extLst>
          </p:cNvPr>
          <p:cNvSpPr/>
          <p:nvPr/>
        </p:nvSpPr>
        <p:spPr>
          <a:xfrm>
            <a:off x="384917" y="6289034"/>
            <a:ext cx="1370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D4999"/>
                </a:solidFill>
              </a:rPr>
              <a:t>1,4 BDO</a:t>
            </a:r>
            <a:br>
              <a:rPr lang="en-US" sz="1600" b="1" dirty="0">
                <a:solidFill>
                  <a:srgbClr val="1D4999"/>
                </a:solidFill>
              </a:rPr>
            </a:br>
            <a:r>
              <a:rPr lang="en-US" sz="1600" b="1" dirty="0">
                <a:solidFill>
                  <a:srgbClr val="1D4999"/>
                </a:solidFill>
              </a:rPr>
              <a:t>DES</a:t>
            </a:r>
            <a:endParaRPr lang="en-GR" sz="1600" b="1" dirty="0">
              <a:solidFill>
                <a:srgbClr val="1D4999"/>
              </a:solidFill>
            </a:endParaRPr>
          </a:p>
        </p:txBody>
      </p:sp>
      <p:sp>
        <p:nvSpPr>
          <p:cNvPr id="28" name="Καμπύλο κάτω βέλος 27">
            <a:extLst>
              <a:ext uri="{FF2B5EF4-FFF2-40B4-BE49-F238E27FC236}">
                <a16:creationId xmlns:a16="http://schemas.microsoft.com/office/drawing/2014/main" id="{1D288F8D-BDFC-1746-A4B4-145BC61C2FDC}"/>
              </a:ext>
            </a:extLst>
          </p:cNvPr>
          <p:cNvSpPr/>
          <p:nvPr/>
        </p:nvSpPr>
        <p:spPr>
          <a:xfrm>
            <a:off x="549754" y="5122229"/>
            <a:ext cx="539565" cy="308411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76" name="Εικόνα 75">
            <a:extLst>
              <a:ext uri="{FF2B5EF4-FFF2-40B4-BE49-F238E27FC236}">
                <a16:creationId xmlns:a16="http://schemas.microsoft.com/office/drawing/2014/main" id="{052B3B84-1D0A-2245-A449-26342E9560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10" b="92593" l="10000" r="90000">
                        <a14:foregroundMark x1="43125" y1="4198" x2="54531" y2="9877"/>
                        <a14:foregroundMark x1="54531" y1="9877" x2="45156" y2="3210"/>
                        <a14:foregroundMark x1="45156" y1="3210" x2="43594" y2="3210"/>
                        <a14:foregroundMark x1="37969" y1="86914" x2="47656" y2="93580"/>
                        <a14:foregroundMark x1="47656" y1="93580" x2="59844" y2="92593"/>
                        <a14:foregroundMark x1="59844" y1="92593" x2="60156" y2="92346"/>
                        <a14:foregroundMark x1="61875" y1="56543" x2="64688" y2="57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-411" r="27482" b="-611"/>
          <a:stretch/>
        </p:blipFill>
        <p:spPr>
          <a:xfrm>
            <a:off x="6697559" y="7949996"/>
            <a:ext cx="1167276" cy="16697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8CA0578-8155-C549-9D74-485CB7B07F27}"/>
              </a:ext>
            </a:extLst>
          </p:cNvPr>
          <p:cNvSpPr txBox="1"/>
          <p:nvPr/>
        </p:nvSpPr>
        <p:spPr>
          <a:xfrm>
            <a:off x="2926065" y="8875070"/>
            <a:ext cx="87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999"/>
                </a:solidFill>
              </a:rPr>
              <a:t>PBS + N435</a:t>
            </a:r>
            <a:endParaRPr lang="en-GR" b="1">
              <a:solidFill>
                <a:srgbClr val="1D4999"/>
              </a:solidFill>
            </a:endParaRPr>
          </a:p>
        </p:txBody>
      </p:sp>
      <p:pic>
        <p:nvPicPr>
          <p:cNvPr id="77" name="Εικόνα 76">
            <a:extLst>
              <a:ext uri="{FF2B5EF4-FFF2-40B4-BE49-F238E27FC236}">
                <a16:creationId xmlns:a16="http://schemas.microsoft.com/office/drawing/2014/main" id="{19C646E6-B75D-414A-B113-875DD27C078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10" b="92593" l="10000" r="90000">
                        <a14:foregroundMark x1="43125" y1="4198" x2="54531" y2="9877"/>
                        <a14:foregroundMark x1="54531" y1="9877" x2="45156" y2="3210"/>
                        <a14:foregroundMark x1="45156" y1="3210" x2="43594" y2="3210"/>
                        <a14:foregroundMark x1="37969" y1="86914" x2="47656" y2="93580"/>
                        <a14:foregroundMark x1="47656" y1="93580" x2="59844" y2="92593"/>
                        <a14:foregroundMark x1="59844" y1="92593" x2="60156" y2="92346"/>
                        <a14:foregroundMark x1="61875" y1="56543" x2="64688" y2="57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8" t="-411" r="27482" b="-611"/>
          <a:stretch/>
        </p:blipFill>
        <p:spPr>
          <a:xfrm>
            <a:off x="2835795" y="7932004"/>
            <a:ext cx="1167276" cy="166977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B3176F6-E69C-3C42-ACDF-AFF690FDE998}"/>
              </a:ext>
            </a:extLst>
          </p:cNvPr>
          <p:cNvSpPr txBox="1"/>
          <p:nvPr/>
        </p:nvSpPr>
        <p:spPr>
          <a:xfrm>
            <a:off x="3036632" y="8802500"/>
            <a:ext cx="87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999"/>
                </a:solidFill>
              </a:rPr>
              <a:t>PBS + N435</a:t>
            </a:r>
            <a:endParaRPr lang="en-GR" b="1">
              <a:solidFill>
                <a:srgbClr val="1D4999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7757BEE-B03B-A04B-BF59-6A2BB019CB52}"/>
              </a:ext>
            </a:extLst>
          </p:cNvPr>
          <p:cNvSpPr txBox="1"/>
          <p:nvPr/>
        </p:nvSpPr>
        <p:spPr>
          <a:xfrm>
            <a:off x="6953265" y="8805213"/>
            <a:ext cx="87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999"/>
                </a:solidFill>
              </a:rPr>
              <a:t>PBS + N435</a:t>
            </a:r>
            <a:endParaRPr lang="en-GR" b="1">
              <a:solidFill>
                <a:srgbClr val="1D4999"/>
              </a:solidFill>
            </a:endParaRPr>
          </a:p>
        </p:txBody>
      </p:sp>
      <p:sp>
        <p:nvSpPr>
          <p:cNvPr id="80" name="Καμπύλο κάτω βέλος 79">
            <a:extLst>
              <a:ext uri="{FF2B5EF4-FFF2-40B4-BE49-F238E27FC236}">
                <a16:creationId xmlns:a16="http://schemas.microsoft.com/office/drawing/2014/main" id="{822513AC-1199-7543-AEBF-82F532678230}"/>
              </a:ext>
            </a:extLst>
          </p:cNvPr>
          <p:cNvSpPr/>
          <p:nvPr/>
        </p:nvSpPr>
        <p:spPr>
          <a:xfrm>
            <a:off x="6719330" y="7687779"/>
            <a:ext cx="539565" cy="308411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1" name="Έλλειψη 80">
            <a:extLst>
              <a:ext uri="{FF2B5EF4-FFF2-40B4-BE49-F238E27FC236}">
                <a16:creationId xmlns:a16="http://schemas.microsoft.com/office/drawing/2014/main" id="{A6CB0DE0-AB90-2F40-9E08-FB2F047E4EF0}"/>
              </a:ext>
            </a:extLst>
          </p:cNvPr>
          <p:cNvSpPr/>
          <p:nvPr/>
        </p:nvSpPr>
        <p:spPr>
          <a:xfrm flipH="1">
            <a:off x="3065499" y="924881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Έλλειψη 81">
            <a:extLst>
              <a:ext uri="{FF2B5EF4-FFF2-40B4-BE49-F238E27FC236}">
                <a16:creationId xmlns:a16="http://schemas.microsoft.com/office/drawing/2014/main" id="{F2D437F1-2BC1-4146-B120-67BF3F475A6C}"/>
              </a:ext>
            </a:extLst>
          </p:cNvPr>
          <p:cNvSpPr/>
          <p:nvPr/>
        </p:nvSpPr>
        <p:spPr>
          <a:xfrm flipH="1">
            <a:off x="3536825" y="905497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Έλλειψη 83">
            <a:extLst>
              <a:ext uri="{FF2B5EF4-FFF2-40B4-BE49-F238E27FC236}">
                <a16:creationId xmlns:a16="http://schemas.microsoft.com/office/drawing/2014/main" id="{8F021398-E12B-9646-A347-CBC1B6BD6B23}"/>
              </a:ext>
            </a:extLst>
          </p:cNvPr>
          <p:cNvSpPr/>
          <p:nvPr/>
        </p:nvSpPr>
        <p:spPr>
          <a:xfrm flipH="1">
            <a:off x="3771568" y="904446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Έλλειψη 84">
            <a:extLst>
              <a:ext uri="{FF2B5EF4-FFF2-40B4-BE49-F238E27FC236}">
                <a16:creationId xmlns:a16="http://schemas.microsoft.com/office/drawing/2014/main" id="{D4B0EBDC-7BD0-254A-B709-5450DEC59F40}"/>
              </a:ext>
            </a:extLst>
          </p:cNvPr>
          <p:cNvSpPr/>
          <p:nvPr/>
        </p:nvSpPr>
        <p:spPr>
          <a:xfrm flipH="1">
            <a:off x="6917265" y="907008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Έλλειψη 85">
            <a:extLst>
              <a:ext uri="{FF2B5EF4-FFF2-40B4-BE49-F238E27FC236}">
                <a16:creationId xmlns:a16="http://schemas.microsoft.com/office/drawing/2014/main" id="{CAD67073-226C-0649-8DDC-FD07C9D49C3A}"/>
              </a:ext>
            </a:extLst>
          </p:cNvPr>
          <p:cNvSpPr/>
          <p:nvPr/>
        </p:nvSpPr>
        <p:spPr>
          <a:xfrm flipH="1">
            <a:off x="7120038" y="909891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Έλλειψη 86">
            <a:extLst>
              <a:ext uri="{FF2B5EF4-FFF2-40B4-BE49-F238E27FC236}">
                <a16:creationId xmlns:a16="http://schemas.microsoft.com/office/drawing/2014/main" id="{318A33E8-5D3F-2B42-B8C7-1BA382C49D83}"/>
              </a:ext>
            </a:extLst>
          </p:cNvPr>
          <p:cNvSpPr/>
          <p:nvPr/>
        </p:nvSpPr>
        <p:spPr>
          <a:xfrm flipH="1">
            <a:off x="7586653" y="915662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8" name="Έλλειψη 87">
            <a:extLst>
              <a:ext uri="{FF2B5EF4-FFF2-40B4-BE49-F238E27FC236}">
                <a16:creationId xmlns:a16="http://schemas.microsoft.com/office/drawing/2014/main" id="{DA19C6CF-6D74-044A-A4A0-736944775326}"/>
              </a:ext>
            </a:extLst>
          </p:cNvPr>
          <p:cNvSpPr/>
          <p:nvPr/>
        </p:nvSpPr>
        <p:spPr>
          <a:xfrm flipH="1">
            <a:off x="7264142" y="937544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Έλλειψη 89">
            <a:extLst>
              <a:ext uri="{FF2B5EF4-FFF2-40B4-BE49-F238E27FC236}">
                <a16:creationId xmlns:a16="http://schemas.microsoft.com/office/drawing/2014/main" id="{47A0F38F-F505-B841-A3F2-4492E6DD59A0}"/>
              </a:ext>
            </a:extLst>
          </p:cNvPr>
          <p:cNvSpPr/>
          <p:nvPr/>
        </p:nvSpPr>
        <p:spPr>
          <a:xfrm flipH="1">
            <a:off x="2993499" y="899107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2" name="Picture 2" descr="Vector Bacteria Petri Dish Picture Royalty Free Library - Openclipart PNG  Image | Transparent PNG Free Download on SeekPNG">
            <a:extLst>
              <a:ext uri="{FF2B5EF4-FFF2-40B4-BE49-F238E27FC236}">
                <a16:creationId xmlns:a16="http://schemas.microsoft.com/office/drawing/2014/main" id="{06BC1D76-C68E-CD47-81C8-E9B5E77C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42" y="8368066"/>
            <a:ext cx="2728004" cy="12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DEA9336-8198-D540-A5A5-4900EA190FE1}"/>
              </a:ext>
            </a:extLst>
          </p:cNvPr>
          <p:cNvSpPr txBox="1"/>
          <p:nvPr/>
        </p:nvSpPr>
        <p:spPr>
          <a:xfrm>
            <a:off x="10639373" y="8789685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D4999"/>
                </a:solidFill>
              </a:rPr>
              <a:t>PBS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1D4999"/>
                </a:solidFill>
              </a:rPr>
              <a:t>oligomer</a:t>
            </a:r>
            <a:endParaRPr lang="el-GR" sz="1600" b="1" dirty="0">
              <a:solidFill>
                <a:srgbClr val="1D4999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7EB9060-C7D0-E84E-9AF6-4C7A2DE750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869" y="64374"/>
            <a:ext cx="1601744" cy="16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557</Words>
  <Application>Microsoft Macintosh PowerPoint</Application>
  <PresentationFormat>Προσαρμογή</PresentationFormat>
  <Paragraphs>58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Century Gothic</vt:lpstr>
      <vt:lpstr>Wingdings 3</vt:lpstr>
      <vt:lpstr>Ιόν</vt:lpstr>
      <vt:lpstr>Evaluation of the parameters of poly(butylene succinate) enzymatic polymerization  C. I. Gkountela, D. N. Markoulakis, D. M. Korres, S. N. Vouyiouka* Laboratory of Polymer Technology, School of Chemical Engineering, National Technical University of Athens, Greece, (*mvuyiuka@central.ntua.gr)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parameters of poly(butylene succinate) enzymatic polymerization  C. I. Gkountela, D. N. Markoulakis, D. M. Korres, S. N. Vouyiouka* Laboratory of Polymer Technology, School of Chemical Engineering, National Technical University of Athens, Greece, (*mvuyiuka@central.ntua.gr)</dc:title>
  <dc:creator>Athanasios Balomenos</dc:creator>
  <cp:lastModifiedBy>Athanasios Balomenos</cp:lastModifiedBy>
  <cp:revision>25</cp:revision>
  <dcterms:created xsi:type="dcterms:W3CDTF">2021-09-27T09:44:02Z</dcterms:created>
  <dcterms:modified xsi:type="dcterms:W3CDTF">2021-09-29T19:56:55Z</dcterms:modified>
</cp:coreProperties>
</file>