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24" r:id="rId4"/>
    <p:sldId id="326" r:id="rId5"/>
    <p:sldId id="325" r:id="rId6"/>
    <p:sldId id="327" r:id="rId7"/>
    <p:sldId id="328" r:id="rId8"/>
    <p:sldId id="330" r:id="rId9"/>
    <p:sldId id="329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9" clrIdx="0"/>
  <p:cmAuthor id="2" name="timi" initials="WU" lastIdx="2" clrIdx="1">
    <p:extLst>
      <p:ext uri="{19B8F6BF-5375-455C-9EA6-DF929625EA0E}">
        <p15:presenceInfo xmlns:p15="http://schemas.microsoft.com/office/powerpoint/2012/main" xmlns="" userId="tim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00FF"/>
    <a:srgbClr val="66FF33"/>
    <a:srgbClr val="FF3300"/>
    <a:srgbClr val="DDDDDD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956" autoAdjust="0"/>
    <p:restoredTop sz="93357" autoAdjust="0"/>
  </p:normalViewPr>
  <p:slideViewPr>
    <p:cSldViewPr>
      <p:cViewPr varScale="1">
        <p:scale>
          <a:sx n="85" d="100"/>
          <a:sy n="85" d="100"/>
        </p:scale>
        <p:origin x="-72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77F557-F4E2-4DFA-B7C2-43AA49B69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9573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DF3B8C-EEBE-4076-8307-C2A7E1B03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1113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C1B1-9507-4729-A3FD-9E567DCA5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F3CD-C9DA-4BA0-BEA1-10CC095B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1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6A19-49A0-4531-8E1D-3C522CC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97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FD47-F75B-4F63-AACC-B3E820DF7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71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D904-4BB1-42C9-8302-ADC7FEDBE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9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4BDD-9EDA-48B6-B570-B0ADC0C01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902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C5E5-D6DC-4616-B258-FAFD8FD9A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15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FE6A9-E472-4247-B19A-95D8C7C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19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E7739-F135-44E9-B25B-448C78C35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014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4028-D7AE-481F-A989-09970C90D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151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92ED-BD1B-4A80-B7E2-14E35A271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6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0990D4-ACC6-4268-9CA3-A0CED84D7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0DF8230-EB72-4B93-A354-93266BE46773}" type="slidenum">
              <a:rPr lang="en-US" altLang="en-US" sz="140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676400" y="22098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Forest Burned Area Mapping using Bi-Temporal Sentinel-2 Imagery Based on Convolutional 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Neural 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Network 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(Case Study: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Golestan’s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Forest)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762000" y="4114800"/>
            <a:ext cx="10287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Fattah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Hatami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Maskouni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Seyd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Teymoor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Seydi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University of Tehran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en-US" sz="2400" dirty="0" smtClean="0">
              <a:latin typeface="Times New Roman" panose="02020603050405020304" pitchFamily="18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133600" y="914400"/>
            <a:ext cx="457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Oral Presentation</a:t>
            </a:r>
            <a:endParaRPr lang="en-US" altLang="en-US" sz="32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en-US" sz="32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808892"/>
            <a:ext cx="2133600" cy="605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1. Introduction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2. Study Area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3. </a:t>
            </a:r>
            <a:r>
              <a:rPr lang="en-US" altLang="en-US" sz="1800" dirty="0" smtClean="0"/>
              <a:t>Proposed Method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4. </a:t>
            </a:r>
            <a:r>
              <a:rPr lang="en-US" altLang="en-US" sz="1800" dirty="0" smtClean="0">
                <a:solidFill>
                  <a:srgbClr val="006600"/>
                </a:solidFill>
              </a:rPr>
              <a:t>Result</a:t>
            </a: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 smtClean="0">
                <a:solidFill>
                  <a:srgbClr val="006600"/>
                </a:solidFill>
              </a:rPr>
              <a:t>5. Conclusion</a:t>
            </a: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446" y="-144462"/>
            <a:ext cx="10668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3962" y="-304676"/>
            <a:ext cx="10591800" cy="11430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Forest Burned Area Mapping using Bi-Temporal Sentinel-2 Imagery Based on Convolutional Neural Network (Case Study: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Golestan’s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Forest)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26624"/>
            <a:ext cx="68580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Framework</a:t>
            </a:r>
          </a:p>
          <a:p>
            <a:pPr lvl="1" eaLnBrk="1" fontAlgn="auto" hangingPunct="1">
              <a:lnSpc>
                <a:spcPct val="2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Pre-Processing</a:t>
            </a:r>
          </a:p>
          <a:p>
            <a:pPr lvl="1" eaLnBrk="1" fontAlgn="auto" hangingPunct="1">
              <a:lnSpc>
                <a:spcPct val="2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Training </a:t>
            </a:r>
          </a:p>
          <a:p>
            <a:pPr lvl="1" eaLnBrk="1" fontAlgn="auto" hangingPunct="1">
              <a:lnSpc>
                <a:spcPct val="2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</a:p>
          <a:p>
            <a:pPr lvl="1" eaLnBrk="1" fontAlgn="auto" hangingPunct="1">
              <a:lnSpc>
                <a:spcPct val="2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Assessment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16CCFF-A2A0-45E6-AC99-3856D48155D9}" type="slidenum">
              <a:rPr lang="en-US" altLang="en-US" sz="140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7" name="Picture 6" descr="Picture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01009"/>
            <a:ext cx="3657600" cy="5520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126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808892"/>
            <a:ext cx="2133600" cy="605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1. Introduction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2. Study Area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3. </a:t>
            </a:r>
            <a:r>
              <a:rPr lang="en-US" altLang="en-US" sz="1800" dirty="0" smtClean="0"/>
              <a:t>Proposed Method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4. </a:t>
            </a:r>
            <a:r>
              <a:rPr lang="en-US" altLang="en-US" sz="1800" dirty="0" smtClean="0">
                <a:solidFill>
                  <a:srgbClr val="006600"/>
                </a:solidFill>
              </a:rPr>
              <a:t>Result</a:t>
            </a: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 smtClean="0">
                <a:solidFill>
                  <a:srgbClr val="006600"/>
                </a:solidFill>
              </a:rPr>
              <a:t>5. Conclusion</a:t>
            </a: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446" y="-144462"/>
            <a:ext cx="10668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3962" y="-304676"/>
            <a:ext cx="10591800" cy="11430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Forest Burned Area Mapping using Bi-Temporal Sentinel-2 Imagery Based on Convolutional Neural Network (Case Study: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Golestan’s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Forest)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26624"/>
            <a:ext cx="68580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Architecture</a:t>
            </a:r>
          </a:p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Extractor</a:t>
            </a:r>
          </a:p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16CCFF-A2A0-45E6-AC99-3856D48155D9}" type="slidenum">
              <a:rPr lang="en-US" altLang="en-US" sz="140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95800" y="2067046"/>
            <a:ext cx="7696200" cy="365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962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808892"/>
            <a:ext cx="2133600" cy="605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1. Introduction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2. Study Area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3. </a:t>
            </a:r>
            <a:r>
              <a:rPr lang="en-US" altLang="en-US" sz="1800" dirty="0" smtClean="0"/>
              <a:t>Proposed Method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4. </a:t>
            </a:r>
            <a:r>
              <a:rPr lang="en-US" altLang="en-US" sz="1800" dirty="0" smtClean="0">
                <a:solidFill>
                  <a:srgbClr val="006600"/>
                </a:solidFill>
              </a:rPr>
              <a:t>Result</a:t>
            </a: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 smtClean="0">
                <a:solidFill>
                  <a:srgbClr val="006600"/>
                </a:solidFill>
              </a:rPr>
              <a:t>5. Conclusion</a:t>
            </a: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446" y="-144462"/>
            <a:ext cx="10668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3962" y="-304676"/>
            <a:ext cx="10591800" cy="11430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Forest Burned Area Mapping using Bi-Temporal Sentinel-2 Imagery Based on Convolutional Neural Network (Case Study: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Golestan’s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Forest)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26624"/>
            <a:ext cx="68580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Data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Training: Training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Evaluation: Validation 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Accuracy Assessment: Testing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16CCFF-A2A0-45E6-AC99-3856D48155D9}" type="slidenum">
              <a:rPr lang="en-US" altLang="en-US" sz="140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9760768"/>
              </p:ext>
            </p:extLst>
          </p:nvPr>
        </p:nvGraphicFramePr>
        <p:xfrm>
          <a:off x="4163291" y="4232910"/>
          <a:ext cx="7162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840"/>
                <a:gridCol w="1351560"/>
                <a:gridCol w="1790700"/>
                <a:gridCol w="1790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Sample Data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Training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Validation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Testing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Burned Sample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1,220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305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711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Not-Burned Sample</a:t>
                      </a:r>
                      <a:r>
                        <a:rPr lang="zh-CN" altLang="en-US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	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1,108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276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461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Total Sample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2,328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581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1,633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24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808892"/>
            <a:ext cx="2133600" cy="605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1. Introduction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2. Study Area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3. Proposed Method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4. </a:t>
            </a:r>
            <a:r>
              <a:rPr lang="en-US" altLang="en-US" sz="1800" dirty="0"/>
              <a:t>Result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 smtClean="0">
                <a:solidFill>
                  <a:srgbClr val="006600"/>
                </a:solidFill>
              </a:rPr>
              <a:t>5. Conclusion</a:t>
            </a: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446" y="-144462"/>
            <a:ext cx="10668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3962" y="-304676"/>
            <a:ext cx="10591800" cy="11430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Forest Burned Area Mapping using Bi-Temporal Sentinel-2 Imagery Based on Convolutional Neural Network (Case Study: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Golestan’s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Forest)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26624"/>
            <a:ext cx="97536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Setting</a:t>
            </a:r>
          </a:p>
          <a:p>
            <a:pPr lvl="1"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optimum value of CNN parameters are: epochs= 500, weight initializer random, dropout rate=0.3, initial learning= 10-3, epsilon value =10-10, and mini-batch size=500, loss function= binary cross entropy, and optimizers= Stochastic gradient descent (SGD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eaLnBrk="1" fontAlgn="auto" hangingPunct="1">
              <a:lnSpc>
                <a:spcPct val="310000"/>
              </a:lnSpc>
              <a:spcAft>
                <a:spcPts val="0"/>
              </a:spcAft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16CCFF-A2A0-45E6-AC99-3856D48155D9}" type="slidenum">
              <a:rPr lang="en-US" altLang="en-US" sz="140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4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808892"/>
            <a:ext cx="2133600" cy="605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1. Introduction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2. Study Area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3. Proposed Method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4. </a:t>
            </a:r>
            <a:r>
              <a:rPr lang="en-US" altLang="en-US" sz="1800" dirty="0"/>
              <a:t>Result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 smtClean="0">
                <a:solidFill>
                  <a:srgbClr val="006600"/>
                </a:solidFill>
              </a:rPr>
              <a:t>5. Conclusion</a:t>
            </a: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446" y="-144462"/>
            <a:ext cx="10668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3962" y="-304676"/>
            <a:ext cx="10591800" cy="11430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Forest Burned Area Mapping using Bi-Temporal Sentinel-2 Imagery Based on Convolutional Neural Network (Case Study: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Golestan’s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Forest)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26624"/>
            <a:ext cx="97536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16CCFF-A2A0-45E6-AC99-3856D48155D9}" type="slidenum">
              <a:rPr lang="en-US" altLang="en-US" sz="140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1026" name="Picture 16" descr="Fire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199"/>
            <a:ext cx="4222173" cy="43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5" descr="Resul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353017"/>
            <a:ext cx="4298373" cy="43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76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808892"/>
            <a:ext cx="2133600" cy="605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1. Introduction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2. Study Area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3. Proposed Method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4. </a:t>
            </a:r>
            <a:r>
              <a:rPr lang="en-US" altLang="en-US" sz="1800" dirty="0"/>
              <a:t>Result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 smtClean="0">
                <a:solidFill>
                  <a:srgbClr val="006600"/>
                </a:solidFill>
              </a:rPr>
              <a:t>5. Conclusion</a:t>
            </a: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446" y="-144462"/>
            <a:ext cx="10668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3962" y="-304676"/>
            <a:ext cx="10591800" cy="11430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Forest Burned Area Mapping using Bi-Temporal Sentinel-2 Imagery Based on Convolutional Neural Network (Case Study: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Golestan’s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Forest)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26624"/>
            <a:ext cx="97536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lvl="1"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Assessment:</a:t>
            </a:r>
          </a:p>
          <a:p>
            <a:pPr lvl="2"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Accuracy: </a:t>
            </a:r>
            <a:r>
              <a:rPr lang="en-US" sz="1600" dirty="0"/>
              <a:t>91</a:t>
            </a:r>
            <a:r>
              <a:rPr lang="en-US" sz="1600" dirty="0" smtClean="0"/>
              <a:t>%</a:t>
            </a:r>
          </a:p>
          <a:p>
            <a:pPr lvl="1"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Burned Area: 168 (Hectares) 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16CCFF-A2A0-45E6-AC99-3856D48155D9}" type="slidenum">
              <a:rPr lang="en-US" altLang="en-US" sz="140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0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808892"/>
            <a:ext cx="2133600" cy="605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1. Introduction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2. Study Area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3. Proposed Method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4. Result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 smtClean="0">
                <a:solidFill>
                  <a:srgbClr val="006600"/>
                </a:solidFill>
              </a:rPr>
              <a:t>5. </a:t>
            </a:r>
            <a:r>
              <a:rPr lang="en-US" altLang="en-US" sz="1800" dirty="0"/>
              <a:t>Conclusion</a:t>
            </a: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446" y="-144462"/>
            <a:ext cx="10668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3962" y="-304676"/>
            <a:ext cx="10591800" cy="11430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Forest Burned Area Mapping using Bi-Temporal Sentinel-2 Imagery Based on Convolutional Neural Network (Case Study: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Golestan’s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Forest)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26624"/>
            <a:ext cx="97536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potential of Sentinel-2 in the burned area mapping.</a:t>
            </a:r>
          </a:p>
          <a:p>
            <a:pPr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CNN methods has provided high accuracy in mapping burned area.</a:t>
            </a:r>
          </a:p>
          <a:p>
            <a:pPr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to map the burned area only with 3 spectral bands. 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16CCFF-A2A0-45E6-AC99-3856D48155D9}" type="slidenum">
              <a:rPr lang="en-US" altLang="en-US" sz="140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808892"/>
            <a:ext cx="2133600" cy="605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1. Introduction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2. Study Area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3. Proposed Method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4. Result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 smtClean="0">
                <a:solidFill>
                  <a:srgbClr val="006600"/>
                </a:solidFill>
              </a:rPr>
              <a:t>5. </a:t>
            </a:r>
            <a:r>
              <a:rPr lang="en-US" altLang="en-US" sz="1800" dirty="0">
                <a:solidFill>
                  <a:srgbClr val="006600"/>
                </a:solidFill>
              </a:rPr>
              <a:t>Conclusion</a:t>
            </a: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446" y="-144462"/>
            <a:ext cx="10668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3962" y="-304676"/>
            <a:ext cx="10591800" cy="11430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Forest Burned Area Mapping using Bi-Temporal Sentinel-2 Imagery Based on Convolutional Neural Network (Case Study: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Golestan’s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Forest)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16CCFF-A2A0-45E6-AC99-3856D48155D9}" type="slidenum">
              <a:rPr lang="en-US" altLang="en-US" sz="140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191000" y="2895600"/>
            <a:ext cx="44926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Thank 	you!</a:t>
            </a:r>
          </a:p>
        </p:txBody>
      </p:sp>
    </p:spTree>
    <p:extLst>
      <p:ext uri="{BB962C8B-B14F-4D97-AF65-F5344CB8AC3E}">
        <p14:creationId xmlns:p14="http://schemas.microsoft.com/office/powerpoint/2010/main" xmlns="" val="2217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808892"/>
            <a:ext cx="2133600" cy="605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1. Introduction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2. </a:t>
            </a:r>
            <a:r>
              <a:rPr lang="en-US" altLang="en-US" sz="1800" dirty="0" smtClean="0">
                <a:solidFill>
                  <a:srgbClr val="006600"/>
                </a:solidFill>
              </a:rPr>
              <a:t>Study Area</a:t>
            </a: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3. </a:t>
            </a:r>
            <a:r>
              <a:rPr lang="en-US" altLang="en-US" sz="1800" dirty="0" smtClean="0">
                <a:solidFill>
                  <a:srgbClr val="006600"/>
                </a:solidFill>
              </a:rPr>
              <a:t>Proposed Method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4. </a:t>
            </a:r>
            <a:r>
              <a:rPr lang="en-US" altLang="en-US" sz="1800" dirty="0" smtClean="0">
                <a:solidFill>
                  <a:srgbClr val="006600"/>
                </a:solidFill>
              </a:rPr>
              <a:t>Result</a:t>
            </a: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 smtClean="0">
                <a:solidFill>
                  <a:srgbClr val="006600"/>
                </a:solidFill>
              </a:rPr>
              <a:t>5. Conclusion</a:t>
            </a: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446" y="-144462"/>
            <a:ext cx="10668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-38270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C0C0C0"/>
                </a:solidFill>
              </a:rPr>
              <a:t>Outline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26624"/>
            <a:ext cx="6858000" cy="54102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</a:t>
            </a:r>
          </a:p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work</a:t>
            </a:r>
          </a:p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16CCFF-A2A0-45E6-AC99-3856D48155D9}" type="slidenum">
              <a:rPr lang="en-US" altLang="en-US" sz="140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808892"/>
            <a:ext cx="2133600" cy="605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1. </a:t>
            </a:r>
            <a:r>
              <a:rPr lang="en-US" altLang="en-US" sz="1800" dirty="0">
                <a:solidFill>
                  <a:srgbClr val="FF0000"/>
                </a:solidFill>
              </a:rPr>
              <a:t>Introduction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2. </a:t>
            </a:r>
            <a:r>
              <a:rPr lang="en-US" altLang="en-US" sz="1800" dirty="0" smtClean="0">
                <a:solidFill>
                  <a:srgbClr val="006600"/>
                </a:solidFill>
              </a:rPr>
              <a:t>Study Area</a:t>
            </a: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3. </a:t>
            </a:r>
            <a:r>
              <a:rPr lang="en-US" altLang="en-US" sz="1800" dirty="0" smtClean="0">
                <a:solidFill>
                  <a:srgbClr val="006600"/>
                </a:solidFill>
              </a:rPr>
              <a:t>Proposed Method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4. </a:t>
            </a:r>
            <a:r>
              <a:rPr lang="en-US" altLang="en-US" sz="1800" dirty="0" smtClean="0">
                <a:solidFill>
                  <a:srgbClr val="006600"/>
                </a:solidFill>
              </a:rPr>
              <a:t>Result</a:t>
            </a: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 smtClean="0">
                <a:solidFill>
                  <a:srgbClr val="006600"/>
                </a:solidFill>
              </a:rPr>
              <a:t>5. Conclusion</a:t>
            </a: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446" y="-144462"/>
            <a:ext cx="10668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3962" y="-304676"/>
            <a:ext cx="10591800" cy="11430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Forest Burned Area Mapping using Bi-Temporal Sentinel-2 Imagery Based on Convolutional Neural Network (Case Study: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Golestan’s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Forest)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26624"/>
            <a:ext cx="6858000" cy="54102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 Area</a:t>
            </a:r>
          </a:p>
          <a:p>
            <a:pPr lvl="1"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lvl="2" eaLnBrk="1" fontAlgn="auto" hangingPunct="1">
              <a:lnSpc>
                <a:spcPct val="27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Forests nurture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</a:p>
          <a:p>
            <a:pPr lvl="2" eaLnBrk="1" fontAlgn="auto" hangingPunct="1">
              <a:lnSpc>
                <a:spcPct val="27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Forests absorb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lvl="2" eaLnBrk="1" fontAlgn="auto" hangingPunct="1">
              <a:lnSpc>
                <a:spcPct val="27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Forests provide food for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millions</a:t>
            </a:r>
          </a:p>
          <a:p>
            <a:pPr lvl="2" eaLnBrk="1" fontAlgn="auto" hangingPunct="1">
              <a:lnSpc>
                <a:spcPct val="27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Forests are natural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aqueducts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lnSpc>
                <a:spcPct val="27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World's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forests cover about 4 billion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hectares.</a:t>
            </a:r>
          </a:p>
          <a:p>
            <a:pPr lvl="1"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Forest Area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16CCFF-A2A0-45E6-AC99-3856D48155D9}" type="slidenum">
              <a:rPr lang="en-US" altLang="en-US" sz="140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1600" y="1124744"/>
            <a:ext cx="2733675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0798" y="2892852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808892"/>
            <a:ext cx="2133600" cy="605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1. </a:t>
            </a:r>
            <a:r>
              <a:rPr lang="en-US" altLang="en-US" sz="1800" dirty="0">
                <a:solidFill>
                  <a:srgbClr val="FF0000"/>
                </a:solidFill>
              </a:rPr>
              <a:t>Introduction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2. </a:t>
            </a:r>
            <a:r>
              <a:rPr lang="en-US" altLang="en-US" sz="1800" dirty="0" smtClean="0">
                <a:solidFill>
                  <a:srgbClr val="006600"/>
                </a:solidFill>
              </a:rPr>
              <a:t>Study Area</a:t>
            </a: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3. </a:t>
            </a:r>
            <a:r>
              <a:rPr lang="en-US" altLang="en-US" sz="1800" dirty="0" smtClean="0">
                <a:solidFill>
                  <a:srgbClr val="006600"/>
                </a:solidFill>
              </a:rPr>
              <a:t>Proposed Method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4. </a:t>
            </a:r>
            <a:r>
              <a:rPr lang="en-US" altLang="en-US" sz="1800" dirty="0" smtClean="0">
                <a:solidFill>
                  <a:srgbClr val="006600"/>
                </a:solidFill>
              </a:rPr>
              <a:t>Result</a:t>
            </a: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 smtClean="0">
                <a:solidFill>
                  <a:srgbClr val="006600"/>
                </a:solidFill>
              </a:rPr>
              <a:t>5. Conclusion</a:t>
            </a: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446" y="-144462"/>
            <a:ext cx="10668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3962" y="-304676"/>
            <a:ext cx="10591800" cy="11430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Forest Burned Area Mapping using Bi-Temporal Sentinel-2 Imagery Based on Convolutional Neural Network (Case Study: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Golestan’s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Forest)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26624"/>
            <a:ext cx="6858000" cy="5410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 Destruction</a:t>
            </a:r>
          </a:p>
          <a:p>
            <a:pPr lvl="1"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Activity</a:t>
            </a:r>
          </a:p>
          <a:p>
            <a:pPr lvl="1"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Flood</a:t>
            </a:r>
          </a:p>
          <a:p>
            <a:pPr lvl="1"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Drought</a:t>
            </a:r>
          </a:p>
          <a:p>
            <a:pPr lvl="1"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Wildfire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16CCFF-A2A0-45E6-AC99-3856D48155D9}" type="slidenum">
              <a:rPr lang="en-US" altLang="en-US" sz="140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9087" y="3896305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0513" y="4795837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376" y="2618886"/>
            <a:ext cx="2572139" cy="1605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8425" y="108255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0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808892"/>
            <a:ext cx="2133600" cy="605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1. </a:t>
            </a:r>
            <a:r>
              <a:rPr lang="en-US" altLang="en-US" sz="1800" dirty="0">
                <a:solidFill>
                  <a:srgbClr val="FF0000"/>
                </a:solidFill>
              </a:rPr>
              <a:t>Introduction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2. </a:t>
            </a:r>
            <a:r>
              <a:rPr lang="en-US" altLang="en-US" sz="1800" dirty="0" smtClean="0">
                <a:solidFill>
                  <a:srgbClr val="006600"/>
                </a:solidFill>
              </a:rPr>
              <a:t>Study Area</a:t>
            </a: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3. </a:t>
            </a:r>
            <a:r>
              <a:rPr lang="en-US" altLang="en-US" sz="1800" dirty="0" smtClean="0">
                <a:solidFill>
                  <a:srgbClr val="006600"/>
                </a:solidFill>
              </a:rPr>
              <a:t>Proposed Method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4. </a:t>
            </a:r>
            <a:r>
              <a:rPr lang="en-US" altLang="en-US" sz="1800" dirty="0" smtClean="0">
                <a:solidFill>
                  <a:srgbClr val="006600"/>
                </a:solidFill>
              </a:rPr>
              <a:t>Result</a:t>
            </a: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 smtClean="0">
                <a:solidFill>
                  <a:srgbClr val="006600"/>
                </a:solidFill>
              </a:rPr>
              <a:t>5. Conclusion</a:t>
            </a: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446" y="-144462"/>
            <a:ext cx="10668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3962" y="-304676"/>
            <a:ext cx="10591800" cy="11430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Forest Burned Area Mapping using Bi-Temporal Sentinel-2 Imagery Based on Convolutional Neural Network (Case Study: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Golestan’s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Forest)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26624"/>
            <a:ext cx="6858000" cy="54102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</a:t>
            </a:r>
          </a:p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Advantages:</a:t>
            </a:r>
          </a:p>
          <a:p>
            <a:pPr lvl="1"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reduction,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Fast, wide coverage</a:t>
            </a:r>
          </a:p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System</a:t>
            </a:r>
          </a:p>
          <a:p>
            <a:pPr lvl="1"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Multispectral</a:t>
            </a:r>
          </a:p>
          <a:p>
            <a:pPr lvl="1"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 </a:t>
            </a:r>
          </a:p>
          <a:p>
            <a:pPr lvl="1"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16CCFF-A2A0-45E6-AC99-3856D48155D9}" type="slidenum">
              <a:rPr lang="en-US" altLang="en-US" sz="140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13" name="Picture 11" descr="BINARY HYPERSPECTRAL CHANGE DETECTION BASED ON 3D CONVOLUTION DEEP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2313" y="4664075"/>
            <a:ext cx="1833562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016"/>
          <a:stretch>
            <a:fillRect/>
          </a:stretch>
        </p:blipFill>
        <p:spPr bwMode="auto">
          <a:xfrm>
            <a:off x="8198644" y="3429000"/>
            <a:ext cx="173831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70"/>
          <a:stretch>
            <a:fillRect/>
          </a:stretch>
        </p:blipFill>
        <p:spPr bwMode="auto">
          <a:xfrm>
            <a:off x="9940131" y="3057525"/>
            <a:ext cx="170497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9898" y="1245150"/>
            <a:ext cx="283221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0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808892"/>
            <a:ext cx="2133600" cy="605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1. </a:t>
            </a:r>
            <a:r>
              <a:rPr lang="en-US" altLang="en-US" sz="1800" dirty="0">
                <a:solidFill>
                  <a:srgbClr val="FF0000"/>
                </a:solidFill>
              </a:rPr>
              <a:t>Introduction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2. </a:t>
            </a:r>
            <a:r>
              <a:rPr lang="en-US" altLang="en-US" sz="1800" dirty="0" smtClean="0">
                <a:solidFill>
                  <a:srgbClr val="006600"/>
                </a:solidFill>
              </a:rPr>
              <a:t>Study Area</a:t>
            </a: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3. </a:t>
            </a:r>
            <a:r>
              <a:rPr lang="en-US" altLang="en-US" sz="1800" dirty="0" smtClean="0">
                <a:solidFill>
                  <a:srgbClr val="006600"/>
                </a:solidFill>
              </a:rPr>
              <a:t>Proposed Method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4. </a:t>
            </a:r>
            <a:r>
              <a:rPr lang="en-US" altLang="en-US" sz="1800" dirty="0" smtClean="0">
                <a:solidFill>
                  <a:srgbClr val="006600"/>
                </a:solidFill>
              </a:rPr>
              <a:t>Result</a:t>
            </a: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 smtClean="0">
                <a:solidFill>
                  <a:srgbClr val="006600"/>
                </a:solidFill>
              </a:rPr>
              <a:t>5. Conclusion</a:t>
            </a: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446" y="-144462"/>
            <a:ext cx="10668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3962" y="-304676"/>
            <a:ext cx="10591800" cy="11430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Forest Burned Area Mapping using Bi-Temporal Sentinel-2 Imagery Based on Convolutional Neural Network (Case Study: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Golestan’s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Forest)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26624"/>
            <a:ext cx="6858000" cy="5410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Multispectral Remote Sensing Imagery</a:t>
            </a:r>
          </a:p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Sentinel-2</a:t>
            </a:r>
          </a:p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Landsat 8</a:t>
            </a:r>
          </a:p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Landsat-9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16CCFF-A2A0-45E6-AC99-3856D48155D9}" type="slidenum">
              <a:rPr lang="en-US" altLang="en-US" sz="140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9350" y="1752600"/>
            <a:ext cx="3627376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056429"/>
            <a:ext cx="4121846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9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808892"/>
            <a:ext cx="2133600" cy="605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1. </a:t>
            </a:r>
            <a:r>
              <a:rPr lang="en-US" altLang="en-US" sz="1800" dirty="0">
                <a:solidFill>
                  <a:srgbClr val="FF0000"/>
                </a:solidFill>
              </a:rPr>
              <a:t>Introduction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2. </a:t>
            </a:r>
            <a:r>
              <a:rPr lang="en-US" altLang="en-US" sz="1800" dirty="0" smtClean="0">
                <a:solidFill>
                  <a:srgbClr val="006600"/>
                </a:solidFill>
              </a:rPr>
              <a:t>Study Area</a:t>
            </a: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3. </a:t>
            </a:r>
            <a:r>
              <a:rPr lang="en-US" altLang="en-US" sz="1800" dirty="0" smtClean="0">
                <a:solidFill>
                  <a:srgbClr val="006600"/>
                </a:solidFill>
              </a:rPr>
              <a:t>Proposed Method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4. </a:t>
            </a:r>
            <a:r>
              <a:rPr lang="en-US" altLang="en-US" sz="1800" dirty="0" smtClean="0">
                <a:solidFill>
                  <a:srgbClr val="006600"/>
                </a:solidFill>
              </a:rPr>
              <a:t>Result</a:t>
            </a: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 smtClean="0">
                <a:solidFill>
                  <a:srgbClr val="006600"/>
                </a:solidFill>
              </a:rPr>
              <a:t>5. Conclusion</a:t>
            </a: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446" y="-144462"/>
            <a:ext cx="10668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3962" y="-304676"/>
            <a:ext cx="10591800" cy="11430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Forest Burned Area Mapping using Bi-Temporal Sentinel-2 Imagery Based on Convolutional Neural Network (Case Study: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Golestan’s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Forest)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26624"/>
            <a:ext cx="6858000" cy="54102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Burned Area Mapping</a:t>
            </a:r>
          </a:p>
          <a:p>
            <a:pPr lvl="1"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Methods</a:t>
            </a:r>
          </a:p>
          <a:p>
            <a:pPr lvl="2"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SVM, Random Forest, KNN, MLP 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Manually Feature Extraction (NDVI, BDI)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Thresholding </a:t>
            </a:r>
          </a:p>
          <a:p>
            <a:pPr lvl="1" eaLnBrk="1" fontAlgn="auto" hangingPunct="1">
              <a:lnSpc>
                <a:spcPct val="3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Based Methods</a:t>
            </a:r>
          </a:p>
          <a:p>
            <a:pPr lvl="2" eaLnBrk="1" fontAlgn="auto" hangingPunct="1">
              <a:lnSpc>
                <a:spcPct val="27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Feature Extraction</a:t>
            </a:r>
          </a:p>
          <a:p>
            <a:pPr lvl="2" eaLnBrk="1" fontAlgn="auto" hangingPunct="1">
              <a:lnSpc>
                <a:spcPct val="27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End-to-End Method</a:t>
            </a:r>
          </a:p>
          <a:p>
            <a:pPr lvl="2" eaLnBrk="1" fontAlgn="auto" hangingPunct="1">
              <a:lnSpc>
                <a:spcPct val="27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Accuracy</a:t>
            </a:r>
          </a:p>
          <a:p>
            <a:pPr lvl="2" eaLnBrk="1" fontAlgn="auto" hangingPunct="1">
              <a:lnSpc>
                <a:spcPct val="27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16CCFF-A2A0-45E6-AC99-3856D48155D9}" type="slidenum">
              <a:rPr lang="en-US" altLang="en-US" sz="140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200" y="2488421"/>
            <a:ext cx="3209780" cy="213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4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808892"/>
            <a:ext cx="2133600" cy="605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1. Introduction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2. </a:t>
            </a:r>
            <a:r>
              <a:rPr lang="en-US" altLang="en-US" sz="1800" dirty="0" smtClean="0"/>
              <a:t>Study Area</a:t>
            </a:r>
            <a:endParaRPr lang="en-US" altLang="en-US" sz="1800" dirty="0"/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3. </a:t>
            </a:r>
            <a:r>
              <a:rPr lang="en-US" altLang="en-US" sz="1800" dirty="0" smtClean="0">
                <a:solidFill>
                  <a:srgbClr val="006600"/>
                </a:solidFill>
              </a:rPr>
              <a:t>Proposed Method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4. </a:t>
            </a:r>
            <a:r>
              <a:rPr lang="en-US" altLang="en-US" sz="1800" dirty="0" smtClean="0">
                <a:solidFill>
                  <a:srgbClr val="006600"/>
                </a:solidFill>
              </a:rPr>
              <a:t>Result</a:t>
            </a: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 smtClean="0">
                <a:solidFill>
                  <a:srgbClr val="006600"/>
                </a:solidFill>
              </a:rPr>
              <a:t>5. Conclusion</a:t>
            </a: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446" y="-144462"/>
            <a:ext cx="10668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3962" y="-304676"/>
            <a:ext cx="10591800" cy="11430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Forest Burned Area Mapping using Bi-Temporal Sentinel-2 Imagery Based on Convolutional Neural Network (Case Study: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Golestan’s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Forest)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119745" y="232188"/>
            <a:ext cx="68580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Golestan’s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 of Iran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2020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160 (Hectares) Burned</a:t>
            </a:r>
          </a:p>
          <a:p>
            <a:pPr lvl="2" eaLnBrk="1" fontAlgn="auto" hangingPunct="1">
              <a:lnSpc>
                <a:spcPct val="27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16CCFF-A2A0-45E6-AC99-3856D48155D9}" type="slidenum">
              <a:rPr lang="en-US" altLang="en-US" sz="140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249242"/>
            <a:ext cx="6386016" cy="49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3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808892"/>
            <a:ext cx="2133600" cy="605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1. Introduction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2. </a:t>
            </a:r>
            <a:r>
              <a:rPr lang="en-US" altLang="en-US" sz="1800" dirty="0" smtClean="0"/>
              <a:t>Study Area</a:t>
            </a:r>
            <a:endParaRPr lang="en-US" altLang="en-US" sz="1800" dirty="0"/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3. </a:t>
            </a:r>
            <a:r>
              <a:rPr lang="en-US" altLang="en-US" sz="1800" dirty="0" smtClean="0">
                <a:solidFill>
                  <a:srgbClr val="006600"/>
                </a:solidFill>
              </a:rPr>
              <a:t>Proposed Method</a:t>
            </a:r>
          </a:p>
          <a:p>
            <a:pPr eaLnBrk="1" hangingPunct="1">
              <a:lnSpc>
                <a:spcPct val="200000"/>
              </a:lnSpc>
            </a:pPr>
            <a:endParaRPr lang="en-US" altLang="en-US" sz="1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>
                <a:solidFill>
                  <a:srgbClr val="006600"/>
                </a:solidFill>
              </a:rPr>
              <a:t>4. </a:t>
            </a:r>
            <a:r>
              <a:rPr lang="en-US" altLang="en-US" sz="1800" dirty="0" smtClean="0">
                <a:solidFill>
                  <a:srgbClr val="006600"/>
                </a:solidFill>
              </a:rPr>
              <a:t>Result</a:t>
            </a: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endParaRPr lang="en-US" altLang="en-US" sz="1800" dirty="0">
              <a:solidFill>
                <a:srgbClr val="0066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800" dirty="0" smtClean="0">
                <a:solidFill>
                  <a:srgbClr val="006600"/>
                </a:solidFill>
              </a:rPr>
              <a:t>5. Conclusion</a:t>
            </a: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446" y="-144462"/>
            <a:ext cx="10668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3962" y="-304676"/>
            <a:ext cx="10591800" cy="11430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Forest Burned Area Mapping using Bi-Temporal Sentinel-2 Imagery Based on Convolutional Neural Network (Case Study: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Golestan’s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Forest)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114550" y="266824"/>
            <a:ext cx="68580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31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</a:p>
          <a:p>
            <a:pPr lvl="2" eaLnBrk="1" fontAlgn="auto" hangingPunct="1">
              <a:lnSpc>
                <a:spcPct val="27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Sentinel-2</a:t>
            </a:r>
          </a:p>
          <a:p>
            <a:pPr lvl="2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Pre-Fire, Post-Fire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16CCFF-A2A0-45E6-AC99-3856D48155D9}" type="slidenum">
              <a:rPr lang="en-US" altLang="en-US" sz="140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2050" name="Picture 2" descr="Pre-F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522"/>
            <a:ext cx="31813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Post-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369224"/>
            <a:ext cx="31146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6461792"/>
              </p:ext>
            </p:extLst>
          </p:nvPr>
        </p:nvGraphicFramePr>
        <p:xfrm>
          <a:off x="6172200" y="1077367"/>
          <a:ext cx="5557471" cy="2018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6719">
                  <a:extLst>
                    <a:ext uri="{9D8B030D-6E8A-4147-A177-3AD203B41FA5}">
                      <a16:colId xmlns="" xmlns:a16="http://schemas.microsoft.com/office/drawing/2014/main" val="3069015427"/>
                    </a:ext>
                  </a:extLst>
                </a:gridCol>
                <a:gridCol w="1919854">
                  <a:extLst>
                    <a:ext uri="{9D8B030D-6E8A-4147-A177-3AD203B41FA5}">
                      <a16:colId xmlns="" xmlns:a16="http://schemas.microsoft.com/office/drawing/2014/main" val="710503096"/>
                    </a:ext>
                  </a:extLst>
                </a:gridCol>
                <a:gridCol w="2020898">
                  <a:extLst>
                    <a:ext uri="{9D8B030D-6E8A-4147-A177-3AD203B41FA5}">
                      <a16:colId xmlns="" xmlns:a16="http://schemas.microsoft.com/office/drawing/2014/main" val="1105222790"/>
                    </a:ext>
                  </a:extLst>
                </a:gridCol>
              </a:tblGrid>
              <a:tr h="249774"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  <a:tab pos="72009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The </a:t>
                      </a:r>
                      <a:r>
                        <a:rPr lang="en-US" sz="1200" dirty="0">
                          <a:effectLst/>
                        </a:rPr>
                        <a:t>characteristics of dataset used in this research.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6498634"/>
                  </a:ext>
                </a:extLst>
              </a:tr>
              <a:tr h="249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  <a:tab pos="72009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Type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  <a:tab pos="72009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Pre-Fire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  <a:tab pos="72009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200" dirty="0">
                          <a:effectLst/>
                        </a:rPr>
                        <a:t>Post-Fire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90995396"/>
                  </a:ext>
                </a:extLst>
              </a:tr>
              <a:tr h="249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  <a:tab pos="72009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</a:rPr>
                        <a:t>Data Size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  <a:tab pos="72009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</a:rPr>
                        <a:t>652</a:t>
                      </a:r>
                      <a:r>
                        <a:rPr lang="en-GB" sz="1200">
                          <a:effectLst/>
                        </a:rPr>
                        <a:t>×</a:t>
                      </a:r>
                      <a:r>
                        <a:rPr lang="en-US" sz="1200">
                          <a:effectLst/>
                        </a:rPr>
                        <a:t>662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  <a:tab pos="72009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</a:rPr>
                        <a:t>652</a:t>
                      </a:r>
                      <a:r>
                        <a:rPr lang="en-GB" sz="1200">
                          <a:effectLst/>
                        </a:rPr>
                        <a:t>×</a:t>
                      </a:r>
                      <a:r>
                        <a:rPr lang="en-US" sz="1200">
                          <a:effectLst/>
                        </a:rPr>
                        <a:t>662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97441404"/>
                  </a:ext>
                </a:extLst>
              </a:tr>
              <a:tr h="4995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  <a:tab pos="72009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</a:rPr>
                        <a:t>Number of Bands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  <a:tab pos="72009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  <a:tab pos="72009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92285581"/>
                  </a:ext>
                </a:extLst>
              </a:tr>
              <a:tr h="4995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  <a:tab pos="72009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</a:rPr>
                        <a:t>Spatial Resolution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  <a:tab pos="72009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</a:rPr>
                        <a:t>10 (m)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  <a:tab pos="72009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</a:rPr>
                        <a:t>10 (m)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64441771"/>
                  </a:ext>
                </a:extLst>
              </a:tr>
              <a:tr h="2696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  <a:tab pos="72009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</a:rPr>
                        <a:t>Acquired Time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  <a:tab pos="72009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>
                          <a:effectLst/>
                        </a:rPr>
                        <a:t>31 October 2020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  <a:tab pos="72009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effectLst/>
                        </a:rPr>
                        <a:t>15 November 2020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6136084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0" y="6520509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(b) Pre-Fire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6242" y="6520510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(a) Pre-Fire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3880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2104</TotalTime>
  <Words>954</Words>
  <Application>Microsoft Office PowerPoint</Application>
  <PresentationFormat>Custom</PresentationFormat>
  <Paragraphs>302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Slide 1</vt:lpstr>
      <vt:lpstr>Outline</vt:lpstr>
      <vt:lpstr>Forest Burned Area Mapping using Bi-Temporal Sentinel-2 Imagery Based on Convolutional Neural Network (Case Study: Golestan’s Forest)</vt:lpstr>
      <vt:lpstr>Forest Burned Area Mapping using Bi-Temporal Sentinel-2 Imagery Based on Convolutional Neural Network (Case Study: Golestan’s Forest)</vt:lpstr>
      <vt:lpstr>Forest Burned Area Mapping using Bi-Temporal Sentinel-2 Imagery Based on Convolutional Neural Network (Case Study: Golestan’s Forest)</vt:lpstr>
      <vt:lpstr>Forest Burned Area Mapping using Bi-Temporal Sentinel-2 Imagery Based on Convolutional Neural Network (Case Study: Golestan’s Forest)</vt:lpstr>
      <vt:lpstr>Forest Burned Area Mapping using Bi-Temporal Sentinel-2 Imagery Based on Convolutional Neural Network (Case Study: Golestan’s Forest)</vt:lpstr>
      <vt:lpstr>Forest Burned Area Mapping using Bi-Temporal Sentinel-2 Imagery Based on Convolutional Neural Network (Case Study: Golestan’s Forest)</vt:lpstr>
      <vt:lpstr>Forest Burned Area Mapping using Bi-Temporal Sentinel-2 Imagery Based on Convolutional Neural Network (Case Study: Golestan’s Forest)</vt:lpstr>
      <vt:lpstr>Forest Burned Area Mapping using Bi-Temporal Sentinel-2 Imagery Based on Convolutional Neural Network (Case Study: Golestan’s Forest)</vt:lpstr>
      <vt:lpstr>Forest Burned Area Mapping using Bi-Temporal Sentinel-2 Imagery Based on Convolutional Neural Network (Case Study: Golestan’s Forest)</vt:lpstr>
      <vt:lpstr>Forest Burned Area Mapping using Bi-Temporal Sentinel-2 Imagery Based on Convolutional Neural Network (Case Study: Golestan’s Forest)</vt:lpstr>
      <vt:lpstr>Forest Burned Area Mapping using Bi-Temporal Sentinel-2 Imagery Based on Convolutional Neural Network (Case Study: Golestan’s Forest)</vt:lpstr>
      <vt:lpstr>Forest Burned Area Mapping using Bi-Temporal Sentinel-2 Imagery Based on Convolutional Neural Network (Case Study: Golestan’s Forest)</vt:lpstr>
      <vt:lpstr>Forest Burned Area Mapping using Bi-Temporal Sentinel-2 Imagery Based on Convolutional Neural Network (Case Study: Golestan’s Forest)</vt:lpstr>
      <vt:lpstr>Forest Burned Area Mapping using Bi-Temporal Sentinel-2 Imagery Based on Convolutional Neural Network (Case Study: Golestan’s Forest)</vt:lpstr>
      <vt:lpstr>Forest Burned Area Mapping using Bi-Temporal Sentinel-2 Imagery Based on Convolutional Neural Network (Case Study: Golestan’s Forest)</vt:lpstr>
    </vt:vector>
  </TitlesOfParts>
  <Company>CUCS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Kender</dc:creator>
  <cp:lastModifiedBy>Naema</cp:lastModifiedBy>
  <cp:revision>247</cp:revision>
  <dcterms:created xsi:type="dcterms:W3CDTF">2003-12-05T02:57:31Z</dcterms:created>
  <dcterms:modified xsi:type="dcterms:W3CDTF">2021-10-26T09:57:37Z</dcterms:modified>
</cp:coreProperties>
</file>