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3"/>
  </p:notesMasterIdLst>
  <p:handoutMasterIdLst>
    <p:handoutMasterId r:id="rId4"/>
  </p:handoutMasterIdLst>
  <p:sldIdLst>
    <p:sldId id="256" r:id="rId2"/>
  </p:sldIdLst>
  <p:sldSz cx="21386800" cy="30279975"/>
  <p:notesSz cx="9866313" cy="14093825"/>
  <p:defaultTextStyle>
    <a:defPPr>
      <a:defRPr lang="pl-P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9537">
          <p15:clr>
            <a:srgbClr val="A4A3A4"/>
          </p15:clr>
        </p15:guide>
        <p15:guide id="2" pos="673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tya, Devendra -FS" initials="AD-"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A50021"/>
    <a:srgbClr val="FFCCFF"/>
    <a:srgbClr val="FFFFCC"/>
    <a:srgbClr val="FF9999"/>
    <a:srgbClr val="CCECFF"/>
    <a:srgbClr val="CCFFCC"/>
    <a:srgbClr val="F36107"/>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Styl jasny 2 — Ak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Styl jasny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0A1B5D5-9B99-4C35-A422-299274C87663}" styleName="Styl pośredni 1 — Ak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Styl pośredni 1 — Ak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D7B26C5-4107-4FEC-AEDC-1716B250A1EF}" styleName="Styl jasny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386" autoAdjust="0"/>
    <p:restoredTop sz="96327" autoAdjust="0"/>
  </p:normalViewPr>
  <p:slideViewPr>
    <p:cSldViewPr snapToGrid="0">
      <p:cViewPr varScale="1">
        <p:scale>
          <a:sx n="19" d="100"/>
          <a:sy n="19" d="100"/>
        </p:scale>
        <p:origin x="3053" y="163"/>
      </p:cViewPr>
      <p:guideLst>
        <p:guide orient="horz" pos="9537"/>
        <p:guide pos="673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notesMaster" Target="notesMasters/notesMaster1.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commentAuthors" Target="commentAuthors.xml"/><Relationship Id="rId4" Type="http://schemas.openxmlformats.org/officeDocument/2006/relationships/handoutMaster" Target="handoutMasters/handoutMaster1.xml"/><Relationship Id="rId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4275138" cy="704850"/>
          </a:xfrm>
          <a:prstGeom prst="rect">
            <a:avLst/>
          </a:prstGeom>
          <a:noFill/>
          <a:ln>
            <a:noFill/>
          </a:ln>
          <a:effectLst/>
        </p:spPr>
        <p:txBody>
          <a:bodyPr vert="horz" wrap="square" lIns="91433" tIns="45717" rIns="91433" bIns="45717" numCol="1" anchor="t" anchorCtr="0" compatLnSpc="1">
            <a:prstTxWarp prst="textNoShape">
              <a:avLst/>
            </a:prstTxWarp>
          </a:bodyPr>
          <a:lstStyle>
            <a:lvl1pPr>
              <a:defRPr sz="1100">
                <a:latin typeface="Arial" pitchFamily="34" charset="0"/>
                <a:cs typeface="+mn-cs"/>
              </a:defRPr>
            </a:lvl1pPr>
          </a:lstStyle>
          <a:p>
            <a:pPr>
              <a:defRPr/>
            </a:pPr>
            <a:endParaRPr lang="pl-PL"/>
          </a:p>
        </p:txBody>
      </p:sp>
      <p:sp>
        <p:nvSpPr>
          <p:cNvPr id="4099" name="Rectangle 3"/>
          <p:cNvSpPr>
            <a:spLocks noGrp="1" noChangeArrowheads="1"/>
          </p:cNvSpPr>
          <p:nvPr>
            <p:ph type="dt" sz="quarter" idx="1"/>
          </p:nvPr>
        </p:nvSpPr>
        <p:spPr bwMode="auto">
          <a:xfrm>
            <a:off x="5589588" y="0"/>
            <a:ext cx="4275137" cy="704850"/>
          </a:xfrm>
          <a:prstGeom prst="rect">
            <a:avLst/>
          </a:prstGeom>
          <a:noFill/>
          <a:ln>
            <a:noFill/>
          </a:ln>
          <a:effectLst/>
        </p:spPr>
        <p:txBody>
          <a:bodyPr vert="horz" wrap="square" lIns="91433" tIns="45717" rIns="91433" bIns="45717" numCol="1" anchor="t" anchorCtr="0" compatLnSpc="1">
            <a:prstTxWarp prst="textNoShape">
              <a:avLst/>
            </a:prstTxWarp>
          </a:bodyPr>
          <a:lstStyle>
            <a:lvl1pPr algn="r">
              <a:defRPr sz="1100">
                <a:latin typeface="Arial" pitchFamily="34" charset="0"/>
                <a:cs typeface="+mn-cs"/>
              </a:defRPr>
            </a:lvl1pPr>
          </a:lstStyle>
          <a:p>
            <a:pPr>
              <a:defRPr/>
            </a:pPr>
            <a:endParaRPr lang="pl-PL"/>
          </a:p>
        </p:txBody>
      </p:sp>
      <p:sp>
        <p:nvSpPr>
          <p:cNvPr id="4100" name="Rectangle 4"/>
          <p:cNvSpPr>
            <a:spLocks noGrp="1" noChangeArrowheads="1"/>
          </p:cNvSpPr>
          <p:nvPr>
            <p:ph type="ftr" sz="quarter" idx="2"/>
          </p:nvPr>
        </p:nvSpPr>
        <p:spPr bwMode="auto">
          <a:xfrm>
            <a:off x="0" y="13388975"/>
            <a:ext cx="4275138" cy="703263"/>
          </a:xfrm>
          <a:prstGeom prst="rect">
            <a:avLst/>
          </a:prstGeom>
          <a:noFill/>
          <a:ln>
            <a:noFill/>
          </a:ln>
          <a:effectLst/>
        </p:spPr>
        <p:txBody>
          <a:bodyPr vert="horz" wrap="square" lIns="91433" tIns="45717" rIns="91433" bIns="45717" numCol="1" anchor="b" anchorCtr="0" compatLnSpc="1">
            <a:prstTxWarp prst="textNoShape">
              <a:avLst/>
            </a:prstTxWarp>
          </a:bodyPr>
          <a:lstStyle>
            <a:lvl1pPr>
              <a:defRPr sz="1100">
                <a:latin typeface="Arial" pitchFamily="34" charset="0"/>
                <a:cs typeface="+mn-cs"/>
              </a:defRPr>
            </a:lvl1pPr>
          </a:lstStyle>
          <a:p>
            <a:pPr>
              <a:defRPr/>
            </a:pPr>
            <a:endParaRPr lang="pl-PL"/>
          </a:p>
        </p:txBody>
      </p:sp>
      <p:sp>
        <p:nvSpPr>
          <p:cNvPr id="4101" name="Rectangle 5"/>
          <p:cNvSpPr>
            <a:spLocks noGrp="1" noChangeArrowheads="1"/>
          </p:cNvSpPr>
          <p:nvPr>
            <p:ph type="sldNum" sz="quarter" idx="3"/>
          </p:nvPr>
        </p:nvSpPr>
        <p:spPr bwMode="auto">
          <a:xfrm>
            <a:off x="5589588" y="13388975"/>
            <a:ext cx="4275137" cy="703263"/>
          </a:xfrm>
          <a:prstGeom prst="rect">
            <a:avLst/>
          </a:prstGeom>
          <a:noFill/>
          <a:ln>
            <a:noFill/>
          </a:ln>
          <a:effectLst/>
        </p:spPr>
        <p:txBody>
          <a:bodyPr vert="horz" wrap="square" lIns="91433" tIns="45717" rIns="91433" bIns="45717" numCol="1" anchor="b" anchorCtr="0" compatLnSpc="1">
            <a:prstTxWarp prst="textNoShape">
              <a:avLst/>
            </a:prstTxWarp>
          </a:bodyPr>
          <a:lstStyle>
            <a:lvl1pPr algn="r">
              <a:defRPr sz="1100">
                <a:latin typeface="Arial" pitchFamily="34" charset="0"/>
                <a:cs typeface="+mn-cs"/>
              </a:defRPr>
            </a:lvl1pPr>
          </a:lstStyle>
          <a:p>
            <a:pPr>
              <a:defRPr/>
            </a:pPr>
            <a:fld id="{E6FBF2F6-000B-4696-AA6B-F5337F0453B8}" type="slidenum">
              <a:rPr lang="pl-PL"/>
              <a:pPr>
                <a:defRPr/>
              </a:pPr>
              <a:t>‹#›</a:t>
            </a:fld>
            <a:endParaRPr lang="pl-PL"/>
          </a:p>
        </p:txBody>
      </p:sp>
    </p:spTree>
    <p:extLst>
      <p:ext uri="{BB962C8B-B14F-4D97-AF65-F5344CB8AC3E}">
        <p14:creationId xmlns:p14="http://schemas.microsoft.com/office/powerpoint/2010/main" val="1071653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4275138" cy="704850"/>
          </a:xfrm>
          <a:prstGeom prst="rect">
            <a:avLst/>
          </a:prstGeom>
          <a:noFill/>
          <a:ln>
            <a:noFill/>
          </a:ln>
          <a:effectLst/>
        </p:spPr>
        <p:txBody>
          <a:bodyPr vert="horz" wrap="square" lIns="131125" tIns="65562" rIns="131125" bIns="65562" numCol="1" anchor="t" anchorCtr="0" compatLnSpc="1">
            <a:prstTxWarp prst="textNoShape">
              <a:avLst/>
            </a:prstTxWarp>
          </a:bodyPr>
          <a:lstStyle>
            <a:lvl1pPr defTabSz="1311275">
              <a:defRPr sz="1700">
                <a:latin typeface="Arial" pitchFamily="34" charset="0"/>
                <a:cs typeface="+mn-cs"/>
              </a:defRPr>
            </a:lvl1pPr>
          </a:lstStyle>
          <a:p>
            <a:pPr>
              <a:defRPr/>
            </a:pPr>
            <a:endParaRPr lang="pl-PL"/>
          </a:p>
        </p:txBody>
      </p:sp>
      <p:sp>
        <p:nvSpPr>
          <p:cNvPr id="17411" name="Rectangle 3"/>
          <p:cNvSpPr>
            <a:spLocks noGrp="1" noChangeArrowheads="1"/>
          </p:cNvSpPr>
          <p:nvPr>
            <p:ph type="dt" idx="1"/>
          </p:nvPr>
        </p:nvSpPr>
        <p:spPr bwMode="auto">
          <a:xfrm>
            <a:off x="5589588" y="0"/>
            <a:ext cx="4275137" cy="704850"/>
          </a:xfrm>
          <a:prstGeom prst="rect">
            <a:avLst/>
          </a:prstGeom>
          <a:noFill/>
          <a:ln>
            <a:noFill/>
          </a:ln>
          <a:effectLst/>
        </p:spPr>
        <p:txBody>
          <a:bodyPr vert="horz" wrap="square" lIns="131125" tIns="65562" rIns="131125" bIns="65562" numCol="1" anchor="t" anchorCtr="0" compatLnSpc="1">
            <a:prstTxWarp prst="textNoShape">
              <a:avLst/>
            </a:prstTxWarp>
          </a:bodyPr>
          <a:lstStyle>
            <a:lvl1pPr algn="r" defTabSz="1311275">
              <a:defRPr sz="1700">
                <a:latin typeface="Arial" pitchFamily="34" charset="0"/>
                <a:cs typeface="+mn-cs"/>
              </a:defRPr>
            </a:lvl1pPr>
          </a:lstStyle>
          <a:p>
            <a:pPr>
              <a:defRPr/>
            </a:pPr>
            <a:endParaRPr lang="pl-PL"/>
          </a:p>
        </p:txBody>
      </p:sp>
      <p:sp>
        <p:nvSpPr>
          <p:cNvPr id="13316" name="Rectangle 4"/>
          <p:cNvSpPr>
            <a:spLocks noGrp="1" noRot="1" noChangeAspect="1" noChangeArrowheads="1" noTextEdit="1"/>
          </p:cNvSpPr>
          <p:nvPr>
            <p:ph type="sldImg" idx="2"/>
          </p:nvPr>
        </p:nvSpPr>
        <p:spPr bwMode="auto">
          <a:xfrm>
            <a:off x="3067050" y="1057275"/>
            <a:ext cx="3732213" cy="5284788"/>
          </a:xfrm>
          <a:prstGeom prst="rect">
            <a:avLst/>
          </a:prstGeom>
          <a:noFill/>
          <a:ln w="9525">
            <a:solidFill>
              <a:srgbClr val="000000"/>
            </a:solidFill>
            <a:miter lim="800000"/>
            <a:headEnd/>
            <a:tailEnd/>
          </a:ln>
        </p:spPr>
      </p:sp>
      <p:sp>
        <p:nvSpPr>
          <p:cNvPr id="17413" name="Rectangle 5"/>
          <p:cNvSpPr>
            <a:spLocks noGrp="1" noChangeArrowheads="1"/>
          </p:cNvSpPr>
          <p:nvPr>
            <p:ph type="body" sz="quarter" idx="3"/>
          </p:nvPr>
        </p:nvSpPr>
        <p:spPr bwMode="auto">
          <a:xfrm>
            <a:off x="985838" y="6694488"/>
            <a:ext cx="7894637" cy="6342062"/>
          </a:xfrm>
          <a:prstGeom prst="rect">
            <a:avLst/>
          </a:prstGeom>
          <a:noFill/>
          <a:ln>
            <a:noFill/>
          </a:ln>
          <a:effectLst/>
        </p:spPr>
        <p:txBody>
          <a:bodyPr vert="horz" wrap="square" lIns="131125" tIns="65562" rIns="131125" bIns="65562" numCol="1" anchor="t" anchorCtr="0" compatLnSpc="1">
            <a:prstTxWarp prst="textNoShape">
              <a:avLst/>
            </a:prstTxWarp>
          </a:body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sp>
        <p:nvSpPr>
          <p:cNvPr id="17414" name="Rectangle 6"/>
          <p:cNvSpPr>
            <a:spLocks noGrp="1" noChangeArrowheads="1"/>
          </p:cNvSpPr>
          <p:nvPr>
            <p:ph type="ftr" sz="quarter" idx="4"/>
          </p:nvPr>
        </p:nvSpPr>
        <p:spPr bwMode="auto">
          <a:xfrm>
            <a:off x="0" y="13385800"/>
            <a:ext cx="4275138" cy="706438"/>
          </a:xfrm>
          <a:prstGeom prst="rect">
            <a:avLst/>
          </a:prstGeom>
          <a:noFill/>
          <a:ln>
            <a:noFill/>
          </a:ln>
          <a:effectLst/>
        </p:spPr>
        <p:txBody>
          <a:bodyPr vert="horz" wrap="square" lIns="131125" tIns="65562" rIns="131125" bIns="65562" numCol="1" anchor="b" anchorCtr="0" compatLnSpc="1">
            <a:prstTxWarp prst="textNoShape">
              <a:avLst/>
            </a:prstTxWarp>
          </a:bodyPr>
          <a:lstStyle>
            <a:lvl1pPr defTabSz="1311275">
              <a:defRPr sz="1700">
                <a:latin typeface="Arial" pitchFamily="34" charset="0"/>
                <a:cs typeface="+mn-cs"/>
              </a:defRPr>
            </a:lvl1pPr>
          </a:lstStyle>
          <a:p>
            <a:pPr>
              <a:defRPr/>
            </a:pPr>
            <a:endParaRPr lang="pl-PL"/>
          </a:p>
        </p:txBody>
      </p:sp>
      <p:sp>
        <p:nvSpPr>
          <p:cNvPr id="17415" name="Rectangle 7"/>
          <p:cNvSpPr>
            <a:spLocks noGrp="1" noChangeArrowheads="1"/>
          </p:cNvSpPr>
          <p:nvPr>
            <p:ph type="sldNum" sz="quarter" idx="5"/>
          </p:nvPr>
        </p:nvSpPr>
        <p:spPr bwMode="auto">
          <a:xfrm>
            <a:off x="5589588" y="13385800"/>
            <a:ext cx="4275137" cy="706438"/>
          </a:xfrm>
          <a:prstGeom prst="rect">
            <a:avLst/>
          </a:prstGeom>
          <a:noFill/>
          <a:ln>
            <a:noFill/>
          </a:ln>
          <a:effectLst/>
        </p:spPr>
        <p:txBody>
          <a:bodyPr vert="horz" wrap="square" lIns="131125" tIns="65562" rIns="131125" bIns="65562" numCol="1" anchor="b" anchorCtr="0" compatLnSpc="1">
            <a:prstTxWarp prst="textNoShape">
              <a:avLst/>
            </a:prstTxWarp>
          </a:bodyPr>
          <a:lstStyle>
            <a:lvl1pPr algn="r" defTabSz="1311275">
              <a:defRPr sz="1700">
                <a:latin typeface="Arial" pitchFamily="34" charset="0"/>
                <a:cs typeface="+mn-cs"/>
              </a:defRPr>
            </a:lvl1pPr>
          </a:lstStyle>
          <a:p>
            <a:pPr>
              <a:defRPr/>
            </a:pPr>
            <a:fld id="{419E5897-D0C6-4B42-83C9-3842A178880A}" type="slidenum">
              <a:rPr lang="pl-PL"/>
              <a:pPr>
                <a:defRPr/>
              </a:pPr>
              <a:t>‹#›</a:t>
            </a:fld>
            <a:endParaRPr lang="pl-PL"/>
          </a:p>
        </p:txBody>
      </p:sp>
    </p:spTree>
    <p:extLst>
      <p:ext uri="{BB962C8B-B14F-4D97-AF65-F5344CB8AC3E}">
        <p14:creationId xmlns:p14="http://schemas.microsoft.com/office/powerpoint/2010/main" val="25564625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ln/>
        </p:spPr>
      </p:sp>
      <p:sp>
        <p:nvSpPr>
          <p:cNvPr id="16386" name="Rectangle 3"/>
          <p:cNvSpPr>
            <a:spLocks noGrp="1" noChangeArrowheads="1"/>
          </p:cNvSpPr>
          <p:nvPr>
            <p:ph type="body" idx="1"/>
          </p:nvPr>
        </p:nvSpPr>
        <p:spPr>
          <a:noFill/>
        </p:spPr>
        <p:txBody>
          <a:bodyPr/>
          <a:lstStyle/>
          <a:p>
            <a:pPr eaLnBrk="1" hangingPunct="1"/>
            <a:endParaRPr lang="pl-PL" altLang="pl-PL">
              <a:latin typeface="Arial" charset="0"/>
            </a:endParaRPr>
          </a:p>
        </p:txBody>
      </p:sp>
    </p:spTree>
    <p:extLst>
      <p:ext uri="{BB962C8B-B14F-4D97-AF65-F5344CB8AC3E}">
        <p14:creationId xmlns:p14="http://schemas.microsoft.com/office/powerpoint/2010/main" val="2854526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603375" y="9405938"/>
            <a:ext cx="18180050" cy="6491287"/>
          </a:xfrm>
          <a:prstGeom prst="rect">
            <a:avLst/>
          </a:prstGeom>
        </p:spPr>
        <p:txBody>
          <a:bodyPr/>
          <a:lstStyle/>
          <a:p>
            <a:r>
              <a:rPr lang="pl-PL"/>
              <a:t>Kliknij, aby edytować styl</a:t>
            </a:r>
          </a:p>
        </p:txBody>
      </p:sp>
      <p:sp>
        <p:nvSpPr>
          <p:cNvPr id="3" name="Podtytuł 2"/>
          <p:cNvSpPr>
            <a:spLocks noGrp="1"/>
          </p:cNvSpPr>
          <p:nvPr>
            <p:ph type="subTitle" idx="1"/>
          </p:nvPr>
        </p:nvSpPr>
        <p:spPr>
          <a:xfrm>
            <a:off x="3208338" y="17159288"/>
            <a:ext cx="14970125" cy="77374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a:xfrm>
            <a:off x="1069975" y="1212850"/>
            <a:ext cx="19246850" cy="5046663"/>
          </a:xfrm>
          <a:prstGeom prst="rect">
            <a:avLst/>
          </a:prstGeom>
        </p:spPr>
        <p:txBody>
          <a:bodyPr/>
          <a:lstStyle/>
          <a:p>
            <a:r>
              <a:rPr lang="pl-PL"/>
              <a:t>Kliknij, aby edytować styl</a:t>
            </a:r>
          </a:p>
        </p:txBody>
      </p:sp>
      <p:sp>
        <p:nvSpPr>
          <p:cNvPr id="3" name="Symbol zastępczy tytułu pionowego 2"/>
          <p:cNvSpPr>
            <a:spLocks noGrp="1"/>
          </p:cNvSpPr>
          <p:nvPr>
            <p:ph type="body" orient="vert" idx="1"/>
          </p:nvPr>
        </p:nvSpPr>
        <p:spPr>
          <a:xfrm>
            <a:off x="1069975" y="7065963"/>
            <a:ext cx="19246850" cy="19983450"/>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5505113" y="1212850"/>
            <a:ext cx="4811712" cy="25836563"/>
          </a:xfrm>
          <a:prstGeom prst="rect">
            <a:avLst/>
          </a:prstGeo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069975" y="1212850"/>
            <a:ext cx="14282738" cy="25836563"/>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1069975" y="1212850"/>
            <a:ext cx="19246850" cy="5046663"/>
          </a:xfrm>
          <a:prstGeom prst="rect">
            <a:avLst/>
          </a:prstGeom>
        </p:spPr>
        <p:txBody>
          <a:bodyPr/>
          <a:lstStyle/>
          <a:p>
            <a:r>
              <a:rPr lang="pl-PL"/>
              <a:t>Kliknij, aby edytować styl</a:t>
            </a:r>
          </a:p>
        </p:txBody>
      </p:sp>
      <p:sp>
        <p:nvSpPr>
          <p:cNvPr id="3" name="Symbol zastępczy zawartości 2"/>
          <p:cNvSpPr>
            <a:spLocks noGrp="1"/>
          </p:cNvSpPr>
          <p:nvPr>
            <p:ph idx="1"/>
          </p:nvPr>
        </p:nvSpPr>
        <p:spPr>
          <a:xfrm>
            <a:off x="1069975" y="7065963"/>
            <a:ext cx="19246850" cy="19983450"/>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689100" y="19457988"/>
            <a:ext cx="18178463" cy="6013450"/>
          </a:xfrm>
          <a:prstGeom prst="rect">
            <a:avLst/>
          </a:prstGeo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689100" y="12833350"/>
            <a:ext cx="18178463" cy="6624638"/>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1069975" y="1212850"/>
            <a:ext cx="19246850" cy="5046663"/>
          </a:xfrm>
          <a:prstGeom prst="rect">
            <a:avLst/>
          </a:prstGeom>
        </p:spPr>
        <p:txBody>
          <a:bodyPr/>
          <a:lstStyle/>
          <a:p>
            <a:r>
              <a:rPr lang="pl-PL"/>
              <a:t>Kliknij, aby edytować styl</a:t>
            </a:r>
          </a:p>
        </p:txBody>
      </p:sp>
      <p:sp>
        <p:nvSpPr>
          <p:cNvPr id="3" name="Symbol zastępczy zawartości 2"/>
          <p:cNvSpPr>
            <a:spLocks noGrp="1"/>
          </p:cNvSpPr>
          <p:nvPr>
            <p:ph sz="half" idx="1"/>
          </p:nvPr>
        </p:nvSpPr>
        <p:spPr>
          <a:xfrm>
            <a:off x="1069975" y="7065963"/>
            <a:ext cx="9547225" cy="199834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0769600" y="7065963"/>
            <a:ext cx="9547225" cy="199834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069975" y="1212850"/>
            <a:ext cx="19246850" cy="5046663"/>
          </a:xfrm>
          <a:prstGeom prst="rect">
            <a:avLst/>
          </a:prstGeo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069975" y="6778625"/>
            <a:ext cx="9448800" cy="28241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069975" y="9602788"/>
            <a:ext cx="9448800" cy="174466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0864850" y="6778625"/>
            <a:ext cx="9451975" cy="28241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0864850" y="9602788"/>
            <a:ext cx="9451975" cy="174466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a:xfrm>
            <a:off x="1069975" y="1212850"/>
            <a:ext cx="19246850" cy="5046663"/>
          </a:xfrm>
          <a:prstGeom prst="rect">
            <a:avLst/>
          </a:prstGeom>
        </p:spPr>
        <p:txBody>
          <a:bodyPr/>
          <a:lstStyle/>
          <a:p>
            <a:r>
              <a:rPr lang="pl-PL"/>
              <a:t>Kliknij, aby edytować styl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069975" y="1204913"/>
            <a:ext cx="7035800" cy="5130800"/>
          </a:xfrm>
          <a:prstGeom prst="rect">
            <a:avLst/>
          </a:prstGeo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8361363" y="1204913"/>
            <a:ext cx="11955462" cy="258445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069975" y="6335713"/>
            <a:ext cx="7035800" cy="207137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192588" y="21196300"/>
            <a:ext cx="12831762" cy="2501900"/>
          </a:xfrm>
          <a:prstGeom prst="rect">
            <a:avLst/>
          </a:prstGeo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192588" y="2705100"/>
            <a:ext cx="12831762" cy="1816893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192588" y="23698200"/>
            <a:ext cx="12831762" cy="355441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defTabSz="2952750" rtl="0" eaLnBrk="0" fontAlgn="base" hangingPunct="0">
        <a:spcBef>
          <a:spcPct val="0"/>
        </a:spcBef>
        <a:spcAft>
          <a:spcPct val="0"/>
        </a:spcAft>
        <a:defRPr sz="14200">
          <a:solidFill>
            <a:schemeClr val="tx2"/>
          </a:solidFill>
          <a:latin typeface="+mj-lt"/>
          <a:ea typeface="+mj-ea"/>
          <a:cs typeface="+mj-cs"/>
        </a:defRPr>
      </a:lvl1pPr>
      <a:lvl2pPr algn="ctr" defTabSz="2952750" rtl="0" eaLnBrk="0" fontAlgn="base" hangingPunct="0">
        <a:spcBef>
          <a:spcPct val="0"/>
        </a:spcBef>
        <a:spcAft>
          <a:spcPct val="0"/>
        </a:spcAft>
        <a:defRPr sz="14200">
          <a:solidFill>
            <a:schemeClr val="tx2"/>
          </a:solidFill>
          <a:latin typeface="Arial" pitchFamily="34" charset="0"/>
        </a:defRPr>
      </a:lvl2pPr>
      <a:lvl3pPr algn="ctr" defTabSz="2952750" rtl="0" eaLnBrk="0" fontAlgn="base" hangingPunct="0">
        <a:spcBef>
          <a:spcPct val="0"/>
        </a:spcBef>
        <a:spcAft>
          <a:spcPct val="0"/>
        </a:spcAft>
        <a:defRPr sz="14200">
          <a:solidFill>
            <a:schemeClr val="tx2"/>
          </a:solidFill>
          <a:latin typeface="Arial" pitchFamily="34" charset="0"/>
        </a:defRPr>
      </a:lvl3pPr>
      <a:lvl4pPr algn="ctr" defTabSz="2952750" rtl="0" eaLnBrk="0" fontAlgn="base" hangingPunct="0">
        <a:spcBef>
          <a:spcPct val="0"/>
        </a:spcBef>
        <a:spcAft>
          <a:spcPct val="0"/>
        </a:spcAft>
        <a:defRPr sz="14200">
          <a:solidFill>
            <a:schemeClr val="tx2"/>
          </a:solidFill>
          <a:latin typeface="Arial" pitchFamily="34" charset="0"/>
        </a:defRPr>
      </a:lvl4pPr>
      <a:lvl5pPr algn="ctr" defTabSz="2952750" rtl="0" eaLnBrk="0" fontAlgn="base" hangingPunct="0">
        <a:spcBef>
          <a:spcPct val="0"/>
        </a:spcBef>
        <a:spcAft>
          <a:spcPct val="0"/>
        </a:spcAft>
        <a:defRPr sz="14200">
          <a:solidFill>
            <a:schemeClr val="tx2"/>
          </a:solidFill>
          <a:latin typeface="Arial" pitchFamily="34" charset="0"/>
        </a:defRPr>
      </a:lvl5pPr>
      <a:lvl6pPr marL="457200" algn="ctr" defTabSz="2952750" rtl="0" fontAlgn="base">
        <a:spcBef>
          <a:spcPct val="0"/>
        </a:spcBef>
        <a:spcAft>
          <a:spcPct val="0"/>
        </a:spcAft>
        <a:defRPr sz="14200">
          <a:solidFill>
            <a:schemeClr val="tx2"/>
          </a:solidFill>
          <a:latin typeface="Arial" pitchFamily="34" charset="0"/>
        </a:defRPr>
      </a:lvl6pPr>
      <a:lvl7pPr marL="914400" algn="ctr" defTabSz="2952750" rtl="0" fontAlgn="base">
        <a:spcBef>
          <a:spcPct val="0"/>
        </a:spcBef>
        <a:spcAft>
          <a:spcPct val="0"/>
        </a:spcAft>
        <a:defRPr sz="14200">
          <a:solidFill>
            <a:schemeClr val="tx2"/>
          </a:solidFill>
          <a:latin typeface="Arial" pitchFamily="34" charset="0"/>
        </a:defRPr>
      </a:lvl7pPr>
      <a:lvl8pPr marL="1371600" algn="ctr" defTabSz="2952750" rtl="0" fontAlgn="base">
        <a:spcBef>
          <a:spcPct val="0"/>
        </a:spcBef>
        <a:spcAft>
          <a:spcPct val="0"/>
        </a:spcAft>
        <a:defRPr sz="14200">
          <a:solidFill>
            <a:schemeClr val="tx2"/>
          </a:solidFill>
          <a:latin typeface="Arial" pitchFamily="34" charset="0"/>
        </a:defRPr>
      </a:lvl8pPr>
      <a:lvl9pPr marL="1828800" algn="ctr" defTabSz="2952750" rtl="0" fontAlgn="base">
        <a:spcBef>
          <a:spcPct val="0"/>
        </a:spcBef>
        <a:spcAft>
          <a:spcPct val="0"/>
        </a:spcAft>
        <a:defRPr sz="14200">
          <a:solidFill>
            <a:schemeClr val="tx2"/>
          </a:solidFill>
          <a:latin typeface="Arial" pitchFamily="34" charset="0"/>
        </a:defRPr>
      </a:lvl9pPr>
    </p:titleStyle>
    <p:bodyStyle>
      <a:lvl1pPr marL="1106488" indent="-1106488" algn="l" defTabSz="2952750" rtl="0" eaLnBrk="0" fontAlgn="base" hangingPunct="0">
        <a:spcBef>
          <a:spcPct val="20000"/>
        </a:spcBef>
        <a:spcAft>
          <a:spcPct val="0"/>
        </a:spcAft>
        <a:buChar char="•"/>
        <a:defRPr sz="10300">
          <a:solidFill>
            <a:schemeClr val="tx1"/>
          </a:solidFill>
          <a:latin typeface="+mn-lt"/>
          <a:ea typeface="+mn-ea"/>
          <a:cs typeface="+mn-cs"/>
        </a:defRPr>
      </a:lvl1pPr>
      <a:lvl2pPr marL="2398713" indent="-922338" algn="l" defTabSz="2952750" rtl="0" eaLnBrk="0" fontAlgn="base" hangingPunct="0">
        <a:spcBef>
          <a:spcPct val="20000"/>
        </a:spcBef>
        <a:spcAft>
          <a:spcPct val="0"/>
        </a:spcAft>
        <a:buChar char="–"/>
        <a:defRPr sz="9000">
          <a:solidFill>
            <a:schemeClr val="tx1"/>
          </a:solidFill>
          <a:latin typeface="+mn-lt"/>
        </a:defRPr>
      </a:lvl2pPr>
      <a:lvl3pPr marL="3690938" indent="-738188" algn="l" defTabSz="2952750" rtl="0" eaLnBrk="0" fontAlgn="base" hangingPunct="0">
        <a:spcBef>
          <a:spcPct val="20000"/>
        </a:spcBef>
        <a:spcAft>
          <a:spcPct val="0"/>
        </a:spcAft>
        <a:buChar char="•"/>
        <a:defRPr sz="7700">
          <a:solidFill>
            <a:schemeClr val="tx1"/>
          </a:solidFill>
          <a:latin typeface="+mn-lt"/>
        </a:defRPr>
      </a:lvl3pPr>
      <a:lvl4pPr marL="5167313" indent="-738188" algn="l" defTabSz="2952750" rtl="0" eaLnBrk="0" fontAlgn="base" hangingPunct="0">
        <a:spcBef>
          <a:spcPct val="20000"/>
        </a:spcBef>
        <a:spcAft>
          <a:spcPct val="0"/>
        </a:spcAft>
        <a:buChar char="–"/>
        <a:defRPr sz="6500">
          <a:solidFill>
            <a:schemeClr val="tx1"/>
          </a:solidFill>
          <a:latin typeface="+mn-lt"/>
        </a:defRPr>
      </a:lvl4pPr>
      <a:lvl5pPr marL="6642100" indent="-738188" algn="l" defTabSz="2952750" rtl="0" eaLnBrk="0" fontAlgn="base" hangingPunct="0">
        <a:spcBef>
          <a:spcPct val="20000"/>
        </a:spcBef>
        <a:spcAft>
          <a:spcPct val="0"/>
        </a:spcAft>
        <a:buChar char="»"/>
        <a:defRPr sz="6500">
          <a:solidFill>
            <a:schemeClr val="tx1"/>
          </a:solidFill>
          <a:latin typeface="+mn-lt"/>
        </a:defRPr>
      </a:lvl5pPr>
      <a:lvl6pPr marL="7099300" indent="-738188" algn="l" defTabSz="2952750" rtl="0" fontAlgn="base">
        <a:spcBef>
          <a:spcPct val="20000"/>
        </a:spcBef>
        <a:spcAft>
          <a:spcPct val="0"/>
        </a:spcAft>
        <a:buChar char="»"/>
        <a:defRPr sz="6500">
          <a:solidFill>
            <a:schemeClr val="tx1"/>
          </a:solidFill>
          <a:latin typeface="+mn-lt"/>
        </a:defRPr>
      </a:lvl6pPr>
      <a:lvl7pPr marL="7556500" indent="-738188" algn="l" defTabSz="2952750" rtl="0" fontAlgn="base">
        <a:spcBef>
          <a:spcPct val="20000"/>
        </a:spcBef>
        <a:spcAft>
          <a:spcPct val="0"/>
        </a:spcAft>
        <a:buChar char="»"/>
        <a:defRPr sz="6500">
          <a:solidFill>
            <a:schemeClr val="tx1"/>
          </a:solidFill>
          <a:latin typeface="+mn-lt"/>
        </a:defRPr>
      </a:lvl7pPr>
      <a:lvl8pPr marL="8013700" indent="-738188" algn="l" defTabSz="2952750" rtl="0" fontAlgn="base">
        <a:spcBef>
          <a:spcPct val="20000"/>
        </a:spcBef>
        <a:spcAft>
          <a:spcPct val="0"/>
        </a:spcAft>
        <a:buChar char="»"/>
        <a:defRPr sz="6500">
          <a:solidFill>
            <a:schemeClr val="tx1"/>
          </a:solidFill>
          <a:latin typeface="+mn-lt"/>
        </a:defRPr>
      </a:lvl8pPr>
      <a:lvl9pPr marL="8470900" indent="-738188" algn="l" defTabSz="2952750" rtl="0" fontAlgn="base">
        <a:spcBef>
          <a:spcPct val="20000"/>
        </a:spcBef>
        <a:spcAft>
          <a:spcPct val="0"/>
        </a:spcAft>
        <a:buChar char="»"/>
        <a:defRPr sz="65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tiff"/><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jpeg"/><Relationship Id="rId10" Type="http://schemas.openxmlformats.org/officeDocument/2006/relationships/image" Target="../media/image6.jpg"/><Relationship Id="rId4" Type="http://schemas.openxmlformats.org/officeDocument/2006/relationships/notesSlide" Target="../notesSlides/notesSlide1.xml"/><Relationship Id="rId9" Type="http://schemas.openxmlformats.org/officeDocument/2006/relationships/image" Target="../media/image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6"/>
          <p:cNvSpPr txBox="1">
            <a:spLocks noChangeArrowheads="1"/>
          </p:cNvSpPr>
          <p:nvPr/>
        </p:nvSpPr>
        <p:spPr bwMode="auto">
          <a:xfrm>
            <a:off x="2147093" y="3528686"/>
            <a:ext cx="16778288" cy="2185214"/>
          </a:xfrm>
          <a:prstGeom prst="rect">
            <a:avLst/>
          </a:prstGeom>
          <a:noFill/>
          <a:ln>
            <a:noFill/>
          </a:ln>
        </p:spPr>
        <p:txBody>
          <a:bodyPr>
            <a:spAutoFit/>
          </a:bodyPr>
          <a:lstStyle/>
          <a:p>
            <a:pPr algn="ctr"/>
            <a:r>
              <a:rPr lang="en-US" sz="3600" b="1" dirty="0">
                <a:latin typeface="Times New Roman" panose="02020603050405020304" pitchFamily="18" charset="0"/>
                <a:cs typeface="Times New Roman" panose="02020603050405020304" pitchFamily="18" charset="0"/>
              </a:rPr>
              <a:t>Storm Event Analysis of Forested Catchments on the Atlantic Coastal Plain using MSME, a Modified SCS-CN Runoff Model</a:t>
            </a:r>
            <a:endParaRPr lang="pl-PL" sz="3600" b="1" dirty="0">
              <a:latin typeface="Times New Roman" panose="02020603050405020304" pitchFamily="18" charset="0"/>
              <a:cs typeface="Times New Roman" panose="02020603050405020304" pitchFamily="18" charset="0"/>
            </a:endParaRPr>
          </a:p>
          <a:p>
            <a:pPr algn="ctr"/>
            <a:endParaRPr lang="pl-PL" sz="3600" dirty="0">
              <a:latin typeface="Times New Roman" panose="02020603050405020304" pitchFamily="18" charset="0"/>
              <a:cs typeface="Times New Roman" panose="02020603050405020304" pitchFamily="18" charset="0"/>
            </a:endParaRPr>
          </a:p>
          <a:p>
            <a:pPr algn="ctr" defTabSz="2952750" eaLnBrk="0" hangingPunct="0"/>
            <a:r>
              <a:rPr lang="en-US" altLang="pl-PL" sz="2800" dirty="0" err="1">
                <a:latin typeface="Times New Roman" panose="02020603050405020304" pitchFamily="18" charset="0"/>
                <a:cs typeface="Times New Roman" panose="02020603050405020304" pitchFamily="18" charset="0"/>
              </a:rPr>
              <a:t>Walega</a:t>
            </a:r>
            <a:r>
              <a:rPr lang="en-US" altLang="pl-PL" sz="2800" dirty="0">
                <a:latin typeface="Times New Roman" panose="02020603050405020304" pitchFamily="18" charset="0"/>
                <a:cs typeface="Times New Roman" panose="02020603050405020304" pitchFamily="18" charset="0"/>
              </a:rPr>
              <a:t>, A.</a:t>
            </a:r>
            <a:r>
              <a:rPr lang="en-US" altLang="pl-PL" sz="2800" baseline="30000" dirty="0">
                <a:latin typeface="Times New Roman" panose="02020603050405020304" pitchFamily="18" charset="0"/>
                <a:cs typeface="Times New Roman" panose="02020603050405020304" pitchFamily="18" charset="0"/>
              </a:rPr>
              <a:t>1</a:t>
            </a:r>
            <a:r>
              <a:rPr lang="en-US" altLang="pl-PL" sz="2800" dirty="0">
                <a:latin typeface="Times New Roman" panose="02020603050405020304" pitchFamily="18" charset="0"/>
                <a:cs typeface="Times New Roman" panose="02020603050405020304" pitchFamily="18" charset="0"/>
              </a:rPr>
              <a:t>, Amatya </a:t>
            </a:r>
            <a:r>
              <a:rPr lang="pl-PL" altLang="pl-PL" sz="2800" dirty="0">
                <a:latin typeface="Times New Roman" panose="02020603050405020304" pitchFamily="18" charset="0"/>
                <a:cs typeface="Times New Roman" panose="02020603050405020304" pitchFamily="18" charset="0"/>
              </a:rPr>
              <a:t>D.M.</a:t>
            </a:r>
            <a:r>
              <a:rPr lang="en-US" altLang="pl-PL" sz="2800" baseline="30000" dirty="0">
                <a:latin typeface="Times New Roman" panose="02020603050405020304" pitchFamily="18" charset="0"/>
                <a:cs typeface="Times New Roman" panose="02020603050405020304" pitchFamily="18" charset="0"/>
              </a:rPr>
              <a:t>2</a:t>
            </a:r>
            <a:r>
              <a:rPr lang="pl-PL" altLang="pl-PL" sz="2800" dirty="0">
                <a:latin typeface="Times New Roman" panose="02020603050405020304" pitchFamily="18" charset="0"/>
                <a:cs typeface="Times New Roman" panose="02020603050405020304" pitchFamily="18" charset="0"/>
              </a:rPr>
              <a:t>, Callahan T.</a:t>
            </a:r>
            <a:r>
              <a:rPr lang="pl-PL" altLang="pl-PL" sz="2800" baseline="30000" dirty="0">
                <a:latin typeface="Times New Roman" panose="02020603050405020304" pitchFamily="18" charset="0"/>
                <a:cs typeface="Times New Roman" panose="02020603050405020304" pitchFamily="18" charset="0"/>
              </a:rPr>
              <a:t>3</a:t>
            </a:r>
            <a:r>
              <a:rPr lang="pl-PL" altLang="pl-PL" sz="2800" dirty="0">
                <a:latin typeface="Times New Roman" panose="02020603050405020304" pitchFamily="18" charset="0"/>
                <a:cs typeface="Times New Roman" panose="02020603050405020304" pitchFamily="18" charset="0"/>
              </a:rPr>
              <a:t>,  Morrison A.</a:t>
            </a:r>
            <a:r>
              <a:rPr lang="pl-PL" altLang="pl-PL" sz="2800" baseline="30000" dirty="0">
                <a:latin typeface="Times New Roman" panose="02020603050405020304" pitchFamily="18" charset="0"/>
                <a:cs typeface="Times New Roman" panose="02020603050405020304" pitchFamily="18" charset="0"/>
              </a:rPr>
              <a:t>3</a:t>
            </a:r>
            <a:r>
              <a:rPr lang="pl-PL" altLang="pl-PL" sz="2800" dirty="0">
                <a:latin typeface="Times New Roman" panose="02020603050405020304" pitchFamily="18" charset="0"/>
                <a:cs typeface="Times New Roman" panose="02020603050405020304" pitchFamily="18" charset="0"/>
              </a:rPr>
              <a:t>, Vulava V.</a:t>
            </a:r>
            <a:r>
              <a:rPr lang="pl-PL" altLang="pl-PL" sz="2800" baseline="30000" dirty="0">
                <a:latin typeface="Times New Roman" panose="02020603050405020304" pitchFamily="18" charset="0"/>
                <a:cs typeface="Times New Roman" panose="02020603050405020304" pitchFamily="18" charset="0"/>
              </a:rPr>
              <a:t>3</a:t>
            </a:r>
            <a:r>
              <a:rPr lang="pl-PL" altLang="pl-PL"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Hitchcock </a:t>
            </a:r>
            <a:r>
              <a:rPr lang="pl-PL" sz="2800" dirty="0">
                <a:latin typeface="Times New Roman" panose="02020603050405020304" pitchFamily="18" charset="0"/>
                <a:cs typeface="Times New Roman" panose="02020603050405020304" pitchFamily="18" charset="0"/>
              </a:rPr>
              <a:t> D.R.</a:t>
            </a:r>
            <a:r>
              <a:rPr lang="pl-PL" sz="2800" baseline="30000" dirty="0">
                <a:latin typeface="Times New Roman" panose="02020603050405020304" pitchFamily="18" charset="0"/>
                <a:cs typeface="Times New Roman" panose="02020603050405020304" pitchFamily="18" charset="0"/>
              </a:rPr>
              <a:t>4</a:t>
            </a:r>
            <a:r>
              <a:rPr lang="pl-PL"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Williams</a:t>
            </a:r>
            <a:r>
              <a:rPr lang="pl-PL" sz="2800" dirty="0">
                <a:latin typeface="Times New Roman" panose="02020603050405020304" pitchFamily="18" charset="0"/>
                <a:cs typeface="Times New Roman" panose="02020603050405020304" pitchFamily="18" charset="0"/>
              </a:rPr>
              <a:t> T.M.</a:t>
            </a:r>
            <a:r>
              <a:rPr lang="pl-PL" sz="2800" baseline="30000" dirty="0">
                <a:latin typeface="Times New Roman" panose="02020603050405020304" pitchFamily="18" charset="0"/>
                <a:cs typeface="Times New Roman" panose="02020603050405020304" pitchFamily="18" charset="0"/>
              </a:rPr>
              <a:t>4</a:t>
            </a:r>
            <a:r>
              <a:rPr lang="pl-PL" sz="2800" dirty="0">
                <a:latin typeface="Times New Roman" panose="02020603050405020304" pitchFamily="18" charset="0"/>
                <a:cs typeface="Times New Roman" panose="02020603050405020304" pitchFamily="18" charset="0"/>
              </a:rPr>
              <a:t>, and </a:t>
            </a:r>
            <a:r>
              <a:rPr lang="pl-PL" sz="2800" dirty="0" err="1">
                <a:latin typeface="Times New Roman" panose="02020603050405020304" pitchFamily="18" charset="0"/>
                <a:cs typeface="Times New Roman" panose="02020603050405020304" pitchFamily="18" charset="0"/>
              </a:rPr>
              <a:t>Epps</a:t>
            </a:r>
            <a:r>
              <a:rPr lang="pl-PL" sz="2800" dirty="0">
                <a:latin typeface="Times New Roman" panose="02020603050405020304" pitchFamily="18" charset="0"/>
                <a:cs typeface="Times New Roman" panose="02020603050405020304" pitchFamily="18" charset="0"/>
              </a:rPr>
              <a:t> T.</a:t>
            </a:r>
            <a:r>
              <a:rPr lang="pl-PL" sz="2800" baseline="30000" dirty="0">
                <a:latin typeface="Times New Roman" panose="02020603050405020304" pitchFamily="18" charset="0"/>
                <a:cs typeface="Times New Roman" panose="02020603050405020304" pitchFamily="18" charset="0"/>
              </a:rPr>
              <a:t>5</a:t>
            </a:r>
            <a:endParaRPr lang="pl-PL" altLang="pl-PL" sz="2800" baseline="30000" dirty="0">
              <a:latin typeface="Times New Roman" panose="02020603050405020304" pitchFamily="18" charset="0"/>
              <a:cs typeface="Times New Roman" panose="02020603050405020304" pitchFamily="18" charset="0"/>
            </a:endParaRPr>
          </a:p>
        </p:txBody>
      </p:sp>
      <p:sp>
        <p:nvSpPr>
          <p:cNvPr id="15362" name="Rectangle 11"/>
          <p:cNvSpPr>
            <a:spLocks noChangeArrowheads="1"/>
          </p:cNvSpPr>
          <p:nvPr/>
        </p:nvSpPr>
        <p:spPr bwMode="auto">
          <a:xfrm>
            <a:off x="0" y="14743113"/>
            <a:ext cx="184150" cy="366712"/>
          </a:xfrm>
          <a:prstGeom prst="rect">
            <a:avLst/>
          </a:prstGeom>
          <a:noFill/>
          <a:ln w="9525">
            <a:noFill/>
            <a:miter lim="800000"/>
            <a:headEnd/>
            <a:tailEnd/>
          </a:ln>
        </p:spPr>
        <p:txBody>
          <a:bodyPr wrap="none" anchor="ctr">
            <a:spAutoFit/>
          </a:bodyPr>
          <a:lstStyle/>
          <a:p>
            <a:endParaRPr lang="pl-PL" altLang="pl-PL">
              <a:latin typeface="Calibri" pitchFamily="34" charset="0"/>
            </a:endParaRPr>
          </a:p>
        </p:txBody>
      </p:sp>
      <p:sp>
        <p:nvSpPr>
          <p:cNvPr id="15363" name="Wykres 2"/>
          <p:cNvSpPr>
            <a:spLocks noRot="1" noChangeArrowheads="1" noChangeShapeType="1" noTextEdit="1"/>
          </p:cNvSpPr>
          <p:nvPr/>
        </p:nvSpPr>
        <p:spPr bwMode="auto">
          <a:xfrm>
            <a:off x="8150225" y="3036888"/>
            <a:ext cx="4772025" cy="2762250"/>
          </a:xfrm>
          <a:prstGeom prst="rect">
            <a:avLst/>
          </a:prstGeom>
          <a:noFill/>
          <a:ln w="1">
            <a:noFill/>
            <a:miter lim="800000"/>
            <a:headEnd/>
            <a:tailEnd/>
          </a:ln>
        </p:spPr>
        <p:txBody>
          <a:bodyPr/>
          <a:lstStyle/>
          <a:p>
            <a:endParaRPr lang="pl-PL" dirty="0"/>
          </a:p>
        </p:txBody>
      </p:sp>
      <p:sp>
        <p:nvSpPr>
          <p:cNvPr id="3" name="Rectangle 5"/>
          <p:cNvSpPr>
            <a:spLocks noChangeArrowheads="1"/>
          </p:cNvSpPr>
          <p:nvPr/>
        </p:nvSpPr>
        <p:spPr bwMode="auto">
          <a:xfrm>
            <a:off x="7959725" y="2970213"/>
            <a:ext cx="676275" cy="1522412"/>
          </a:xfrm>
          <a:prstGeom prst="rect">
            <a:avLst/>
          </a:prstGeom>
          <a:noFill/>
          <a:ln w="9525">
            <a:noFill/>
            <a:miter lim="800000"/>
            <a:headEnd/>
            <a:tailEnd/>
          </a:ln>
        </p:spPr>
        <p:txBody>
          <a:bodyPr anchor="b"/>
          <a:lstStyle/>
          <a:p>
            <a:pPr defTabSz="2952750">
              <a:spcBef>
                <a:spcPct val="20000"/>
              </a:spcBef>
            </a:pPr>
            <a:endParaRPr lang="pl-PL" sz="9400">
              <a:latin typeface="Calibri" pitchFamily="34" charset="0"/>
            </a:endParaRPr>
          </a:p>
        </p:txBody>
      </p:sp>
      <p:sp>
        <p:nvSpPr>
          <p:cNvPr id="15366" name="Rectangle 2578"/>
          <p:cNvSpPr>
            <a:spLocks noChangeArrowheads="1"/>
          </p:cNvSpPr>
          <p:nvPr/>
        </p:nvSpPr>
        <p:spPr bwMode="auto">
          <a:xfrm>
            <a:off x="0" y="-182563"/>
            <a:ext cx="184150" cy="366713"/>
          </a:xfrm>
          <a:prstGeom prst="rect">
            <a:avLst/>
          </a:prstGeom>
          <a:noFill/>
          <a:ln w="9525">
            <a:noFill/>
            <a:miter lim="800000"/>
            <a:headEnd/>
            <a:tailEnd/>
          </a:ln>
        </p:spPr>
        <p:txBody>
          <a:bodyPr wrap="none" anchor="ctr">
            <a:spAutoFit/>
          </a:bodyPr>
          <a:lstStyle/>
          <a:p>
            <a:endParaRPr lang="pl-PL" altLang="pl-PL">
              <a:latin typeface="Calibri" pitchFamily="34" charset="0"/>
            </a:endParaRPr>
          </a:p>
        </p:txBody>
      </p:sp>
      <p:sp>
        <p:nvSpPr>
          <p:cNvPr id="15367" name="Control 2579"/>
          <p:cNvSpPr>
            <a:spLocks noRot="1" noChangeArrowheads="1" noChangeShapeType="1" noTextEdit="1"/>
          </p:cNvSpPr>
          <p:nvPr/>
        </p:nvSpPr>
        <p:spPr bwMode="auto">
          <a:xfrm>
            <a:off x="7950200" y="-1597025"/>
            <a:ext cx="5486400" cy="3409950"/>
          </a:xfrm>
          <a:prstGeom prst="rect">
            <a:avLst/>
          </a:prstGeom>
          <a:noFill/>
          <a:ln w="1">
            <a:noFill/>
            <a:miter lim="800000"/>
            <a:headEnd/>
            <a:tailEnd/>
          </a:ln>
        </p:spPr>
        <p:txBody>
          <a:bodyPr/>
          <a:lstStyle/>
          <a:p>
            <a:endParaRPr lang="pl-PL"/>
          </a:p>
        </p:txBody>
      </p:sp>
      <p:sp>
        <p:nvSpPr>
          <p:cNvPr id="4" name="Rectangle 9"/>
          <p:cNvSpPr>
            <a:spLocks noChangeArrowheads="1"/>
          </p:cNvSpPr>
          <p:nvPr/>
        </p:nvSpPr>
        <p:spPr bwMode="auto">
          <a:xfrm>
            <a:off x="7950200" y="-1597025"/>
            <a:ext cx="609600" cy="1522412"/>
          </a:xfrm>
          <a:prstGeom prst="rect">
            <a:avLst/>
          </a:prstGeom>
          <a:noFill/>
          <a:ln w="9525">
            <a:noFill/>
            <a:miter lim="800000"/>
            <a:headEnd/>
            <a:tailEnd/>
          </a:ln>
        </p:spPr>
        <p:txBody>
          <a:bodyPr anchor="b"/>
          <a:lstStyle/>
          <a:p>
            <a:pPr defTabSz="2952750">
              <a:spcBef>
                <a:spcPct val="20000"/>
              </a:spcBef>
            </a:pPr>
            <a:endParaRPr lang="pl-PL" sz="9400">
              <a:latin typeface="Calibri" pitchFamily="34" charset="0"/>
            </a:endParaRPr>
          </a:p>
        </p:txBody>
      </p:sp>
      <p:sp>
        <p:nvSpPr>
          <p:cNvPr id="15370" name="Control 3088"/>
          <p:cNvSpPr>
            <a:spLocks noRot="1" noChangeArrowheads="1" noChangeShapeType="1" noTextEdit="1"/>
          </p:cNvSpPr>
          <p:nvPr/>
        </p:nvSpPr>
        <p:spPr bwMode="auto">
          <a:xfrm>
            <a:off x="7950200" y="-825500"/>
            <a:ext cx="5476875" cy="3524250"/>
          </a:xfrm>
          <a:prstGeom prst="rect">
            <a:avLst/>
          </a:prstGeom>
          <a:noFill/>
          <a:ln w="1">
            <a:noFill/>
            <a:miter lim="800000"/>
            <a:headEnd/>
            <a:tailEnd/>
          </a:ln>
        </p:spPr>
        <p:txBody>
          <a:bodyPr/>
          <a:lstStyle/>
          <a:p>
            <a:endParaRPr lang="pl-PL"/>
          </a:p>
        </p:txBody>
      </p:sp>
      <p:sp>
        <p:nvSpPr>
          <p:cNvPr id="5" name="Rectangle 12"/>
          <p:cNvSpPr>
            <a:spLocks noChangeArrowheads="1"/>
          </p:cNvSpPr>
          <p:nvPr/>
        </p:nvSpPr>
        <p:spPr bwMode="auto">
          <a:xfrm>
            <a:off x="7950200" y="-844550"/>
            <a:ext cx="609600" cy="1522413"/>
          </a:xfrm>
          <a:prstGeom prst="rect">
            <a:avLst/>
          </a:prstGeom>
          <a:noFill/>
          <a:ln w="9525">
            <a:noFill/>
            <a:miter lim="800000"/>
            <a:headEnd/>
            <a:tailEnd/>
          </a:ln>
        </p:spPr>
        <p:txBody>
          <a:bodyPr anchor="b"/>
          <a:lstStyle/>
          <a:p>
            <a:pPr defTabSz="2952750">
              <a:spcBef>
                <a:spcPct val="20000"/>
              </a:spcBef>
            </a:pPr>
            <a:endParaRPr lang="pl-PL" sz="9400">
              <a:latin typeface="Calibri" pitchFamily="34" charset="0"/>
            </a:endParaRPr>
          </a:p>
        </p:txBody>
      </p:sp>
      <p:sp>
        <p:nvSpPr>
          <p:cNvPr id="15373" name="Control 3616"/>
          <p:cNvSpPr>
            <a:spLocks noRot="1" noChangeArrowheads="1" noChangeShapeType="1" noTextEdit="1"/>
          </p:cNvSpPr>
          <p:nvPr/>
        </p:nvSpPr>
        <p:spPr bwMode="auto">
          <a:xfrm>
            <a:off x="7959725" y="-835025"/>
            <a:ext cx="5476875" cy="3543300"/>
          </a:xfrm>
          <a:prstGeom prst="rect">
            <a:avLst/>
          </a:prstGeom>
          <a:noFill/>
          <a:ln w="1">
            <a:noFill/>
            <a:miter lim="800000"/>
            <a:headEnd/>
            <a:tailEnd/>
          </a:ln>
        </p:spPr>
        <p:txBody>
          <a:bodyPr/>
          <a:lstStyle/>
          <a:p>
            <a:endParaRPr lang="pl-PL"/>
          </a:p>
        </p:txBody>
      </p:sp>
      <p:sp>
        <p:nvSpPr>
          <p:cNvPr id="6" name="Rectangle 15"/>
          <p:cNvSpPr>
            <a:spLocks noChangeArrowheads="1"/>
          </p:cNvSpPr>
          <p:nvPr/>
        </p:nvSpPr>
        <p:spPr bwMode="auto">
          <a:xfrm>
            <a:off x="7950200" y="-844550"/>
            <a:ext cx="609600" cy="1522413"/>
          </a:xfrm>
          <a:prstGeom prst="rect">
            <a:avLst/>
          </a:prstGeom>
          <a:noFill/>
          <a:ln w="9525">
            <a:noFill/>
            <a:miter lim="800000"/>
            <a:headEnd/>
            <a:tailEnd/>
          </a:ln>
        </p:spPr>
        <p:txBody>
          <a:bodyPr anchor="b"/>
          <a:lstStyle/>
          <a:p>
            <a:pPr defTabSz="2952750">
              <a:spcBef>
                <a:spcPct val="20000"/>
              </a:spcBef>
            </a:pPr>
            <a:endParaRPr lang="pl-PL" sz="9400">
              <a:latin typeface="Calibri" pitchFamily="34" charset="0"/>
            </a:endParaRPr>
          </a:p>
        </p:txBody>
      </p:sp>
      <p:sp>
        <p:nvSpPr>
          <p:cNvPr id="15376" name="pole tekstowe 5"/>
          <p:cNvSpPr txBox="1">
            <a:spLocks noChangeArrowheads="1"/>
          </p:cNvSpPr>
          <p:nvPr/>
        </p:nvSpPr>
        <p:spPr bwMode="auto">
          <a:xfrm>
            <a:off x="2514600" y="5842000"/>
            <a:ext cx="46038" cy="368300"/>
          </a:xfrm>
          <a:prstGeom prst="rect">
            <a:avLst/>
          </a:prstGeom>
          <a:noFill/>
          <a:ln w="9525">
            <a:noFill/>
            <a:miter lim="800000"/>
            <a:headEnd/>
            <a:tailEnd/>
          </a:ln>
        </p:spPr>
        <p:txBody>
          <a:bodyPr>
            <a:spAutoFit/>
          </a:bodyPr>
          <a:lstStyle/>
          <a:p>
            <a:endParaRPr lang="pl-PL">
              <a:latin typeface="Calibri" pitchFamily="34" charset="0"/>
            </a:endParaRPr>
          </a:p>
        </p:txBody>
      </p:sp>
      <p:sp>
        <p:nvSpPr>
          <p:cNvPr id="2" name="pole tekstowe 1"/>
          <p:cNvSpPr txBox="1"/>
          <p:nvPr/>
        </p:nvSpPr>
        <p:spPr>
          <a:xfrm>
            <a:off x="2731276" y="855047"/>
            <a:ext cx="14781612" cy="2431435"/>
          </a:xfrm>
          <a:prstGeom prst="rect">
            <a:avLst/>
          </a:prstGeom>
          <a:noFill/>
        </p:spPr>
        <p:txBody>
          <a:bodyPr wrap="none">
            <a:spAutoFit/>
          </a:bodyPr>
          <a:lstStyle/>
          <a:p>
            <a:pPr algn="ctr"/>
            <a:r>
              <a:rPr lang="pl-PL" sz="3000" b="1" dirty="0">
                <a:solidFill>
                  <a:srgbClr val="FF0000"/>
                </a:solidFill>
                <a:effectLst>
                  <a:outerShdw blurRad="38100" dist="38100" dir="2700000" algn="tl">
                    <a:srgbClr val="C0C0C0"/>
                  </a:outerShdw>
                </a:effectLst>
                <a:latin typeface="Georgia" pitchFamily="18" charset="0"/>
              </a:rPr>
              <a:t>UNIVERSITY OF AGRICULTURE IN KRAKOW, POLAND</a:t>
            </a:r>
            <a:r>
              <a:rPr lang="pl-PL" sz="3000" b="1" baseline="30000" dirty="0">
                <a:solidFill>
                  <a:srgbClr val="FF0000"/>
                </a:solidFill>
                <a:effectLst>
                  <a:outerShdw blurRad="38100" dist="38100" dir="2700000" algn="tl">
                    <a:srgbClr val="C0C0C0"/>
                  </a:outerShdw>
                </a:effectLst>
                <a:latin typeface="Georgia" pitchFamily="18" charset="0"/>
              </a:rPr>
              <a:t>1</a:t>
            </a:r>
            <a:endParaRPr lang="pl-PL" sz="3000" b="1" dirty="0">
              <a:solidFill>
                <a:srgbClr val="FF0000"/>
              </a:solidFill>
              <a:effectLst>
                <a:outerShdw blurRad="38100" dist="38100" dir="2700000" algn="tl">
                  <a:srgbClr val="C0C0C0"/>
                </a:outerShdw>
              </a:effectLst>
              <a:latin typeface="Georgia" pitchFamily="18" charset="0"/>
            </a:endParaRPr>
          </a:p>
          <a:p>
            <a:pPr algn="ctr"/>
            <a:r>
              <a:rPr lang="en-US" sz="3000" b="1" dirty="0">
                <a:solidFill>
                  <a:srgbClr val="FF0000"/>
                </a:solidFill>
                <a:effectLst>
                  <a:outerShdw blurRad="38100" dist="38100" dir="2700000" algn="tl">
                    <a:srgbClr val="000000">
                      <a:alpha val="43137"/>
                    </a:srgbClr>
                  </a:outerShdw>
                </a:effectLst>
                <a:latin typeface="Georgia" panose="02040502050405020303" pitchFamily="18" charset="0"/>
              </a:rPr>
              <a:t>US FOREST SERVICE, </a:t>
            </a:r>
            <a:r>
              <a:rPr lang="pl-PL" sz="3000" b="1" dirty="0">
                <a:solidFill>
                  <a:srgbClr val="FF0000"/>
                </a:solidFill>
                <a:effectLst>
                  <a:outerShdw blurRad="38100" dist="38100" dir="2700000" algn="tl">
                    <a:srgbClr val="000000">
                      <a:alpha val="43137"/>
                    </a:srgbClr>
                  </a:outerShdw>
                </a:effectLst>
                <a:latin typeface="Georgia" panose="02040502050405020303" pitchFamily="18" charset="0"/>
              </a:rPr>
              <a:t>U.S.A.</a:t>
            </a:r>
            <a:r>
              <a:rPr lang="pl-PL" sz="3000" b="1" baseline="30000" dirty="0">
                <a:solidFill>
                  <a:srgbClr val="FF0000"/>
                </a:solidFill>
                <a:effectLst>
                  <a:outerShdw blurRad="38100" dist="38100" dir="2700000" algn="tl">
                    <a:srgbClr val="000000">
                      <a:alpha val="43137"/>
                    </a:srgbClr>
                  </a:outerShdw>
                </a:effectLst>
                <a:latin typeface="Georgia" panose="02040502050405020303" pitchFamily="18" charset="0"/>
              </a:rPr>
              <a:t>2</a:t>
            </a:r>
            <a:endParaRPr lang="pl-PL" sz="3000" b="1" dirty="0">
              <a:solidFill>
                <a:srgbClr val="FF0000"/>
              </a:solidFill>
              <a:effectLst>
                <a:outerShdw blurRad="38100" dist="38100" dir="2700000" algn="tl">
                  <a:srgbClr val="C0C0C0"/>
                </a:outerShdw>
              </a:effectLst>
              <a:latin typeface="Georgia" pitchFamily="18" charset="0"/>
            </a:endParaRPr>
          </a:p>
          <a:p>
            <a:pPr algn="ctr"/>
            <a:r>
              <a:rPr lang="en-US" sz="3000" b="1" dirty="0">
                <a:solidFill>
                  <a:srgbClr val="FF0000"/>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COLLEGE OF CHARLESTON</a:t>
            </a:r>
            <a:r>
              <a:rPr lang="pl-PL" sz="3000" b="1" dirty="0">
                <a:solidFill>
                  <a:srgbClr val="FF0000"/>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 </a:t>
            </a:r>
            <a:r>
              <a:rPr lang="en-US" sz="3000" b="1" dirty="0">
                <a:solidFill>
                  <a:srgbClr val="FF0000"/>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U</a:t>
            </a:r>
            <a:r>
              <a:rPr lang="pl-PL" sz="3000" b="1" dirty="0">
                <a:solidFill>
                  <a:srgbClr val="FF0000"/>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a:t>
            </a:r>
            <a:r>
              <a:rPr lang="en-US" sz="3000" b="1" dirty="0">
                <a:solidFill>
                  <a:srgbClr val="FF0000"/>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S</a:t>
            </a:r>
            <a:r>
              <a:rPr lang="pl-PL" sz="3000" b="1" dirty="0">
                <a:solidFill>
                  <a:srgbClr val="FF0000"/>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a:t>
            </a:r>
            <a:r>
              <a:rPr lang="en-US" sz="3000" b="1" dirty="0">
                <a:solidFill>
                  <a:srgbClr val="FF0000"/>
                </a:solidFill>
                <a:effectLst>
                  <a:outerShdw blurRad="38100" dist="38100" dir="2700000" algn="tl">
                    <a:srgbClr val="000000">
                      <a:alpha val="43137"/>
                    </a:srgbClr>
                  </a:outerShdw>
                </a:effectLst>
                <a:latin typeface="Georgia" panose="02040502050405020303" pitchFamily="18" charset="0"/>
                <a:cs typeface="Times New Roman" panose="02020603050405020304" pitchFamily="18" charset="0"/>
              </a:rPr>
              <a:t>A</a:t>
            </a:r>
            <a:r>
              <a:rPr lang="pl-PL" sz="3000" b="1" baseline="30000" dirty="0">
                <a:solidFill>
                  <a:srgbClr val="FF0000"/>
                </a:solidFill>
                <a:cs typeface="Times New Roman" panose="02020603050405020304" pitchFamily="18" charset="0"/>
              </a:rPr>
              <a:t>3</a:t>
            </a:r>
          </a:p>
          <a:p>
            <a:pPr algn="ctr"/>
            <a:r>
              <a:rPr lang="en-US" sz="3000" b="1" dirty="0">
                <a:solidFill>
                  <a:srgbClr val="FF0000"/>
                </a:solidFill>
                <a:effectLst>
                  <a:outerShdw blurRad="38100" dist="38100" dir="2700000" algn="tl">
                    <a:srgbClr val="000000">
                      <a:alpha val="43137"/>
                    </a:srgbClr>
                  </a:outerShdw>
                </a:effectLst>
                <a:latin typeface="Georgia" panose="02040502050405020303" pitchFamily="18" charset="0"/>
              </a:rPr>
              <a:t>CLEMSON UNIVERSITY</a:t>
            </a:r>
            <a:r>
              <a:rPr lang="pl-PL" sz="3000" b="1" dirty="0">
                <a:solidFill>
                  <a:srgbClr val="FF0000"/>
                </a:solidFill>
                <a:effectLst>
                  <a:outerShdw blurRad="38100" dist="38100" dir="2700000" algn="tl">
                    <a:srgbClr val="000000">
                      <a:alpha val="43137"/>
                    </a:srgbClr>
                  </a:outerShdw>
                </a:effectLst>
                <a:latin typeface="Georgia" panose="02040502050405020303" pitchFamily="18" charset="0"/>
              </a:rPr>
              <a:t>, USA</a:t>
            </a:r>
            <a:r>
              <a:rPr lang="pl-PL" sz="3000" b="1" baseline="30000" dirty="0">
                <a:solidFill>
                  <a:srgbClr val="FF0000"/>
                </a:solidFill>
                <a:effectLst>
                  <a:outerShdw blurRad="38100" dist="38100" dir="2700000" algn="tl">
                    <a:srgbClr val="000000">
                      <a:alpha val="43137"/>
                    </a:srgbClr>
                  </a:outerShdw>
                </a:effectLst>
                <a:latin typeface="Georgia" panose="02040502050405020303" pitchFamily="18" charset="0"/>
              </a:rPr>
              <a:t>4</a:t>
            </a:r>
          </a:p>
          <a:p>
            <a:pPr algn="ctr"/>
            <a:r>
              <a:rPr lang="en-US" sz="3200" b="1" dirty="0">
                <a:solidFill>
                  <a:srgbClr val="FF0000"/>
                </a:solidFill>
                <a:effectLst>
                  <a:outerShdw blurRad="38100" dist="38100" dir="2700000" algn="tl">
                    <a:srgbClr val="000000">
                      <a:alpha val="43137"/>
                    </a:srgbClr>
                  </a:outerShdw>
                </a:effectLst>
                <a:latin typeface="Georgia" panose="02040502050405020303" pitchFamily="18" charset="0"/>
              </a:rPr>
              <a:t>ENGINEERING CONSULTANTS</a:t>
            </a:r>
            <a:r>
              <a:rPr lang="pl-PL" sz="3200" b="1" dirty="0">
                <a:solidFill>
                  <a:srgbClr val="FF0000"/>
                </a:solidFill>
                <a:effectLst>
                  <a:outerShdw blurRad="38100" dist="38100" dir="2700000" algn="tl">
                    <a:srgbClr val="000000">
                      <a:alpha val="43137"/>
                    </a:srgbClr>
                  </a:outerShdw>
                </a:effectLst>
                <a:latin typeface="Georgia" panose="02040502050405020303" pitchFamily="18" charset="0"/>
              </a:rPr>
              <a:t>, </a:t>
            </a:r>
            <a:r>
              <a:rPr lang="en-US" sz="3000" b="1" dirty="0">
                <a:solidFill>
                  <a:srgbClr val="FF0000"/>
                </a:solidFill>
                <a:effectLst>
                  <a:outerShdw blurRad="38100" dist="38100" dir="2700000" algn="tl">
                    <a:srgbClr val="000000">
                      <a:alpha val="43137"/>
                    </a:srgbClr>
                  </a:outerShdw>
                </a:effectLst>
                <a:latin typeface="Georgia" panose="02040502050405020303" pitchFamily="18" charset="0"/>
              </a:rPr>
              <a:t>CRAFTWATER ENGINEERING, </a:t>
            </a:r>
            <a:r>
              <a:rPr lang="pl-PL" sz="3000" b="1" dirty="0">
                <a:solidFill>
                  <a:srgbClr val="FF0000"/>
                </a:solidFill>
                <a:effectLst>
                  <a:outerShdw blurRad="38100" dist="38100" dir="2700000" algn="tl">
                    <a:srgbClr val="000000">
                      <a:alpha val="43137"/>
                    </a:srgbClr>
                  </a:outerShdw>
                </a:effectLst>
                <a:latin typeface="Georgia" panose="02040502050405020303" pitchFamily="18" charset="0"/>
              </a:rPr>
              <a:t>U.S.A</a:t>
            </a:r>
            <a:r>
              <a:rPr lang="pl-PL" sz="3000" b="1" baseline="30000" dirty="0">
                <a:solidFill>
                  <a:srgbClr val="FF0000"/>
                </a:solidFill>
                <a:effectLst>
                  <a:outerShdw blurRad="38100" dist="38100" dir="2700000" algn="tl">
                    <a:srgbClr val="000000">
                      <a:alpha val="43137"/>
                    </a:srgbClr>
                  </a:outerShdw>
                </a:effectLst>
                <a:latin typeface="Georgia" panose="02040502050405020303" pitchFamily="18" charset="0"/>
              </a:rPr>
              <a:t>5</a:t>
            </a:r>
          </a:p>
        </p:txBody>
      </p:sp>
      <p:pic>
        <p:nvPicPr>
          <p:cNvPr id="15381" name="Picture 109" descr="A-01 HER_PDS_PANTON"/>
          <p:cNvPicPr>
            <a:picLocks noChangeAspect="1" noChangeArrowheads="1"/>
          </p:cNvPicPr>
          <p:nvPr/>
        </p:nvPicPr>
        <p:blipFill>
          <a:blip r:embed="rId5"/>
          <a:srcRect/>
          <a:stretch>
            <a:fillRect/>
          </a:stretch>
        </p:blipFill>
        <p:spPr bwMode="auto">
          <a:xfrm>
            <a:off x="1355725" y="1373187"/>
            <a:ext cx="1158875" cy="1974850"/>
          </a:xfrm>
          <a:prstGeom prst="rect">
            <a:avLst/>
          </a:prstGeom>
          <a:noFill/>
          <a:ln w="9525">
            <a:noFill/>
            <a:miter lim="800000"/>
            <a:headEnd/>
            <a:tailEnd/>
          </a:ln>
        </p:spPr>
      </p:pic>
      <p:sp>
        <p:nvSpPr>
          <p:cNvPr id="15384" name="Rectangle 3"/>
          <p:cNvSpPr>
            <a:spLocks noChangeArrowheads="1"/>
          </p:cNvSpPr>
          <p:nvPr/>
        </p:nvSpPr>
        <p:spPr bwMode="auto">
          <a:xfrm>
            <a:off x="0" y="-182563"/>
            <a:ext cx="184150" cy="366713"/>
          </a:xfrm>
          <a:prstGeom prst="rect">
            <a:avLst/>
          </a:prstGeom>
          <a:noFill/>
          <a:ln w="9525">
            <a:noFill/>
            <a:miter lim="800000"/>
            <a:headEnd/>
            <a:tailEnd/>
          </a:ln>
        </p:spPr>
        <p:txBody>
          <a:bodyPr wrap="none" anchor="ctr">
            <a:spAutoFit/>
          </a:bodyPr>
          <a:lstStyle/>
          <a:p>
            <a:endParaRPr lang="pl-PL">
              <a:latin typeface="Calibri" pitchFamily="34" charset="0"/>
            </a:endParaRPr>
          </a:p>
        </p:txBody>
      </p:sp>
      <p:sp>
        <p:nvSpPr>
          <p:cNvPr id="15385" name="Rectangle 5"/>
          <p:cNvSpPr>
            <a:spLocks noChangeArrowheads="1"/>
          </p:cNvSpPr>
          <p:nvPr/>
        </p:nvSpPr>
        <p:spPr bwMode="auto">
          <a:xfrm>
            <a:off x="152400" y="-30163"/>
            <a:ext cx="184150" cy="366713"/>
          </a:xfrm>
          <a:prstGeom prst="rect">
            <a:avLst/>
          </a:prstGeom>
          <a:noFill/>
          <a:ln w="9525">
            <a:noFill/>
            <a:miter lim="800000"/>
            <a:headEnd/>
            <a:tailEnd/>
          </a:ln>
        </p:spPr>
        <p:txBody>
          <a:bodyPr wrap="none" anchor="ctr">
            <a:spAutoFit/>
          </a:bodyPr>
          <a:lstStyle/>
          <a:p>
            <a:endParaRPr lang="pl-PL">
              <a:latin typeface="Calibri" pitchFamily="34" charset="0"/>
            </a:endParaRPr>
          </a:p>
        </p:txBody>
      </p:sp>
      <p:sp>
        <p:nvSpPr>
          <p:cNvPr id="15386" name="Rectangle 7"/>
          <p:cNvSpPr>
            <a:spLocks noChangeArrowheads="1"/>
          </p:cNvSpPr>
          <p:nvPr/>
        </p:nvSpPr>
        <p:spPr bwMode="auto">
          <a:xfrm>
            <a:off x="0" y="44450"/>
            <a:ext cx="184150" cy="366713"/>
          </a:xfrm>
          <a:prstGeom prst="rect">
            <a:avLst/>
          </a:prstGeom>
          <a:noFill/>
          <a:ln w="9525">
            <a:noFill/>
            <a:miter lim="800000"/>
            <a:headEnd/>
            <a:tailEnd/>
          </a:ln>
        </p:spPr>
        <p:txBody>
          <a:bodyPr wrap="none" anchor="ctr">
            <a:spAutoFit/>
          </a:bodyPr>
          <a:lstStyle/>
          <a:p>
            <a:endParaRPr lang="pl-PL">
              <a:latin typeface="Calibri" pitchFamily="34" charset="0"/>
            </a:endParaRPr>
          </a:p>
        </p:txBody>
      </p:sp>
      <p:sp>
        <p:nvSpPr>
          <p:cNvPr id="15387" name="Rectangle 9"/>
          <p:cNvSpPr>
            <a:spLocks noChangeArrowheads="1"/>
          </p:cNvSpPr>
          <p:nvPr/>
        </p:nvSpPr>
        <p:spPr bwMode="auto">
          <a:xfrm>
            <a:off x="152400" y="196850"/>
            <a:ext cx="184150" cy="366713"/>
          </a:xfrm>
          <a:prstGeom prst="rect">
            <a:avLst/>
          </a:prstGeom>
          <a:noFill/>
          <a:ln w="9525">
            <a:noFill/>
            <a:miter lim="800000"/>
            <a:headEnd/>
            <a:tailEnd/>
          </a:ln>
        </p:spPr>
        <p:txBody>
          <a:bodyPr wrap="none" anchor="ctr">
            <a:spAutoFit/>
          </a:bodyPr>
          <a:lstStyle/>
          <a:p>
            <a:endParaRPr lang="pl-PL">
              <a:latin typeface="Calibri" pitchFamily="34" charset="0"/>
            </a:endParaRPr>
          </a:p>
        </p:txBody>
      </p:sp>
      <p:sp>
        <p:nvSpPr>
          <p:cNvPr id="14" name="pole tekstowe 13"/>
          <p:cNvSpPr txBox="1"/>
          <p:nvPr/>
        </p:nvSpPr>
        <p:spPr>
          <a:xfrm>
            <a:off x="886710" y="8207617"/>
            <a:ext cx="9246486" cy="3693319"/>
          </a:xfrm>
          <a:prstGeom prst="rect">
            <a:avLst/>
          </a:prstGeom>
          <a:noFill/>
        </p:spPr>
        <p:txBody>
          <a:bodyPr wrap="square" rtlCol="0">
            <a:spAutoFit/>
          </a:bodyPr>
          <a:lstStyle/>
          <a:p>
            <a:pPr algn="just"/>
            <a:r>
              <a:rPr lang="en-US" dirty="0"/>
              <a:t>Event-based models using relatively readily available watershed parameters and rainfall data, like SCS-curve number (CN) originally developed for assessing surface runoff from upland agricultural catchments</a:t>
            </a:r>
            <a:r>
              <a:rPr lang="pl-PL" dirty="0"/>
              <a:t> </a:t>
            </a:r>
            <a:r>
              <a:rPr lang="en-US" dirty="0"/>
              <a:t>(Ponce and Hawkins, 1996; </a:t>
            </a:r>
            <a:r>
              <a:rPr lang="en-US" dirty="0" err="1"/>
              <a:t>Soulis</a:t>
            </a:r>
            <a:r>
              <a:rPr lang="en-US" dirty="0"/>
              <a:t> and </a:t>
            </a:r>
            <a:r>
              <a:rPr lang="en-US" dirty="0" err="1"/>
              <a:t>Valiantzas</a:t>
            </a:r>
            <a:r>
              <a:rPr lang="en-US" dirty="0"/>
              <a:t>, 2012), are often used for assessment of runoff (Q) and peak discharge (</a:t>
            </a:r>
            <a:r>
              <a:rPr lang="en-US" dirty="0" err="1"/>
              <a:t>Q</a:t>
            </a:r>
            <a:r>
              <a:rPr lang="en-US" baseline="-25000" dirty="0" err="1"/>
              <a:t>p</a:t>
            </a:r>
            <a:r>
              <a:rPr lang="en-US" dirty="0"/>
              <a:t>) from ungauged watersheds. However, there is a limited literature on their applications to evaluate event runoff on lands dominated by forest land cover, more so on flat coastal plain settings where most of the outflow (as shallow surface runoff and subsurface drainage) is driven by near-surface water or the shallow water table. </a:t>
            </a:r>
            <a:endParaRPr lang="pl-PL" dirty="0"/>
          </a:p>
          <a:p>
            <a:pPr algn="just"/>
            <a:endParaRPr lang="en-US" dirty="0"/>
          </a:p>
          <a:p>
            <a:pPr algn="just"/>
            <a:r>
              <a:rPr lang="en-US" dirty="0"/>
              <a:t>The main objectives of this study were (1) to calibrate the MSME model for the WS80 watershed, and (2) to validate its performance by predicting observed storm event </a:t>
            </a:r>
            <a:r>
              <a:rPr lang="en-US" i="1" dirty="0" err="1"/>
              <a:t>Q</a:t>
            </a:r>
            <a:r>
              <a:rPr lang="en-US" i="1" baseline="-25000" dirty="0" err="1"/>
              <a:t>tot</a:t>
            </a:r>
            <a:r>
              <a:rPr lang="en-US" dirty="0"/>
              <a:t> for the </a:t>
            </a:r>
            <a:r>
              <a:rPr lang="pl-PL" dirty="0" err="1"/>
              <a:t>Conifer</a:t>
            </a:r>
            <a:r>
              <a:rPr lang="pl-PL" dirty="0"/>
              <a:t>, </a:t>
            </a:r>
            <a:r>
              <a:rPr lang="pl-PL" dirty="0" err="1"/>
              <a:t>Eccles</a:t>
            </a:r>
            <a:r>
              <a:rPr lang="pl-PL" dirty="0"/>
              <a:t> Chuch</a:t>
            </a:r>
            <a:r>
              <a:rPr lang="en-US" dirty="0"/>
              <a:t> </a:t>
            </a:r>
            <a:r>
              <a:rPr lang="pl-PL" dirty="0"/>
              <a:t>and </a:t>
            </a:r>
            <a:r>
              <a:rPr lang="en-US" dirty="0"/>
              <a:t>Upper </a:t>
            </a:r>
            <a:r>
              <a:rPr lang="en-US" dirty="0" err="1"/>
              <a:t>Debidue</a:t>
            </a:r>
            <a:r>
              <a:rPr lang="en-US" dirty="0"/>
              <a:t> Creek (UDC) watersheds without any calibration.</a:t>
            </a:r>
            <a:endParaRPr lang="pl-PL" dirty="0"/>
          </a:p>
        </p:txBody>
      </p:sp>
      <p:sp>
        <p:nvSpPr>
          <p:cNvPr id="15" name="pole tekstowe 14"/>
          <p:cNvSpPr txBox="1"/>
          <p:nvPr/>
        </p:nvSpPr>
        <p:spPr>
          <a:xfrm>
            <a:off x="886710" y="7544358"/>
            <a:ext cx="9246486" cy="461665"/>
          </a:xfrm>
          <a:prstGeom prst="rect">
            <a:avLst/>
          </a:prstGeom>
          <a:solidFill>
            <a:srgbClr val="FFFF00"/>
          </a:solidFill>
          <a:ln>
            <a:solidFill>
              <a:srgbClr val="0000FF"/>
            </a:solidFill>
          </a:ln>
        </p:spPr>
        <p:txBody>
          <a:bodyPr wrap="square" rtlCol="0">
            <a:spAutoFit/>
          </a:bodyPr>
          <a:lstStyle/>
          <a:p>
            <a:pPr algn="ctr"/>
            <a:r>
              <a:rPr lang="pl-PL" sz="2400" b="1" dirty="0">
                <a:effectLst>
                  <a:outerShdw blurRad="38100" dist="38100" dir="2700000" algn="tl">
                    <a:srgbClr val="000000">
                      <a:alpha val="43137"/>
                    </a:srgbClr>
                  </a:outerShdw>
                </a:effectLst>
              </a:rPr>
              <a:t>INTRODUCTION</a:t>
            </a:r>
          </a:p>
        </p:txBody>
      </p:sp>
      <p:sp>
        <p:nvSpPr>
          <p:cNvPr id="16" name="pole tekstowe 15"/>
          <p:cNvSpPr txBox="1"/>
          <p:nvPr/>
        </p:nvSpPr>
        <p:spPr>
          <a:xfrm>
            <a:off x="886710" y="11886794"/>
            <a:ext cx="9235373" cy="461665"/>
          </a:xfrm>
          <a:prstGeom prst="rect">
            <a:avLst/>
          </a:prstGeom>
          <a:solidFill>
            <a:srgbClr val="FFFF00"/>
          </a:solidFill>
          <a:ln>
            <a:solidFill>
              <a:srgbClr val="0000FF"/>
            </a:solidFill>
          </a:ln>
        </p:spPr>
        <p:txBody>
          <a:bodyPr wrap="square" rtlCol="0">
            <a:spAutoFit/>
          </a:bodyPr>
          <a:lstStyle/>
          <a:p>
            <a:pPr algn="ctr"/>
            <a:r>
              <a:rPr lang="pl-PL" sz="2400" b="1" dirty="0">
                <a:effectLst>
                  <a:outerShdw blurRad="38100" dist="38100" dir="2700000" algn="tl">
                    <a:srgbClr val="000000">
                      <a:alpha val="43137"/>
                    </a:srgbClr>
                  </a:outerShdw>
                </a:effectLst>
              </a:rPr>
              <a:t>WATERSHEDS</a:t>
            </a:r>
            <a:r>
              <a:rPr lang="en-US" sz="2400" b="1" dirty="0">
                <a:effectLst>
                  <a:outerShdw blurRad="38100" dist="38100" dir="2700000" algn="tl">
                    <a:srgbClr val="000000">
                      <a:alpha val="43137"/>
                    </a:srgbClr>
                  </a:outerShdw>
                </a:effectLst>
              </a:rPr>
              <a:t> DESCRIPTION</a:t>
            </a:r>
            <a:endParaRPr lang="pl-PL" sz="2400" b="1" dirty="0">
              <a:effectLst>
                <a:outerShdw blurRad="38100" dist="38100" dir="2700000" algn="tl">
                  <a:srgbClr val="000000">
                    <a:alpha val="43137"/>
                  </a:srgbClr>
                </a:outerShdw>
              </a:effectLst>
            </a:endParaRPr>
          </a:p>
        </p:txBody>
      </p:sp>
      <p:sp>
        <p:nvSpPr>
          <p:cNvPr id="19" name="pole tekstowe 18"/>
          <p:cNvSpPr txBox="1"/>
          <p:nvPr/>
        </p:nvSpPr>
        <p:spPr>
          <a:xfrm>
            <a:off x="3078162" y="22946618"/>
            <a:ext cx="4674486" cy="369332"/>
          </a:xfrm>
          <a:prstGeom prst="rect">
            <a:avLst/>
          </a:prstGeom>
          <a:noFill/>
        </p:spPr>
        <p:txBody>
          <a:bodyPr wrap="square" rtlCol="0">
            <a:spAutoFit/>
          </a:bodyPr>
          <a:lstStyle/>
          <a:p>
            <a:pPr algn="just"/>
            <a:r>
              <a:rPr lang="en-US" dirty="0"/>
              <a:t>Fig. </a:t>
            </a:r>
            <a:r>
              <a:rPr lang="pl-PL" dirty="0"/>
              <a:t>1</a:t>
            </a:r>
            <a:r>
              <a:rPr lang="en-US" dirty="0"/>
              <a:t>. Location map of study</a:t>
            </a:r>
            <a:r>
              <a:rPr lang="pl-PL" dirty="0"/>
              <a:t> </a:t>
            </a:r>
            <a:r>
              <a:rPr lang="en-US" dirty="0"/>
              <a:t> watershed</a:t>
            </a:r>
            <a:endParaRPr lang="pl-PL" dirty="0"/>
          </a:p>
        </p:txBody>
      </p:sp>
      <p:sp>
        <p:nvSpPr>
          <p:cNvPr id="48" name="pole tekstowe 47"/>
          <p:cNvSpPr txBox="1"/>
          <p:nvPr/>
        </p:nvSpPr>
        <p:spPr>
          <a:xfrm>
            <a:off x="1049770" y="23592949"/>
            <a:ext cx="9109430" cy="461665"/>
          </a:xfrm>
          <a:prstGeom prst="rect">
            <a:avLst/>
          </a:prstGeom>
          <a:solidFill>
            <a:srgbClr val="FFFF00"/>
          </a:solidFill>
          <a:ln>
            <a:solidFill>
              <a:srgbClr val="0000FF"/>
            </a:solidFill>
          </a:ln>
        </p:spPr>
        <p:txBody>
          <a:bodyPr wrap="square" rtlCol="0">
            <a:spAutoFit/>
          </a:bodyPr>
          <a:lstStyle/>
          <a:p>
            <a:pPr algn="ctr"/>
            <a:r>
              <a:rPr lang="en-US" sz="2400" b="1" dirty="0">
                <a:effectLst>
                  <a:outerShdw blurRad="38100" dist="38100" dir="2700000" algn="tl">
                    <a:srgbClr val="000000">
                      <a:alpha val="43137"/>
                    </a:srgbClr>
                  </a:outerShdw>
                </a:effectLst>
              </a:rPr>
              <a:t>MATERIAL AND METHODS</a:t>
            </a:r>
            <a:endParaRPr lang="pl-PL" sz="2400" b="1" dirty="0">
              <a:effectLst>
                <a:outerShdw blurRad="38100" dist="38100" dir="2700000" algn="tl">
                  <a:srgbClr val="000000">
                    <a:alpha val="43137"/>
                  </a:srgbClr>
                </a:outerShdw>
              </a:effectLst>
            </a:endParaRPr>
          </a:p>
        </p:txBody>
      </p:sp>
      <p:sp>
        <p:nvSpPr>
          <p:cNvPr id="21" name="pole tekstowe 20"/>
          <p:cNvSpPr txBox="1"/>
          <p:nvPr/>
        </p:nvSpPr>
        <p:spPr>
          <a:xfrm>
            <a:off x="1009642" y="24569266"/>
            <a:ext cx="9189687" cy="4801314"/>
          </a:xfrm>
          <a:prstGeom prst="rect">
            <a:avLst/>
          </a:prstGeom>
          <a:noFill/>
        </p:spPr>
        <p:txBody>
          <a:bodyPr wrap="square" rtlCol="0">
            <a:spAutoFit/>
          </a:bodyPr>
          <a:lstStyle/>
          <a:p>
            <a:pPr algn="just"/>
            <a:r>
              <a:rPr lang="en-US" dirty="0"/>
              <a:t>The model calibration was performed using 36 storm events from 2008 to 2015 on a 160-ha low-gradient forested watershed (WS80) on poorly drained soil. The model was further validated without calibration using data from 2011 to 2015 on two sites (115 ha (Conifer) and 210 ha (Eccles Church)) and from 2008-2011 on a third site, the 100 ha Upper </a:t>
            </a:r>
            <a:r>
              <a:rPr lang="en-US" dirty="0" err="1"/>
              <a:t>Debidue</a:t>
            </a:r>
            <a:r>
              <a:rPr lang="en-US" dirty="0"/>
              <a:t> Creek (UDC)</a:t>
            </a:r>
            <a:r>
              <a:rPr lang="pl-PL" dirty="0"/>
              <a:t>.</a:t>
            </a:r>
          </a:p>
          <a:p>
            <a:pPr algn="just"/>
            <a:r>
              <a:rPr lang="en-US" dirty="0"/>
              <a:t>Direct runoff (</a:t>
            </a:r>
            <a:r>
              <a:rPr lang="en-US" i="1" dirty="0" err="1"/>
              <a:t>Q</a:t>
            </a:r>
            <a:r>
              <a:rPr lang="en-US" i="1" baseline="-25000" dirty="0" err="1"/>
              <a:t>tot_pred</a:t>
            </a:r>
            <a:r>
              <a:rPr lang="en-US" dirty="0"/>
              <a:t>) for all events on all four watersheds was predicted using the MSME model (</a:t>
            </a:r>
            <a:r>
              <a:rPr lang="en-US" dirty="0" err="1"/>
              <a:t>Walega</a:t>
            </a:r>
            <a:r>
              <a:rPr lang="en-US" dirty="0"/>
              <a:t> and </a:t>
            </a:r>
            <a:r>
              <a:rPr lang="en-US" dirty="0" err="1"/>
              <a:t>Amatya</a:t>
            </a:r>
            <a:r>
              <a:rPr lang="en-US" dirty="0"/>
              <a:t>, 2020). The model was also used to simulate both the subsurface saturated “streamside” (</a:t>
            </a:r>
            <a:r>
              <a:rPr lang="en-US" i="1" dirty="0" err="1"/>
              <a:t>Q</a:t>
            </a:r>
            <a:r>
              <a:rPr lang="en-US" i="1" baseline="-25000" dirty="0" err="1"/>
              <a:t>subs_pred</a:t>
            </a:r>
            <a:r>
              <a:rPr lang="en-US" dirty="0"/>
              <a:t>) and shallow “watershed-wide” surface overland runoff (</a:t>
            </a:r>
            <a:r>
              <a:rPr lang="en-US" i="1" dirty="0" err="1"/>
              <a:t>Q</a:t>
            </a:r>
            <a:r>
              <a:rPr lang="en-US" i="1" baseline="-25000" dirty="0" err="1"/>
              <a:t>surf_pred</a:t>
            </a:r>
            <a:r>
              <a:rPr lang="en-US" baseline="-25000" dirty="0"/>
              <a:t>) </a:t>
            </a:r>
            <a:r>
              <a:rPr lang="en-US" dirty="0"/>
              <a:t>components of the direct runoff </a:t>
            </a:r>
            <a:r>
              <a:rPr lang="en-US" i="1" dirty="0" err="1"/>
              <a:t>Q</a:t>
            </a:r>
            <a:r>
              <a:rPr lang="en-US" i="1" baseline="-25000" dirty="0" err="1"/>
              <a:t>tot_pred</a:t>
            </a:r>
            <a:r>
              <a:rPr lang="en-US" dirty="0"/>
              <a:t>).</a:t>
            </a:r>
            <a:endParaRPr lang="pl-PL" dirty="0"/>
          </a:p>
          <a:p>
            <a:pPr algn="just"/>
            <a:r>
              <a:rPr lang="en-US" dirty="0"/>
              <a:t>In the MSME model for this study, </a:t>
            </a:r>
            <a:r>
              <a:rPr lang="en-US" i="1" dirty="0"/>
              <a:t>CN</a:t>
            </a:r>
            <a:r>
              <a:rPr lang="en-US" dirty="0"/>
              <a:t> value was taken from published NRCS tables (USDA 1986) using the land cover and soil hydrologic group for different antecedent moisture conditions and a soil saturation coefficient ‘</a:t>
            </a:r>
            <a:r>
              <a:rPr lang="en-US" i="1" dirty="0"/>
              <a:t>α</a:t>
            </a:r>
            <a:r>
              <a:rPr lang="en-US" dirty="0"/>
              <a:t>’, obtained by calibration, was introduced to partition the </a:t>
            </a:r>
            <a:r>
              <a:rPr lang="en-US" i="1" dirty="0" err="1"/>
              <a:t>Q</a:t>
            </a:r>
            <a:r>
              <a:rPr lang="en-US" i="1" baseline="-25000" dirty="0" err="1"/>
              <a:t>tot_pred</a:t>
            </a:r>
            <a:r>
              <a:rPr lang="en-US" dirty="0"/>
              <a:t> into </a:t>
            </a:r>
            <a:r>
              <a:rPr lang="en-US" i="1" dirty="0" err="1"/>
              <a:t>Q</a:t>
            </a:r>
            <a:r>
              <a:rPr lang="en-US" i="1" baseline="-25000" dirty="0" err="1"/>
              <a:t>subs_pred</a:t>
            </a:r>
            <a:r>
              <a:rPr lang="en-US" dirty="0"/>
              <a:t> and </a:t>
            </a:r>
            <a:r>
              <a:rPr lang="en-US" i="1" dirty="0" err="1"/>
              <a:t>Q</a:t>
            </a:r>
            <a:r>
              <a:rPr lang="en-US" i="1" baseline="-25000" dirty="0" err="1"/>
              <a:t>surf_pred</a:t>
            </a:r>
            <a:r>
              <a:rPr lang="en-US" dirty="0"/>
              <a:t>  (</a:t>
            </a:r>
            <a:r>
              <a:rPr lang="en-US" dirty="0" err="1"/>
              <a:t>Walega</a:t>
            </a:r>
            <a:r>
              <a:rPr lang="en-US" dirty="0"/>
              <a:t> and Amatya 2020).</a:t>
            </a:r>
            <a:endParaRPr lang="pl-PL" dirty="0"/>
          </a:p>
          <a:p>
            <a:pPr algn="just"/>
            <a:r>
              <a:rPr lang="en-US" dirty="0"/>
              <a:t>The Nash-Sutcliffe (EF), RMSE-observations standard deviation ratio</a:t>
            </a:r>
            <a:r>
              <a:rPr lang="en-US" i="1" dirty="0"/>
              <a:t> (RSR)</a:t>
            </a:r>
            <a:r>
              <a:rPr lang="en-US" dirty="0"/>
              <a:t> and Percent bias (</a:t>
            </a:r>
            <a:r>
              <a:rPr lang="en-US" i="1" dirty="0"/>
              <a:t>PBIAS</a:t>
            </a:r>
            <a:r>
              <a:rPr lang="en-US" dirty="0"/>
              <a:t>) were used as goodness-of-fit measures to assess the performance of the models in predicting direct outflow</a:t>
            </a:r>
            <a:endParaRPr lang="pl-PL" dirty="0"/>
          </a:p>
        </p:txBody>
      </p:sp>
      <p:sp>
        <p:nvSpPr>
          <p:cNvPr id="51" name="pole tekstowe 50"/>
          <p:cNvSpPr txBox="1"/>
          <p:nvPr/>
        </p:nvSpPr>
        <p:spPr>
          <a:xfrm>
            <a:off x="10699125" y="7020855"/>
            <a:ext cx="9400473" cy="461665"/>
          </a:xfrm>
          <a:prstGeom prst="rect">
            <a:avLst/>
          </a:prstGeom>
          <a:solidFill>
            <a:srgbClr val="FFFF00"/>
          </a:solidFill>
          <a:ln>
            <a:solidFill>
              <a:srgbClr val="0000FF"/>
            </a:solidFill>
          </a:ln>
        </p:spPr>
        <p:txBody>
          <a:bodyPr wrap="square" rtlCol="0">
            <a:spAutoFit/>
          </a:bodyPr>
          <a:lstStyle/>
          <a:p>
            <a:pPr algn="ctr"/>
            <a:r>
              <a:rPr lang="en-US" sz="2400" b="1" dirty="0">
                <a:effectLst>
                  <a:outerShdw blurRad="38100" dist="38100" dir="2700000" algn="tl">
                    <a:srgbClr val="000000">
                      <a:alpha val="43137"/>
                    </a:srgbClr>
                  </a:outerShdw>
                </a:effectLst>
              </a:rPr>
              <a:t>RESULTS</a:t>
            </a:r>
            <a:endParaRPr lang="pl-PL" sz="2400" b="1" dirty="0">
              <a:effectLst>
                <a:outerShdw blurRad="38100" dist="38100" dir="2700000" algn="tl">
                  <a:srgbClr val="000000">
                    <a:alpha val="43137"/>
                  </a:srgbClr>
                </a:outerShdw>
              </a:effectLst>
            </a:endParaRPr>
          </a:p>
        </p:txBody>
      </p:sp>
      <p:sp>
        <p:nvSpPr>
          <p:cNvPr id="23" name="Prostokąt 22"/>
          <p:cNvSpPr/>
          <p:nvPr/>
        </p:nvSpPr>
        <p:spPr>
          <a:xfrm>
            <a:off x="10474602" y="17400306"/>
            <a:ext cx="9895677" cy="1200329"/>
          </a:xfrm>
          <a:prstGeom prst="rect">
            <a:avLst/>
          </a:prstGeom>
        </p:spPr>
        <p:txBody>
          <a:bodyPr wrap="square">
            <a:spAutoFit/>
          </a:bodyPr>
          <a:lstStyle/>
          <a:p>
            <a:r>
              <a:rPr lang="en-US" dirty="0"/>
              <a:t>Fi</a:t>
            </a:r>
            <a:r>
              <a:rPr lang="pl-PL" dirty="0"/>
              <a:t>g.</a:t>
            </a:r>
            <a:r>
              <a:rPr lang="en-US" dirty="0"/>
              <a:t> </a:t>
            </a:r>
            <a:r>
              <a:rPr lang="pl-PL" dirty="0"/>
              <a:t>2</a:t>
            </a:r>
            <a:r>
              <a:rPr lang="en-US" dirty="0"/>
              <a:t>. Relationships a) measured event total rainfall (P) and observed direct runoff (</a:t>
            </a:r>
            <a:r>
              <a:rPr lang="en-US" i="1" dirty="0" err="1"/>
              <a:t>Q</a:t>
            </a:r>
            <a:r>
              <a:rPr lang="en-US" i="1" baseline="-25000" dirty="0" err="1"/>
              <a:t>tot_obs</a:t>
            </a:r>
            <a:r>
              <a:rPr lang="en-US" dirty="0"/>
              <a:t>) and b) </a:t>
            </a:r>
            <a:r>
              <a:rPr lang="en-US" i="1" dirty="0" err="1"/>
              <a:t>Q</a:t>
            </a:r>
            <a:r>
              <a:rPr lang="en-US" i="1" baseline="-25000" dirty="0" err="1"/>
              <a:t>tot_obs</a:t>
            </a:r>
            <a:r>
              <a:rPr lang="en-US" i="1" baseline="-25000" dirty="0"/>
              <a:t> </a:t>
            </a:r>
            <a:r>
              <a:rPr lang="en-US" dirty="0"/>
              <a:t>and predicted runoff (</a:t>
            </a:r>
            <a:r>
              <a:rPr lang="en-US" i="1" dirty="0" err="1"/>
              <a:t>Q</a:t>
            </a:r>
            <a:r>
              <a:rPr lang="en-US" i="1" baseline="-25000" dirty="0" err="1"/>
              <a:t>tot_pred</a:t>
            </a:r>
            <a:r>
              <a:rPr lang="en-US" dirty="0"/>
              <a:t>) for rainfall-runoff events, with a solid black line for 1:1 </a:t>
            </a:r>
            <a:br>
              <a:rPr lang="en-US" dirty="0"/>
            </a:br>
            <a:r>
              <a:rPr lang="en-US" dirty="0"/>
              <a:t>relationship, for the WS80 watershed. </a:t>
            </a:r>
            <a:endParaRPr lang="pl-PL" dirty="0"/>
          </a:p>
          <a:p>
            <a:r>
              <a:rPr lang="en-US" dirty="0"/>
              <a:t> </a:t>
            </a:r>
            <a:endParaRPr lang="pl-PL" b="1" dirty="0"/>
          </a:p>
        </p:txBody>
      </p:sp>
      <p:sp>
        <p:nvSpPr>
          <p:cNvPr id="25" name="pole tekstowe 24"/>
          <p:cNvSpPr txBox="1"/>
          <p:nvPr/>
        </p:nvSpPr>
        <p:spPr>
          <a:xfrm>
            <a:off x="10668005" y="7585448"/>
            <a:ext cx="9400473" cy="6186309"/>
          </a:xfrm>
          <a:prstGeom prst="rect">
            <a:avLst/>
          </a:prstGeom>
          <a:noFill/>
        </p:spPr>
        <p:txBody>
          <a:bodyPr wrap="square" rtlCol="0">
            <a:spAutoFit/>
          </a:bodyPr>
          <a:lstStyle/>
          <a:p>
            <a:pPr lvl="0" algn="just"/>
            <a:r>
              <a:rPr lang="en-US" dirty="0"/>
              <a:t>The calibrated MSME model was able to accurately predict the estimated </a:t>
            </a:r>
            <a:r>
              <a:rPr lang="en-US" i="1" dirty="0" err="1"/>
              <a:t>Q</a:t>
            </a:r>
            <a:r>
              <a:rPr lang="en-US" i="1" baseline="-25000" dirty="0" err="1"/>
              <a:t>tot_pred</a:t>
            </a:r>
            <a:r>
              <a:rPr lang="en-US" dirty="0"/>
              <a:t> for the 2008-2011 storm events on the WS80 watershed, with calculated EF, RSR, and PBIAS of 0.80, 0.4, and 16.7%, respectively.</a:t>
            </a:r>
            <a:endParaRPr lang="pl-PL" dirty="0"/>
          </a:p>
          <a:p>
            <a:pPr lvl="0" algn="just"/>
            <a:endParaRPr lang="pl-PL" dirty="0"/>
          </a:p>
          <a:p>
            <a:pPr lvl="0" algn="just"/>
            <a:r>
              <a:rPr lang="en-US" dirty="0"/>
              <a:t>By applying the calibrated </a:t>
            </a:r>
            <a:r>
              <a:rPr lang="en-US" i="1" dirty="0"/>
              <a:t>α</a:t>
            </a:r>
            <a:r>
              <a:rPr lang="en-US" dirty="0"/>
              <a:t> value of 0.64 from the WS80 watershed to two other similar poorly drained watersheds, the MSME model satisfactorily predicted the estimated </a:t>
            </a:r>
            <a:r>
              <a:rPr lang="en-US" i="1" dirty="0" err="1"/>
              <a:t>Q</a:t>
            </a:r>
            <a:r>
              <a:rPr lang="en-US" i="1" baseline="-25000" dirty="0" err="1"/>
              <a:t>tot_pred</a:t>
            </a:r>
            <a:r>
              <a:rPr lang="en-US" baseline="-25000" dirty="0"/>
              <a:t> </a:t>
            </a:r>
            <a:r>
              <a:rPr lang="en-US" dirty="0"/>
              <a:t>for both the Eccles Church (EF = 0.64; RSR = 0.57; PBIAS =28.9%) and Conifer (EF = 0.60; RSR = 0.58; PBIAS = 21.4%), watersheds, respectively. The MSME model, however, yielded unsatisfactory results (EF = -0.13, RSR = 2.06, PBIAS = 616.3%) on the UDC watershed with coarse textured deep sandy soils, indicating the likely association of the </a:t>
            </a:r>
            <a:r>
              <a:rPr lang="en-US" i="1" dirty="0"/>
              <a:t>‘α’</a:t>
            </a:r>
            <a:r>
              <a:rPr lang="en-US" dirty="0"/>
              <a:t> coefficient with soil drainage class, which was more clayey on three other watersheds.</a:t>
            </a:r>
            <a:endParaRPr lang="pl-PL" dirty="0"/>
          </a:p>
          <a:p>
            <a:pPr lvl="0" algn="just"/>
            <a:endParaRPr lang="pl-PL" dirty="0"/>
          </a:p>
          <a:p>
            <a:pPr lvl="0" algn="just"/>
            <a:r>
              <a:rPr lang="en-US" dirty="0"/>
              <a:t>Analysis linking water table elevation before the storm event, with the calibrated </a:t>
            </a:r>
            <a:r>
              <a:rPr lang="en-US" i="1" dirty="0"/>
              <a:t>α</a:t>
            </a:r>
            <a:r>
              <a:rPr lang="en-US" dirty="0"/>
              <a:t> for describing the proportion of saturated depth in soil profile, indicated a threshold for watershed-wide overland runoff generation. </a:t>
            </a:r>
            <a:r>
              <a:rPr lang="pl-PL" dirty="0"/>
              <a:t>The </a:t>
            </a:r>
            <a:r>
              <a:rPr lang="en-US" dirty="0"/>
              <a:t>results showed that </a:t>
            </a:r>
            <a:r>
              <a:rPr lang="en-US" i="1" dirty="0" err="1"/>
              <a:t>Q</a:t>
            </a:r>
            <a:r>
              <a:rPr lang="en-US" i="1" baseline="-25000" dirty="0" err="1"/>
              <a:t>surf_pred</a:t>
            </a:r>
            <a:r>
              <a:rPr lang="en-US" i="1" dirty="0"/>
              <a:t>  </a:t>
            </a:r>
            <a:r>
              <a:rPr lang="en-US" dirty="0"/>
              <a:t>is triggered only after rainfall and water table elevation reach their respective threshold values of 113 mm and 9.01 m, respectively, on WS80 (Fig. 2) but not on Eccles and Conifer watersheds.  The WTE threshold was shown to be nearly the same for the three poorly drained watersheds but not on the well drained UDC watershed with lower site elevation.</a:t>
            </a:r>
          </a:p>
          <a:p>
            <a:pPr lvl="0" algn="just"/>
            <a:endParaRPr lang="en-US" dirty="0"/>
          </a:p>
          <a:p>
            <a:pPr lvl="0" algn="just"/>
            <a:r>
              <a:rPr lang="en-US" dirty="0"/>
              <a:t>These results demonstrate MSME model’s potential to predict direct runoff in poorly drained forested watersheds as reference for urbanizing coastal landscapes.</a:t>
            </a:r>
            <a:endParaRPr lang="pl-PL" dirty="0"/>
          </a:p>
        </p:txBody>
      </p:sp>
      <p:sp>
        <p:nvSpPr>
          <p:cNvPr id="26" name="pole tekstowe 25"/>
          <p:cNvSpPr txBox="1"/>
          <p:nvPr/>
        </p:nvSpPr>
        <p:spPr>
          <a:xfrm>
            <a:off x="10536237" y="23119987"/>
            <a:ext cx="9834042" cy="1200329"/>
          </a:xfrm>
          <a:prstGeom prst="rect">
            <a:avLst/>
          </a:prstGeom>
          <a:noFill/>
        </p:spPr>
        <p:txBody>
          <a:bodyPr wrap="square" rtlCol="0">
            <a:spAutoFit/>
          </a:bodyPr>
          <a:lstStyle/>
          <a:p>
            <a:pPr algn="just"/>
            <a:r>
              <a:rPr lang="en-US" dirty="0"/>
              <a:t>Fig. </a:t>
            </a:r>
            <a:r>
              <a:rPr lang="pl-PL" dirty="0"/>
              <a:t>3</a:t>
            </a:r>
            <a:r>
              <a:rPr lang="en-US" dirty="0"/>
              <a:t>. Conceptual diagram of runoff generation on the Eccles Church watershed in relation to MSME model results: a) situation where only shallow subsurface runoff is simulated, b) situation where both runoff (surface and subsurface) are simulated. Arrow sizes reflect volume of runoff. </a:t>
            </a:r>
            <a:endParaRPr lang="pl-PL" dirty="0">
              <a:highlight>
                <a:srgbClr val="FF00FF"/>
              </a:highlight>
            </a:endParaRPr>
          </a:p>
        </p:txBody>
      </p:sp>
      <p:sp>
        <p:nvSpPr>
          <p:cNvPr id="60" name="pole tekstowe 59"/>
          <p:cNvSpPr txBox="1"/>
          <p:nvPr/>
        </p:nvSpPr>
        <p:spPr>
          <a:xfrm>
            <a:off x="10753021" y="24874313"/>
            <a:ext cx="9400473" cy="461665"/>
          </a:xfrm>
          <a:prstGeom prst="rect">
            <a:avLst/>
          </a:prstGeom>
          <a:solidFill>
            <a:srgbClr val="FFFF00"/>
          </a:solidFill>
          <a:ln>
            <a:solidFill>
              <a:srgbClr val="0000FF"/>
            </a:solidFill>
          </a:ln>
        </p:spPr>
        <p:txBody>
          <a:bodyPr wrap="square" rtlCol="0">
            <a:spAutoFit/>
          </a:bodyPr>
          <a:lstStyle/>
          <a:p>
            <a:pPr algn="ctr"/>
            <a:r>
              <a:rPr lang="en-US" sz="2400" b="1" dirty="0">
                <a:effectLst>
                  <a:outerShdw blurRad="38100" dist="38100" dir="2700000" algn="tl">
                    <a:srgbClr val="000000">
                      <a:alpha val="43137"/>
                    </a:srgbClr>
                  </a:outerShdw>
                </a:effectLst>
              </a:rPr>
              <a:t>REFERENCES</a:t>
            </a:r>
            <a:endParaRPr lang="pl-PL" sz="2400" b="1" dirty="0">
              <a:effectLst>
                <a:outerShdw blurRad="38100" dist="38100" dir="2700000" algn="tl">
                  <a:srgbClr val="000000">
                    <a:alpha val="43137"/>
                  </a:srgbClr>
                </a:outerShdw>
              </a:effectLst>
            </a:endParaRPr>
          </a:p>
        </p:txBody>
      </p:sp>
      <p:sp>
        <p:nvSpPr>
          <p:cNvPr id="27" name="Prostokąt 26"/>
          <p:cNvSpPr/>
          <p:nvPr/>
        </p:nvSpPr>
        <p:spPr>
          <a:xfrm>
            <a:off x="10474603" y="25509348"/>
            <a:ext cx="10693400" cy="3970318"/>
          </a:xfrm>
          <a:prstGeom prst="rect">
            <a:avLst/>
          </a:prstGeom>
        </p:spPr>
        <p:txBody>
          <a:bodyPr>
            <a:spAutoFit/>
          </a:bodyPr>
          <a:lstStyle/>
          <a:p>
            <a:pPr algn="just"/>
            <a:r>
              <a:rPr lang="en-US" dirty="0">
                <a:latin typeface="+mn-lt"/>
              </a:rPr>
              <a:t>Epps, T.H., Hitchcock, D.R., </a:t>
            </a:r>
            <a:r>
              <a:rPr lang="en-US" dirty="0" err="1">
                <a:latin typeface="+mn-lt"/>
              </a:rPr>
              <a:t>Jayakaran</a:t>
            </a:r>
            <a:r>
              <a:rPr lang="en-US" dirty="0">
                <a:latin typeface="+mn-lt"/>
              </a:rPr>
              <a:t>, A.D., </a:t>
            </a:r>
            <a:r>
              <a:rPr lang="en-US" dirty="0" err="1">
                <a:latin typeface="+mn-lt"/>
              </a:rPr>
              <a:t>Loflin</a:t>
            </a:r>
            <a:r>
              <a:rPr lang="en-US" dirty="0">
                <a:latin typeface="+mn-lt"/>
              </a:rPr>
              <a:t>, D.R., Williams, T.M., </a:t>
            </a:r>
            <a:r>
              <a:rPr lang="en-US" dirty="0" err="1">
                <a:latin typeface="+mn-lt"/>
              </a:rPr>
              <a:t>Amatya</a:t>
            </a:r>
            <a:r>
              <a:rPr lang="en-US" dirty="0">
                <a:latin typeface="+mn-lt"/>
              </a:rPr>
              <a:t>, D.M., 2013. Characterization of storm flow dynamics of headwater streams in the South Carolina lower coastal plain. J. American Water Resources Association. 49(1), 76–89.</a:t>
            </a:r>
            <a:endParaRPr lang="pl-PL" dirty="0">
              <a:latin typeface="+mn-lt"/>
            </a:endParaRPr>
          </a:p>
          <a:p>
            <a:pPr algn="just"/>
            <a:r>
              <a:rPr lang="en-US" dirty="0">
                <a:latin typeface="+mn-lt"/>
              </a:rPr>
              <a:t>Morrison, A.E., 2016. Storm Event Analysis at Varying Watershed Scales: Turkey Creek, Santee Experimental Forest, South Carolina. College of Charleston M.Sc. Thesis, Charleston, SC USA. 334 pp.</a:t>
            </a:r>
            <a:endParaRPr lang="pl-PL" dirty="0">
              <a:latin typeface="+mn-lt"/>
            </a:endParaRPr>
          </a:p>
          <a:p>
            <a:pPr algn="just"/>
            <a:r>
              <a:rPr lang="en-US" dirty="0">
                <a:latin typeface="+mn-lt"/>
              </a:rPr>
              <a:t>Ponce, V.M. &amp; Hawkins, R.R. (1996). Runoff Curve Number: Has It Reached Maturity? </a:t>
            </a:r>
            <a:r>
              <a:rPr lang="en-US" i="1" dirty="0">
                <a:latin typeface="+mn-lt"/>
              </a:rPr>
              <a:t>J. of </a:t>
            </a:r>
            <a:r>
              <a:rPr lang="en-US" i="1" dirty="0" err="1">
                <a:latin typeface="+mn-lt"/>
              </a:rPr>
              <a:t>Hydrol</a:t>
            </a:r>
            <a:r>
              <a:rPr lang="en-US" i="1" dirty="0">
                <a:latin typeface="+mn-lt"/>
              </a:rPr>
              <a:t>. Eng.</a:t>
            </a:r>
            <a:r>
              <a:rPr lang="en-US" dirty="0">
                <a:latin typeface="+mn-lt"/>
              </a:rPr>
              <a:t> 1(1), 11–19.</a:t>
            </a:r>
            <a:endParaRPr lang="pl-PL" dirty="0">
              <a:latin typeface="+mn-lt"/>
            </a:endParaRPr>
          </a:p>
          <a:p>
            <a:pPr algn="just"/>
            <a:r>
              <a:rPr lang="en-US" dirty="0" err="1">
                <a:latin typeface="+mn-lt"/>
              </a:rPr>
              <a:t>Soulis</a:t>
            </a:r>
            <a:r>
              <a:rPr lang="en-US" dirty="0">
                <a:latin typeface="+mn-lt"/>
              </a:rPr>
              <a:t>, K.X., &amp; </a:t>
            </a:r>
            <a:r>
              <a:rPr lang="en-US" dirty="0" err="1">
                <a:latin typeface="+mn-lt"/>
              </a:rPr>
              <a:t>Valiantzas</a:t>
            </a:r>
            <a:r>
              <a:rPr lang="en-US" dirty="0">
                <a:latin typeface="+mn-lt"/>
              </a:rPr>
              <a:t>, J.D. (2012a). Identification of the SCS-CN Parameter Spatial Distribution Using Rainfall-Runoff Data in Heterogeneous Watersheds. </a:t>
            </a:r>
            <a:r>
              <a:rPr lang="en-US" i="1" dirty="0">
                <a:latin typeface="+mn-lt"/>
              </a:rPr>
              <a:t>Water </a:t>
            </a:r>
            <a:r>
              <a:rPr lang="en-US" i="1" dirty="0" err="1">
                <a:latin typeface="+mn-lt"/>
              </a:rPr>
              <a:t>Resour</a:t>
            </a:r>
            <a:r>
              <a:rPr lang="en-US" i="1" dirty="0">
                <a:latin typeface="+mn-lt"/>
              </a:rPr>
              <a:t> Manage</a:t>
            </a:r>
            <a:r>
              <a:rPr lang="en-US" dirty="0">
                <a:latin typeface="+mn-lt"/>
              </a:rPr>
              <a:t> 27, 1737–1749.</a:t>
            </a:r>
            <a:endParaRPr lang="pl-PL" dirty="0">
              <a:latin typeface="+mn-lt"/>
            </a:endParaRPr>
          </a:p>
          <a:p>
            <a:pPr algn="just"/>
            <a:r>
              <a:rPr lang="en-US" dirty="0"/>
              <a:t>USDA (1986). Urban hydrology for small watersheds. Tech. Release No. 55. Washington, DC: United States Department of Agriculture (USDA) Soil Conservation Service, Washington, USA.</a:t>
            </a:r>
          </a:p>
          <a:p>
            <a:pPr algn="just"/>
            <a:r>
              <a:rPr lang="en-US" dirty="0" err="1">
                <a:latin typeface="+mn-lt"/>
              </a:rPr>
              <a:t>Walega</a:t>
            </a:r>
            <a:r>
              <a:rPr lang="en-US" dirty="0">
                <a:latin typeface="+mn-lt"/>
              </a:rPr>
              <a:t>, A., Amatya, D.M., 2020. Modification of the SME-CN method for predicting event runoff and peak discharge from a drained forest watershed on the North Carolina Atlantic Coastal Plain. Trans. ASABE. 63(2). DOI: 10.13031/trans.13838.</a:t>
            </a:r>
            <a:endParaRPr lang="pl-PL" dirty="0">
              <a:latin typeface="+mn-lt"/>
            </a:endParaRPr>
          </a:p>
        </p:txBody>
      </p:sp>
      <p:pic>
        <p:nvPicPr>
          <p:cNvPr id="7" name="Picture 6"/>
          <p:cNvPicPr>
            <a:picLocks noChangeAspect="1"/>
          </p:cNvPicPr>
          <p:nvPr/>
        </p:nvPicPr>
        <p:blipFill>
          <a:blip r:embed="rId6"/>
          <a:stretch>
            <a:fillRect/>
          </a:stretch>
        </p:blipFill>
        <p:spPr>
          <a:xfrm>
            <a:off x="17469854" y="1778833"/>
            <a:ext cx="2658948" cy="1247791"/>
          </a:xfrm>
          <a:prstGeom prst="rect">
            <a:avLst/>
          </a:prstGeom>
        </p:spPr>
      </p:pic>
      <p:pic>
        <p:nvPicPr>
          <p:cNvPr id="39" name="Picture 1"/>
          <p:cNvPicPr/>
          <p:nvPr/>
        </p:nvPicPr>
        <p:blipFill>
          <a:blip r:embed="rId7">
            <a:extLst>
              <a:ext uri="{28A0092B-C50C-407E-A947-70E740481C1C}">
                <a14:useLocalDpi xmlns:a14="http://schemas.microsoft.com/office/drawing/2010/main" val="0"/>
              </a:ext>
            </a:extLst>
          </a:blip>
          <a:srcRect/>
          <a:stretch>
            <a:fillRect/>
          </a:stretch>
        </p:blipFill>
        <p:spPr bwMode="auto">
          <a:xfrm>
            <a:off x="1556084" y="17526691"/>
            <a:ext cx="7510380" cy="5142928"/>
          </a:xfrm>
          <a:prstGeom prst="rect">
            <a:avLst/>
          </a:prstGeom>
          <a:noFill/>
        </p:spPr>
      </p:pic>
      <p:sp>
        <p:nvSpPr>
          <p:cNvPr id="8" name="Prostokąt 7"/>
          <p:cNvSpPr/>
          <p:nvPr/>
        </p:nvSpPr>
        <p:spPr>
          <a:xfrm>
            <a:off x="886710" y="12903346"/>
            <a:ext cx="9057390" cy="4247317"/>
          </a:xfrm>
          <a:prstGeom prst="rect">
            <a:avLst/>
          </a:prstGeom>
        </p:spPr>
        <p:txBody>
          <a:bodyPr wrap="square">
            <a:spAutoFit/>
          </a:bodyPr>
          <a:lstStyle/>
          <a:p>
            <a:pPr algn="just"/>
            <a:r>
              <a:rPr lang="en-US" dirty="0"/>
              <a:t>Four first-order watersheds were studied: WS80 (1.60 km</a:t>
            </a:r>
            <a:r>
              <a:rPr lang="en-US" baseline="30000" dirty="0"/>
              <a:t>2</a:t>
            </a:r>
            <a:r>
              <a:rPr lang="en-US" dirty="0"/>
              <a:t>), Eccles Church (2.10 km</a:t>
            </a:r>
            <a:r>
              <a:rPr lang="en-US" baseline="30000" dirty="0"/>
              <a:t>2</a:t>
            </a:r>
            <a:r>
              <a:rPr lang="en-US" dirty="0"/>
              <a:t>), Conifer (1.15 km</a:t>
            </a:r>
            <a:r>
              <a:rPr lang="en-US" baseline="30000" dirty="0"/>
              <a:t>2</a:t>
            </a:r>
            <a:r>
              <a:rPr lang="en-US" dirty="0"/>
              <a:t>), and Upper </a:t>
            </a:r>
            <a:r>
              <a:rPr lang="en-US" dirty="0" err="1"/>
              <a:t>Debidue</a:t>
            </a:r>
            <a:r>
              <a:rPr lang="en-US" dirty="0"/>
              <a:t> Creek (UDC) (1.00 km</a:t>
            </a:r>
            <a:r>
              <a:rPr lang="en-US" baseline="30000" dirty="0"/>
              <a:t>2</a:t>
            </a:r>
            <a:r>
              <a:rPr lang="en-US" dirty="0"/>
              <a:t>). The hydrologic unit code (HUC) for the first three watersheds is 0305020103, and the HUC for UDC is 0302040804.  The Eccles Church and Conifer watersheds within the third-order Turkey Creek (TC) watershed (52.4 km</a:t>
            </a:r>
            <a:r>
              <a:rPr lang="en-US" baseline="30000" dirty="0"/>
              <a:t>2</a:t>
            </a:r>
            <a:r>
              <a:rPr lang="en-US" dirty="0"/>
              <a:t>) and the WS80 watershed (Fig. 1) are located in the USDA Forest Service Francis Marion National Forest (FMNF), approximately 60 km northeast of Charleston, SC (Morrison, 2016).</a:t>
            </a:r>
            <a:endParaRPr lang="pl-PL" dirty="0"/>
          </a:p>
          <a:p>
            <a:pPr algn="just"/>
            <a:r>
              <a:rPr lang="en-US" dirty="0"/>
              <a:t>Both Turkey Creek and the first order watershed (WS80) are rural, forested watersheds with streams discharging to Huger Creek, a tributary of the East Branch of the Cooper River that ultimately drains into the Charleston Harbor (Fig. 1)</a:t>
            </a:r>
            <a:r>
              <a:rPr lang="pl-PL" dirty="0"/>
              <a:t>. </a:t>
            </a:r>
            <a:r>
              <a:rPr lang="en-US" dirty="0"/>
              <a:t>The fourth watershed (UDC), located in coastal Georgetown County, South Carolina, is part of the freshwater portion of the </a:t>
            </a:r>
            <a:r>
              <a:rPr lang="en-US" dirty="0" err="1"/>
              <a:t>Debidue</a:t>
            </a:r>
            <a:r>
              <a:rPr lang="en-US" dirty="0"/>
              <a:t> Creek in the North Inlet estuary (Epps et al., 2013), and UDC drains into an area with existing suburban housing development and then into the North Inlet tidal saltwater estuary.  All of these watersheds are characterized by low-gradient topography and shallow water table conditions.</a:t>
            </a:r>
            <a:endParaRPr lang="pl-PL" dirty="0"/>
          </a:p>
        </p:txBody>
      </p:sp>
      <p:pic>
        <p:nvPicPr>
          <p:cNvPr id="41" name="Picture 1" descr="Chart, scatter chart&#10;&#10;Description automatically generated">
            <a:extLst>
              <a:ext uri="{FF2B5EF4-FFF2-40B4-BE49-F238E27FC236}">
                <a16:creationId xmlns:a16="http://schemas.microsoft.com/office/drawing/2014/main" id="{FBFBE1B9-2F0D-B146-8601-CB6CAB1FA475}"/>
              </a:ext>
            </a:extLst>
          </p:cNvPr>
          <p:cNvPicPr/>
          <p:nvPr/>
        </p:nvPicPr>
        <p:blipFill>
          <a:blip r:embed="rId8"/>
          <a:stretch>
            <a:fillRect/>
          </a:stretch>
        </p:blipFill>
        <p:spPr>
          <a:xfrm>
            <a:off x="10693399" y="14184471"/>
            <a:ext cx="4153569" cy="3068813"/>
          </a:xfrm>
          <a:prstGeom prst="rect">
            <a:avLst/>
          </a:prstGeom>
        </p:spPr>
      </p:pic>
      <p:pic>
        <p:nvPicPr>
          <p:cNvPr id="42" name="Picture 2" descr="Chart, scatter chart&#10;&#10;Description automatically generated">
            <a:extLst>
              <a:ext uri="{FF2B5EF4-FFF2-40B4-BE49-F238E27FC236}">
                <a16:creationId xmlns:a16="http://schemas.microsoft.com/office/drawing/2014/main" id="{913E6742-0145-A04E-AD0E-12C9E3C58F7D}"/>
              </a:ext>
            </a:extLst>
          </p:cNvPr>
          <p:cNvPicPr/>
          <p:nvPr/>
        </p:nvPicPr>
        <p:blipFill>
          <a:blip r:embed="rId9"/>
          <a:stretch>
            <a:fillRect/>
          </a:stretch>
        </p:blipFill>
        <p:spPr>
          <a:xfrm>
            <a:off x="15368241" y="14184471"/>
            <a:ext cx="4319703" cy="3068813"/>
          </a:xfrm>
          <a:prstGeom prst="rect">
            <a:avLst/>
          </a:prstGeom>
        </p:spPr>
      </p:pic>
      <p:pic>
        <p:nvPicPr>
          <p:cNvPr id="43" name="Picture 5" descr="Diagram&#10;&#10;Description automatically generated"/>
          <p:cNvPicPr/>
          <p:nvPr/>
        </p:nvPicPr>
        <p:blipFill>
          <a:blip r:embed="rId10"/>
          <a:stretch>
            <a:fillRect/>
          </a:stretch>
        </p:blipFill>
        <p:spPr>
          <a:xfrm>
            <a:off x="12208042" y="18432379"/>
            <a:ext cx="5630779" cy="4687608"/>
          </a:xfrm>
          <a:prstGeom prst="rect">
            <a:avLst/>
          </a:prstGeom>
        </p:spPr>
      </p:pic>
      <p:pic>
        <p:nvPicPr>
          <p:cNvPr id="13" name="Audio 12">
            <a:hlinkClick r:id="" action="ppaction://media"/>
            <a:extLst>
              <a:ext uri="{FF2B5EF4-FFF2-40B4-BE49-F238E27FC236}">
                <a16:creationId xmlns:a16="http://schemas.microsoft.com/office/drawing/2014/main" id="{00BC8D6B-08B5-FB4D-97D0-DAD25E425F2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0358100" y="29251275"/>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7383"/>
    </mc:Choice>
    <mc:Fallback xmlns="">
      <p:transition spd="slow" advTm="367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2952750" rtl="0" eaLnBrk="1" fontAlgn="base" latinLnBrk="0" hangingPunct="1">
          <a:lnSpc>
            <a:spcPct val="100000"/>
          </a:lnSpc>
          <a:spcBef>
            <a:spcPct val="0"/>
          </a:spcBef>
          <a:spcAft>
            <a:spcPct val="0"/>
          </a:spcAft>
          <a:buClrTx/>
          <a:buSzTx/>
          <a:buFontTx/>
          <a:buNone/>
          <a:tabLst/>
          <a:defRPr kumimoji="0" lang="pl-PL"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2952750" rtl="0" eaLnBrk="1" fontAlgn="base" latinLnBrk="0" hangingPunct="1">
          <a:lnSpc>
            <a:spcPct val="100000"/>
          </a:lnSpc>
          <a:spcBef>
            <a:spcPct val="0"/>
          </a:spcBef>
          <a:spcAft>
            <a:spcPct val="0"/>
          </a:spcAft>
          <a:buClrTx/>
          <a:buSzTx/>
          <a:buFontTx/>
          <a:buNone/>
          <a:tabLst/>
          <a:defRPr kumimoji="0" lang="pl-PL"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1554</TotalTime>
  <Words>1443</Words>
  <Application>Microsoft Office PowerPoint</Application>
  <PresentationFormat>Custom</PresentationFormat>
  <Paragraphs>39</Paragraphs>
  <Slides>1</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Georgia</vt:lpstr>
      <vt:lpstr>Times New Roman</vt:lpstr>
      <vt:lpstr>Projekt domyślny</vt:lpstr>
      <vt:lpstr>PowerPoint Presentation</vt:lpstr>
    </vt:vector>
  </TitlesOfParts>
  <Company>KZOwWiK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Basia</dc:creator>
  <cp:lastModifiedBy>MDPI</cp:lastModifiedBy>
  <cp:revision>139</cp:revision>
  <dcterms:created xsi:type="dcterms:W3CDTF">2010-06-08T10:23:25Z</dcterms:created>
  <dcterms:modified xsi:type="dcterms:W3CDTF">2021-11-10T07:15:44Z</dcterms:modified>
</cp:coreProperties>
</file>