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F91"/>
    <a:srgbClr val="839EBF"/>
    <a:srgbClr val="948A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BA3D-5B95-4A47-9241-7AEEF83A00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D3387D-E9BE-4E7F-90C3-64435B25C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9C72E5-6673-4D30-B3A4-7700EC6B0D94}"/>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5" name="Footer Placeholder 4">
            <a:extLst>
              <a:ext uri="{FF2B5EF4-FFF2-40B4-BE49-F238E27FC236}">
                <a16:creationId xmlns:a16="http://schemas.microsoft.com/office/drawing/2014/main" id="{F741DA03-CB08-46A5-AA23-4531EEEE5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85E8B-5AFD-49FB-B5B7-D9597C5EFA7D}"/>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92235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9C4B-0560-4DEA-93C2-86BC79DEB0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30A0F8-AD0A-48DF-BB1B-E75C75266B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63D1F-04F2-4FBB-9138-2C03CB220822}"/>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5" name="Footer Placeholder 4">
            <a:extLst>
              <a:ext uri="{FF2B5EF4-FFF2-40B4-BE49-F238E27FC236}">
                <a16:creationId xmlns:a16="http://schemas.microsoft.com/office/drawing/2014/main" id="{01C695E6-B22A-4D7D-A988-D9B3021A5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64E28-6C22-4A9F-AE11-C890C5387987}"/>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155251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BA5E2-9F5B-4CB2-9670-83CB571820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8147F6-0DA4-4E16-9ED4-4221F44D32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F2745-16B8-4B4F-9C6E-ED80B9F4FC94}"/>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5" name="Footer Placeholder 4">
            <a:extLst>
              <a:ext uri="{FF2B5EF4-FFF2-40B4-BE49-F238E27FC236}">
                <a16:creationId xmlns:a16="http://schemas.microsoft.com/office/drawing/2014/main" id="{CB2F9DC0-6282-4698-805F-27439A75B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01807-D4F6-4CCA-99CA-49B5BDED31E4}"/>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17932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E3E9-91AD-469F-9359-B10668158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40DBD-A912-4927-89DB-0D9FD385B0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24475-5F64-4C1F-A09F-BCCE2F64B9F3}"/>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5" name="Footer Placeholder 4">
            <a:extLst>
              <a:ext uri="{FF2B5EF4-FFF2-40B4-BE49-F238E27FC236}">
                <a16:creationId xmlns:a16="http://schemas.microsoft.com/office/drawing/2014/main" id="{0BCA35B2-54E2-4C51-88DB-9E876A717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48708-E9E8-4A6F-8683-0FDE31930D09}"/>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15295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1396-0E74-42A0-BA79-72BC8ACE3B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49C914-91DF-4751-9766-A35D4510A4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443312-5D75-40FE-91EA-9982F57F34AA}"/>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5" name="Footer Placeholder 4">
            <a:extLst>
              <a:ext uri="{FF2B5EF4-FFF2-40B4-BE49-F238E27FC236}">
                <a16:creationId xmlns:a16="http://schemas.microsoft.com/office/drawing/2014/main" id="{3BE2D9A0-FCA0-484A-89BC-7F150A6BE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98626-B5CB-4D8B-815C-3420184C3105}"/>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30540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F031-1160-4DA2-A4F4-D58CA665E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E20603-8F20-452B-B93C-0BCFAFAA32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7CC576-B7EB-418D-A32D-6C56303936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B09021-D56B-4F86-9B95-6D8DB76B53B9}"/>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6" name="Footer Placeholder 5">
            <a:extLst>
              <a:ext uri="{FF2B5EF4-FFF2-40B4-BE49-F238E27FC236}">
                <a16:creationId xmlns:a16="http://schemas.microsoft.com/office/drawing/2014/main" id="{BCDD52A2-473E-4FFB-A26E-6FDC5FC82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8CB95-8C53-4571-8099-E067DE297B16}"/>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17659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F9A1-E4C2-46A4-8A93-5DB7B6CC60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C4188-0A70-431E-98E2-177501DF7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33DA5F-7390-4EB5-97AD-DD9D964AF9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A2D074-6703-4245-9561-5C31DCA50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E3E5B-AB57-40A4-A73A-DD93CB165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1F9146-BCA7-4E04-B63C-33AE97514639}"/>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8" name="Footer Placeholder 7">
            <a:extLst>
              <a:ext uri="{FF2B5EF4-FFF2-40B4-BE49-F238E27FC236}">
                <a16:creationId xmlns:a16="http://schemas.microsoft.com/office/drawing/2014/main" id="{D760927C-050C-4B34-AB72-34BA821D79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A32EBA-0ED7-4398-B95B-392CF1A43141}"/>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406188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F907-26DD-4276-93B2-56CB0E65A4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C8EA9A-7A74-4ABD-9A1A-B74566124945}"/>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4" name="Footer Placeholder 3">
            <a:extLst>
              <a:ext uri="{FF2B5EF4-FFF2-40B4-BE49-F238E27FC236}">
                <a16:creationId xmlns:a16="http://schemas.microsoft.com/office/drawing/2014/main" id="{F8331FB9-A526-4FBC-94A1-9D68F82A80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4358F-2ABC-4B36-B17A-2E629FFBAA45}"/>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196871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EA8EAF-D78A-4B87-B19F-A91945AA83F7}"/>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3" name="Footer Placeholder 2">
            <a:extLst>
              <a:ext uri="{FF2B5EF4-FFF2-40B4-BE49-F238E27FC236}">
                <a16:creationId xmlns:a16="http://schemas.microsoft.com/office/drawing/2014/main" id="{8F32FE64-11F6-4E0D-BD66-743FB5A529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B30643-DAD7-4BF2-B7E0-6123BB400708}"/>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168038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EE01-FABC-471C-BB76-3A3BBE05E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C224E0-A1A2-46F3-BA05-94B361DCB0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B17F76-B471-4437-B93B-2AE06DBEC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F3C42-0B32-4FDA-A2E7-445DA6C7AE05}"/>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6" name="Footer Placeholder 5">
            <a:extLst>
              <a:ext uri="{FF2B5EF4-FFF2-40B4-BE49-F238E27FC236}">
                <a16:creationId xmlns:a16="http://schemas.microsoft.com/office/drawing/2014/main" id="{03ED07CF-9AE0-48A6-85DB-6E9CC5F05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AD643-D98D-46D3-AA8B-6A0B56962C45}"/>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118425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221E-69C1-46B5-B5B9-32682902C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04CAA4-B9D7-460C-AF1D-C1E26FB52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868569-8416-4CCC-B498-6D72510A1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3FC6CE-3FEF-4457-A4BE-B0A587776EE0}"/>
              </a:ext>
            </a:extLst>
          </p:cNvPr>
          <p:cNvSpPr>
            <a:spLocks noGrp="1"/>
          </p:cNvSpPr>
          <p:nvPr>
            <p:ph type="dt" sz="half" idx="10"/>
          </p:nvPr>
        </p:nvSpPr>
        <p:spPr/>
        <p:txBody>
          <a:bodyPr/>
          <a:lstStyle/>
          <a:p>
            <a:fld id="{3263E568-7715-4B2C-A9AC-444A73C7D69B}" type="datetimeFigureOut">
              <a:rPr lang="en-US" smtClean="0"/>
              <a:t>11/4/2021</a:t>
            </a:fld>
            <a:endParaRPr lang="en-US"/>
          </a:p>
        </p:txBody>
      </p:sp>
      <p:sp>
        <p:nvSpPr>
          <p:cNvPr id="6" name="Footer Placeholder 5">
            <a:extLst>
              <a:ext uri="{FF2B5EF4-FFF2-40B4-BE49-F238E27FC236}">
                <a16:creationId xmlns:a16="http://schemas.microsoft.com/office/drawing/2014/main" id="{6EAD0903-786E-44D6-813C-43048300F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3F22F-BD7A-4819-B5F8-66CCDC70DD2E}"/>
              </a:ext>
            </a:extLst>
          </p:cNvPr>
          <p:cNvSpPr>
            <a:spLocks noGrp="1"/>
          </p:cNvSpPr>
          <p:nvPr>
            <p:ph type="sldNum" sz="quarter" idx="12"/>
          </p:nvPr>
        </p:nvSpPr>
        <p:spPr/>
        <p:txBody>
          <a:bodyPr/>
          <a:lstStyle/>
          <a:p>
            <a:fld id="{DB6D46FB-91A2-4E23-9382-CA6EF03B7A29}" type="slidenum">
              <a:rPr lang="en-US" smtClean="0"/>
              <a:t>‹#›</a:t>
            </a:fld>
            <a:endParaRPr lang="en-US"/>
          </a:p>
        </p:txBody>
      </p:sp>
    </p:spTree>
    <p:extLst>
      <p:ext uri="{BB962C8B-B14F-4D97-AF65-F5344CB8AC3E}">
        <p14:creationId xmlns:p14="http://schemas.microsoft.com/office/powerpoint/2010/main" val="394308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7F045-E145-477F-A6F1-4FCB75344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E55C1-3419-4FBB-934A-AEB132F1A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ECBFB-B085-43AF-83CC-23CF9CBDE5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3E568-7715-4B2C-A9AC-444A73C7D69B}" type="datetimeFigureOut">
              <a:rPr lang="en-US" smtClean="0"/>
              <a:t>11/4/2021</a:t>
            </a:fld>
            <a:endParaRPr lang="en-US"/>
          </a:p>
        </p:txBody>
      </p:sp>
      <p:sp>
        <p:nvSpPr>
          <p:cNvPr id="5" name="Footer Placeholder 4">
            <a:extLst>
              <a:ext uri="{FF2B5EF4-FFF2-40B4-BE49-F238E27FC236}">
                <a16:creationId xmlns:a16="http://schemas.microsoft.com/office/drawing/2014/main" id="{1CF38217-2FA2-43EF-9832-91BDF723F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CCCA81-DA90-4BF2-9339-9F57A49DC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D46FB-91A2-4E23-9382-CA6EF03B7A29}" type="slidenum">
              <a:rPr lang="en-US" smtClean="0"/>
              <a:t>‹#›</a:t>
            </a:fld>
            <a:endParaRPr lang="en-US"/>
          </a:p>
        </p:txBody>
      </p:sp>
    </p:spTree>
    <p:extLst>
      <p:ext uri="{BB962C8B-B14F-4D97-AF65-F5344CB8AC3E}">
        <p14:creationId xmlns:p14="http://schemas.microsoft.com/office/powerpoint/2010/main" val="3711126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6.jp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image" Target="../media/image27.png"/><Relationship Id="rId5" Type="http://schemas.openxmlformats.org/officeDocument/2006/relationships/oleObject" Target="../embeddings/oleObject5.bin"/><Relationship Id="rId10" Type="http://schemas.openxmlformats.org/officeDocument/2006/relationships/image" Target="../media/image26.png"/><Relationship Id="rId4" Type="http://schemas.openxmlformats.org/officeDocument/2006/relationships/image" Target="../media/image6.jp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E50CA-BBBC-40DF-9EA6-029FB5A4898E}"/>
              </a:ext>
            </a:extLst>
          </p:cNvPr>
          <p:cNvSpPr>
            <a:spLocks noGrp="1"/>
          </p:cNvSpPr>
          <p:nvPr>
            <p:ph type="ctrTitle"/>
          </p:nvPr>
        </p:nvSpPr>
        <p:spPr>
          <a:xfrm>
            <a:off x="837656" y="868017"/>
            <a:ext cx="5238466" cy="2238577"/>
          </a:xfrm>
        </p:spPr>
        <p:txBody>
          <a:bodyPr anchor="b">
            <a:normAutofit fontScale="90000"/>
          </a:bodyPr>
          <a:lstStyle/>
          <a:p>
            <a:pPr algn="l"/>
            <a:r>
              <a:rPr lang="en-US" altLang="en-US" sz="3800" b="1" dirty="0">
                <a:solidFill>
                  <a:srgbClr val="839EBF"/>
                </a:solidFill>
                <a:latin typeface="Times New Roman" panose="02020603050405020304" pitchFamily="18" charset="0"/>
                <a:cs typeface="Times New Roman" panose="02020603050405020304" pitchFamily="18" charset="0"/>
              </a:rPr>
              <a:t>Effect of Clay Content on Sediment Suspension over Liquefied Sand-clay Mixed Bed under Waves</a:t>
            </a:r>
            <a:endParaRPr lang="en-US" sz="3800" b="1" dirty="0">
              <a:solidFill>
                <a:srgbClr val="839EB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0553296E-C504-4271-8255-82B4DD0CD759}"/>
                  </a:ext>
                </a:extLst>
              </p:cNvPr>
              <p:cNvSpPr>
                <a:spLocks noGrp="1"/>
              </p:cNvSpPr>
              <p:nvPr>
                <p:ph type="subTitle" idx="1"/>
              </p:nvPr>
            </p:nvSpPr>
            <p:spPr>
              <a:xfrm>
                <a:off x="837656" y="3676142"/>
                <a:ext cx="4589109" cy="2163551"/>
              </a:xfrm>
            </p:spPr>
            <p:txBody>
              <a:bodyPr anchor="t">
                <a:normAutofit/>
              </a:bodyPr>
              <a:lstStyle/>
              <a:p>
                <a:pPr algn="l"/>
                <a14:m>
                  <m:oMath xmlns:m="http://schemas.openxmlformats.org/officeDocument/2006/math">
                    <m:sSup>
                      <m:sSupPr>
                        <m:ctrlPr>
                          <a:rPr lang="en-US" altLang="en-US" sz="1800" i="1" baseline="0" smtClean="0">
                            <a:solidFill>
                              <a:srgbClr val="839EBF"/>
                            </a:solidFill>
                            <a:latin typeface="Cambria Math" panose="02040503050406030204" pitchFamily="18" charset="0"/>
                            <a:cs typeface="Times New Roman" panose="02020603050405020304" pitchFamily="18" charset="0"/>
                          </a:rPr>
                        </m:ctrlPr>
                      </m:sSupPr>
                      <m:e>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Jun</m:t>
                        </m:r>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 </m:t>
                        </m:r>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Zhang</m:t>
                        </m:r>
                      </m:e>
                      <m:sup>
                        <m:r>
                          <a:rPr lang="en-US" altLang="en-US" sz="1800" b="0" i="1" baseline="0" smtClean="0">
                            <a:solidFill>
                              <a:srgbClr val="839EBF"/>
                            </a:solidFill>
                            <a:latin typeface="Cambria Math" panose="02040503050406030204" pitchFamily="18" charset="0"/>
                            <a:cs typeface="Times New Roman" panose="02020603050405020304" pitchFamily="18" charset="0"/>
                          </a:rPr>
                          <m:t>𝑎</m:t>
                        </m:r>
                      </m:sup>
                    </m:sSup>
                  </m:oMath>
                </a14:m>
                <a:r>
                  <a:rPr lang="en-US" altLang="en-US" sz="1500" baseline="0" dirty="0">
                    <a:solidFill>
                      <a:srgbClr val="839EBF"/>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en-US" sz="1800" i="1" baseline="0" smtClean="0">
                            <a:solidFill>
                              <a:srgbClr val="839EBF"/>
                            </a:solidFill>
                            <a:latin typeface="Cambria Math" panose="02040503050406030204" pitchFamily="18" charset="0"/>
                            <a:cs typeface="Times New Roman" panose="02020603050405020304" pitchFamily="18" charset="0"/>
                          </a:rPr>
                        </m:ctrlPr>
                      </m:sSupPr>
                      <m:e>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Qin</m:t>
                        </m:r>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 </m:t>
                        </m:r>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Jiang</m:t>
                        </m:r>
                      </m:e>
                      <m:sup>
                        <m:r>
                          <a:rPr lang="en-US" altLang="en-US" sz="1800" b="0" i="1" baseline="0" smtClean="0">
                            <a:solidFill>
                              <a:srgbClr val="839EBF"/>
                            </a:solidFill>
                            <a:latin typeface="Cambria Math" panose="02040503050406030204" pitchFamily="18" charset="0"/>
                            <a:cs typeface="Times New Roman" panose="02020603050405020304" pitchFamily="18" charset="0"/>
                          </a:rPr>
                          <m:t>𝑎</m:t>
                        </m:r>
                        <m:r>
                          <a:rPr lang="en-US" altLang="en-US" sz="1800" b="0" i="1" baseline="0" smtClean="0">
                            <a:solidFill>
                              <a:srgbClr val="839EBF"/>
                            </a:solidFill>
                            <a:latin typeface="Cambria Math" panose="02040503050406030204" pitchFamily="18" charset="0"/>
                            <a:cs typeface="Times New Roman" panose="02020603050405020304" pitchFamily="18" charset="0"/>
                          </a:rPr>
                          <m:t>, ∗</m:t>
                        </m:r>
                      </m:sup>
                    </m:sSup>
                    <m:r>
                      <a:rPr lang="en-US" altLang="en-US" sz="1800" b="0" i="1" baseline="0" smtClean="0">
                        <a:solidFill>
                          <a:srgbClr val="839EBF"/>
                        </a:solidFill>
                        <a:latin typeface="Cambria Math" panose="02040503050406030204" pitchFamily="18" charset="0"/>
                        <a:cs typeface="Times New Roman" panose="02020603050405020304" pitchFamily="18" charset="0"/>
                      </a:rPr>
                      <m:t> </m:t>
                    </m:r>
                  </m:oMath>
                </a14:m>
                <a:r>
                  <a:rPr lang="en-US" altLang="en-US" sz="1500" baseline="0" dirty="0">
                    <a:solidFill>
                      <a:srgbClr val="839EBF"/>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en-US" sz="1800" i="1" baseline="0" smtClean="0">
                            <a:solidFill>
                              <a:srgbClr val="839EBF"/>
                            </a:solidFill>
                            <a:latin typeface="Cambria Math" panose="02040503050406030204" pitchFamily="18" charset="0"/>
                            <a:cs typeface="Times New Roman" panose="02020603050405020304" pitchFamily="18" charset="0"/>
                          </a:rPr>
                        </m:ctrlPr>
                      </m:sSupPr>
                      <m:e>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Changkuan</m:t>
                        </m:r>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 </m:t>
                        </m:r>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Zhang</m:t>
                        </m:r>
                      </m:e>
                      <m:sup>
                        <m:r>
                          <a:rPr lang="en-US" altLang="en-US" sz="1800" b="0" i="1" baseline="0" smtClean="0">
                            <a:solidFill>
                              <a:srgbClr val="839EBF"/>
                            </a:solidFill>
                            <a:latin typeface="Cambria Math" panose="02040503050406030204" pitchFamily="18" charset="0"/>
                            <a:cs typeface="Times New Roman" panose="02020603050405020304" pitchFamily="18" charset="0"/>
                          </a:rPr>
                          <m:t>𝑎</m:t>
                        </m:r>
                      </m:sup>
                    </m:sSup>
                  </m:oMath>
                </a14:m>
                <a:r>
                  <a:rPr lang="en-US" altLang="en-US" sz="1500" baseline="0" dirty="0">
                    <a:solidFill>
                      <a:srgbClr val="839EBF"/>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en-US" sz="1800" i="1" baseline="0" smtClean="0">
                            <a:solidFill>
                              <a:srgbClr val="839EBF"/>
                            </a:solidFill>
                            <a:latin typeface="Cambria Math" panose="02040503050406030204" pitchFamily="18" charset="0"/>
                            <a:cs typeface="Times New Roman" panose="02020603050405020304" pitchFamily="18" charset="0"/>
                          </a:rPr>
                        </m:ctrlPr>
                      </m:sSupPr>
                      <m:e>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Lizhu</m:t>
                        </m:r>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 </m:t>
                        </m:r>
                        <m:r>
                          <m:rPr>
                            <m:nor/>
                          </m:rPr>
                          <a:rPr lang="en-US" altLang="en-US" sz="1800" baseline="0" dirty="0" smtClean="0">
                            <a:solidFill>
                              <a:srgbClr val="839EBF"/>
                            </a:solidFill>
                            <a:latin typeface="Times New Roman" panose="02020603050405020304" pitchFamily="18" charset="0"/>
                            <a:cs typeface="Times New Roman" panose="02020603050405020304" pitchFamily="18" charset="0"/>
                          </a:rPr>
                          <m:t>Wang</m:t>
                        </m:r>
                      </m:e>
                      <m:sup>
                        <m:r>
                          <a:rPr lang="en-US" altLang="en-US" sz="1800" b="0" i="1" baseline="0" dirty="0" smtClean="0">
                            <a:solidFill>
                              <a:srgbClr val="839EBF"/>
                            </a:solidFill>
                            <a:latin typeface="Cambria Math" panose="02040503050406030204" pitchFamily="18" charset="0"/>
                            <a:cs typeface="Times New Roman" panose="02020603050405020304" pitchFamily="18" charset="0"/>
                          </a:rPr>
                          <m:t>𝑏</m:t>
                        </m:r>
                      </m:sup>
                    </m:sSup>
                  </m:oMath>
                </a14:m>
                <a:endParaRPr lang="en-US" altLang="en-US" sz="1800" baseline="0" dirty="0">
                  <a:latin typeface="Times New Roman" panose="02020603050405020304" pitchFamily="18" charset="0"/>
                  <a:cs typeface="Times New Roman" panose="02020603050405020304" pitchFamily="18" charset="0"/>
                </a:endParaRPr>
              </a:p>
              <a:p>
                <a:pPr algn="l" eaLnBrk="1" hangingPunct="1">
                  <a:spcBef>
                    <a:spcPts val="1800"/>
                  </a:spcBef>
                </a:pPr>
                <a:r>
                  <a:rPr lang="en-US" altLang="en-US" sz="1400" baseline="0" dirty="0">
                    <a:solidFill>
                      <a:srgbClr val="365F91"/>
                    </a:solidFill>
                    <a:latin typeface="Times New Roman" panose="02020603050405020304" pitchFamily="18" charset="0"/>
                    <a:cs typeface="Times New Roman" panose="02020603050405020304" pitchFamily="18" charset="0"/>
                  </a:rPr>
                  <a:t>a. College of Harbor, Coastal and Offshore Engineering, </a:t>
                </a:r>
                <a:r>
                  <a:rPr lang="en-US" altLang="en-US" sz="1400" baseline="0" dirty="0" err="1">
                    <a:solidFill>
                      <a:srgbClr val="365F91"/>
                    </a:solidFill>
                    <a:latin typeface="Times New Roman" panose="02020603050405020304" pitchFamily="18" charset="0"/>
                    <a:cs typeface="Times New Roman" panose="02020603050405020304" pitchFamily="18" charset="0"/>
                  </a:rPr>
                  <a:t>Hohai</a:t>
                </a:r>
                <a:r>
                  <a:rPr lang="en-US" altLang="en-US" sz="1400" baseline="0" dirty="0">
                    <a:solidFill>
                      <a:srgbClr val="365F91"/>
                    </a:solidFill>
                    <a:latin typeface="Times New Roman" panose="02020603050405020304" pitchFamily="18" charset="0"/>
                    <a:cs typeface="Times New Roman" panose="02020603050405020304" pitchFamily="18" charset="0"/>
                  </a:rPr>
                  <a:t> University. Nanjing, Jiangsu, China</a:t>
                </a:r>
              </a:p>
              <a:p>
                <a:pPr algn="l" eaLnBrk="1" hangingPunct="1">
                  <a:spcBef>
                    <a:spcPts val="800"/>
                  </a:spcBef>
                </a:pPr>
                <a:r>
                  <a:rPr lang="en-US" altLang="en-US" sz="1400" baseline="0" dirty="0">
                    <a:solidFill>
                      <a:srgbClr val="365F91"/>
                    </a:solidFill>
                    <a:latin typeface="Times New Roman" panose="02020603050405020304" pitchFamily="18" charset="0"/>
                    <a:cs typeface="Times New Roman" panose="02020603050405020304" pitchFamily="18" charset="0"/>
                  </a:rPr>
                  <a:t>b. School of Marine Science and Engineering, Nanjing Normal University, Nanjing, Jiangsu, China</a:t>
                </a:r>
              </a:p>
              <a:p>
                <a:pPr algn="l"/>
                <a:endParaRPr lang="en-US" sz="1500" dirty="0"/>
              </a:p>
            </p:txBody>
          </p:sp>
        </mc:Choice>
        <mc:Fallback xmlns="">
          <p:sp>
            <p:nvSpPr>
              <p:cNvPr id="3" name="Subtitle 2">
                <a:extLst>
                  <a:ext uri="{FF2B5EF4-FFF2-40B4-BE49-F238E27FC236}">
                    <a16:creationId xmlns:a16="http://schemas.microsoft.com/office/drawing/2014/main" id="{0553296E-C504-4271-8255-82B4DD0CD759}"/>
                  </a:ext>
                </a:extLst>
              </p:cNvPr>
              <p:cNvSpPr>
                <a:spLocks noGrp="1" noRot="1" noChangeAspect="1" noMove="1" noResize="1" noEditPoints="1" noAdjustHandles="1" noChangeArrowheads="1" noChangeShapeType="1" noTextEdit="1"/>
              </p:cNvSpPr>
              <p:nvPr>
                <p:ph type="subTitle" idx="1"/>
              </p:nvPr>
            </p:nvSpPr>
            <p:spPr>
              <a:xfrm>
                <a:off x="837656" y="3676142"/>
                <a:ext cx="4589109" cy="2163551"/>
              </a:xfrm>
              <a:blipFill>
                <a:blip r:embed="rId2"/>
                <a:stretch>
                  <a:fillRect l="-398" t="-282"/>
                </a:stretch>
              </a:blipFill>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图片 1">
            <a:extLst>
              <a:ext uri="{FF2B5EF4-FFF2-40B4-BE49-F238E27FC236}">
                <a16:creationId xmlns:a16="http://schemas.microsoft.com/office/drawing/2014/main" id="{C8243E15-C251-4856-8A51-6199AD5D8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589" y="6200176"/>
            <a:ext cx="1866273" cy="581955"/>
          </a:xfrm>
          <a:prstGeom prst="rect">
            <a:avLst/>
          </a:prstGeom>
        </p:spPr>
      </p:pic>
      <p:sp>
        <p:nvSpPr>
          <p:cNvPr id="5" name="TextBox 4">
            <a:extLst>
              <a:ext uri="{FF2B5EF4-FFF2-40B4-BE49-F238E27FC236}">
                <a16:creationId xmlns:a16="http://schemas.microsoft.com/office/drawing/2014/main" id="{D2BD2651-F5D2-49EA-AEE0-CB54BCA386A9}"/>
              </a:ext>
            </a:extLst>
          </p:cNvPr>
          <p:cNvSpPr txBox="1"/>
          <p:nvPr/>
        </p:nvSpPr>
        <p:spPr>
          <a:xfrm>
            <a:off x="6765473" y="2959900"/>
            <a:ext cx="4789132" cy="1323439"/>
          </a:xfrm>
          <a:prstGeom prst="rect">
            <a:avLst/>
          </a:prstGeom>
          <a:noFill/>
        </p:spPr>
        <p:txBody>
          <a:bodyPr wrap="none" rtlCol="0">
            <a:spAutoFit/>
          </a:bodyPr>
          <a:lstStyle/>
          <a:p>
            <a:r>
              <a:rPr lang="en-US" sz="2800" b="1" dirty="0">
                <a:solidFill>
                  <a:srgbClr val="365F91"/>
                </a:solidFill>
              </a:rPr>
              <a:t>The 6</a:t>
            </a:r>
            <a:r>
              <a:rPr lang="en-US" sz="2800" b="1" baseline="30000" dirty="0">
                <a:solidFill>
                  <a:srgbClr val="365F91"/>
                </a:solidFill>
              </a:rPr>
              <a:t>th</a:t>
            </a:r>
            <a:r>
              <a:rPr lang="en-US" sz="2800" b="1" dirty="0">
                <a:solidFill>
                  <a:srgbClr val="365F91"/>
                </a:solidFill>
              </a:rPr>
              <a:t> International Electronic</a:t>
            </a:r>
          </a:p>
          <a:p>
            <a:r>
              <a:rPr lang="en-US" sz="2800" b="1" dirty="0">
                <a:solidFill>
                  <a:srgbClr val="365F91"/>
                </a:solidFill>
              </a:rPr>
              <a:t>Conference on Water Sciences</a:t>
            </a:r>
          </a:p>
          <a:p>
            <a:r>
              <a:rPr lang="en-US" sz="2400" b="1" dirty="0">
                <a:solidFill>
                  <a:srgbClr val="365F91"/>
                </a:solidFill>
              </a:rPr>
              <a:t>15-30 NOVEMBER 2021|ONLINE</a:t>
            </a:r>
          </a:p>
        </p:txBody>
      </p:sp>
      <p:pic>
        <p:nvPicPr>
          <p:cNvPr id="7" name="Picture 6" descr="Text&#10;&#10;Description automatically generated">
            <a:extLst>
              <a:ext uri="{FF2B5EF4-FFF2-40B4-BE49-F238E27FC236}">
                <a16:creationId xmlns:a16="http://schemas.microsoft.com/office/drawing/2014/main" id="{5DA4F216-AB39-4755-A9DE-7EE2FD5AEBBB}"/>
              </a:ext>
            </a:extLst>
          </p:cNvPr>
          <p:cNvPicPr>
            <a:picLocks noChangeAspect="1"/>
          </p:cNvPicPr>
          <p:nvPr/>
        </p:nvPicPr>
        <p:blipFill rotWithShape="1">
          <a:blip r:embed="rId4">
            <a:extLst>
              <a:ext uri="{28A0092B-C50C-407E-A947-70E740481C1C}">
                <a14:useLocalDpi xmlns:a14="http://schemas.microsoft.com/office/drawing/2010/main" val="0"/>
              </a:ext>
            </a:extLst>
          </a:blip>
          <a:srcRect r="70244"/>
          <a:stretch/>
        </p:blipFill>
        <p:spPr>
          <a:xfrm>
            <a:off x="5713263" y="4095592"/>
            <a:ext cx="859815" cy="890018"/>
          </a:xfrm>
          <a:prstGeom prst="rect">
            <a:avLst/>
          </a:prstGeom>
        </p:spPr>
      </p:pic>
      <p:sp>
        <p:nvSpPr>
          <p:cNvPr id="8" name="TextBox 7">
            <a:extLst>
              <a:ext uri="{FF2B5EF4-FFF2-40B4-BE49-F238E27FC236}">
                <a16:creationId xmlns:a16="http://schemas.microsoft.com/office/drawing/2014/main" id="{F4B32A21-2D35-43B6-BE3D-353046DE82D1}"/>
              </a:ext>
            </a:extLst>
          </p:cNvPr>
          <p:cNvSpPr txBox="1"/>
          <p:nvPr/>
        </p:nvSpPr>
        <p:spPr>
          <a:xfrm rot="18017852">
            <a:off x="6938356" y="1319032"/>
            <a:ext cx="1152495" cy="1077218"/>
          </a:xfrm>
          <a:prstGeom prst="rect">
            <a:avLst/>
          </a:prstGeom>
          <a:noFill/>
        </p:spPr>
        <p:txBody>
          <a:bodyPr wrap="none" rtlCol="0">
            <a:spAutoFit/>
          </a:bodyPr>
          <a:lstStyle/>
          <a:p>
            <a:pPr algn="ctr"/>
            <a:r>
              <a:rPr lang="en-US" sz="3200" b="1" dirty="0">
                <a:solidFill>
                  <a:srgbClr val="948AB7"/>
                </a:solidFill>
              </a:rPr>
              <a:t>ECWS</a:t>
            </a:r>
          </a:p>
          <a:p>
            <a:pPr algn="ctr"/>
            <a:r>
              <a:rPr lang="en-US" sz="3200" b="1" dirty="0">
                <a:solidFill>
                  <a:schemeClr val="bg1"/>
                </a:solidFill>
              </a:rPr>
              <a:t>2021</a:t>
            </a:r>
          </a:p>
        </p:txBody>
      </p:sp>
      <p:sp>
        <p:nvSpPr>
          <p:cNvPr id="10" name="Rectangle 9">
            <a:extLst>
              <a:ext uri="{FF2B5EF4-FFF2-40B4-BE49-F238E27FC236}">
                <a16:creationId xmlns:a16="http://schemas.microsoft.com/office/drawing/2014/main" id="{DBBC7020-1C3C-4FEA-9D58-A4FF5E6B3778}"/>
              </a:ext>
            </a:extLst>
          </p:cNvPr>
          <p:cNvSpPr/>
          <p:nvPr/>
        </p:nvSpPr>
        <p:spPr>
          <a:xfrm>
            <a:off x="708991" y="3233530"/>
            <a:ext cx="5479774"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14">
            <a:extLst>
              <a:ext uri="{FF2B5EF4-FFF2-40B4-BE49-F238E27FC236}">
                <a16:creationId xmlns:a16="http://schemas.microsoft.com/office/drawing/2014/main" id="{3A42C5EB-AEC8-467C-9ACA-30268C3267D8}"/>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5">
            <a:extLst>
              <a:ext uri="{FF2B5EF4-FFF2-40B4-BE49-F238E27FC236}">
                <a16:creationId xmlns:a16="http://schemas.microsoft.com/office/drawing/2014/main" id="{484CFF5F-E9D7-4F48-B20F-CA25A2839FF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4311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97B8A89-D937-4F58-A0C5-C0AE9168E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2" y="6248079"/>
            <a:ext cx="1650164" cy="50827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151C7FBA-DF16-4DAE-B9CA-2274F4785E8C}"/>
              </a:ext>
            </a:extLst>
          </p:cNvPr>
          <p:cNvPicPr>
            <a:picLocks noChangeAspect="1"/>
          </p:cNvPicPr>
          <p:nvPr/>
        </p:nvPicPr>
        <p:blipFill rotWithShape="1">
          <a:blip r:embed="rId3">
            <a:extLst>
              <a:ext uri="{28A0092B-C50C-407E-A947-70E740481C1C}">
                <a14:useLocalDpi xmlns:a14="http://schemas.microsoft.com/office/drawing/2010/main" val="0"/>
              </a:ext>
            </a:extLst>
          </a:blip>
          <a:srcRect l="2609" t="6214" r="85107" b="63437"/>
          <a:stretch/>
        </p:blipFill>
        <p:spPr>
          <a:xfrm>
            <a:off x="11476115" y="6203788"/>
            <a:ext cx="550233" cy="552569"/>
          </a:xfrm>
          <a:prstGeom prst="rect">
            <a:avLst/>
          </a:prstGeom>
        </p:spPr>
      </p:pic>
      <p:sp>
        <p:nvSpPr>
          <p:cNvPr id="8" name="矩形 14">
            <a:extLst>
              <a:ext uri="{FF2B5EF4-FFF2-40B4-BE49-F238E27FC236}">
                <a16:creationId xmlns:a16="http://schemas.microsoft.com/office/drawing/2014/main" id="{E488459D-2F41-4B99-AD7C-32E03CC5BA51}"/>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id="{D595A339-BF2A-42AD-92EA-C08BB4011AB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303D0BB-BDAE-4A38-A4EA-50B78423904D}"/>
              </a:ext>
            </a:extLst>
          </p:cNvPr>
          <p:cNvSpPr/>
          <p:nvPr/>
        </p:nvSpPr>
        <p:spPr>
          <a:xfrm>
            <a:off x="165652" y="907774"/>
            <a:ext cx="11860696"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
            <a:extLst>
              <a:ext uri="{FF2B5EF4-FFF2-40B4-BE49-F238E27FC236}">
                <a16:creationId xmlns:a16="http://schemas.microsoft.com/office/drawing/2014/main" id="{E04352CC-0704-4F50-9F2A-C848D3ABE2A0}"/>
              </a:ext>
            </a:extLst>
          </p:cNvPr>
          <p:cNvSpPr txBox="1"/>
          <p:nvPr/>
        </p:nvSpPr>
        <p:spPr>
          <a:xfrm>
            <a:off x="3406289" y="2809199"/>
            <a:ext cx="5379421" cy="769441"/>
          </a:xfrm>
          <a:prstGeom prst="rect">
            <a:avLst/>
          </a:prstGeom>
          <a:noFill/>
        </p:spPr>
        <p:txBody>
          <a:bodyPr wrap="none" rtlCol="0">
            <a:spAutoFit/>
          </a:bodyPr>
          <a:lstStyle/>
          <a:p>
            <a:r>
              <a:rPr lang="en-US" altLang="zh-CN" sz="4400" b="1" dirty="0">
                <a:latin typeface="Times New Roman" panose="02020603050405020304" pitchFamily="18" charset="0"/>
                <a:cs typeface="Times New Roman" panose="02020603050405020304" pitchFamily="18" charset="0"/>
              </a:rPr>
              <a:t>Thanks for watching!</a:t>
            </a:r>
            <a:endParaRPr lang="zh-CN" alt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97B8A89-D937-4F58-A0C5-C0AE9168E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2" y="6248079"/>
            <a:ext cx="1650164" cy="50827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151C7FBA-DF16-4DAE-B9CA-2274F4785E8C}"/>
              </a:ext>
            </a:extLst>
          </p:cNvPr>
          <p:cNvPicPr>
            <a:picLocks noChangeAspect="1"/>
          </p:cNvPicPr>
          <p:nvPr/>
        </p:nvPicPr>
        <p:blipFill rotWithShape="1">
          <a:blip r:embed="rId4">
            <a:extLst>
              <a:ext uri="{28A0092B-C50C-407E-A947-70E740481C1C}">
                <a14:useLocalDpi xmlns:a14="http://schemas.microsoft.com/office/drawing/2010/main" val="0"/>
              </a:ext>
            </a:extLst>
          </a:blip>
          <a:srcRect l="2609" t="6214" r="85107" b="63437"/>
          <a:stretch/>
        </p:blipFill>
        <p:spPr>
          <a:xfrm>
            <a:off x="11476115" y="6203788"/>
            <a:ext cx="550233" cy="552569"/>
          </a:xfrm>
          <a:prstGeom prst="rect">
            <a:avLst/>
          </a:prstGeom>
        </p:spPr>
      </p:pic>
      <p:sp>
        <p:nvSpPr>
          <p:cNvPr id="8" name="矩形 14">
            <a:extLst>
              <a:ext uri="{FF2B5EF4-FFF2-40B4-BE49-F238E27FC236}">
                <a16:creationId xmlns:a16="http://schemas.microsoft.com/office/drawing/2014/main" id="{E488459D-2F41-4B99-AD7C-32E03CC5BA51}"/>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id="{D595A339-BF2A-42AD-92EA-C08BB4011AB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303D0BB-BDAE-4A38-A4EA-50B78423904D}"/>
              </a:ext>
            </a:extLst>
          </p:cNvPr>
          <p:cNvSpPr/>
          <p:nvPr/>
        </p:nvSpPr>
        <p:spPr>
          <a:xfrm>
            <a:off x="165652" y="907774"/>
            <a:ext cx="11860696"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417FA1-25ED-4B84-8FF7-20B00A3BB22A}"/>
              </a:ext>
            </a:extLst>
          </p:cNvPr>
          <p:cNvSpPr txBox="1"/>
          <p:nvPr/>
        </p:nvSpPr>
        <p:spPr>
          <a:xfrm>
            <a:off x="1067190" y="254294"/>
            <a:ext cx="2212465"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Introduction</a:t>
            </a:r>
          </a:p>
        </p:txBody>
      </p:sp>
      <p:graphicFrame>
        <p:nvGraphicFramePr>
          <p:cNvPr id="15" name="Object 14">
            <a:extLst>
              <a:ext uri="{FF2B5EF4-FFF2-40B4-BE49-F238E27FC236}">
                <a16:creationId xmlns:a16="http://schemas.microsoft.com/office/drawing/2014/main" id="{F805081D-9B41-4D50-B5F4-4753C44160F7}"/>
              </a:ext>
            </a:extLst>
          </p:cNvPr>
          <p:cNvGraphicFramePr>
            <a:graphicFrameLocks noChangeAspect="1"/>
          </p:cNvGraphicFramePr>
          <p:nvPr>
            <p:extLst>
              <p:ext uri="{D42A27DB-BD31-4B8C-83A1-F6EECF244321}">
                <p14:modId xmlns:p14="http://schemas.microsoft.com/office/powerpoint/2010/main" val="3395369844"/>
              </p:ext>
            </p:extLst>
          </p:nvPr>
        </p:nvGraphicFramePr>
        <p:xfrm>
          <a:off x="3240157" y="1928193"/>
          <a:ext cx="5711686" cy="3564682"/>
        </p:xfrm>
        <a:graphic>
          <a:graphicData uri="http://schemas.openxmlformats.org/presentationml/2006/ole">
            <mc:AlternateContent xmlns:mc="http://schemas.openxmlformats.org/markup-compatibility/2006">
              <mc:Choice xmlns:v="urn:schemas-microsoft-com:vml" Requires="v">
                <p:oleObj spid="_x0000_s1129" name="AutoCAD Drawing" r:id="rId5" imgW="6864350" imgH="6940550" progId="AutoCAD.Drawing.23">
                  <p:embed/>
                </p:oleObj>
              </mc:Choice>
              <mc:Fallback>
                <p:oleObj name="AutoCAD Drawing" r:id="rId5" imgW="6864350" imgH="6940550" progId="AutoCAD.Drawing.2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l="22740" t="42905" r="12650" b="16850"/>
                      <a:stretch>
                        <a:fillRect/>
                      </a:stretch>
                    </p:blipFill>
                    <p:spPr bwMode="auto">
                      <a:xfrm>
                        <a:off x="3240157" y="1928193"/>
                        <a:ext cx="5711686" cy="3564682"/>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B6CC610C-5D3A-46E5-B39D-EBC17B417488}"/>
              </a:ext>
            </a:extLst>
          </p:cNvPr>
          <p:cNvSpPr txBox="1"/>
          <p:nvPr/>
        </p:nvSpPr>
        <p:spPr>
          <a:xfrm>
            <a:off x="371816" y="1153620"/>
            <a:ext cx="5976764" cy="400110"/>
          </a:xfrm>
          <a:prstGeom prst="rect">
            <a:avLst/>
          </a:prstGeom>
          <a:noFill/>
        </p:spPr>
        <p:txBody>
          <a:bodyPr wrap="none" rtlCol="0">
            <a:spAutoFit/>
          </a:bodyPr>
          <a:lstStyle/>
          <a:p>
            <a:r>
              <a:rPr lang="en-US" sz="2000" b="1" dirty="0">
                <a:solidFill>
                  <a:srgbClr val="365F91"/>
                </a:solidFill>
                <a:latin typeface="Times New Roman" panose="02020603050405020304" pitchFamily="18" charset="0"/>
                <a:cs typeface="Times New Roman" panose="02020603050405020304" pitchFamily="18" charset="0"/>
              </a:rPr>
              <a:t>Waves play a crucial role in sediment transformation</a:t>
            </a:r>
          </a:p>
        </p:txBody>
      </p:sp>
      <p:graphicFrame>
        <p:nvGraphicFramePr>
          <p:cNvPr id="18" name="Object 17">
            <a:extLst>
              <a:ext uri="{FF2B5EF4-FFF2-40B4-BE49-F238E27FC236}">
                <a16:creationId xmlns:a16="http://schemas.microsoft.com/office/drawing/2014/main" id="{3A90A8A7-4A08-437E-8348-9A0824713B1B}"/>
              </a:ext>
            </a:extLst>
          </p:cNvPr>
          <p:cNvGraphicFramePr>
            <a:graphicFrameLocks noChangeAspect="1"/>
          </p:cNvGraphicFramePr>
          <p:nvPr>
            <p:extLst>
              <p:ext uri="{D42A27DB-BD31-4B8C-83A1-F6EECF244321}">
                <p14:modId xmlns:p14="http://schemas.microsoft.com/office/powerpoint/2010/main" val="2180344886"/>
              </p:ext>
            </p:extLst>
          </p:nvPr>
        </p:nvGraphicFramePr>
        <p:xfrm>
          <a:off x="332061" y="2866735"/>
          <a:ext cx="2384636" cy="1746707"/>
        </p:xfrm>
        <a:graphic>
          <a:graphicData uri="http://schemas.openxmlformats.org/presentationml/2006/ole">
            <mc:AlternateContent xmlns:mc="http://schemas.openxmlformats.org/markup-compatibility/2006">
              <mc:Choice xmlns:v="urn:schemas-microsoft-com:vml" Requires="v">
                <p:oleObj spid="_x0000_s1130" name="AutoCAD Drawing" r:id="rId7" imgW="14249400" imgH="7270750" progId="AutoCAD.Drawing.23">
                  <p:embed/>
                </p:oleObj>
              </mc:Choice>
              <mc:Fallback>
                <p:oleObj name="AutoCAD Drawing" r:id="rId7" imgW="14249400" imgH="7270750" progId="AutoCAD.Drawing.2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l="28758" t="7399" r="25737" b="27623"/>
                      <a:stretch>
                        <a:fillRect/>
                      </a:stretch>
                    </p:blipFill>
                    <p:spPr bwMode="auto">
                      <a:xfrm>
                        <a:off x="332061" y="2866735"/>
                        <a:ext cx="2384636" cy="1746707"/>
                      </a:xfrm>
                      <a:prstGeom prst="rect">
                        <a:avLst/>
                      </a:prstGeom>
                      <a:noFill/>
                    </p:spPr>
                  </p:pic>
                </p:oleObj>
              </mc:Fallback>
            </mc:AlternateContent>
          </a:graphicData>
        </a:graphic>
      </p:graphicFrame>
      <p:cxnSp>
        <p:nvCxnSpPr>
          <p:cNvPr id="20" name="Straight Arrow Connector 19">
            <a:extLst>
              <a:ext uri="{FF2B5EF4-FFF2-40B4-BE49-F238E27FC236}">
                <a16:creationId xmlns:a16="http://schemas.microsoft.com/office/drawing/2014/main" id="{AD95F545-27C2-493B-BAC3-ACB2C156EFCD}"/>
              </a:ext>
            </a:extLst>
          </p:cNvPr>
          <p:cNvCxnSpPr/>
          <p:nvPr/>
        </p:nvCxnSpPr>
        <p:spPr>
          <a:xfrm flipH="1">
            <a:off x="2590800" y="3491950"/>
            <a:ext cx="3309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6949B7A-5FFE-46DD-9585-D8E9A1B495D4}"/>
              </a:ext>
            </a:extLst>
          </p:cNvPr>
          <p:cNvSpPr txBox="1"/>
          <p:nvPr/>
        </p:nvSpPr>
        <p:spPr>
          <a:xfrm>
            <a:off x="331268" y="4539942"/>
            <a:ext cx="2623071" cy="1569660"/>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Mehta and Lee (1992) pointed out that sediment particles were moved by the lifting force, drag force, buoyant weight and cohesive force</a:t>
            </a:r>
          </a:p>
        </p:txBody>
      </p:sp>
      <p:pic>
        <p:nvPicPr>
          <p:cNvPr id="23" name="Picture 22" descr="A picture containing text&#10;&#10;Description automatically generated">
            <a:extLst>
              <a:ext uri="{FF2B5EF4-FFF2-40B4-BE49-F238E27FC236}">
                <a16:creationId xmlns:a16="http://schemas.microsoft.com/office/drawing/2014/main" id="{9504AD7A-F27F-4DF0-BBB0-EBBCD14098E8}"/>
              </a:ext>
            </a:extLst>
          </p:cNvPr>
          <p:cNvPicPr>
            <a:picLocks noChangeAspect="1"/>
          </p:cNvPicPr>
          <p:nvPr/>
        </p:nvPicPr>
        <p:blipFill rotWithShape="1">
          <a:blip r:embed="rId9">
            <a:extLst>
              <a:ext uri="{28A0092B-C50C-407E-A947-70E740481C1C}">
                <a14:useLocalDpi xmlns:a14="http://schemas.microsoft.com/office/drawing/2010/main" val="0"/>
              </a:ext>
            </a:extLst>
          </a:blip>
          <a:srcRect l="2502" t="4572" r="11119" b="10840"/>
          <a:stretch/>
        </p:blipFill>
        <p:spPr>
          <a:xfrm>
            <a:off x="9601200" y="2725045"/>
            <a:ext cx="2051226" cy="1407910"/>
          </a:xfrm>
          <a:prstGeom prst="rect">
            <a:avLst/>
          </a:prstGeom>
        </p:spPr>
      </p:pic>
      <p:sp>
        <p:nvSpPr>
          <p:cNvPr id="24" name="TextBox 23">
            <a:extLst>
              <a:ext uri="{FF2B5EF4-FFF2-40B4-BE49-F238E27FC236}">
                <a16:creationId xmlns:a16="http://schemas.microsoft.com/office/drawing/2014/main" id="{7F467441-4290-4E98-9EEB-74246403AB98}"/>
              </a:ext>
            </a:extLst>
          </p:cNvPr>
          <p:cNvSpPr txBox="1"/>
          <p:nvPr/>
        </p:nvSpPr>
        <p:spPr>
          <a:xfrm>
            <a:off x="10181017" y="3232399"/>
            <a:ext cx="891591" cy="338554"/>
          </a:xfrm>
          <a:prstGeom prst="rect">
            <a:avLst/>
          </a:prstGeom>
          <a:noFill/>
        </p:spPr>
        <p:txBody>
          <a:bodyPr wrap="none" rtlCol="0">
            <a:spAutoFit/>
          </a:bodyPr>
          <a:lstStyle/>
          <a:p>
            <a:r>
              <a:rPr lang="en-US" altLang="zh-CN" sz="1600" b="1" dirty="0">
                <a:solidFill>
                  <a:schemeClr val="bg1"/>
                </a:solidFill>
                <a:latin typeface="Times New Roman" panose="02020603050405020304" pitchFamily="18" charset="0"/>
                <a:cs typeface="Times New Roman" panose="02020603050405020304" pitchFamily="18" charset="0"/>
              </a:rPr>
              <a:t>Seepage</a:t>
            </a:r>
            <a:endParaRPr lang="en-US" sz="1600" b="1" dirty="0">
              <a:solidFill>
                <a:schemeClr val="bg1"/>
              </a:solidFill>
              <a:latin typeface="Times New Roman" panose="02020603050405020304" pitchFamily="18"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FD7154C9-1602-4129-9E00-C2F2B5608364}"/>
              </a:ext>
            </a:extLst>
          </p:cNvPr>
          <p:cNvCxnSpPr>
            <a:cxnSpLocks/>
          </p:cNvCxnSpPr>
          <p:nvPr/>
        </p:nvCxnSpPr>
        <p:spPr>
          <a:xfrm flipV="1">
            <a:off x="8594035" y="3570953"/>
            <a:ext cx="858168" cy="1133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CDCC1F-4795-4A25-B407-B38C0B0A77EE}"/>
              </a:ext>
            </a:extLst>
          </p:cNvPr>
          <p:cNvSpPr txBox="1"/>
          <p:nvPr/>
        </p:nvSpPr>
        <p:spPr>
          <a:xfrm>
            <a:off x="468888" y="1623853"/>
            <a:ext cx="2341870" cy="1200329"/>
          </a:xfrm>
          <a:prstGeom prst="rect">
            <a:avLst/>
          </a:prstGeom>
          <a:noFill/>
        </p:spPr>
        <p:txBody>
          <a:bodyPr wrap="square" rtlCol="0">
            <a:spAutoFit/>
          </a:bodyPr>
          <a:lstStyle/>
          <a:p>
            <a:pPr algn="ctr"/>
            <a:r>
              <a:rPr lang="en-US" b="1" dirty="0">
                <a:solidFill>
                  <a:srgbClr val="839EBF"/>
                </a:solidFill>
                <a:latin typeface="Times New Roman" panose="02020603050405020304" pitchFamily="18" charset="0"/>
                <a:cs typeface="Times New Roman" panose="02020603050405020304" pitchFamily="18" charset="0"/>
              </a:rPr>
              <a:t>Previous studies focused on sediment incipient motion on </a:t>
            </a:r>
            <a:r>
              <a:rPr lang="en-US" b="1" dirty="0">
                <a:solidFill>
                  <a:srgbClr val="FF0000"/>
                </a:solidFill>
                <a:latin typeface="Times New Roman" panose="02020603050405020304" pitchFamily="18" charset="0"/>
                <a:cs typeface="Times New Roman" panose="02020603050405020304" pitchFamily="18" charset="0"/>
              </a:rPr>
              <a:t>clayey</a:t>
            </a:r>
            <a:r>
              <a:rPr lang="en-US" b="1" dirty="0">
                <a:solidFill>
                  <a:srgbClr val="365F91"/>
                </a:solidFill>
                <a:latin typeface="Times New Roman" panose="02020603050405020304" pitchFamily="18" charset="0"/>
                <a:cs typeface="Times New Roman" panose="02020603050405020304" pitchFamily="18" charset="0"/>
              </a:rPr>
              <a:t> </a:t>
            </a:r>
            <a:r>
              <a:rPr lang="en-US" b="1" dirty="0">
                <a:solidFill>
                  <a:srgbClr val="839EBF"/>
                </a:solidFill>
                <a:latin typeface="Times New Roman" panose="02020603050405020304" pitchFamily="18" charset="0"/>
                <a:cs typeface="Times New Roman" panose="02020603050405020304" pitchFamily="18" charset="0"/>
              </a:rPr>
              <a:t>seabed surface</a:t>
            </a:r>
          </a:p>
        </p:txBody>
      </p:sp>
      <p:sp>
        <p:nvSpPr>
          <p:cNvPr id="28" name="TextBox 27">
            <a:extLst>
              <a:ext uri="{FF2B5EF4-FFF2-40B4-BE49-F238E27FC236}">
                <a16:creationId xmlns:a16="http://schemas.microsoft.com/office/drawing/2014/main" id="{A19847F9-AAC0-473D-9E94-6CBAB7879338}"/>
              </a:ext>
            </a:extLst>
          </p:cNvPr>
          <p:cNvSpPr txBox="1"/>
          <p:nvPr/>
        </p:nvSpPr>
        <p:spPr>
          <a:xfrm>
            <a:off x="9478995" y="1262669"/>
            <a:ext cx="2325001" cy="1477328"/>
          </a:xfrm>
          <a:prstGeom prst="rect">
            <a:avLst/>
          </a:prstGeom>
          <a:noFill/>
        </p:spPr>
        <p:txBody>
          <a:bodyPr wrap="square" rtlCol="0">
            <a:spAutoFit/>
          </a:bodyPr>
          <a:lstStyle/>
          <a:p>
            <a:pPr algn="ctr"/>
            <a:r>
              <a:rPr lang="en-US" b="1" dirty="0">
                <a:solidFill>
                  <a:srgbClr val="839EBF"/>
                </a:solidFill>
                <a:latin typeface="Times New Roman" panose="02020603050405020304" pitchFamily="18" charset="0"/>
                <a:cs typeface="Times New Roman" panose="02020603050405020304" pitchFamily="18" charset="0"/>
              </a:rPr>
              <a:t>Some studies found the influence of pore pressure inside </a:t>
            </a:r>
            <a:r>
              <a:rPr lang="en-US" b="1" dirty="0">
                <a:solidFill>
                  <a:srgbClr val="FF0000"/>
                </a:solidFill>
                <a:latin typeface="Times New Roman" panose="02020603050405020304" pitchFamily="18" charset="0"/>
                <a:cs typeface="Times New Roman" panose="02020603050405020304" pitchFamily="18" charset="0"/>
              </a:rPr>
              <a:t>sandy</a:t>
            </a:r>
            <a:r>
              <a:rPr lang="en-US" b="1" dirty="0">
                <a:solidFill>
                  <a:srgbClr val="365F91"/>
                </a:solidFill>
                <a:latin typeface="Times New Roman" panose="02020603050405020304" pitchFamily="18" charset="0"/>
                <a:cs typeface="Times New Roman" panose="02020603050405020304" pitchFamily="18" charset="0"/>
              </a:rPr>
              <a:t> </a:t>
            </a:r>
            <a:r>
              <a:rPr lang="en-US" b="1" dirty="0">
                <a:solidFill>
                  <a:srgbClr val="839EBF"/>
                </a:solidFill>
                <a:latin typeface="Times New Roman" panose="02020603050405020304" pitchFamily="18" charset="0"/>
                <a:cs typeface="Times New Roman" panose="02020603050405020304" pitchFamily="18" charset="0"/>
              </a:rPr>
              <a:t>seabed on sediment suspension</a:t>
            </a:r>
          </a:p>
        </p:txBody>
      </p:sp>
      <p:cxnSp>
        <p:nvCxnSpPr>
          <p:cNvPr id="31" name="Straight Arrow Connector 30">
            <a:extLst>
              <a:ext uri="{FF2B5EF4-FFF2-40B4-BE49-F238E27FC236}">
                <a16:creationId xmlns:a16="http://schemas.microsoft.com/office/drawing/2014/main" id="{629A286E-4A9C-4DF4-88DC-671736A0727F}"/>
              </a:ext>
            </a:extLst>
          </p:cNvPr>
          <p:cNvCxnSpPr/>
          <p:nvPr/>
        </p:nvCxnSpPr>
        <p:spPr>
          <a:xfrm flipV="1">
            <a:off x="9996172" y="2946222"/>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614F0F8-15FD-4D2B-A490-C189A04DF9D2}"/>
              </a:ext>
            </a:extLst>
          </p:cNvPr>
          <p:cNvCxnSpPr/>
          <p:nvPr/>
        </p:nvCxnSpPr>
        <p:spPr>
          <a:xfrm flipV="1">
            <a:off x="9923285" y="3807613"/>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80982AE-68FE-42D2-94E1-57669A962976}"/>
              </a:ext>
            </a:extLst>
          </p:cNvPr>
          <p:cNvCxnSpPr/>
          <p:nvPr/>
        </p:nvCxnSpPr>
        <p:spPr>
          <a:xfrm flipV="1">
            <a:off x="9698179" y="3398675"/>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2DCC7B8-9A2E-4AE1-B53C-E183428579BF}"/>
              </a:ext>
            </a:extLst>
          </p:cNvPr>
          <p:cNvCxnSpPr/>
          <p:nvPr/>
        </p:nvCxnSpPr>
        <p:spPr>
          <a:xfrm flipV="1">
            <a:off x="10281093" y="3747902"/>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DD81BB5-8DEC-4BB1-8B43-6308B0069F75}"/>
              </a:ext>
            </a:extLst>
          </p:cNvPr>
          <p:cNvCxnSpPr/>
          <p:nvPr/>
        </p:nvCxnSpPr>
        <p:spPr>
          <a:xfrm flipV="1">
            <a:off x="10459998" y="2952772"/>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8177351-9FC7-42E9-9A10-453D822CC887}"/>
              </a:ext>
            </a:extLst>
          </p:cNvPr>
          <p:cNvCxnSpPr/>
          <p:nvPr/>
        </p:nvCxnSpPr>
        <p:spPr>
          <a:xfrm flipV="1">
            <a:off x="10804554" y="3880424"/>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B408EF5-3994-49C3-B501-EED7345B06E8}"/>
              </a:ext>
            </a:extLst>
          </p:cNvPr>
          <p:cNvCxnSpPr/>
          <p:nvPr/>
        </p:nvCxnSpPr>
        <p:spPr>
          <a:xfrm flipV="1">
            <a:off x="11065982" y="3226397"/>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00CD509-D1E8-45AF-92BC-968FFE4127C8}"/>
              </a:ext>
            </a:extLst>
          </p:cNvPr>
          <p:cNvCxnSpPr/>
          <p:nvPr/>
        </p:nvCxnSpPr>
        <p:spPr>
          <a:xfrm flipV="1">
            <a:off x="10897320" y="2780494"/>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0CE74B-9888-4B97-B4CD-E633DF57C95C}"/>
              </a:ext>
            </a:extLst>
          </p:cNvPr>
          <p:cNvCxnSpPr/>
          <p:nvPr/>
        </p:nvCxnSpPr>
        <p:spPr>
          <a:xfrm flipV="1">
            <a:off x="11346814" y="2886512"/>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2DFDD53-FAE0-4799-8479-0B03409D398C}"/>
              </a:ext>
            </a:extLst>
          </p:cNvPr>
          <p:cNvCxnSpPr/>
          <p:nvPr/>
        </p:nvCxnSpPr>
        <p:spPr>
          <a:xfrm flipV="1">
            <a:off x="11406449" y="3398675"/>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04029CC-E6B0-41FB-9550-DE0E2F651E99}"/>
              </a:ext>
            </a:extLst>
          </p:cNvPr>
          <p:cNvCxnSpPr/>
          <p:nvPr/>
        </p:nvCxnSpPr>
        <p:spPr>
          <a:xfrm flipV="1">
            <a:off x="11406449" y="3834041"/>
            <a:ext cx="0" cy="172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B17D359-3640-4D58-899C-B10011D42CBB}"/>
              </a:ext>
            </a:extLst>
          </p:cNvPr>
          <p:cNvSpPr txBox="1"/>
          <p:nvPr/>
        </p:nvSpPr>
        <p:spPr>
          <a:xfrm>
            <a:off x="9305015" y="4164787"/>
            <a:ext cx="2623071" cy="2031325"/>
          </a:xfrm>
          <a:prstGeom prst="rect">
            <a:avLst/>
          </a:prstGeom>
          <a:noFill/>
        </p:spPr>
        <p:txBody>
          <a:bodyPr wrap="square" rtlCol="0">
            <a:spAutoFit/>
          </a:bodyPr>
          <a:lstStyle/>
          <a:p>
            <a:pPr algn="just"/>
            <a:r>
              <a:rPr lang="en-US" sz="1400" dirty="0" err="1">
                <a:latin typeface="Times New Roman" panose="02020603050405020304" pitchFamily="18" charset="0"/>
                <a:cs typeface="Times New Roman" panose="02020603050405020304" pitchFamily="18" charset="0"/>
              </a:rPr>
              <a:t>Tzang</a:t>
            </a:r>
            <a:r>
              <a:rPr lang="en-US" sz="1400" dirty="0">
                <a:latin typeface="Times New Roman" panose="02020603050405020304" pitchFamily="18" charset="0"/>
                <a:cs typeface="Times New Roman" panose="02020603050405020304" pitchFamily="18" charset="0"/>
              </a:rPr>
              <a:t> et al. (2009), Cheng et al. (2012) and Jia et al. (2014) considered that excess pore-water pressure (EPP) accumulated under waves would cause not only seabed liquefaction but also net upward seepage flow. The seepage flow would take fine particles within bed to the water.</a:t>
            </a:r>
          </a:p>
        </p:txBody>
      </p:sp>
      <p:sp>
        <p:nvSpPr>
          <p:cNvPr id="45" name="TextBox 44">
            <a:extLst>
              <a:ext uri="{FF2B5EF4-FFF2-40B4-BE49-F238E27FC236}">
                <a16:creationId xmlns:a16="http://schemas.microsoft.com/office/drawing/2014/main" id="{B388EEEA-1966-4292-9B62-115565F42448}"/>
              </a:ext>
            </a:extLst>
          </p:cNvPr>
          <p:cNvSpPr txBox="1"/>
          <p:nvPr/>
        </p:nvSpPr>
        <p:spPr>
          <a:xfrm>
            <a:off x="3501898" y="5654563"/>
            <a:ext cx="1465466"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However!</a:t>
            </a:r>
          </a:p>
        </p:txBody>
      </p:sp>
      <p:sp>
        <p:nvSpPr>
          <p:cNvPr id="46" name="TextBox 45">
            <a:extLst>
              <a:ext uri="{FF2B5EF4-FFF2-40B4-BE49-F238E27FC236}">
                <a16:creationId xmlns:a16="http://schemas.microsoft.com/office/drawing/2014/main" id="{A5E088A8-FA1C-43C0-977C-A919A52444DB}"/>
              </a:ext>
            </a:extLst>
          </p:cNvPr>
          <p:cNvSpPr txBox="1"/>
          <p:nvPr/>
        </p:nvSpPr>
        <p:spPr>
          <a:xfrm>
            <a:off x="4967364" y="5578888"/>
            <a:ext cx="3624469" cy="1200329"/>
          </a:xfrm>
          <a:prstGeom prst="rect">
            <a:avLst/>
          </a:prstGeom>
          <a:noFill/>
        </p:spPr>
        <p:txBody>
          <a:bodyPr wrap="square" rtlCol="0">
            <a:spAutoFit/>
          </a:bodyPr>
          <a:lstStyle/>
          <a:p>
            <a:pPr algn="just"/>
            <a:r>
              <a:rPr lang="en-US" b="1" dirty="0">
                <a:solidFill>
                  <a:srgbClr val="839EBF"/>
                </a:solidFill>
                <a:latin typeface="Times New Roman" panose="02020603050405020304" pitchFamily="18" charset="0"/>
                <a:cs typeface="Times New Roman" panose="02020603050405020304" pitchFamily="18" charset="0"/>
              </a:rPr>
              <a:t>Few studies paid attention to the liquefaction (EPP accumulation) on sediment suspension of clayey bed</a:t>
            </a:r>
          </a:p>
        </p:txBody>
      </p:sp>
    </p:spTree>
    <p:extLst>
      <p:ext uri="{BB962C8B-B14F-4D97-AF65-F5344CB8AC3E}">
        <p14:creationId xmlns:p14="http://schemas.microsoft.com/office/powerpoint/2010/main" val="265312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97B8A89-D937-4F58-A0C5-C0AE9168E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2" y="6248079"/>
            <a:ext cx="1650164" cy="50827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151C7FBA-DF16-4DAE-B9CA-2274F4785E8C}"/>
              </a:ext>
            </a:extLst>
          </p:cNvPr>
          <p:cNvPicPr>
            <a:picLocks noChangeAspect="1"/>
          </p:cNvPicPr>
          <p:nvPr/>
        </p:nvPicPr>
        <p:blipFill rotWithShape="1">
          <a:blip r:embed="rId4">
            <a:extLst>
              <a:ext uri="{28A0092B-C50C-407E-A947-70E740481C1C}">
                <a14:useLocalDpi xmlns:a14="http://schemas.microsoft.com/office/drawing/2010/main" val="0"/>
              </a:ext>
            </a:extLst>
          </a:blip>
          <a:srcRect l="2609" t="6214" r="85107" b="63437"/>
          <a:stretch/>
        </p:blipFill>
        <p:spPr>
          <a:xfrm>
            <a:off x="11476115" y="6203788"/>
            <a:ext cx="550233" cy="552569"/>
          </a:xfrm>
          <a:prstGeom prst="rect">
            <a:avLst/>
          </a:prstGeom>
        </p:spPr>
      </p:pic>
      <p:sp>
        <p:nvSpPr>
          <p:cNvPr id="8" name="矩形 14">
            <a:extLst>
              <a:ext uri="{FF2B5EF4-FFF2-40B4-BE49-F238E27FC236}">
                <a16:creationId xmlns:a16="http://schemas.microsoft.com/office/drawing/2014/main" id="{E488459D-2F41-4B99-AD7C-32E03CC5BA51}"/>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id="{D595A339-BF2A-42AD-92EA-C08BB4011AB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303D0BB-BDAE-4A38-A4EA-50B78423904D}"/>
              </a:ext>
            </a:extLst>
          </p:cNvPr>
          <p:cNvSpPr/>
          <p:nvPr/>
        </p:nvSpPr>
        <p:spPr>
          <a:xfrm>
            <a:off x="165652" y="907774"/>
            <a:ext cx="11860696"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8F3927-81A0-4EF7-80C3-20D258B38242}"/>
              </a:ext>
            </a:extLst>
          </p:cNvPr>
          <p:cNvSpPr txBox="1"/>
          <p:nvPr/>
        </p:nvSpPr>
        <p:spPr>
          <a:xfrm>
            <a:off x="1067190" y="254294"/>
            <a:ext cx="162256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Methods</a:t>
            </a:r>
          </a:p>
        </p:txBody>
      </p:sp>
      <p:sp>
        <p:nvSpPr>
          <p:cNvPr id="12" name="TextBox 11">
            <a:extLst>
              <a:ext uri="{FF2B5EF4-FFF2-40B4-BE49-F238E27FC236}">
                <a16:creationId xmlns:a16="http://schemas.microsoft.com/office/drawing/2014/main" id="{9C36715C-22B6-4919-891F-31F320CD1D77}"/>
              </a:ext>
            </a:extLst>
          </p:cNvPr>
          <p:cNvSpPr txBox="1"/>
          <p:nvPr/>
        </p:nvSpPr>
        <p:spPr>
          <a:xfrm>
            <a:off x="371816" y="1153620"/>
            <a:ext cx="2887585" cy="400110"/>
          </a:xfrm>
          <a:prstGeom prst="rect">
            <a:avLst/>
          </a:prstGeom>
          <a:noFill/>
        </p:spPr>
        <p:txBody>
          <a:bodyPr wrap="none" rtlCol="0">
            <a:spAutoFit/>
          </a:bodyPr>
          <a:lstStyle/>
          <a:p>
            <a:r>
              <a:rPr lang="en-US" sz="2000" b="1" dirty="0">
                <a:solidFill>
                  <a:srgbClr val="365F91"/>
                </a:solidFill>
                <a:latin typeface="Times New Roman" panose="02020603050405020304" pitchFamily="18" charset="0"/>
                <a:cs typeface="Times New Roman" panose="02020603050405020304" pitchFamily="18" charset="0"/>
              </a:rPr>
              <a:t>Wave flume experiments</a:t>
            </a:r>
          </a:p>
        </p:txBody>
      </p:sp>
      <p:graphicFrame>
        <p:nvGraphicFramePr>
          <p:cNvPr id="6" name="Object 5">
            <a:extLst>
              <a:ext uri="{FF2B5EF4-FFF2-40B4-BE49-F238E27FC236}">
                <a16:creationId xmlns:a16="http://schemas.microsoft.com/office/drawing/2014/main" id="{F5DC1EF7-1FF9-4C53-BA35-D80913CF589C}"/>
              </a:ext>
            </a:extLst>
          </p:cNvPr>
          <p:cNvGraphicFramePr>
            <a:graphicFrameLocks noChangeAspect="1"/>
          </p:cNvGraphicFramePr>
          <p:nvPr>
            <p:extLst>
              <p:ext uri="{D42A27DB-BD31-4B8C-83A1-F6EECF244321}">
                <p14:modId xmlns:p14="http://schemas.microsoft.com/office/powerpoint/2010/main" val="1522154763"/>
              </p:ext>
            </p:extLst>
          </p:nvPr>
        </p:nvGraphicFramePr>
        <p:xfrm>
          <a:off x="547057" y="2001092"/>
          <a:ext cx="11097885" cy="2431760"/>
        </p:xfrm>
        <a:graphic>
          <a:graphicData uri="http://schemas.openxmlformats.org/presentationml/2006/ole">
            <mc:AlternateContent xmlns:mc="http://schemas.openxmlformats.org/markup-compatibility/2006">
              <mc:Choice xmlns:v="urn:schemas-microsoft-com:vml" Requires="v">
                <p:oleObj spid="_x0000_s2096" name="AutoCAD Drawing" r:id="rId5" imgW="9239250" imgH="5784850" progId="AutoCAD.Drawing.23">
                  <p:embed/>
                </p:oleObj>
              </mc:Choice>
              <mc:Fallback>
                <p:oleObj name="AutoCAD Drawing" r:id="rId5" imgW="9239250" imgH="5784850" progId="AutoCAD.Drawing.2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t="37465" r="13344" b="32201"/>
                      <a:stretch>
                        <a:fillRect/>
                      </a:stretch>
                    </p:blipFill>
                    <p:spPr bwMode="auto">
                      <a:xfrm>
                        <a:off x="547057" y="2001092"/>
                        <a:ext cx="11097885" cy="2431760"/>
                      </a:xfrm>
                      <a:prstGeom prst="rect">
                        <a:avLst/>
                      </a:prstGeom>
                      <a:noFill/>
                    </p:spPr>
                  </p:pic>
                </p:oleObj>
              </mc:Fallback>
            </mc:AlternateContent>
          </a:graphicData>
        </a:graphic>
      </p:graphicFrame>
      <p:pic>
        <p:nvPicPr>
          <p:cNvPr id="13" name="Picture 12">
            <a:extLst>
              <a:ext uri="{FF2B5EF4-FFF2-40B4-BE49-F238E27FC236}">
                <a16:creationId xmlns:a16="http://schemas.microsoft.com/office/drawing/2014/main" id="{22012B4B-6A29-4D93-A2EC-F568986BE661}"/>
              </a:ext>
            </a:extLst>
          </p:cNvPr>
          <p:cNvPicPr>
            <a:picLocks noChangeAspect="1"/>
          </p:cNvPicPr>
          <p:nvPr/>
        </p:nvPicPr>
        <p:blipFill rotWithShape="1">
          <a:blip r:embed="rId7">
            <a:extLst>
              <a:ext uri="{28A0092B-C50C-407E-A947-70E740481C1C}">
                <a14:useLocalDpi xmlns:a14="http://schemas.microsoft.com/office/drawing/2010/main" val="0"/>
              </a:ext>
            </a:extLst>
          </a:blip>
          <a:srcRect r="1445"/>
          <a:stretch/>
        </p:blipFill>
        <p:spPr>
          <a:xfrm>
            <a:off x="3630117" y="4880214"/>
            <a:ext cx="2026960" cy="708718"/>
          </a:xfrm>
          <a:prstGeom prst="rect">
            <a:avLst/>
          </a:prstGeom>
        </p:spPr>
      </p:pic>
      <p:cxnSp>
        <p:nvCxnSpPr>
          <p:cNvPr id="15" name="Straight Arrow Connector 14">
            <a:extLst>
              <a:ext uri="{FF2B5EF4-FFF2-40B4-BE49-F238E27FC236}">
                <a16:creationId xmlns:a16="http://schemas.microsoft.com/office/drawing/2014/main" id="{1079E2A3-E583-4EAE-914D-B16DA5ECF7ED}"/>
              </a:ext>
            </a:extLst>
          </p:cNvPr>
          <p:cNvCxnSpPr>
            <a:cxnSpLocks/>
          </p:cNvCxnSpPr>
          <p:nvPr/>
        </p:nvCxnSpPr>
        <p:spPr>
          <a:xfrm flipH="1" flipV="1">
            <a:off x="6770117" y="2086540"/>
            <a:ext cx="110644" cy="194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picture containing indoor, items, suitcase, sitting&#10;&#10;Description automatically generated">
            <a:extLst>
              <a:ext uri="{FF2B5EF4-FFF2-40B4-BE49-F238E27FC236}">
                <a16:creationId xmlns:a16="http://schemas.microsoft.com/office/drawing/2014/main" id="{AA45637B-991B-4714-86E3-082758AAF9E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234" t="39453" r="18402" b="26404"/>
          <a:stretch/>
        </p:blipFill>
        <p:spPr bwMode="auto">
          <a:xfrm>
            <a:off x="4282940" y="1249368"/>
            <a:ext cx="2467664" cy="825687"/>
          </a:xfrm>
          <a:prstGeom prst="rect">
            <a:avLst/>
          </a:prstGeom>
          <a:ln>
            <a:noFill/>
          </a:ln>
          <a:extLst>
            <a:ext uri="{53640926-AAD7-44D8-BBD7-CCE9431645EC}">
              <a14:shadowObscured xmlns:a14="http://schemas.microsoft.com/office/drawing/2010/main"/>
            </a:ext>
          </a:extLst>
        </p:spPr>
      </p:pic>
      <p:cxnSp>
        <p:nvCxnSpPr>
          <p:cNvPr id="19" name="Straight Arrow Connector 18">
            <a:extLst>
              <a:ext uri="{FF2B5EF4-FFF2-40B4-BE49-F238E27FC236}">
                <a16:creationId xmlns:a16="http://schemas.microsoft.com/office/drawing/2014/main" id="{67175154-9411-4AD0-9176-CD2C5F812072}"/>
              </a:ext>
            </a:extLst>
          </p:cNvPr>
          <p:cNvCxnSpPr>
            <a:cxnSpLocks/>
          </p:cNvCxnSpPr>
          <p:nvPr/>
        </p:nvCxnSpPr>
        <p:spPr>
          <a:xfrm flipH="1">
            <a:off x="4643597" y="3134139"/>
            <a:ext cx="2956526" cy="1536967"/>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4" name="Picture 105" descr="A picture containing knife&#10;&#10;Description automatically generated">
            <a:extLst>
              <a:ext uri="{FF2B5EF4-FFF2-40B4-BE49-F238E27FC236}">
                <a16:creationId xmlns:a16="http://schemas.microsoft.com/office/drawing/2014/main" id="{09A8612C-A46D-4B9C-A18A-19A848DA39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525" t="14326" r="4263" b="18056"/>
          <a:stretch>
            <a:fillRect/>
          </a:stretch>
        </p:blipFill>
        <p:spPr bwMode="auto">
          <a:xfrm rot="-5400000">
            <a:off x="6776779" y="4701214"/>
            <a:ext cx="1034756" cy="104807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07" descr="A close up of a machine&#10;&#10;Description automatically generated">
            <a:extLst>
              <a:ext uri="{FF2B5EF4-FFF2-40B4-BE49-F238E27FC236}">
                <a16:creationId xmlns:a16="http://schemas.microsoft.com/office/drawing/2014/main" id="{240F7A9B-D662-4814-9634-4F59DE4D2C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8763" t="26707" r="3722" b="4855"/>
          <a:stretch>
            <a:fillRect/>
          </a:stretch>
        </p:blipFill>
        <p:spPr bwMode="auto">
          <a:xfrm>
            <a:off x="9629045" y="4670779"/>
            <a:ext cx="2031010" cy="1186028"/>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DA967224-ED93-4397-BB98-B9D1BB2CB540}"/>
              </a:ext>
            </a:extLst>
          </p:cNvPr>
          <p:cNvCxnSpPr>
            <a:cxnSpLocks/>
          </p:cNvCxnSpPr>
          <p:nvPr/>
        </p:nvCxnSpPr>
        <p:spPr>
          <a:xfrm flipH="1">
            <a:off x="6990522" y="3485322"/>
            <a:ext cx="991782" cy="94753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FF1982-3FC0-49AA-AEC4-9F537C77CC4E}"/>
              </a:ext>
            </a:extLst>
          </p:cNvPr>
          <p:cNvSpPr txBox="1"/>
          <p:nvPr/>
        </p:nvSpPr>
        <p:spPr>
          <a:xfrm>
            <a:off x="5413603" y="4470349"/>
            <a:ext cx="941283" cy="369332"/>
          </a:xfrm>
          <a:prstGeom prst="rect">
            <a:avLst/>
          </a:prstGeom>
          <a:noFill/>
        </p:spPr>
        <p:txBody>
          <a:bodyPr wrap="none" rtlCol="0">
            <a:spAutoFit/>
          </a:bodyPr>
          <a:lstStyle/>
          <a:p>
            <a:r>
              <a:rPr lang="en-US" b="1" dirty="0">
                <a:solidFill>
                  <a:schemeClr val="bg1">
                    <a:lumMod val="50000"/>
                  </a:schemeClr>
                </a:solidFill>
                <a:latin typeface="Times New Roman" panose="02020603050405020304" pitchFamily="18" charset="0"/>
                <a:cs typeface="Times New Roman" panose="02020603050405020304" pitchFamily="18" charset="0"/>
              </a:rPr>
              <a:t>Sensors</a:t>
            </a:r>
          </a:p>
        </p:txBody>
      </p:sp>
      <p:sp>
        <p:nvSpPr>
          <p:cNvPr id="27" name="TextBox 26">
            <a:extLst>
              <a:ext uri="{FF2B5EF4-FFF2-40B4-BE49-F238E27FC236}">
                <a16:creationId xmlns:a16="http://schemas.microsoft.com/office/drawing/2014/main" id="{214F0B86-4D47-4CDB-A740-E4E1AA9D68C1}"/>
              </a:ext>
            </a:extLst>
          </p:cNvPr>
          <p:cNvSpPr txBox="1"/>
          <p:nvPr/>
        </p:nvSpPr>
        <p:spPr>
          <a:xfrm>
            <a:off x="7889599" y="5102667"/>
            <a:ext cx="1563248" cy="369332"/>
          </a:xfrm>
          <a:prstGeom prst="rect">
            <a:avLst/>
          </a:prstGeom>
          <a:noFill/>
        </p:spPr>
        <p:txBody>
          <a:bodyPr wrap="none" rtlCol="0">
            <a:spAutoFit/>
          </a:bodyPr>
          <a:lstStyle/>
          <a:p>
            <a:r>
              <a:rPr lang="en-US" b="1" dirty="0">
                <a:solidFill>
                  <a:schemeClr val="bg1">
                    <a:lumMod val="50000"/>
                  </a:schemeClr>
                </a:solidFill>
                <a:latin typeface="Times New Roman" panose="02020603050405020304" pitchFamily="18" charset="0"/>
                <a:cs typeface="Times New Roman" panose="02020603050405020304" pitchFamily="18" charset="0"/>
              </a:rPr>
              <a:t>Data collector</a:t>
            </a:r>
          </a:p>
        </p:txBody>
      </p:sp>
      <p:sp>
        <p:nvSpPr>
          <p:cNvPr id="25" name="TextBox 24">
            <a:extLst>
              <a:ext uri="{FF2B5EF4-FFF2-40B4-BE49-F238E27FC236}">
                <a16:creationId xmlns:a16="http://schemas.microsoft.com/office/drawing/2014/main" id="{CDC72774-377D-438C-BBCE-4B1A51471A77}"/>
              </a:ext>
            </a:extLst>
          </p:cNvPr>
          <p:cNvSpPr txBox="1"/>
          <p:nvPr/>
        </p:nvSpPr>
        <p:spPr>
          <a:xfrm>
            <a:off x="3627948" y="5619013"/>
            <a:ext cx="2256296" cy="738664"/>
          </a:xfrm>
          <a:prstGeom prst="rect">
            <a:avLst/>
          </a:prstGeom>
          <a:noFill/>
        </p:spPr>
        <p:txBody>
          <a:bodyPr wrap="square" rtlCol="0">
            <a:spAutoFit/>
          </a:bodyPr>
          <a:lstStyle/>
          <a:p>
            <a:pPr algn="ctr"/>
            <a:r>
              <a:rPr lang="en-US" sz="1400" b="1" dirty="0">
                <a:solidFill>
                  <a:schemeClr val="bg1">
                    <a:lumMod val="50000"/>
                  </a:schemeClr>
                </a:solidFill>
                <a:latin typeface="Times New Roman" panose="02020603050405020304" pitchFamily="18" charset="0"/>
                <a:cs typeface="Times New Roman" panose="02020603050405020304" pitchFamily="18" charset="0"/>
              </a:rPr>
              <a:t>To record sediment suspension concentration (SSC)</a:t>
            </a:r>
          </a:p>
        </p:txBody>
      </p:sp>
      <p:sp>
        <p:nvSpPr>
          <p:cNvPr id="29" name="TextBox 28">
            <a:extLst>
              <a:ext uri="{FF2B5EF4-FFF2-40B4-BE49-F238E27FC236}">
                <a16:creationId xmlns:a16="http://schemas.microsoft.com/office/drawing/2014/main" id="{A2F0C436-7EEB-4DAC-BE8C-69B5ECDEC272}"/>
              </a:ext>
            </a:extLst>
          </p:cNvPr>
          <p:cNvSpPr txBox="1"/>
          <p:nvPr/>
        </p:nvSpPr>
        <p:spPr>
          <a:xfrm>
            <a:off x="6166009" y="5895297"/>
            <a:ext cx="2256296" cy="523220"/>
          </a:xfrm>
          <a:prstGeom prst="rect">
            <a:avLst/>
          </a:prstGeom>
          <a:noFill/>
        </p:spPr>
        <p:txBody>
          <a:bodyPr wrap="square" rtlCol="0">
            <a:spAutoFit/>
          </a:bodyPr>
          <a:lstStyle/>
          <a:p>
            <a:pPr algn="ctr"/>
            <a:r>
              <a:rPr lang="en-US" sz="1400" b="1" dirty="0">
                <a:solidFill>
                  <a:schemeClr val="bg1">
                    <a:lumMod val="50000"/>
                  </a:schemeClr>
                </a:solidFill>
                <a:latin typeface="Times New Roman" panose="02020603050405020304" pitchFamily="18" charset="0"/>
                <a:cs typeface="Times New Roman" panose="02020603050405020304" pitchFamily="18" charset="0"/>
              </a:rPr>
              <a:t>To record pore-water pressure</a:t>
            </a:r>
          </a:p>
        </p:txBody>
      </p:sp>
      <p:sp>
        <p:nvSpPr>
          <p:cNvPr id="33" name="TextBox 32">
            <a:extLst>
              <a:ext uri="{FF2B5EF4-FFF2-40B4-BE49-F238E27FC236}">
                <a16:creationId xmlns:a16="http://schemas.microsoft.com/office/drawing/2014/main" id="{04A8AE4A-9AFC-41C7-ADFE-D037DFEA7444}"/>
              </a:ext>
            </a:extLst>
          </p:cNvPr>
          <p:cNvSpPr txBox="1"/>
          <p:nvPr/>
        </p:nvSpPr>
        <p:spPr>
          <a:xfrm>
            <a:off x="177460" y="4494794"/>
            <a:ext cx="2733138" cy="1754326"/>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To </a:t>
            </a:r>
            <a:r>
              <a:rPr lang="en-US" altLang="zh-CN" dirty="0">
                <a:latin typeface="Times New Roman" panose="02020603050405020304" pitchFamily="18" charset="0"/>
                <a:cs typeface="Times New Roman" panose="02020603050405020304" pitchFamily="18" charset="0"/>
              </a:rPr>
              <a:t>clarify the influence of clay content (CC) on SSC above sand-clay seabed. Flume experiments were executed with fixed wave condition and various CC. </a:t>
            </a:r>
            <a:endParaRPr lang="en-US" dirty="0">
              <a:latin typeface="Times New Roman" panose="02020603050405020304" pitchFamily="18" charset="0"/>
              <a:cs typeface="Times New Roman" panose="02020603050405020304" pitchFamily="18" charset="0"/>
            </a:endParaRPr>
          </a:p>
        </p:txBody>
      </p:sp>
      <p:sp>
        <p:nvSpPr>
          <p:cNvPr id="2049" name="TextBox 2048">
            <a:extLst>
              <a:ext uri="{FF2B5EF4-FFF2-40B4-BE49-F238E27FC236}">
                <a16:creationId xmlns:a16="http://schemas.microsoft.com/office/drawing/2014/main" id="{867D9016-67AF-4F69-90CA-2326E593791B}"/>
              </a:ext>
            </a:extLst>
          </p:cNvPr>
          <p:cNvSpPr txBox="1"/>
          <p:nvPr/>
        </p:nvSpPr>
        <p:spPr>
          <a:xfrm>
            <a:off x="2883520" y="2580181"/>
            <a:ext cx="2198102" cy="923330"/>
          </a:xfrm>
          <a:prstGeom prst="rect">
            <a:avLst/>
          </a:prstGeom>
          <a:noFill/>
        </p:spPr>
        <p:txBody>
          <a:bodyPr wrap="none" rtlCol="0">
            <a:spAutoFit/>
          </a:bodyPr>
          <a:lstStyle/>
          <a:p>
            <a:r>
              <a:rPr lang="en-US" sz="1800" b="1" dirty="0">
                <a:solidFill>
                  <a:srgbClr val="839EBF"/>
                </a:solidFill>
                <a:effectLst/>
                <a:latin typeface="Times New Roman" panose="02020603050405020304" pitchFamily="18" charset="0"/>
                <a:ea typeface="等线" panose="02010600030101010101" pitchFamily="2" charset="-122"/>
                <a:cs typeface="Times New Roman" panose="02020603050405020304" pitchFamily="18" charset="0"/>
              </a:rPr>
              <a:t>Water depth: 0.45m</a:t>
            </a:r>
          </a:p>
          <a:p>
            <a:r>
              <a:rPr lang="en-US" b="1" dirty="0">
                <a:solidFill>
                  <a:srgbClr val="839EBF"/>
                </a:solidFill>
                <a:latin typeface="Times New Roman" panose="02020603050405020304" pitchFamily="18" charset="0"/>
                <a:ea typeface="等线" panose="02010600030101010101" pitchFamily="2" charset="-122"/>
                <a:cs typeface="Times New Roman" panose="02020603050405020304" pitchFamily="18" charset="0"/>
              </a:rPr>
              <a:t>W</a:t>
            </a:r>
            <a:r>
              <a:rPr lang="en-US" sz="1800" b="1" dirty="0">
                <a:solidFill>
                  <a:srgbClr val="839EBF"/>
                </a:solidFill>
                <a:effectLst/>
                <a:latin typeface="Times New Roman" panose="02020603050405020304" pitchFamily="18" charset="0"/>
                <a:ea typeface="等线" panose="02010600030101010101" pitchFamily="2" charset="-122"/>
                <a:cs typeface="Times New Roman" panose="02020603050405020304" pitchFamily="18" charset="0"/>
              </a:rPr>
              <a:t>ave height: 0.14 m</a:t>
            </a:r>
          </a:p>
          <a:p>
            <a:r>
              <a:rPr lang="en-US" b="1" dirty="0">
                <a:solidFill>
                  <a:srgbClr val="839EBF"/>
                </a:solidFill>
                <a:latin typeface="Times New Roman" panose="02020603050405020304" pitchFamily="18" charset="0"/>
                <a:ea typeface="等线" panose="02010600030101010101" pitchFamily="2" charset="-122"/>
                <a:cs typeface="Times New Roman" panose="02020603050405020304" pitchFamily="18" charset="0"/>
              </a:rPr>
              <a:t>W</a:t>
            </a:r>
            <a:r>
              <a:rPr lang="en-US" sz="1800" b="1" dirty="0">
                <a:solidFill>
                  <a:srgbClr val="839EBF"/>
                </a:solidFill>
                <a:effectLst/>
                <a:latin typeface="Times New Roman" panose="02020603050405020304" pitchFamily="18" charset="0"/>
                <a:ea typeface="等线" panose="02010600030101010101" pitchFamily="2" charset="-122"/>
                <a:cs typeface="Times New Roman" panose="02020603050405020304" pitchFamily="18" charset="0"/>
              </a:rPr>
              <a:t>ave period: 1.6 s.</a:t>
            </a:r>
            <a:endParaRPr lang="en-US" sz="1800" b="1" dirty="0">
              <a:solidFill>
                <a:srgbClr val="839EBF"/>
              </a:solidFill>
              <a:effectLst/>
              <a:latin typeface="Calibri" panose="020F0502020204030204" pitchFamily="34" charset="0"/>
              <a:ea typeface="等线" panose="02010600030101010101" pitchFamily="2" charset="-122"/>
              <a:cs typeface="Times New Roman" panose="02020603050405020304" pitchFamily="18" charset="0"/>
            </a:endParaRPr>
          </a:p>
        </p:txBody>
      </p:sp>
      <p:cxnSp>
        <p:nvCxnSpPr>
          <p:cNvPr id="2051" name="Straight Arrow Connector 2050">
            <a:extLst>
              <a:ext uri="{FF2B5EF4-FFF2-40B4-BE49-F238E27FC236}">
                <a16:creationId xmlns:a16="http://schemas.microsoft.com/office/drawing/2014/main" id="{56041BB0-D5E7-4B98-8327-D8BBB02695C9}"/>
              </a:ext>
            </a:extLst>
          </p:cNvPr>
          <p:cNvCxnSpPr>
            <a:cxnSpLocks/>
          </p:cNvCxnSpPr>
          <p:nvPr/>
        </p:nvCxnSpPr>
        <p:spPr>
          <a:xfrm flipH="1">
            <a:off x="3103420" y="2341207"/>
            <a:ext cx="77102" cy="29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6" name="Straight Arrow Connector 2055">
            <a:extLst>
              <a:ext uri="{FF2B5EF4-FFF2-40B4-BE49-F238E27FC236}">
                <a16:creationId xmlns:a16="http://schemas.microsoft.com/office/drawing/2014/main" id="{84C36105-C690-442F-BC5F-DFDA602CB44C}"/>
              </a:ext>
            </a:extLst>
          </p:cNvPr>
          <p:cNvCxnSpPr>
            <a:cxnSpLocks/>
          </p:cNvCxnSpPr>
          <p:nvPr/>
        </p:nvCxnSpPr>
        <p:spPr>
          <a:xfrm flipV="1">
            <a:off x="8671224" y="1869739"/>
            <a:ext cx="661898" cy="1407724"/>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BC2053E-C050-4057-80EF-48DBF5D8EE30}"/>
              </a:ext>
            </a:extLst>
          </p:cNvPr>
          <p:cNvSpPr txBox="1"/>
          <p:nvPr/>
        </p:nvSpPr>
        <p:spPr>
          <a:xfrm>
            <a:off x="8406728" y="1223408"/>
            <a:ext cx="3095719" cy="646331"/>
          </a:xfrm>
          <a:prstGeom prst="rect">
            <a:avLst/>
          </a:prstGeom>
          <a:noFill/>
        </p:spPr>
        <p:txBody>
          <a:bodyPr wrap="none" rtlCol="0">
            <a:spAutoFit/>
          </a:bodyPr>
          <a:lstStyle/>
          <a:p>
            <a:r>
              <a:rPr lang="en-US" sz="1800" b="1" dirty="0">
                <a:solidFill>
                  <a:schemeClr val="accent4">
                    <a:lumMod val="50000"/>
                  </a:schemeClr>
                </a:solidFill>
                <a:effectLst/>
                <a:latin typeface="Times New Roman" panose="02020603050405020304" pitchFamily="18" charset="0"/>
                <a:ea typeface="等线" panose="02010600030101010101" pitchFamily="2" charset="-122"/>
                <a:cs typeface="Times New Roman" panose="02020603050405020304" pitchFamily="18" charset="0"/>
              </a:rPr>
              <a:t>CC of sand-clay bed: 2.4%, </a:t>
            </a:r>
          </a:p>
          <a:p>
            <a:r>
              <a:rPr lang="en-US" b="1" dirty="0">
                <a:solidFill>
                  <a:schemeClr val="accent4">
                    <a:lumMod val="50000"/>
                  </a:schemeClr>
                </a:solidFill>
                <a:latin typeface="Times New Roman" panose="02020603050405020304" pitchFamily="18" charset="0"/>
                <a:ea typeface="等线" panose="02010600030101010101" pitchFamily="2" charset="-122"/>
                <a:cs typeface="Times New Roman" panose="02020603050405020304" pitchFamily="18" charset="0"/>
              </a:rPr>
              <a:t>4.9%, 7.7%, 9.9% and 14.2%</a:t>
            </a:r>
            <a:endParaRPr lang="en-US" sz="1800" b="1" dirty="0">
              <a:solidFill>
                <a:schemeClr val="accent4">
                  <a:lumMod val="50000"/>
                </a:schemeClr>
              </a:solidFill>
              <a:effectLst/>
              <a:latin typeface="Calibri" panose="020F0502020204030204" pitchFamily="34"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2513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97B8A89-D937-4F58-A0C5-C0AE9168E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2" y="6248079"/>
            <a:ext cx="1650164" cy="50827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151C7FBA-DF16-4DAE-B9CA-2274F4785E8C}"/>
              </a:ext>
            </a:extLst>
          </p:cNvPr>
          <p:cNvPicPr>
            <a:picLocks noChangeAspect="1"/>
          </p:cNvPicPr>
          <p:nvPr/>
        </p:nvPicPr>
        <p:blipFill rotWithShape="1">
          <a:blip r:embed="rId4">
            <a:extLst>
              <a:ext uri="{28A0092B-C50C-407E-A947-70E740481C1C}">
                <a14:useLocalDpi xmlns:a14="http://schemas.microsoft.com/office/drawing/2010/main" val="0"/>
              </a:ext>
            </a:extLst>
          </a:blip>
          <a:srcRect l="2609" t="6214" r="85107" b="63437"/>
          <a:stretch/>
        </p:blipFill>
        <p:spPr>
          <a:xfrm>
            <a:off x="11476115" y="6203788"/>
            <a:ext cx="550233" cy="552569"/>
          </a:xfrm>
          <a:prstGeom prst="rect">
            <a:avLst/>
          </a:prstGeom>
        </p:spPr>
      </p:pic>
      <p:sp>
        <p:nvSpPr>
          <p:cNvPr id="8" name="矩形 14">
            <a:extLst>
              <a:ext uri="{FF2B5EF4-FFF2-40B4-BE49-F238E27FC236}">
                <a16:creationId xmlns:a16="http://schemas.microsoft.com/office/drawing/2014/main" id="{E488459D-2F41-4B99-AD7C-32E03CC5BA51}"/>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id="{D595A339-BF2A-42AD-92EA-C08BB4011AB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303D0BB-BDAE-4A38-A4EA-50B78423904D}"/>
              </a:ext>
            </a:extLst>
          </p:cNvPr>
          <p:cNvSpPr/>
          <p:nvPr/>
        </p:nvSpPr>
        <p:spPr>
          <a:xfrm>
            <a:off x="165652" y="907774"/>
            <a:ext cx="11860696"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404DDBF-81C3-4036-80D4-8272BF26D789}"/>
              </a:ext>
            </a:extLst>
          </p:cNvPr>
          <p:cNvSpPr txBox="1"/>
          <p:nvPr/>
        </p:nvSpPr>
        <p:spPr>
          <a:xfrm>
            <a:off x="1067190" y="254294"/>
            <a:ext cx="162256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Methods</a:t>
            </a:r>
          </a:p>
        </p:txBody>
      </p:sp>
      <p:pic>
        <p:nvPicPr>
          <p:cNvPr id="3" name="Picture 2">
            <a:extLst>
              <a:ext uri="{FF2B5EF4-FFF2-40B4-BE49-F238E27FC236}">
                <a16:creationId xmlns:a16="http://schemas.microsoft.com/office/drawing/2014/main" id="{C74EF7CB-11D7-493E-BDC8-9B5A685451C3}"/>
              </a:ext>
            </a:extLst>
          </p:cNvPr>
          <p:cNvPicPr>
            <a:picLocks noChangeAspect="1"/>
          </p:cNvPicPr>
          <p:nvPr/>
        </p:nvPicPr>
        <p:blipFill rotWithShape="1">
          <a:blip r:embed="rId5">
            <a:extLst>
              <a:ext uri="{28A0092B-C50C-407E-A947-70E740481C1C}">
                <a14:useLocalDpi xmlns:a14="http://schemas.microsoft.com/office/drawing/2010/main" val="0"/>
              </a:ext>
            </a:extLst>
          </a:blip>
          <a:srcRect l="290" t="35536" r="21232" b="662"/>
          <a:stretch/>
        </p:blipFill>
        <p:spPr>
          <a:xfrm>
            <a:off x="3403324" y="1787166"/>
            <a:ext cx="5385352" cy="3283668"/>
          </a:xfrm>
          <a:prstGeom prst="rect">
            <a:avLst/>
          </a:prstGeom>
        </p:spPr>
      </p:pic>
      <p:cxnSp>
        <p:nvCxnSpPr>
          <p:cNvPr id="6" name="Straight Arrow Connector 5">
            <a:extLst>
              <a:ext uri="{FF2B5EF4-FFF2-40B4-BE49-F238E27FC236}">
                <a16:creationId xmlns:a16="http://schemas.microsoft.com/office/drawing/2014/main" id="{C445229A-33E8-4D2C-95AC-471748D575FD}"/>
              </a:ext>
            </a:extLst>
          </p:cNvPr>
          <p:cNvCxnSpPr/>
          <p:nvPr/>
        </p:nvCxnSpPr>
        <p:spPr>
          <a:xfrm>
            <a:off x="5579165" y="4936435"/>
            <a:ext cx="132522" cy="66260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CD186A-2952-469C-A3DF-538E4F78DE79}"/>
              </a:ext>
            </a:extLst>
          </p:cNvPr>
          <p:cNvSpPr txBox="1"/>
          <p:nvPr/>
        </p:nvSpPr>
        <p:spPr>
          <a:xfrm>
            <a:off x="4583539" y="5599043"/>
            <a:ext cx="2256296" cy="584775"/>
          </a:xfrm>
          <a:prstGeom prst="rect">
            <a:avLst/>
          </a:prstGeom>
          <a:noFill/>
        </p:spPr>
        <p:txBody>
          <a:bodyPr wrap="square" rtlCol="0">
            <a:spAutoFit/>
          </a:bodyPr>
          <a:lstStyle/>
          <a:p>
            <a:pPr algn="ctr"/>
            <a:r>
              <a:rPr lang="en-US" sz="1600" b="1" dirty="0">
                <a:solidFill>
                  <a:schemeClr val="bg1">
                    <a:lumMod val="50000"/>
                  </a:schemeClr>
                </a:solidFill>
                <a:effectLst/>
                <a:latin typeface="Times New Roman" panose="02020603050405020304" pitchFamily="18" charset="0"/>
                <a:ea typeface="等线" panose="02010600030101010101" pitchFamily="2" charset="-122"/>
              </a:rPr>
              <a:t>2K camera to record experimental video</a:t>
            </a:r>
            <a:endParaRPr lang="en-US" sz="1600" b="1"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B8837659-15D6-46CA-893D-DEF6ECF7C3F6}"/>
              </a:ext>
            </a:extLst>
          </p:cNvPr>
          <p:cNvCxnSpPr>
            <a:cxnSpLocks/>
          </p:cNvCxnSpPr>
          <p:nvPr/>
        </p:nvCxnSpPr>
        <p:spPr>
          <a:xfrm flipH="1" flipV="1">
            <a:off x="2577181" y="3650485"/>
            <a:ext cx="1000907" cy="1014282"/>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8A72CB-FDA4-45F1-B3E0-74BC51270F0B}"/>
              </a:ext>
            </a:extLst>
          </p:cNvPr>
          <p:cNvSpPr txBox="1"/>
          <p:nvPr/>
        </p:nvSpPr>
        <p:spPr>
          <a:xfrm>
            <a:off x="497816" y="1371556"/>
            <a:ext cx="2397784" cy="338554"/>
          </a:xfrm>
          <a:prstGeom prst="rect">
            <a:avLst/>
          </a:prstGeom>
          <a:noFill/>
        </p:spPr>
        <p:txBody>
          <a:bodyPr wrap="square" rtlCol="0">
            <a:spAutoFit/>
          </a:bodyPr>
          <a:lstStyle/>
          <a:p>
            <a:pPr algn="ctr"/>
            <a:r>
              <a:rPr lang="en-US" sz="1600" b="1" dirty="0">
                <a:solidFill>
                  <a:schemeClr val="accent4">
                    <a:lumMod val="50000"/>
                  </a:schemeClr>
                </a:solidFill>
                <a:effectLst/>
                <a:latin typeface="Times New Roman" panose="02020603050405020304" pitchFamily="18" charset="0"/>
                <a:ea typeface="等线" panose="02010600030101010101" pitchFamily="2" charset="-122"/>
              </a:rPr>
              <a:t>Tanks to mix soil samples</a:t>
            </a:r>
          </a:p>
        </p:txBody>
      </p:sp>
      <p:sp>
        <p:nvSpPr>
          <p:cNvPr id="16" name="Frame 15">
            <a:extLst>
              <a:ext uri="{FF2B5EF4-FFF2-40B4-BE49-F238E27FC236}">
                <a16:creationId xmlns:a16="http://schemas.microsoft.com/office/drawing/2014/main" id="{53A832CE-6C7D-433D-A114-7CD35CC6CE9E}"/>
              </a:ext>
            </a:extLst>
          </p:cNvPr>
          <p:cNvSpPr/>
          <p:nvPr/>
        </p:nvSpPr>
        <p:spPr>
          <a:xfrm>
            <a:off x="872616" y="3049769"/>
            <a:ext cx="1371868" cy="1061945"/>
          </a:xfrm>
          <a:prstGeom prst="frame">
            <a:avLst>
              <a:gd name="adj1" fmla="val 1872"/>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1F67B26A-FCA7-457A-B87B-64FE92E16BEA}"/>
              </a:ext>
            </a:extLst>
          </p:cNvPr>
          <p:cNvSpPr/>
          <p:nvPr/>
        </p:nvSpPr>
        <p:spPr>
          <a:xfrm rot="19542716">
            <a:off x="2170096" y="2174346"/>
            <a:ext cx="1080855" cy="836676"/>
          </a:xfrm>
          <a:prstGeom prst="frame">
            <a:avLst>
              <a:gd name="adj1" fmla="val 1872"/>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C6FE11F3-AEC0-4BF6-A4EC-F97C994683AF}"/>
              </a:ext>
            </a:extLst>
          </p:cNvPr>
          <p:cNvSpPr txBox="1"/>
          <p:nvPr/>
        </p:nvSpPr>
        <p:spPr>
          <a:xfrm rot="19542716">
            <a:off x="2225876" y="2607765"/>
            <a:ext cx="1211870" cy="307777"/>
          </a:xfrm>
          <a:prstGeom prst="rect">
            <a:avLst/>
          </a:prstGeom>
          <a:noFill/>
        </p:spPr>
        <p:txBody>
          <a:bodyPr wrap="none" rtlCol="0">
            <a:spAutoFit/>
          </a:bodyPr>
          <a:lstStyle/>
          <a:p>
            <a:r>
              <a:rPr lang="en-US" sz="1400" b="1" dirty="0">
                <a:solidFill>
                  <a:schemeClr val="accent4">
                    <a:lumMod val="75000"/>
                  </a:schemeClr>
                </a:solidFill>
                <a:latin typeface="Times New Roman" panose="02020603050405020304" pitchFamily="18" charset="0"/>
                <a:cs typeface="Times New Roman" panose="02020603050405020304" pitchFamily="18" charset="0"/>
              </a:rPr>
              <a:t>Clay</a:t>
            </a:r>
            <a:r>
              <a:rPr lang="en-US" sz="1400" b="1" dirty="0">
                <a:latin typeface="Times New Roman" panose="02020603050405020304" pitchFamily="18" charset="0"/>
                <a:cs typeface="Times New Roman" panose="02020603050405020304" pitchFamily="18" charset="0"/>
              </a:rPr>
              <a:t> + </a:t>
            </a:r>
            <a:r>
              <a:rPr lang="en-US" sz="1400" b="1" dirty="0">
                <a:solidFill>
                  <a:schemeClr val="accent5">
                    <a:lumMod val="60000"/>
                    <a:lumOff val="40000"/>
                  </a:schemeClr>
                </a:solidFill>
                <a:latin typeface="Times New Roman" panose="02020603050405020304" pitchFamily="18" charset="0"/>
                <a:cs typeface="Times New Roman" panose="02020603050405020304" pitchFamily="18" charset="0"/>
              </a:rPr>
              <a:t>Water</a:t>
            </a:r>
          </a:p>
        </p:txBody>
      </p:sp>
      <p:cxnSp>
        <p:nvCxnSpPr>
          <p:cNvPr id="21" name="Connector: Curved 20">
            <a:extLst>
              <a:ext uri="{FF2B5EF4-FFF2-40B4-BE49-F238E27FC236}">
                <a16:creationId xmlns:a16="http://schemas.microsoft.com/office/drawing/2014/main" id="{68DEEBDF-B9F7-4EB9-822D-9EAB2987D3D6}"/>
              </a:ext>
            </a:extLst>
          </p:cNvPr>
          <p:cNvCxnSpPr>
            <a:cxnSpLocks/>
          </p:cNvCxnSpPr>
          <p:nvPr/>
        </p:nvCxnSpPr>
        <p:spPr>
          <a:xfrm rot="19542716">
            <a:off x="2144696" y="2424455"/>
            <a:ext cx="1046664" cy="208710"/>
          </a:xfrm>
          <a:prstGeom prst="curvedConnector3">
            <a:avLst>
              <a:gd name="adj1" fmla="val 49393"/>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1CE34E5-670C-4A23-B695-E0BEF012674C}"/>
              </a:ext>
            </a:extLst>
          </p:cNvPr>
          <p:cNvSpPr txBox="1"/>
          <p:nvPr/>
        </p:nvSpPr>
        <p:spPr>
          <a:xfrm>
            <a:off x="585192" y="4640475"/>
            <a:ext cx="2395151" cy="1477328"/>
          </a:xfrm>
          <a:prstGeom prst="rect">
            <a:avLst/>
          </a:prstGeom>
          <a:noFill/>
        </p:spPr>
        <p:txBody>
          <a:bodyPr wrap="square" rtlCol="0">
            <a:spAutoFit/>
          </a:bodyPr>
          <a:lstStyle/>
          <a:p>
            <a:pPr algn="just"/>
            <a:r>
              <a:rPr lang="en-US" sz="1200" b="0" i="0" u="none" strike="noStrike" baseline="0" dirty="0">
                <a:latin typeface="Times New Roman" panose="02020603050405020304" pitchFamily="18" charset="0"/>
                <a:cs typeface="Times New Roman" panose="02020603050405020304" pitchFamily="18" charset="0"/>
              </a:rPr>
              <a:t>The liquid clay was added into the mixing tank and running the mixer to form a uniformed soil sample. The prepared soil sample was placed in the trench of the flume subsequently.</a:t>
            </a:r>
            <a:endParaRPr lang="en-US" sz="1200" b="1" dirty="0">
              <a:solidFill>
                <a:schemeClr val="accent4">
                  <a:lumMod val="50000"/>
                </a:schemeClr>
              </a:solidFill>
              <a:latin typeface="Times New Roman" panose="02020603050405020304" pitchFamily="18" charset="0"/>
              <a:cs typeface="Times New Roman" panose="02020603050405020304" pitchFamily="18" charset="0"/>
            </a:endParaRPr>
          </a:p>
          <a:p>
            <a:r>
              <a:rPr lang="en-US" dirty="0"/>
              <a:t> </a:t>
            </a:r>
          </a:p>
        </p:txBody>
      </p:sp>
      <p:sp>
        <p:nvSpPr>
          <p:cNvPr id="26" name="TextBox 25">
            <a:extLst>
              <a:ext uri="{FF2B5EF4-FFF2-40B4-BE49-F238E27FC236}">
                <a16:creationId xmlns:a16="http://schemas.microsoft.com/office/drawing/2014/main" id="{37382EF5-5E45-4F9F-9135-3A97B8AFC9F8}"/>
              </a:ext>
            </a:extLst>
          </p:cNvPr>
          <p:cNvSpPr txBox="1"/>
          <p:nvPr/>
        </p:nvSpPr>
        <p:spPr>
          <a:xfrm>
            <a:off x="1218514" y="3636319"/>
            <a:ext cx="684803" cy="369332"/>
          </a:xfrm>
          <a:prstGeom prst="rect">
            <a:avLst/>
          </a:prstGeom>
          <a:noFill/>
        </p:spPr>
        <p:txBody>
          <a:bodyPr wrap="none" rtlCol="0">
            <a:sp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Sand</a:t>
            </a:r>
          </a:p>
        </p:txBody>
      </p:sp>
      <p:sp>
        <p:nvSpPr>
          <p:cNvPr id="29" name="Rectangle 28">
            <a:extLst>
              <a:ext uri="{FF2B5EF4-FFF2-40B4-BE49-F238E27FC236}">
                <a16:creationId xmlns:a16="http://schemas.microsoft.com/office/drawing/2014/main" id="{80C1C93F-E5A6-4F82-842C-793F1F9B210F}"/>
              </a:ext>
            </a:extLst>
          </p:cNvPr>
          <p:cNvSpPr/>
          <p:nvPr/>
        </p:nvSpPr>
        <p:spPr>
          <a:xfrm rot="3437078">
            <a:off x="605355" y="2997587"/>
            <a:ext cx="76893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alf Frame 29">
            <a:extLst>
              <a:ext uri="{FF2B5EF4-FFF2-40B4-BE49-F238E27FC236}">
                <a16:creationId xmlns:a16="http://schemas.microsoft.com/office/drawing/2014/main" id="{6C21B2D1-80ED-4934-BA7D-5F342550CEFF}"/>
              </a:ext>
            </a:extLst>
          </p:cNvPr>
          <p:cNvSpPr/>
          <p:nvPr/>
        </p:nvSpPr>
        <p:spPr>
          <a:xfrm>
            <a:off x="1174862" y="3327784"/>
            <a:ext cx="206803" cy="177800"/>
          </a:xfrm>
          <a:prstGeom prst="half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D1677912-D1A8-4A70-AA16-3AA4C173B06F}"/>
              </a:ext>
            </a:extLst>
          </p:cNvPr>
          <p:cNvSpPr txBox="1"/>
          <p:nvPr/>
        </p:nvSpPr>
        <p:spPr>
          <a:xfrm>
            <a:off x="219094" y="2089584"/>
            <a:ext cx="986167" cy="523220"/>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H</a:t>
            </a:r>
            <a:r>
              <a:rPr lang="en-US" sz="1400" b="1" i="0" u="none" strike="noStrike" baseline="0" dirty="0">
                <a:latin typeface="Times New Roman" panose="02020603050405020304" pitchFamily="18" charset="0"/>
                <a:cs typeface="Times New Roman" panose="02020603050405020304" pitchFamily="18" charset="0"/>
              </a:rPr>
              <a:t>andheld </a:t>
            </a:r>
          </a:p>
          <a:p>
            <a:r>
              <a:rPr lang="en-US" sz="1400" b="1" i="0" u="none" strike="noStrike" baseline="0" dirty="0">
                <a:latin typeface="Times New Roman" panose="02020603050405020304" pitchFamily="18" charset="0"/>
                <a:cs typeface="Times New Roman" panose="02020603050405020304" pitchFamily="18" charset="0"/>
              </a:rPr>
              <a:t>mixer</a:t>
            </a:r>
            <a:endParaRPr lang="en-US" sz="1400" b="1" dirty="0"/>
          </a:p>
        </p:txBody>
      </p:sp>
      <p:sp>
        <p:nvSpPr>
          <p:cNvPr id="37" name="Arrow: Curved Left 36">
            <a:extLst>
              <a:ext uri="{FF2B5EF4-FFF2-40B4-BE49-F238E27FC236}">
                <a16:creationId xmlns:a16="http://schemas.microsoft.com/office/drawing/2014/main" id="{4DE49AC8-8BE4-411E-82CC-B45F24BB2860}"/>
              </a:ext>
            </a:extLst>
          </p:cNvPr>
          <p:cNvSpPr/>
          <p:nvPr/>
        </p:nvSpPr>
        <p:spPr>
          <a:xfrm>
            <a:off x="1351747" y="3410027"/>
            <a:ext cx="206803" cy="240458"/>
          </a:xfrm>
          <a:prstGeom prst="curvedLef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FB82F5E5-4F50-4BDA-8932-48C0119B0E95}"/>
              </a:ext>
            </a:extLst>
          </p:cNvPr>
          <p:cNvSpPr txBox="1"/>
          <p:nvPr/>
        </p:nvSpPr>
        <p:spPr>
          <a:xfrm>
            <a:off x="1514898" y="3333699"/>
            <a:ext cx="732893" cy="307777"/>
          </a:xfrm>
          <a:prstGeom prst="rect">
            <a:avLst/>
          </a:prstGeom>
          <a:noFill/>
        </p:spPr>
        <p:txBody>
          <a:bodyPr wrap="none" rtlCol="0">
            <a:spAutoFit/>
          </a:bodyPr>
          <a:lstStyle/>
          <a:p>
            <a:r>
              <a:rPr lang="en-US" sz="1400" b="1" i="0" u="none" strike="noStrike" baseline="0" dirty="0">
                <a:latin typeface="Times New Roman" panose="02020603050405020304" pitchFamily="18" charset="0"/>
                <a:cs typeface="Times New Roman" panose="02020603050405020304" pitchFamily="18" charset="0"/>
              </a:rPr>
              <a:t>Mix</a:t>
            </a:r>
            <a:r>
              <a:rPr lang="en-US" altLang="zh-CN" sz="1400" b="1" i="0" u="none" strike="noStrike" baseline="0" dirty="0">
                <a:latin typeface="Times New Roman" panose="02020603050405020304" pitchFamily="18" charset="0"/>
                <a:cs typeface="Times New Roman" panose="02020603050405020304" pitchFamily="18" charset="0"/>
              </a:rPr>
              <a:t>ing</a:t>
            </a:r>
            <a:endParaRPr lang="en-US" sz="1400" b="1" dirty="0"/>
          </a:p>
        </p:txBody>
      </p:sp>
      <p:sp>
        <p:nvSpPr>
          <p:cNvPr id="39" name="Arrow: Curved Right 38">
            <a:extLst>
              <a:ext uri="{FF2B5EF4-FFF2-40B4-BE49-F238E27FC236}">
                <a16:creationId xmlns:a16="http://schemas.microsoft.com/office/drawing/2014/main" id="{86827940-0DFF-44F5-A9D6-C01F068FCBD3}"/>
              </a:ext>
            </a:extLst>
          </p:cNvPr>
          <p:cNvSpPr/>
          <p:nvPr/>
        </p:nvSpPr>
        <p:spPr>
          <a:xfrm rot="2069974">
            <a:off x="1905485" y="2460045"/>
            <a:ext cx="113144" cy="2729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5E8BF578-BA47-431E-AFF1-F69F1AC380F7}"/>
              </a:ext>
            </a:extLst>
          </p:cNvPr>
          <p:cNvSpPr txBox="1"/>
          <p:nvPr/>
        </p:nvSpPr>
        <p:spPr>
          <a:xfrm>
            <a:off x="1061096" y="4134071"/>
            <a:ext cx="837089" cy="307777"/>
          </a:xfrm>
          <a:prstGeom prst="rect">
            <a:avLst/>
          </a:prstGeom>
          <a:noFill/>
        </p:spPr>
        <p:txBody>
          <a:bodyPr wrap="none" rtlCol="0">
            <a:spAutoFit/>
          </a:bodyPr>
          <a:lstStyle/>
          <a:p>
            <a:r>
              <a:rPr lang="en-US" sz="1400" b="1" dirty="0">
                <a:solidFill>
                  <a:schemeClr val="bg1">
                    <a:lumMod val="50000"/>
                  </a:schemeClr>
                </a:solidFill>
                <a:latin typeface="Times New Roman" panose="02020603050405020304" pitchFamily="18" charset="0"/>
                <a:cs typeface="Times New Roman" panose="02020603050405020304" pitchFamily="18" charset="0"/>
              </a:rPr>
              <a:t>Big tank</a:t>
            </a:r>
            <a:endParaRPr lang="en-US" sz="1400" b="1" dirty="0">
              <a:solidFill>
                <a:schemeClr val="bg1">
                  <a:lumMod val="50000"/>
                </a:schemeClr>
              </a:solidFill>
            </a:endParaRPr>
          </a:p>
        </p:txBody>
      </p:sp>
      <p:sp>
        <p:nvSpPr>
          <p:cNvPr id="41" name="TextBox 40">
            <a:extLst>
              <a:ext uri="{FF2B5EF4-FFF2-40B4-BE49-F238E27FC236}">
                <a16:creationId xmlns:a16="http://schemas.microsoft.com/office/drawing/2014/main" id="{8494D43F-C2E8-4A17-A41C-8EDADE8B4364}"/>
              </a:ext>
            </a:extLst>
          </p:cNvPr>
          <p:cNvSpPr txBox="1"/>
          <p:nvPr/>
        </p:nvSpPr>
        <p:spPr>
          <a:xfrm rot="19569815">
            <a:off x="2496758" y="2907602"/>
            <a:ext cx="1015021" cy="307777"/>
          </a:xfrm>
          <a:prstGeom prst="rect">
            <a:avLst/>
          </a:prstGeom>
          <a:noFill/>
        </p:spPr>
        <p:txBody>
          <a:bodyPr wrap="none" rtlCol="0">
            <a:spAutoFit/>
          </a:bodyPr>
          <a:lstStyle/>
          <a:p>
            <a:r>
              <a:rPr lang="en-US" sz="1400" b="1" dirty="0">
                <a:solidFill>
                  <a:schemeClr val="bg1">
                    <a:lumMod val="50000"/>
                  </a:schemeClr>
                </a:solidFill>
                <a:latin typeface="Times New Roman" panose="02020603050405020304" pitchFamily="18" charset="0"/>
                <a:cs typeface="Times New Roman" panose="02020603050405020304" pitchFamily="18" charset="0"/>
              </a:rPr>
              <a:t>Small tank</a:t>
            </a:r>
            <a:endParaRPr lang="en-US" sz="1400" b="1" dirty="0">
              <a:solidFill>
                <a:schemeClr val="bg1">
                  <a:lumMod val="50000"/>
                </a:schemeClr>
              </a:solidFill>
            </a:endParaRPr>
          </a:p>
        </p:txBody>
      </p:sp>
      <p:sp>
        <p:nvSpPr>
          <p:cNvPr id="42" name="TextBox 41">
            <a:extLst>
              <a:ext uri="{FF2B5EF4-FFF2-40B4-BE49-F238E27FC236}">
                <a16:creationId xmlns:a16="http://schemas.microsoft.com/office/drawing/2014/main" id="{3A0E40C0-DED5-40D0-BDA2-3E35825651E2}"/>
              </a:ext>
            </a:extLst>
          </p:cNvPr>
          <p:cNvSpPr txBox="1"/>
          <p:nvPr/>
        </p:nvSpPr>
        <p:spPr>
          <a:xfrm>
            <a:off x="1313333" y="2107511"/>
            <a:ext cx="1056700" cy="307777"/>
          </a:xfrm>
          <a:prstGeom prst="rect">
            <a:avLst/>
          </a:prstGeom>
          <a:noFill/>
        </p:spPr>
        <p:txBody>
          <a:bodyPr wrap="none" rtlCol="0">
            <a:spAutoFit/>
          </a:bodyPr>
          <a:lstStyle/>
          <a:p>
            <a:r>
              <a:rPr lang="en-US" sz="1400" b="1" dirty="0">
                <a:solidFill>
                  <a:schemeClr val="accent1">
                    <a:lumMod val="60000"/>
                    <a:lumOff val="40000"/>
                  </a:schemeClr>
                </a:solidFill>
                <a:latin typeface="Times New Roman" panose="02020603050405020304" pitchFamily="18" charset="0"/>
                <a:cs typeface="Times New Roman" panose="02020603050405020304" pitchFamily="18" charset="0"/>
              </a:rPr>
              <a:t>Liquid clay</a:t>
            </a:r>
            <a:endParaRPr lang="en-US" sz="1400" b="1" dirty="0">
              <a:solidFill>
                <a:schemeClr val="accent1">
                  <a:lumMod val="60000"/>
                  <a:lumOff val="40000"/>
                </a:schemeClr>
              </a:solidFill>
            </a:endParaRPr>
          </a:p>
        </p:txBody>
      </p:sp>
      <p:sp>
        <p:nvSpPr>
          <p:cNvPr id="44" name="TextBox 43">
            <a:extLst>
              <a:ext uri="{FF2B5EF4-FFF2-40B4-BE49-F238E27FC236}">
                <a16:creationId xmlns:a16="http://schemas.microsoft.com/office/drawing/2014/main" id="{884CB4B8-BEEE-4F00-BC0A-2D3EC2E909EB}"/>
              </a:ext>
            </a:extLst>
          </p:cNvPr>
          <p:cNvSpPr txBox="1"/>
          <p:nvPr/>
        </p:nvSpPr>
        <p:spPr>
          <a:xfrm>
            <a:off x="9114766" y="1367280"/>
            <a:ext cx="2759734" cy="342786"/>
          </a:xfrm>
          <a:prstGeom prst="rect">
            <a:avLst/>
          </a:prstGeom>
          <a:noFill/>
        </p:spPr>
        <p:txBody>
          <a:bodyPr wrap="square" rtlCol="0">
            <a:spAutoFit/>
          </a:bodyPr>
          <a:lstStyle/>
          <a:p>
            <a:pPr marL="0" marR="0" algn="just">
              <a:lnSpc>
                <a:spcPct val="107000"/>
              </a:lnSpc>
              <a:spcBef>
                <a:spcPts val="0"/>
              </a:spcBef>
              <a:spcAft>
                <a:spcPts val="800"/>
              </a:spcAft>
            </a:pPr>
            <a:r>
              <a:rPr lang="en-US" sz="1600" b="1" dirty="0">
                <a:solidFill>
                  <a:srgbClr val="365F91"/>
                </a:solidFill>
                <a:effectLst/>
                <a:latin typeface="Times New Roman" panose="02020603050405020304" pitchFamily="18" charset="0"/>
                <a:ea typeface="等线" panose="02010600030101010101" pitchFamily="2" charset="-122"/>
                <a:cs typeface="Times New Roman" panose="02020603050405020304" pitchFamily="18" charset="0"/>
              </a:rPr>
              <a:t>Calibration of OBS 3+ sensor</a:t>
            </a:r>
            <a:endParaRPr lang="en-US" sz="1600" dirty="0">
              <a:solidFill>
                <a:srgbClr val="365F91"/>
              </a:solidFill>
              <a:effectLst/>
              <a:latin typeface="Calibri" panose="020F0502020204030204" pitchFamily="34" charset="0"/>
              <a:ea typeface="等线" panose="02010600030101010101" pitchFamily="2" charset="-122"/>
              <a:cs typeface="Times New Roman" panose="02020603050405020304" pitchFamily="18" charset="0"/>
            </a:endParaRPr>
          </a:p>
        </p:txBody>
      </p:sp>
      <p:graphicFrame>
        <p:nvGraphicFramePr>
          <p:cNvPr id="48" name="Object 47">
            <a:extLst>
              <a:ext uri="{FF2B5EF4-FFF2-40B4-BE49-F238E27FC236}">
                <a16:creationId xmlns:a16="http://schemas.microsoft.com/office/drawing/2014/main" id="{A58B8CB2-ADE0-4DF4-A9D1-2F1E4F5A032F}"/>
              </a:ext>
            </a:extLst>
          </p:cNvPr>
          <p:cNvGraphicFramePr>
            <a:graphicFrameLocks noChangeAspect="1"/>
          </p:cNvGraphicFramePr>
          <p:nvPr>
            <p:extLst>
              <p:ext uri="{D42A27DB-BD31-4B8C-83A1-F6EECF244321}">
                <p14:modId xmlns:p14="http://schemas.microsoft.com/office/powerpoint/2010/main" val="2186353933"/>
              </p:ext>
            </p:extLst>
          </p:nvPr>
        </p:nvGraphicFramePr>
        <p:xfrm>
          <a:off x="9710408" y="1848424"/>
          <a:ext cx="1568450" cy="2260600"/>
        </p:xfrm>
        <a:graphic>
          <a:graphicData uri="http://schemas.openxmlformats.org/presentationml/2006/ole">
            <mc:AlternateContent xmlns:mc="http://schemas.openxmlformats.org/markup-compatibility/2006">
              <mc:Choice xmlns:v="urn:schemas-microsoft-com:vml" Requires="v">
                <p:oleObj spid="_x0000_s3104" name="AutoCAD Drawing" r:id="rId6" imgW="9239250" imgH="5772150" progId="AutoCAD.Drawing.23">
                  <p:embed/>
                </p:oleObj>
              </mc:Choice>
              <mc:Fallback>
                <p:oleObj name="AutoCAD Drawing" r:id="rId6" imgW="9239250" imgH="5772150" progId="AutoCAD.Drawing.2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38461" t="29185" r="35150" b="9824"/>
                      <a:stretch>
                        <a:fillRect/>
                      </a:stretch>
                    </p:blipFill>
                    <p:spPr bwMode="auto">
                      <a:xfrm>
                        <a:off x="9710408" y="1848424"/>
                        <a:ext cx="1568450" cy="226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0" name="Straight Arrow Connector 49">
            <a:extLst>
              <a:ext uri="{FF2B5EF4-FFF2-40B4-BE49-F238E27FC236}">
                <a16:creationId xmlns:a16="http://schemas.microsoft.com/office/drawing/2014/main" id="{5BE9D397-0415-4F7A-909A-6817A433342E}"/>
              </a:ext>
            </a:extLst>
          </p:cNvPr>
          <p:cNvCxnSpPr/>
          <p:nvPr/>
        </p:nvCxnSpPr>
        <p:spPr>
          <a:xfrm flipV="1">
            <a:off x="7878417" y="3120887"/>
            <a:ext cx="1616766" cy="351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6BAF48B-C44D-46DB-9C2B-09835EC4F3F4}"/>
              </a:ext>
            </a:extLst>
          </p:cNvPr>
          <p:cNvSpPr txBox="1"/>
          <p:nvPr/>
        </p:nvSpPr>
        <p:spPr>
          <a:xfrm>
            <a:off x="10132995" y="4134071"/>
            <a:ext cx="723275" cy="307777"/>
          </a:xfrm>
          <a:prstGeom prst="rect">
            <a:avLst/>
          </a:prstGeom>
          <a:noFill/>
        </p:spPr>
        <p:txBody>
          <a:bodyPr wrap="non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Bucket</a:t>
            </a:r>
            <a:endParaRPr lang="en-US" sz="1400" b="1" dirty="0">
              <a:solidFill>
                <a:srgbClr val="FF0000"/>
              </a:solidFill>
            </a:endParaRPr>
          </a:p>
        </p:txBody>
      </p:sp>
      <p:sp>
        <p:nvSpPr>
          <p:cNvPr id="52" name="TextBox 51">
            <a:extLst>
              <a:ext uri="{FF2B5EF4-FFF2-40B4-BE49-F238E27FC236}">
                <a16:creationId xmlns:a16="http://schemas.microsoft.com/office/drawing/2014/main" id="{0976A932-4445-444B-870C-53DB392F3268}"/>
              </a:ext>
            </a:extLst>
          </p:cNvPr>
          <p:cNvSpPr txBox="1"/>
          <p:nvPr/>
        </p:nvSpPr>
        <p:spPr>
          <a:xfrm>
            <a:off x="10624512" y="2076858"/>
            <a:ext cx="654346" cy="307777"/>
          </a:xfrm>
          <a:prstGeom prst="rect">
            <a:avLst/>
          </a:prstGeom>
          <a:noFill/>
        </p:spPr>
        <p:txBody>
          <a:bodyPr wrap="none" rtlCol="0">
            <a:spAutoFit/>
          </a:bodyPr>
          <a:lstStyle/>
          <a:p>
            <a:r>
              <a:rPr lang="en-US" sz="1400" b="1" i="0" u="none" strike="noStrike" baseline="0" dirty="0">
                <a:latin typeface="Times New Roman" panose="02020603050405020304" pitchFamily="18" charset="0"/>
                <a:cs typeface="Times New Roman" panose="02020603050405020304" pitchFamily="18" charset="0"/>
              </a:rPr>
              <a:t>Mixer</a:t>
            </a:r>
            <a:endParaRPr lang="en-US" sz="1400" b="1" dirty="0"/>
          </a:p>
        </p:txBody>
      </p:sp>
      <p:sp>
        <p:nvSpPr>
          <p:cNvPr id="53" name="TextBox 52">
            <a:extLst>
              <a:ext uri="{FF2B5EF4-FFF2-40B4-BE49-F238E27FC236}">
                <a16:creationId xmlns:a16="http://schemas.microsoft.com/office/drawing/2014/main" id="{A89F3416-EDE7-4767-8989-DF292C877CA5}"/>
              </a:ext>
            </a:extLst>
          </p:cNvPr>
          <p:cNvSpPr txBox="1"/>
          <p:nvPr/>
        </p:nvSpPr>
        <p:spPr>
          <a:xfrm>
            <a:off x="9851128" y="3370360"/>
            <a:ext cx="1287008" cy="738664"/>
          </a:xfrm>
          <a:prstGeom prst="rect">
            <a:avLst/>
          </a:prstGeom>
          <a:noFill/>
        </p:spPr>
        <p:txBody>
          <a:bodyPr wrap="square" rtlCol="0">
            <a:spAutoFit/>
          </a:bodyPr>
          <a:lstStyle/>
          <a:p>
            <a:pPr algn="ctr"/>
            <a:r>
              <a:rPr lang="en-US" sz="1400" b="1" dirty="0">
                <a:solidFill>
                  <a:schemeClr val="accent4">
                    <a:lumMod val="50000"/>
                  </a:schemeClr>
                </a:solidFill>
                <a:latin typeface="Times New Roman" panose="02020603050405020304" pitchFamily="18" charset="0"/>
                <a:cs typeface="Times New Roman" panose="02020603050405020304" pitchFamily="18" charset="0"/>
              </a:rPr>
              <a:t>Mixture of water and soil sample</a:t>
            </a:r>
          </a:p>
        </p:txBody>
      </p:sp>
      <p:sp>
        <p:nvSpPr>
          <p:cNvPr id="55" name="TextBox 54">
            <a:extLst>
              <a:ext uri="{FF2B5EF4-FFF2-40B4-BE49-F238E27FC236}">
                <a16:creationId xmlns:a16="http://schemas.microsoft.com/office/drawing/2014/main" id="{6514C0DF-59FA-487F-9602-46E463CA74BD}"/>
              </a:ext>
            </a:extLst>
          </p:cNvPr>
          <p:cNvSpPr txBox="1"/>
          <p:nvPr/>
        </p:nvSpPr>
        <p:spPr>
          <a:xfrm>
            <a:off x="9773167" y="2452003"/>
            <a:ext cx="780983" cy="307777"/>
          </a:xfrm>
          <a:prstGeom prst="rect">
            <a:avLst/>
          </a:prstGeom>
          <a:noFill/>
        </p:spPr>
        <p:txBody>
          <a:bodyPr wrap="none" rtlCol="0">
            <a:spAutoFit/>
          </a:bodyPr>
          <a:lstStyle/>
          <a:p>
            <a:r>
              <a:rPr lang="en-US" sz="1400" b="1" i="0" u="none" strike="noStrike" baseline="0" dirty="0">
                <a:latin typeface="Times New Roman" panose="02020603050405020304" pitchFamily="18" charset="0"/>
                <a:cs typeface="Times New Roman" panose="02020603050405020304" pitchFamily="18" charset="0"/>
              </a:rPr>
              <a:t>OBS 3+</a:t>
            </a:r>
            <a:endParaRPr lang="en-US" sz="1400" b="1" dirty="0"/>
          </a:p>
        </p:txBody>
      </p:sp>
      <p:sp>
        <p:nvSpPr>
          <p:cNvPr id="56" name="TextBox 55">
            <a:extLst>
              <a:ext uri="{FF2B5EF4-FFF2-40B4-BE49-F238E27FC236}">
                <a16:creationId xmlns:a16="http://schemas.microsoft.com/office/drawing/2014/main" id="{F784FA8D-252C-48DB-A122-7CD2E9AE7D3B}"/>
              </a:ext>
            </a:extLst>
          </p:cNvPr>
          <p:cNvSpPr txBox="1"/>
          <p:nvPr/>
        </p:nvSpPr>
        <p:spPr>
          <a:xfrm>
            <a:off x="9324806" y="4441848"/>
            <a:ext cx="2599412" cy="1938992"/>
          </a:xfrm>
          <a:prstGeom prst="rect">
            <a:avLst/>
          </a:prstGeom>
          <a:noFill/>
        </p:spPr>
        <p:txBody>
          <a:bodyPr wrap="square" rtlCol="0">
            <a:spAutoFit/>
          </a:bodyPr>
          <a:lstStyle/>
          <a:p>
            <a:pPr algn="just"/>
            <a:r>
              <a:rPr lang="en-US" sz="1200" dirty="0">
                <a:effectLst/>
                <a:latin typeface="Times New Roman" panose="02020603050405020304" pitchFamily="18" charset="0"/>
                <a:ea typeface="等线" panose="02010600030101010101" pitchFamily="2" charset="-122"/>
              </a:rPr>
              <a:t>A known quantity of well-mixed dry soil sample was dispersed into the bucket and was suspended in the water by mixer stirring. Meanwhile, OBS signal changes induced by increased SSC were recorded by the connected computer. This process was repeated with known increments of soil sample and the OBS signal were recorded and time-averaged accordingly.</a:t>
            </a:r>
            <a:r>
              <a:rPr lang="en-US" sz="1200" dirty="0"/>
              <a:t> </a:t>
            </a:r>
          </a:p>
        </p:txBody>
      </p:sp>
    </p:spTree>
    <p:extLst>
      <p:ext uri="{BB962C8B-B14F-4D97-AF65-F5344CB8AC3E}">
        <p14:creationId xmlns:p14="http://schemas.microsoft.com/office/powerpoint/2010/main" val="358216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97B8A89-D937-4F58-A0C5-C0AE9168E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2" y="6248079"/>
            <a:ext cx="1650164" cy="50827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151C7FBA-DF16-4DAE-B9CA-2274F4785E8C}"/>
              </a:ext>
            </a:extLst>
          </p:cNvPr>
          <p:cNvPicPr>
            <a:picLocks noChangeAspect="1"/>
          </p:cNvPicPr>
          <p:nvPr/>
        </p:nvPicPr>
        <p:blipFill rotWithShape="1">
          <a:blip r:embed="rId3">
            <a:extLst>
              <a:ext uri="{28A0092B-C50C-407E-A947-70E740481C1C}">
                <a14:useLocalDpi xmlns:a14="http://schemas.microsoft.com/office/drawing/2010/main" val="0"/>
              </a:ext>
            </a:extLst>
          </a:blip>
          <a:srcRect l="2609" t="6214" r="85107" b="63437"/>
          <a:stretch/>
        </p:blipFill>
        <p:spPr>
          <a:xfrm>
            <a:off x="11476115" y="6203788"/>
            <a:ext cx="550233" cy="552569"/>
          </a:xfrm>
          <a:prstGeom prst="rect">
            <a:avLst/>
          </a:prstGeom>
        </p:spPr>
      </p:pic>
      <p:sp>
        <p:nvSpPr>
          <p:cNvPr id="8" name="矩形 14">
            <a:extLst>
              <a:ext uri="{FF2B5EF4-FFF2-40B4-BE49-F238E27FC236}">
                <a16:creationId xmlns:a16="http://schemas.microsoft.com/office/drawing/2014/main" id="{E488459D-2F41-4B99-AD7C-32E03CC5BA51}"/>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id="{D595A339-BF2A-42AD-92EA-C08BB4011AB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303D0BB-BDAE-4A38-A4EA-50B78423904D}"/>
              </a:ext>
            </a:extLst>
          </p:cNvPr>
          <p:cNvSpPr/>
          <p:nvPr/>
        </p:nvSpPr>
        <p:spPr>
          <a:xfrm>
            <a:off x="165652" y="907774"/>
            <a:ext cx="11860696"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7AC5C62-6994-471A-8C19-8271FD3B2DCE}"/>
              </a:ext>
            </a:extLst>
          </p:cNvPr>
          <p:cNvSpPr txBox="1"/>
          <p:nvPr/>
        </p:nvSpPr>
        <p:spPr>
          <a:xfrm>
            <a:off x="1067190" y="254294"/>
            <a:ext cx="162256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Methods</a:t>
            </a:r>
          </a:p>
        </p:txBody>
      </p:sp>
      <p:pic>
        <p:nvPicPr>
          <p:cNvPr id="2" name="Picture 1">
            <a:extLst>
              <a:ext uri="{FF2B5EF4-FFF2-40B4-BE49-F238E27FC236}">
                <a16:creationId xmlns:a16="http://schemas.microsoft.com/office/drawing/2014/main" id="{5E34F445-5CF6-411B-958F-DCC42640B657}"/>
              </a:ext>
            </a:extLst>
          </p:cNvPr>
          <p:cNvPicPr>
            <a:picLocks noChangeAspect="1"/>
          </p:cNvPicPr>
          <p:nvPr/>
        </p:nvPicPr>
        <p:blipFill rotWithShape="1">
          <a:blip r:embed="rId4"/>
          <a:srcRect t="32200" b="4192"/>
          <a:stretch/>
        </p:blipFill>
        <p:spPr>
          <a:xfrm>
            <a:off x="371816" y="1753857"/>
            <a:ext cx="6013143" cy="1503128"/>
          </a:xfrm>
          <a:prstGeom prst="rect">
            <a:avLst/>
          </a:prstGeom>
        </p:spPr>
      </p:pic>
      <p:sp>
        <p:nvSpPr>
          <p:cNvPr id="12" name="TextBox 11">
            <a:extLst>
              <a:ext uri="{FF2B5EF4-FFF2-40B4-BE49-F238E27FC236}">
                <a16:creationId xmlns:a16="http://schemas.microsoft.com/office/drawing/2014/main" id="{61EF7DC4-6E44-46CA-8D7B-635BA65EEE6E}"/>
              </a:ext>
            </a:extLst>
          </p:cNvPr>
          <p:cNvSpPr txBox="1"/>
          <p:nvPr/>
        </p:nvSpPr>
        <p:spPr>
          <a:xfrm>
            <a:off x="371816" y="1153620"/>
            <a:ext cx="3815660" cy="400110"/>
          </a:xfrm>
          <a:prstGeom prst="rect">
            <a:avLst/>
          </a:prstGeom>
          <a:noFill/>
        </p:spPr>
        <p:txBody>
          <a:bodyPr wrap="none" rtlCol="0">
            <a:spAutoFit/>
          </a:bodyPr>
          <a:lstStyle/>
          <a:p>
            <a:r>
              <a:rPr lang="en-US" sz="2000" b="1" dirty="0">
                <a:solidFill>
                  <a:srgbClr val="365F91"/>
                </a:solidFill>
                <a:latin typeface="Times New Roman" panose="02020603050405020304" pitchFamily="18" charset="0"/>
                <a:cs typeface="Times New Roman" panose="02020603050405020304" pitchFamily="18" charset="0"/>
              </a:rPr>
              <a:t>Measurement of seabed elevation</a:t>
            </a:r>
          </a:p>
        </p:txBody>
      </p:sp>
      <p:sp>
        <p:nvSpPr>
          <p:cNvPr id="3" name="TextBox 2">
            <a:extLst>
              <a:ext uri="{FF2B5EF4-FFF2-40B4-BE49-F238E27FC236}">
                <a16:creationId xmlns:a16="http://schemas.microsoft.com/office/drawing/2014/main" id="{60C097CF-34BA-4711-B3C3-24709BB51551}"/>
              </a:ext>
            </a:extLst>
          </p:cNvPr>
          <p:cNvSpPr txBox="1"/>
          <p:nvPr/>
        </p:nvSpPr>
        <p:spPr>
          <a:xfrm>
            <a:off x="4702670" y="2809462"/>
            <a:ext cx="139333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CC4.9 </a:t>
            </a:r>
            <a:r>
              <a:rPr lang="en-US" b="1" dirty="0">
                <a:solidFill>
                  <a:srgbClr val="FF0000"/>
                </a:solidFill>
                <a:latin typeface="Times New Roman" panose="02020603050405020304" pitchFamily="18" charset="0"/>
                <a:cs typeface="Times New Roman" panose="02020603050405020304" pitchFamily="18" charset="0"/>
              </a:rPr>
              <a:t>t=70s</a:t>
            </a:r>
          </a:p>
        </p:txBody>
      </p:sp>
      <p:cxnSp>
        <p:nvCxnSpPr>
          <p:cNvPr id="6" name="Straight Arrow Connector 5">
            <a:extLst>
              <a:ext uri="{FF2B5EF4-FFF2-40B4-BE49-F238E27FC236}">
                <a16:creationId xmlns:a16="http://schemas.microsoft.com/office/drawing/2014/main" id="{25B0B203-91A7-4E72-A1DD-451FEAEA5254}"/>
              </a:ext>
            </a:extLst>
          </p:cNvPr>
          <p:cNvCxnSpPr/>
          <p:nvPr/>
        </p:nvCxnSpPr>
        <p:spPr>
          <a:xfrm>
            <a:off x="3173896" y="2186609"/>
            <a:ext cx="337930" cy="139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6B6538-B6B5-4312-BDB3-2F13026A9A13}"/>
              </a:ext>
            </a:extLst>
          </p:cNvPr>
          <p:cNvCxnSpPr/>
          <p:nvPr/>
        </p:nvCxnSpPr>
        <p:spPr>
          <a:xfrm flipH="1">
            <a:off x="1133451" y="2657062"/>
            <a:ext cx="324288" cy="172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3ADC69-E408-44B5-9CC6-50FEAF42EC29}"/>
              </a:ext>
            </a:extLst>
          </p:cNvPr>
          <p:cNvSpPr txBox="1"/>
          <p:nvPr/>
        </p:nvSpPr>
        <p:spPr>
          <a:xfrm>
            <a:off x="3555062" y="2141852"/>
            <a:ext cx="1465466" cy="307777"/>
          </a:xfrm>
          <a:prstGeom prst="rect">
            <a:avLst/>
          </a:prstGeom>
          <a:noFill/>
        </p:spPr>
        <p:txBody>
          <a:bodyPr wrap="non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Seabed elevation</a:t>
            </a:r>
          </a:p>
        </p:txBody>
      </p:sp>
      <p:sp>
        <p:nvSpPr>
          <p:cNvPr id="16" name="TextBox 15">
            <a:extLst>
              <a:ext uri="{FF2B5EF4-FFF2-40B4-BE49-F238E27FC236}">
                <a16:creationId xmlns:a16="http://schemas.microsoft.com/office/drawing/2014/main" id="{909E4D08-6A83-4B20-95C0-D112FBC89C4F}"/>
              </a:ext>
            </a:extLst>
          </p:cNvPr>
          <p:cNvSpPr txBox="1"/>
          <p:nvPr/>
        </p:nvSpPr>
        <p:spPr>
          <a:xfrm>
            <a:off x="371816" y="2803596"/>
            <a:ext cx="1322798" cy="307777"/>
          </a:xfrm>
          <a:prstGeom prst="rect">
            <a:avLst/>
          </a:prstGeom>
          <a:noFill/>
        </p:spPr>
        <p:txBody>
          <a:bodyPr wrap="none" rtlCol="0">
            <a:spAutoFit/>
          </a:bodyPr>
          <a:lstStyle/>
          <a:p>
            <a:r>
              <a:rPr lang="en-US" altLang="zh-CN" sz="1400" b="1" dirty="0">
                <a:latin typeface="Times New Roman" panose="02020603050405020304" pitchFamily="18" charset="0"/>
                <a:cs typeface="Times New Roman" panose="02020603050405020304" pitchFamily="18" charset="0"/>
              </a:rPr>
              <a:t>Marks of ruler</a:t>
            </a:r>
            <a:endParaRPr lang="en-US" sz="1400" b="1"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F5EDAAE2-B409-49EC-85B8-78000531AF92}"/>
              </a:ext>
            </a:extLst>
          </p:cNvPr>
          <p:cNvPicPr>
            <a:picLocks noChangeAspect="1"/>
          </p:cNvPicPr>
          <p:nvPr/>
        </p:nvPicPr>
        <p:blipFill>
          <a:blip r:embed="rId5"/>
          <a:stretch>
            <a:fillRect/>
          </a:stretch>
        </p:blipFill>
        <p:spPr>
          <a:xfrm>
            <a:off x="371815" y="3475968"/>
            <a:ext cx="6013143" cy="870429"/>
          </a:xfrm>
          <a:prstGeom prst="rect">
            <a:avLst/>
          </a:prstGeom>
        </p:spPr>
      </p:pic>
      <p:sp>
        <p:nvSpPr>
          <p:cNvPr id="18" name="TextBox 17">
            <a:extLst>
              <a:ext uri="{FF2B5EF4-FFF2-40B4-BE49-F238E27FC236}">
                <a16:creationId xmlns:a16="http://schemas.microsoft.com/office/drawing/2014/main" id="{340635C4-3136-4338-B824-2D68D4BE79FC}"/>
              </a:ext>
            </a:extLst>
          </p:cNvPr>
          <p:cNvSpPr txBox="1"/>
          <p:nvPr/>
        </p:nvSpPr>
        <p:spPr>
          <a:xfrm>
            <a:off x="4702670" y="3563268"/>
            <a:ext cx="150874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CC4.9 </a:t>
            </a:r>
            <a:r>
              <a:rPr lang="en-US" b="1" dirty="0">
                <a:solidFill>
                  <a:srgbClr val="FFFF00"/>
                </a:solidFill>
                <a:latin typeface="Times New Roman" panose="02020603050405020304" pitchFamily="18" charset="0"/>
                <a:cs typeface="Times New Roman" panose="02020603050405020304" pitchFamily="18" charset="0"/>
              </a:rPr>
              <a:t>t=200s</a:t>
            </a:r>
          </a:p>
        </p:txBody>
      </p:sp>
      <p:pic>
        <p:nvPicPr>
          <p:cNvPr id="19" name="Picture 18">
            <a:extLst>
              <a:ext uri="{FF2B5EF4-FFF2-40B4-BE49-F238E27FC236}">
                <a16:creationId xmlns:a16="http://schemas.microsoft.com/office/drawing/2014/main" id="{CF9BA678-868E-4C7F-8050-F1423FCFD564}"/>
              </a:ext>
            </a:extLst>
          </p:cNvPr>
          <p:cNvPicPr>
            <a:picLocks noChangeAspect="1"/>
          </p:cNvPicPr>
          <p:nvPr/>
        </p:nvPicPr>
        <p:blipFill>
          <a:blip r:embed="rId6"/>
          <a:stretch>
            <a:fillRect/>
          </a:stretch>
        </p:blipFill>
        <p:spPr>
          <a:xfrm>
            <a:off x="368957" y="5156565"/>
            <a:ext cx="6013143" cy="888169"/>
          </a:xfrm>
          <a:prstGeom prst="rect">
            <a:avLst/>
          </a:prstGeom>
        </p:spPr>
      </p:pic>
      <p:sp>
        <p:nvSpPr>
          <p:cNvPr id="20" name="TextBox 19">
            <a:extLst>
              <a:ext uri="{FF2B5EF4-FFF2-40B4-BE49-F238E27FC236}">
                <a16:creationId xmlns:a16="http://schemas.microsoft.com/office/drawing/2014/main" id="{B47F8798-775F-4D74-9C53-59BD60771D72}"/>
              </a:ext>
            </a:extLst>
          </p:cNvPr>
          <p:cNvSpPr txBox="1"/>
          <p:nvPr/>
        </p:nvSpPr>
        <p:spPr>
          <a:xfrm>
            <a:off x="4702670" y="5156565"/>
            <a:ext cx="162416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CC4.9 </a:t>
            </a:r>
            <a:r>
              <a:rPr lang="en-US" b="1" dirty="0">
                <a:solidFill>
                  <a:schemeClr val="bg1">
                    <a:lumMod val="50000"/>
                  </a:schemeClr>
                </a:solidFill>
                <a:latin typeface="Times New Roman" panose="02020603050405020304" pitchFamily="18" charset="0"/>
                <a:cs typeface="Times New Roman" panose="02020603050405020304" pitchFamily="18" charset="0"/>
              </a:rPr>
              <a:t>t=1500s</a:t>
            </a:r>
          </a:p>
        </p:txBody>
      </p:sp>
      <p:sp>
        <p:nvSpPr>
          <p:cNvPr id="21" name="Oval 20">
            <a:extLst>
              <a:ext uri="{FF2B5EF4-FFF2-40B4-BE49-F238E27FC236}">
                <a16:creationId xmlns:a16="http://schemas.microsoft.com/office/drawing/2014/main" id="{8063F73E-46F2-4DA1-AE1B-BD6DABE1A197}"/>
              </a:ext>
            </a:extLst>
          </p:cNvPr>
          <p:cNvSpPr/>
          <p:nvPr/>
        </p:nvSpPr>
        <p:spPr>
          <a:xfrm>
            <a:off x="3375528" y="4518991"/>
            <a:ext cx="46389" cy="46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127D31C-E5A3-4BDD-B7F5-7FFAA70FB1EF}"/>
              </a:ext>
            </a:extLst>
          </p:cNvPr>
          <p:cNvSpPr/>
          <p:nvPr/>
        </p:nvSpPr>
        <p:spPr>
          <a:xfrm>
            <a:off x="3375528" y="4685084"/>
            <a:ext cx="46389" cy="46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ABE65E4-5D58-448F-8D2C-E8801CAFB3DD}"/>
              </a:ext>
            </a:extLst>
          </p:cNvPr>
          <p:cNvSpPr/>
          <p:nvPr/>
        </p:nvSpPr>
        <p:spPr>
          <a:xfrm>
            <a:off x="3375528" y="4837778"/>
            <a:ext cx="46389" cy="463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Brace 23">
            <a:extLst>
              <a:ext uri="{FF2B5EF4-FFF2-40B4-BE49-F238E27FC236}">
                <a16:creationId xmlns:a16="http://schemas.microsoft.com/office/drawing/2014/main" id="{7CADA308-B429-492A-A957-55AA2FB1CF34}"/>
              </a:ext>
            </a:extLst>
          </p:cNvPr>
          <p:cNvSpPr/>
          <p:nvPr/>
        </p:nvSpPr>
        <p:spPr>
          <a:xfrm>
            <a:off x="6619461" y="2295740"/>
            <a:ext cx="212035" cy="33298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3E13AE27-CFCB-4340-BE47-84E83F7686F6}"/>
              </a:ext>
            </a:extLst>
          </p:cNvPr>
          <p:cNvSpPr txBox="1"/>
          <p:nvPr/>
        </p:nvSpPr>
        <p:spPr>
          <a:xfrm>
            <a:off x="6725478" y="3637478"/>
            <a:ext cx="1552669" cy="646331"/>
          </a:xfrm>
          <a:prstGeom prst="rect">
            <a:avLst/>
          </a:prstGeom>
          <a:noFill/>
        </p:spPr>
        <p:txBody>
          <a:bodyPr wrap="none" rtlCol="0">
            <a:spAutoFit/>
          </a:bodyPr>
          <a:lstStyle/>
          <a:p>
            <a:pPr algn="ctr"/>
            <a:r>
              <a:rPr lang="en-US" b="1" dirty="0">
                <a:solidFill>
                  <a:srgbClr val="365F91"/>
                </a:solidFill>
                <a:latin typeface="Times New Roman" panose="02020603050405020304" pitchFamily="18" charset="0"/>
                <a:cs typeface="Times New Roman" panose="02020603050405020304" pitchFamily="18" charset="0"/>
              </a:rPr>
              <a:t>Screenshots </a:t>
            </a:r>
          </a:p>
          <a:p>
            <a:pPr algn="ctr"/>
            <a:r>
              <a:rPr lang="en-US" b="1" dirty="0">
                <a:solidFill>
                  <a:srgbClr val="365F91"/>
                </a:solidFill>
                <a:latin typeface="Times New Roman" panose="02020603050405020304" pitchFamily="18" charset="0"/>
                <a:cs typeface="Times New Roman" panose="02020603050405020304" pitchFamily="18" charset="0"/>
              </a:rPr>
              <a:t>from 2k video</a:t>
            </a:r>
          </a:p>
        </p:txBody>
      </p:sp>
      <p:cxnSp>
        <p:nvCxnSpPr>
          <p:cNvPr id="27" name="Straight Arrow Connector 26">
            <a:extLst>
              <a:ext uri="{FF2B5EF4-FFF2-40B4-BE49-F238E27FC236}">
                <a16:creationId xmlns:a16="http://schemas.microsoft.com/office/drawing/2014/main" id="{ECC30E5A-25D3-4EDB-A19D-307EAE8A59E8}"/>
              </a:ext>
            </a:extLst>
          </p:cNvPr>
          <p:cNvCxnSpPr>
            <a:cxnSpLocks/>
          </p:cNvCxnSpPr>
          <p:nvPr/>
        </p:nvCxnSpPr>
        <p:spPr>
          <a:xfrm flipV="1">
            <a:off x="7915289" y="2418397"/>
            <a:ext cx="185628" cy="1103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4E0821E3-D373-49C2-A1FD-B91F59BFCA68}"/>
              </a:ext>
            </a:extLst>
          </p:cNvPr>
          <p:cNvPicPr>
            <a:picLocks noChangeAspect="1"/>
          </p:cNvPicPr>
          <p:nvPr/>
        </p:nvPicPr>
        <p:blipFill>
          <a:blip r:embed="rId7"/>
          <a:stretch>
            <a:fillRect/>
          </a:stretch>
        </p:blipFill>
        <p:spPr>
          <a:xfrm>
            <a:off x="8218072" y="1288584"/>
            <a:ext cx="3441440" cy="923604"/>
          </a:xfrm>
          <a:prstGeom prst="rect">
            <a:avLst/>
          </a:prstGeom>
        </p:spPr>
      </p:pic>
      <p:sp>
        <p:nvSpPr>
          <p:cNvPr id="29" name="Oval 28">
            <a:extLst>
              <a:ext uri="{FF2B5EF4-FFF2-40B4-BE49-F238E27FC236}">
                <a16:creationId xmlns:a16="http://schemas.microsoft.com/office/drawing/2014/main" id="{A9611CEA-9EFA-4271-85E9-B4BACEFC02F9}"/>
              </a:ext>
            </a:extLst>
          </p:cNvPr>
          <p:cNvSpPr/>
          <p:nvPr/>
        </p:nvSpPr>
        <p:spPr>
          <a:xfrm flipV="1">
            <a:off x="8427715" y="229528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6B64F09-44D0-4DA2-A2D3-F06B11638D45}"/>
              </a:ext>
            </a:extLst>
          </p:cNvPr>
          <p:cNvSpPr txBox="1"/>
          <p:nvPr/>
        </p:nvSpPr>
        <p:spPr>
          <a:xfrm>
            <a:off x="8473434" y="2157045"/>
            <a:ext cx="365806" cy="246221"/>
          </a:xfrm>
          <a:prstGeom prst="rect">
            <a:avLst/>
          </a:prstGeom>
          <a:noFill/>
        </p:spPr>
        <p:txBody>
          <a:bodyPr wrap="none" rtlCol="0">
            <a:spAutoFit/>
          </a:bodyPr>
          <a:lstStyle/>
          <a:p>
            <a:r>
              <a:rPr lang="en-US" sz="1000" dirty="0"/>
              <a:t>70s</a:t>
            </a:r>
          </a:p>
        </p:txBody>
      </p:sp>
      <p:sp>
        <p:nvSpPr>
          <p:cNvPr id="31" name="Oval 30">
            <a:extLst>
              <a:ext uri="{FF2B5EF4-FFF2-40B4-BE49-F238E27FC236}">
                <a16:creationId xmlns:a16="http://schemas.microsoft.com/office/drawing/2014/main" id="{4F8D0222-E183-4513-B634-0D02CFD5D52A}"/>
              </a:ext>
            </a:extLst>
          </p:cNvPr>
          <p:cNvSpPr/>
          <p:nvPr/>
        </p:nvSpPr>
        <p:spPr>
          <a:xfrm flipV="1">
            <a:off x="8897455" y="2283137"/>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DC9433C-5559-4621-8DAE-F1A729EE8B62}"/>
              </a:ext>
            </a:extLst>
          </p:cNvPr>
          <p:cNvSpPr txBox="1"/>
          <p:nvPr/>
        </p:nvSpPr>
        <p:spPr>
          <a:xfrm>
            <a:off x="8955510" y="2157981"/>
            <a:ext cx="431528" cy="246221"/>
          </a:xfrm>
          <a:prstGeom prst="rect">
            <a:avLst/>
          </a:prstGeom>
          <a:noFill/>
        </p:spPr>
        <p:txBody>
          <a:bodyPr wrap="none" rtlCol="0">
            <a:spAutoFit/>
          </a:bodyPr>
          <a:lstStyle/>
          <a:p>
            <a:r>
              <a:rPr lang="en-US" sz="1000" dirty="0"/>
              <a:t>200s</a:t>
            </a:r>
          </a:p>
        </p:txBody>
      </p:sp>
      <p:sp>
        <p:nvSpPr>
          <p:cNvPr id="33" name="Oval 32">
            <a:extLst>
              <a:ext uri="{FF2B5EF4-FFF2-40B4-BE49-F238E27FC236}">
                <a16:creationId xmlns:a16="http://schemas.microsoft.com/office/drawing/2014/main" id="{C62B6854-7F95-456E-8EDD-CB420250DE7A}"/>
              </a:ext>
            </a:extLst>
          </p:cNvPr>
          <p:cNvSpPr/>
          <p:nvPr/>
        </p:nvSpPr>
        <p:spPr>
          <a:xfrm flipV="1">
            <a:off x="9427119" y="2280156"/>
            <a:ext cx="45719" cy="4571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2A2C6FD-5C2D-4DD5-A51D-85D42DD83DA1}"/>
              </a:ext>
            </a:extLst>
          </p:cNvPr>
          <p:cNvSpPr txBox="1"/>
          <p:nvPr/>
        </p:nvSpPr>
        <p:spPr>
          <a:xfrm>
            <a:off x="9530893" y="2163886"/>
            <a:ext cx="431528" cy="246221"/>
          </a:xfrm>
          <a:prstGeom prst="rect">
            <a:avLst/>
          </a:prstGeom>
          <a:noFill/>
        </p:spPr>
        <p:txBody>
          <a:bodyPr wrap="none" rtlCol="0">
            <a:spAutoFit/>
          </a:bodyPr>
          <a:lstStyle/>
          <a:p>
            <a:r>
              <a:rPr lang="en-US" sz="1000" dirty="0"/>
              <a:t>500s</a:t>
            </a:r>
          </a:p>
        </p:txBody>
      </p:sp>
      <p:sp>
        <p:nvSpPr>
          <p:cNvPr id="35" name="Oval 34">
            <a:extLst>
              <a:ext uri="{FF2B5EF4-FFF2-40B4-BE49-F238E27FC236}">
                <a16:creationId xmlns:a16="http://schemas.microsoft.com/office/drawing/2014/main" id="{0DFD24CF-5394-42E3-AE04-A4E3E454E3C7}"/>
              </a:ext>
            </a:extLst>
          </p:cNvPr>
          <p:cNvSpPr/>
          <p:nvPr/>
        </p:nvSpPr>
        <p:spPr>
          <a:xfrm flipV="1">
            <a:off x="9984012" y="226798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0C2FA58-0A0A-4241-9622-BCE8FE3C6B52}"/>
              </a:ext>
            </a:extLst>
          </p:cNvPr>
          <p:cNvSpPr txBox="1"/>
          <p:nvPr/>
        </p:nvSpPr>
        <p:spPr>
          <a:xfrm>
            <a:off x="10087786" y="2172176"/>
            <a:ext cx="431528" cy="246221"/>
          </a:xfrm>
          <a:prstGeom prst="rect">
            <a:avLst/>
          </a:prstGeom>
          <a:noFill/>
        </p:spPr>
        <p:txBody>
          <a:bodyPr wrap="none" rtlCol="0">
            <a:spAutoFit/>
          </a:bodyPr>
          <a:lstStyle/>
          <a:p>
            <a:r>
              <a:rPr lang="en-US" sz="1000" dirty="0"/>
              <a:t>700s</a:t>
            </a:r>
          </a:p>
        </p:txBody>
      </p:sp>
      <p:sp>
        <p:nvSpPr>
          <p:cNvPr id="37" name="Oval 36">
            <a:extLst>
              <a:ext uri="{FF2B5EF4-FFF2-40B4-BE49-F238E27FC236}">
                <a16:creationId xmlns:a16="http://schemas.microsoft.com/office/drawing/2014/main" id="{60343BBA-0732-45E5-A372-CEC48FE0B3DB}"/>
              </a:ext>
            </a:extLst>
          </p:cNvPr>
          <p:cNvSpPr/>
          <p:nvPr/>
        </p:nvSpPr>
        <p:spPr>
          <a:xfrm flipV="1">
            <a:off x="10605121" y="2286241"/>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2925000-C8C5-4562-B97F-7E3D14E58C06}"/>
              </a:ext>
            </a:extLst>
          </p:cNvPr>
          <p:cNvSpPr txBox="1"/>
          <p:nvPr/>
        </p:nvSpPr>
        <p:spPr>
          <a:xfrm>
            <a:off x="10678592" y="2172177"/>
            <a:ext cx="431528" cy="246221"/>
          </a:xfrm>
          <a:prstGeom prst="rect">
            <a:avLst/>
          </a:prstGeom>
          <a:noFill/>
        </p:spPr>
        <p:txBody>
          <a:bodyPr wrap="none" rtlCol="0">
            <a:spAutoFit/>
          </a:bodyPr>
          <a:lstStyle/>
          <a:p>
            <a:r>
              <a:rPr lang="en-US" sz="1000" dirty="0"/>
              <a:t>900s</a:t>
            </a:r>
          </a:p>
        </p:txBody>
      </p:sp>
      <p:sp>
        <p:nvSpPr>
          <p:cNvPr id="39" name="Oval 38">
            <a:extLst>
              <a:ext uri="{FF2B5EF4-FFF2-40B4-BE49-F238E27FC236}">
                <a16:creationId xmlns:a16="http://schemas.microsoft.com/office/drawing/2014/main" id="{483CD0F4-95AC-4149-88EE-2BF6BF8B393C}"/>
              </a:ext>
            </a:extLst>
          </p:cNvPr>
          <p:cNvSpPr/>
          <p:nvPr/>
        </p:nvSpPr>
        <p:spPr>
          <a:xfrm>
            <a:off x="11180512" y="2273652"/>
            <a:ext cx="45719" cy="4571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6517B2-FF61-4D73-83BD-C4374857C528}"/>
              </a:ext>
            </a:extLst>
          </p:cNvPr>
          <p:cNvSpPr txBox="1"/>
          <p:nvPr/>
        </p:nvSpPr>
        <p:spPr>
          <a:xfrm>
            <a:off x="11281734" y="2173400"/>
            <a:ext cx="497252" cy="246221"/>
          </a:xfrm>
          <a:prstGeom prst="rect">
            <a:avLst/>
          </a:prstGeom>
          <a:noFill/>
        </p:spPr>
        <p:txBody>
          <a:bodyPr wrap="none" rtlCol="0">
            <a:spAutoFit/>
          </a:bodyPr>
          <a:lstStyle/>
          <a:p>
            <a:r>
              <a:rPr lang="en-US" sz="1000" dirty="0"/>
              <a:t>1500s</a:t>
            </a:r>
          </a:p>
        </p:txBody>
      </p:sp>
      <p:cxnSp>
        <p:nvCxnSpPr>
          <p:cNvPr id="42" name="Straight Arrow Connector 41">
            <a:extLst>
              <a:ext uri="{FF2B5EF4-FFF2-40B4-BE49-F238E27FC236}">
                <a16:creationId xmlns:a16="http://schemas.microsoft.com/office/drawing/2014/main" id="{87FF4F3A-3272-4657-96A9-8EEDBBE1B8D2}"/>
              </a:ext>
            </a:extLst>
          </p:cNvPr>
          <p:cNvCxnSpPr/>
          <p:nvPr/>
        </p:nvCxnSpPr>
        <p:spPr>
          <a:xfrm>
            <a:off x="10015736" y="2444324"/>
            <a:ext cx="0" cy="390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Picture 44" descr="Qr code&#10;&#10;Description automatically generated">
            <a:extLst>
              <a:ext uri="{FF2B5EF4-FFF2-40B4-BE49-F238E27FC236}">
                <a16:creationId xmlns:a16="http://schemas.microsoft.com/office/drawing/2014/main" id="{BB26490C-3199-40B7-9B91-3ADFC3E38CFC}"/>
              </a:ext>
            </a:extLst>
          </p:cNvPr>
          <p:cNvPicPr>
            <a:picLocks noChangeAspect="1"/>
          </p:cNvPicPr>
          <p:nvPr/>
        </p:nvPicPr>
        <p:blipFill rotWithShape="1">
          <a:blip r:embed="rId8">
            <a:extLst>
              <a:ext uri="{28A0092B-C50C-407E-A947-70E740481C1C}">
                <a14:useLocalDpi xmlns:a14="http://schemas.microsoft.com/office/drawing/2010/main" val="0"/>
              </a:ext>
            </a:extLst>
          </a:blip>
          <a:srcRect l="6709" t="2335" r="2671" b="3153"/>
          <a:stretch/>
        </p:blipFill>
        <p:spPr>
          <a:xfrm>
            <a:off x="9797197" y="2879519"/>
            <a:ext cx="460374" cy="456142"/>
          </a:xfrm>
          <a:prstGeom prst="rect">
            <a:avLst/>
          </a:prstGeom>
        </p:spPr>
      </p:pic>
      <p:sp>
        <p:nvSpPr>
          <p:cNvPr id="46" name="TextBox 45">
            <a:extLst>
              <a:ext uri="{FF2B5EF4-FFF2-40B4-BE49-F238E27FC236}">
                <a16:creationId xmlns:a16="http://schemas.microsoft.com/office/drawing/2014/main" id="{46993BB5-596F-4029-A5E6-AA4EDA37168F}"/>
              </a:ext>
            </a:extLst>
          </p:cNvPr>
          <p:cNvSpPr txBox="1"/>
          <p:nvPr/>
        </p:nvSpPr>
        <p:spPr>
          <a:xfrm>
            <a:off x="9293544" y="3322507"/>
            <a:ext cx="1512017" cy="369332"/>
          </a:xfrm>
          <a:prstGeom prst="rect">
            <a:avLst/>
          </a:prstGeom>
          <a:noFill/>
        </p:spPr>
        <p:txBody>
          <a:bodyPr wrap="none" rtlCol="0">
            <a:spAutoFit/>
          </a:bodyPr>
          <a:lstStyle/>
          <a:p>
            <a:pPr algn="ctr"/>
            <a:r>
              <a:rPr lang="en-US" b="1" dirty="0" err="1">
                <a:solidFill>
                  <a:srgbClr val="365F91"/>
                </a:solidFill>
                <a:latin typeface="Times New Roman" panose="02020603050405020304" pitchFamily="18" charset="0"/>
                <a:cs typeface="Times New Roman" panose="02020603050405020304" pitchFamily="18" charset="0"/>
              </a:rPr>
              <a:t>GetData</a:t>
            </a:r>
            <a:r>
              <a:rPr lang="en-US" b="1" dirty="0">
                <a:solidFill>
                  <a:srgbClr val="365F91"/>
                </a:solidFill>
                <a:latin typeface="Times New Roman" panose="02020603050405020304" pitchFamily="18" charset="0"/>
                <a:cs typeface="Times New Roman" panose="02020603050405020304" pitchFamily="18" charset="0"/>
              </a:rPr>
              <a:t> APP</a:t>
            </a:r>
          </a:p>
        </p:txBody>
      </p:sp>
      <p:cxnSp>
        <p:nvCxnSpPr>
          <p:cNvPr id="48" name="Straight Arrow Connector 47">
            <a:extLst>
              <a:ext uri="{FF2B5EF4-FFF2-40B4-BE49-F238E27FC236}">
                <a16:creationId xmlns:a16="http://schemas.microsoft.com/office/drawing/2014/main" id="{FCCB5CDC-8554-4AAD-B621-FABCB73491F9}"/>
              </a:ext>
            </a:extLst>
          </p:cNvPr>
          <p:cNvCxnSpPr/>
          <p:nvPr/>
        </p:nvCxnSpPr>
        <p:spPr>
          <a:xfrm>
            <a:off x="10033500" y="3747069"/>
            <a:ext cx="0" cy="37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Picture 49" descr="Table&#10;&#10;Description automatically generated">
            <a:extLst>
              <a:ext uri="{FF2B5EF4-FFF2-40B4-BE49-F238E27FC236}">
                <a16:creationId xmlns:a16="http://schemas.microsoft.com/office/drawing/2014/main" id="{F33DC6E4-47AE-4463-AC22-D6A7E77E8A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50574" y="4190634"/>
            <a:ext cx="3207966" cy="1729014"/>
          </a:xfrm>
          <a:prstGeom prst="rect">
            <a:avLst/>
          </a:prstGeom>
        </p:spPr>
      </p:pic>
      <p:sp>
        <p:nvSpPr>
          <p:cNvPr id="52" name="Frame 51">
            <a:extLst>
              <a:ext uri="{FF2B5EF4-FFF2-40B4-BE49-F238E27FC236}">
                <a16:creationId xmlns:a16="http://schemas.microsoft.com/office/drawing/2014/main" id="{C7093930-6249-49A3-A339-DB40BB55BE7C}"/>
              </a:ext>
            </a:extLst>
          </p:cNvPr>
          <p:cNvSpPr/>
          <p:nvPr/>
        </p:nvSpPr>
        <p:spPr>
          <a:xfrm>
            <a:off x="8427715" y="4163328"/>
            <a:ext cx="2989031" cy="104698"/>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CE73FA74-8442-498E-800F-751684479C0E}"/>
              </a:ext>
            </a:extLst>
          </p:cNvPr>
          <p:cNvSpPr txBox="1"/>
          <p:nvPr/>
        </p:nvSpPr>
        <p:spPr>
          <a:xfrm>
            <a:off x="6979807" y="4398893"/>
            <a:ext cx="1261884" cy="246221"/>
          </a:xfrm>
          <a:prstGeom prst="rect">
            <a:avLst/>
          </a:prstGeom>
          <a:noFill/>
        </p:spPr>
        <p:txBody>
          <a:bodyPr wrap="none" rtlCol="0">
            <a:spAutoFit/>
          </a:bodyPr>
          <a:lstStyle/>
          <a:p>
            <a:r>
              <a:rPr lang="en-US" altLang="zh-CN" sz="1000">
                <a:latin typeface="Times New Roman" panose="02020603050405020304" pitchFamily="18" charset="0"/>
                <a:cs typeface="Times New Roman" panose="02020603050405020304" pitchFamily="18" charset="0"/>
              </a:rPr>
              <a:t>Different time points</a:t>
            </a:r>
            <a:endParaRPr lang="en-US" sz="1000" dirty="0">
              <a:latin typeface="Times New Roman" panose="02020603050405020304" pitchFamily="18" charset="0"/>
              <a:cs typeface="Times New Roman" panose="02020603050405020304" pitchFamily="18" charset="0"/>
            </a:endParaRPr>
          </a:p>
        </p:txBody>
      </p:sp>
      <p:cxnSp>
        <p:nvCxnSpPr>
          <p:cNvPr id="55" name="Straight Arrow Connector 54">
            <a:extLst>
              <a:ext uri="{FF2B5EF4-FFF2-40B4-BE49-F238E27FC236}">
                <a16:creationId xmlns:a16="http://schemas.microsoft.com/office/drawing/2014/main" id="{9DEB06E6-C621-4DB9-817B-5C07ADBD52AE}"/>
              </a:ext>
            </a:extLst>
          </p:cNvPr>
          <p:cNvCxnSpPr/>
          <p:nvPr/>
        </p:nvCxnSpPr>
        <p:spPr>
          <a:xfrm flipH="1">
            <a:off x="8218072" y="4346397"/>
            <a:ext cx="144050" cy="52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Frame 55">
            <a:extLst>
              <a:ext uri="{FF2B5EF4-FFF2-40B4-BE49-F238E27FC236}">
                <a16:creationId xmlns:a16="http://schemas.microsoft.com/office/drawing/2014/main" id="{A2C3D85A-0BC4-4273-81C0-8EAC8977BFCD}"/>
              </a:ext>
            </a:extLst>
          </p:cNvPr>
          <p:cNvSpPr/>
          <p:nvPr/>
        </p:nvSpPr>
        <p:spPr>
          <a:xfrm>
            <a:off x="8534549" y="4269346"/>
            <a:ext cx="362907" cy="1448968"/>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a:extLst>
              <a:ext uri="{FF2B5EF4-FFF2-40B4-BE49-F238E27FC236}">
                <a16:creationId xmlns:a16="http://schemas.microsoft.com/office/drawing/2014/main" id="{52A75085-2604-4779-A776-9448ED840638}"/>
              </a:ext>
            </a:extLst>
          </p:cNvPr>
          <p:cNvSpPr txBox="1"/>
          <p:nvPr/>
        </p:nvSpPr>
        <p:spPr>
          <a:xfrm>
            <a:off x="7134323" y="4884167"/>
            <a:ext cx="1032655" cy="400110"/>
          </a:xfrm>
          <a:prstGeom prst="rect">
            <a:avLst/>
          </a:prstGeom>
          <a:noFill/>
        </p:spPr>
        <p:txBody>
          <a:bodyPr wrap="none" rtlCol="0">
            <a:spAutoFit/>
          </a:bodyPr>
          <a:lstStyle/>
          <a:p>
            <a:r>
              <a:rPr lang="en-US" altLang="zh-CN" sz="1000" dirty="0">
                <a:latin typeface="Times New Roman" panose="02020603050405020304" pitchFamily="18" charset="0"/>
                <a:cs typeface="Times New Roman" panose="02020603050405020304" pitchFamily="18" charset="0"/>
              </a:rPr>
              <a:t>Coordinates of</a:t>
            </a:r>
          </a:p>
          <a:p>
            <a:r>
              <a:rPr lang="en-US" altLang="zh-CN" sz="1000" dirty="0">
                <a:latin typeface="Times New Roman" panose="02020603050405020304" pitchFamily="18" charset="0"/>
                <a:cs typeface="Times New Roman" panose="02020603050405020304" pitchFamily="18" charset="0"/>
              </a:rPr>
              <a:t>elevation points </a:t>
            </a:r>
            <a:endParaRPr lang="en-US" sz="1000" dirty="0">
              <a:latin typeface="Times New Roman" panose="02020603050405020304" pitchFamily="18" charset="0"/>
              <a:cs typeface="Times New Roman" panose="02020603050405020304" pitchFamily="18" charset="0"/>
            </a:endParaRPr>
          </a:p>
        </p:txBody>
      </p:sp>
      <p:cxnSp>
        <p:nvCxnSpPr>
          <p:cNvPr id="59" name="Straight Arrow Connector 58">
            <a:extLst>
              <a:ext uri="{FF2B5EF4-FFF2-40B4-BE49-F238E27FC236}">
                <a16:creationId xmlns:a16="http://schemas.microsoft.com/office/drawing/2014/main" id="{519128B0-203F-4D0B-9D8C-AE38F67616AE}"/>
              </a:ext>
            </a:extLst>
          </p:cNvPr>
          <p:cNvCxnSpPr>
            <a:endCxn id="57" idx="3"/>
          </p:cNvCxnSpPr>
          <p:nvPr/>
        </p:nvCxnSpPr>
        <p:spPr>
          <a:xfrm flipH="1">
            <a:off x="8218072" y="5156565"/>
            <a:ext cx="144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E9F77CA-DCA8-4715-BA3A-AF4E6488B480}"/>
              </a:ext>
            </a:extLst>
          </p:cNvPr>
          <p:cNvSpPr txBox="1"/>
          <p:nvPr/>
        </p:nvSpPr>
        <p:spPr>
          <a:xfrm>
            <a:off x="7113687" y="5425492"/>
            <a:ext cx="1125629" cy="400110"/>
          </a:xfrm>
          <a:prstGeom prst="rect">
            <a:avLst/>
          </a:prstGeom>
          <a:noFill/>
        </p:spPr>
        <p:txBody>
          <a:bodyPr wrap="none" rtlCol="0">
            <a:spAutoFit/>
          </a:bodyPr>
          <a:lstStyle/>
          <a:p>
            <a:r>
              <a:rPr lang="en-US" altLang="zh-CN" sz="1000" dirty="0">
                <a:latin typeface="Times New Roman" panose="02020603050405020304" pitchFamily="18" charset="0"/>
                <a:cs typeface="Times New Roman" panose="02020603050405020304" pitchFamily="18" charset="0"/>
              </a:rPr>
              <a:t>Average elevation</a:t>
            </a:r>
          </a:p>
          <a:p>
            <a:r>
              <a:rPr lang="en-US" altLang="zh-CN" sz="1000" dirty="0">
                <a:latin typeface="Times New Roman" panose="02020603050405020304" pitchFamily="18" charset="0"/>
                <a:cs typeface="Times New Roman" panose="02020603050405020304" pitchFamily="18" charset="0"/>
              </a:rPr>
              <a:t>of CC4.9 at t=0 </a:t>
            </a:r>
            <a:endParaRPr lang="en-US" sz="1000" dirty="0">
              <a:latin typeface="Times New Roman" panose="02020603050405020304" pitchFamily="18" charset="0"/>
              <a:cs typeface="Times New Roman" panose="02020603050405020304" pitchFamily="18" charset="0"/>
            </a:endParaRPr>
          </a:p>
        </p:txBody>
      </p:sp>
      <p:sp>
        <p:nvSpPr>
          <p:cNvPr id="61" name="Frame 60">
            <a:extLst>
              <a:ext uri="{FF2B5EF4-FFF2-40B4-BE49-F238E27FC236}">
                <a16:creationId xmlns:a16="http://schemas.microsoft.com/office/drawing/2014/main" id="{4D6A4416-9D91-4025-A262-8D23439E04FC}"/>
              </a:ext>
            </a:extLst>
          </p:cNvPr>
          <p:cNvSpPr/>
          <p:nvPr/>
        </p:nvSpPr>
        <p:spPr>
          <a:xfrm>
            <a:off x="8633941" y="5819022"/>
            <a:ext cx="362907" cy="104699"/>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Straight Arrow Connector 62">
            <a:extLst>
              <a:ext uri="{FF2B5EF4-FFF2-40B4-BE49-F238E27FC236}">
                <a16:creationId xmlns:a16="http://schemas.microsoft.com/office/drawing/2014/main" id="{0FC71328-1CB3-4EDC-8DFD-CFDEE19877F3}"/>
              </a:ext>
            </a:extLst>
          </p:cNvPr>
          <p:cNvCxnSpPr/>
          <p:nvPr/>
        </p:nvCxnSpPr>
        <p:spPr>
          <a:xfrm flipH="1" flipV="1">
            <a:off x="8100917" y="5718314"/>
            <a:ext cx="433632" cy="201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8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97B8A89-D937-4F58-A0C5-C0AE9168E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2" y="6248079"/>
            <a:ext cx="1650164" cy="50827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151C7FBA-DF16-4DAE-B9CA-2274F4785E8C}"/>
              </a:ext>
            </a:extLst>
          </p:cNvPr>
          <p:cNvPicPr>
            <a:picLocks noChangeAspect="1"/>
          </p:cNvPicPr>
          <p:nvPr/>
        </p:nvPicPr>
        <p:blipFill rotWithShape="1">
          <a:blip r:embed="rId3">
            <a:extLst>
              <a:ext uri="{28A0092B-C50C-407E-A947-70E740481C1C}">
                <a14:useLocalDpi xmlns:a14="http://schemas.microsoft.com/office/drawing/2010/main" val="0"/>
              </a:ext>
            </a:extLst>
          </a:blip>
          <a:srcRect l="2609" t="6214" r="85107" b="63437"/>
          <a:stretch/>
        </p:blipFill>
        <p:spPr>
          <a:xfrm>
            <a:off x="11476115" y="6203788"/>
            <a:ext cx="550233" cy="552569"/>
          </a:xfrm>
          <a:prstGeom prst="rect">
            <a:avLst/>
          </a:prstGeom>
        </p:spPr>
      </p:pic>
      <p:sp>
        <p:nvSpPr>
          <p:cNvPr id="8" name="矩形 14">
            <a:extLst>
              <a:ext uri="{FF2B5EF4-FFF2-40B4-BE49-F238E27FC236}">
                <a16:creationId xmlns:a16="http://schemas.microsoft.com/office/drawing/2014/main" id="{E488459D-2F41-4B99-AD7C-32E03CC5BA51}"/>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id="{D595A339-BF2A-42AD-92EA-C08BB4011AB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303D0BB-BDAE-4A38-A4EA-50B78423904D}"/>
              </a:ext>
            </a:extLst>
          </p:cNvPr>
          <p:cNvSpPr/>
          <p:nvPr/>
        </p:nvSpPr>
        <p:spPr>
          <a:xfrm>
            <a:off x="165652" y="907774"/>
            <a:ext cx="11860696"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91ACBF-13A6-4C12-B045-982136D54245}"/>
              </a:ext>
            </a:extLst>
          </p:cNvPr>
          <p:cNvSpPr txBox="1"/>
          <p:nvPr/>
        </p:nvSpPr>
        <p:spPr>
          <a:xfrm>
            <a:off x="1067190" y="254294"/>
            <a:ext cx="3996607"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Results and Discussion</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F11F67D8-CA45-4819-8F5E-DEC10CB18511}"/>
                  </a:ext>
                </a:extLst>
              </p:cNvPr>
              <p:cNvGraphicFramePr>
                <a:graphicFrameLocks noGrp="1"/>
              </p:cNvGraphicFramePr>
              <p:nvPr>
                <p:extLst>
                  <p:ext uri="{D42A27DB-BD31-4B8C-83A1-F6EECF244321}">
                    <p14:modId xmlns:p14="http://schemas.microsoft.com/office/powerpoint/2010/main" val="1176864605"/>
                  </p:ext>
                </p:extLst>
              </p:nvPr>
            </p:nvGraphicFramePr>
            <p:xfrm>
              <a:off x="1555324" y="2099302"/>
              <a:ext cx="5931752" cy="2076116"/>
            </p:xfrm>
            <a:graphic>
              <a:graphicData uri="http://schemas.openxmlformats.org/drawingml/2006/table">
                <a:tbl>
                  <a:tblPr firstRow="1" firstCol="1" bandRow="1">
                    <a:tableStyleId>{5C22544A-7EE6-4342-B048-85BDC9FD1C3A}</a:tableStyleId>
                  </a:tblPr>
                  <a:tblGrid>
                    <a:gridCol w="1482938">
                      <a:extLst>
                        <a:ext uri="{9D8B030D-6E8A-4147-A177-3AD203B41FA5}">
                          <a16:colId xmlns:a16="http://schemas.microsoft.com/office/drawing/2014/main" val="2049154782"/>
                        </a:ext>
                      </a:extLst>
                    </a:gridCol>
                    <a:gridCol w="1482938">
                      <a:extLst>
                        <a:ext uri="{9D8B030D-6E8A-4147-A177-3AD203B41FA5}">
                          <a16:colId xmlns:a16="http://schemas.microsoft.com/office/drawing/2014/main" val="2644161360"/>
                        </a:ext>
                      </a:extLst>
                    </a:gridCol>
                    <a:gridCol w="1482938">
                      <a:extLst>
                        <a:ext uri="{9D8B030D-6E8A-4147-A177-3AD203B41FA5}">
                          <a16:colId xmlns:a16="http://schemas.microsoft.com/office/drawing/2014/main" val="1885779269"/>
                        </a:ext>
                      </a:extLst>
                    </a:gridCol>
                    <a:gridCol w="1482938">
                      <a:extLst>
                        <a:ext uri="{9D8B030D-6E8A-4147-A177-3AD203B41FA5}">
                          <a16:colId xmlns:a16="http://schemas.microsoft.com/office/drawing/2014/main" val="468634026"/>
                        </a:ext>
                      </a:extLst>
                    </a:gridCol>
                  </a:tblGrid>
                  <a:tr h="296588">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CC (%)</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14:m>
                            <m:oMath xmlns:m="http://schemas.openxmlformats.org/officeDocument/2006/math">
                              <m:sSub>
                                <m:sSubPr>
                                  <m:ctrlPr>
                                    <a:rPr lang="en-US" sz="1500" i="1" kern="100">
                                      <a:effectLst/>
                                      <a:latin typeface="Cambria Math" panose="02040503050406030204" pitchFamily="18" charset="0"/>
                                    </a:rPr>
                                  </m:ctrlPr>
                                </m:sSubPr>
                                <m:e>
                                  <m:r>
                                    <m:rPr>
                                      <m:nor/>
                                    </m:rPr>
                                    <a:rPr lang="en-US" sz="1500" kern="100">
                                      <a:effectLst/>
                                      <a:latin typeface="Times New Roman" panose="02020603050405020304" pitchFamily="18" charset="0"/>
                                      <a:cs typeface="Times New Roman" panose="02020603050405020304" pitchFamily="18" charset="0"/>
                                    </a:rPr>
                                    <m:t>P</m:t>
                                  </m:r>
                                </m:e>
                                <m:sub>
                                  <m:r>
                                    <m:rPr>
                                      <m:nor/>
                                    </m:rPr>
                                    <a:rPr lang="en-US" sz="1500" kern="100">
                                      <a:effectLst/>
                                      <a:latin typeface="Times New Roman" panose="02020603050405020304" pitchFamily="18" charset="0"/>
                                      <a:cs typeface="Times New Roman" panose="02020603050405020304" pitchFamily="18" charset="0"/>
                                    </a:rPr>
                                    <m:t>acc</m:t>
                                  </m:r>
                                </m:sub>
                              </m:sSub>
                            </m:oMath>
                          </a14:m>
                          <a:r>
                            <a:rPr lang="en-US" sz="1500" kern="100" dirty="0">
                              <a:effectLst/>
                              <a:latin typeface="Times New Roman" panose="02020603050405020304" pitchFamily="18" charset="0"/>
                              <a:cs typeface="Times New Roman" panose="02020603050405020304" pitchFamily="18" charset="0"/>
                            </a:rPr>
                            <a:t> (kPa)</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14:m>
                            <m:oMath xmlns:m="http://schemas.openxmlformats.org/officeDocument/2006/math">
                              <m:sSub>
                                <m:sSubPr>
                                  <m:ctrlPr>
                                    <a:rPr lang="en-US" sz="1500" i="1" kern="100">
                                      <a:effectLst/>
                                      <a:latin typeface="Cambria Math" panose="02040503050406030204" pitchFamily="18" charset="0"/>
                                    </a:rPr>
                                  </m:ctrlPr>
                                </m:sSubPr>
                                <m:e>
                                  <m:r>
                                    <m:rPr>
                                      <m:nor/>
                                    </m:rPr>
                                    <a:rPr lang="en-US" sz="1500" kern="100">
                                      <a:effectLst/>
                                      <a:latin typeface="Times New Roman" panose="02020603050405020304" pitchFamily="18" charset="0"/>
                                      <a:cs typeface="Times New Roman" panose="02020603050405020304" pitchFamily="18" charset="0"/>
                                    </a:rPr>
                                    <m:t>σ</m:t>
                                  </m:r>
                                </m:e>
                                <m:sub>
                                  <m:r>
                                    <m:rPr>
                                      <m:nor/>
                                    </m:rPr>
                                    <a:rPr lang="en-US" sz="1500" kern="100">
                                      <a:effectLst/>
                                      <a:latin typeface="Times New Roman" panose="02020603050405020304" pitchFamily="18" charset="0"/>
                                      <a:cs typeface="Times New Roman" panose="02020603050405020304" pitchFamily="18" charset="0"/>
                                    </a:rPr>
                                    <m:t>0</m:t>
                                  </m:r>
                                </m:sub>
                              </m:sSub>
                            </m:oMath>
                          </a14:m>
                          <a:r>
                            <a:rPr lang="en-US" sz="1500" kern="100" dirty="0">
                              <a:effectLst/>
                              <a:latin typeface="Times New Roman" panose="02020603050405020304" pitchFamily="18" charset="0"/>
                              <a:cs typeface="Times New Roman" panose="02020603050405020304" pitchFamily="18" charset="0"/>
                            </a:rPr>
                            <a:t> (kPa)</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SSC (g/L)</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3560591083"/>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0</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0.067</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1.226</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6.629</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3910818835"/>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2.4</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1.705</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1.154</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5.879</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1073817062"/>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4.9</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1.544</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1.118</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2.651</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2059986404"/>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7.7</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1.519</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1.096</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1.952</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532622413"/>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9.9</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0.928</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1.065</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1.033</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3412479738"/>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14.2</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0.622</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1.023</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0.32</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2809718278"/>
                      </a:ext>
                    </a:extLst>
                  </a:tr>
                </a:tbl>
              </a:graphicData>
            </a:graphic>
          </p:graphicFrame>
        </mc:Choice>
        <mc:Fallback xmlns="">
          <p:graphicFrame>
            <p:nvGraphicFramePr>
              <p:cNvPr id="2" name="Table 1">
                <a:extLst>
                  <a:ext uri="{FF2B5EF4-FFF2-40B4-BE49-F238E27FC236}">
                    <a16:creationId xmlns:a16="http://schemas.microsoft.com/office/drawing/2014/main" id="{F11F67D8-CA45-4819-8F5E-DEC10CB18511}"/>
                  </a:ext>
                </a:extLst>
              </p:cNvPr>
              <p:cNvGraphicFramePr>
                <a:graphicFrameLocks noGrp="1"/>
              </p:cNvGraphicFramePr>
              <p:nvPr>
                <p:extLst>
                  <p:ext uri="{D42A27DB-BD31-4B8C-83A1-F6EECF244321}">
                    <p14:modId xmlns:p14="http://schemas.microsoft.com/office/powerpoint/2010/main" val="1176864605"/>
                  </p:ext>
                </p:extLst>
              </p:nvPr>
            </p:nvGraphicFramePr>
            <p:xfrm>
              <a:off x="1555324" y="2099302"/>
              <a:ext cx="5931752" cy="2076116"/>
            </p:xfrm>
            <a:graphic>
              <a:graphicData uri="http://schemas.openxmlformats.org/drawingml/2006/table">
                <a:tbl>
                  <a:tblPr firstRow="1" firstCol="1" bandRow="1">
                    <a:tableStyleId>{5C22544A-7EE6-4342-B048-85BDC9FD1C3A}</a:tableStyleId>
                  </a:tblPr>
                  <a:tblGrid>
                    <a:gridCol w="1482938">
                      <a:extLst>
                        <a:ext uri="{9D8B030D-6E8A-4147-A177-3AD203B41FA5}">
                          <a16:colId xmlns:a16="http://schemas.microsoft.com/office/drawing/2014/main" val="2049154782"/>
                        </a:ext>
                      </a:extLst>
                    </a:gridCol>
                    <a:gridCol w="1482938">
                      <a:extLst>
                        <a:ext uri="{9D8B030D-6E8A-4147-A177-3AD203B41FA5}">
                          <a16:colId xmlns:a16="http://schemas.microsoft.com/office/drawing/2014/main" val="2644161360"/>
                        </a:ext>
                      </a:extLst>
                    </a:gridCol>
                    <a:gridCol w="1482938">
                      <a:extLst>
                        <a:ext uri="{9D8B030D-6E8A-4147-A177-3AD203B41FA5}">
                          <a16:colId xmlns:a16="http://schemas.microsoft.com/office/drawing/2014/main" val="1885779269"/>
                        </a:ext>
                      </a:extLst>
                    </a:gridCol>
                    <a:gridCol w="1482938">
                      <a:extLst>
                        <a:ext uri="{9D8B030D-6E8A-4147-A177-3AD203B41FA5}">
                          <a16:colId xmlns:a16="http://schemas.microsoft.com/office/drawing/2014/main" val="468634026"/>
                        </a:ext>
                      </a:extLst>
                    </a:gridCol>
                  </a:tblGrid>
                  <a:tr h="296588">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CC (%)</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endParaRPr lang="en-US"/>
                        </a:p>
                      </a:txBody>
                      <a:tcPr marL="111220" marR="111220" marT="0" marB="0" anchor="ctr">
                        <a:blipFill>
                          <a:blip r:embed="rId4"/>
                          <a:stretch>
                            <a:fillRect l="-100823" t="-8163" r="-202058" b="-622449"/>
                          </a:stretch>
                        </a:blipFill>
                      </a:tcPr>
                    </a:tc>
                    <a:tc>
                      <a:txBody>
                        <a:bodyPr/>
                        <a:lstStyle/>
                        <a:p>
                          <a:endParaRPr lang="en-US"/>
                        </a:p>
                      </a:txBody>
                      <a:tcPr marL="111220" marR="111220" marT="0" marB="0" anchor="ctr">
                        <a:blipFill>
                          <a:blip r:embed="rId4"/>
                          <a:stretch>
                            <a:fillRect l="-200000" t="-8163" r="-101230" b="-622449"/>
                          </a:stretch>
                        </a:blipFill>
                      </a:tcP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SSC (g/L)</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3560591083"/>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0</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0.067</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1.226</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6.629</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3910818835"/>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2.4</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1.705</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1.154</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5.879</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1073817062"/>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4.9</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1.544</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1.118</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2.651</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2059986404"/>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7.7</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1.519</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1.096</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1.952</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532622413"/>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9.9</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0.928</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1.065</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1.033</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3412479738"/>
                      </a:ext>
                    </a:extLst>
                  </a:tr>
                  <a:tr h="296588">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14.2</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0.622</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a:effectLst/>
                              <a:latin typeface="Times New Roman" panose="02020603050405020304" pitchFamily="18" charset="0"/>
                              <a:cs typeface="Times New Roman" panose="02020603050405020304" pitchFamily="18" charset="0"/>
                            </a:rPr>
                            <a:t>1.023</a:t>
                          </a:r>
                          <a:endParaRPr lang="en-US" sz="17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tc>
                      <a:txBody>
                        <a:bodyPr/>
                        <a:lstStyle/>
                        <a:p>
                          <a:pPr marL="0" marR="0" algn="ctr">
                            <a:lnSpc>
                              <a:spcPct val="107000"/>
                            </a:lnSpc>
                            <a:spcBef>
                              <a:spcPts val="0"/>
                            </a:spcBef>
                            <a:spcAft>
                              <a:spcPts val="0"/>
                            </a:spcAft>
                          </a:pPr>
                          <a:r>
                            <a:rPr lang="en-US" sz="1500" kern="100" dirty="0">
                              <a:effectLst/>
                              <a:latin typeface="Times New Roman" panose="02020603050405020304" pitchFamily="18" charset="0"/>
                              <a:cs typeface="Times New Roman" panose="02020603050405020304" pitchFamily="18" charset="0"/>
                            </a:rPr>
                            <a:t>0.32</a:t>
                          </a:r>
                          <a:endParaRPr lang="en-US" sz="17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11220" marR="111220" marT="0" marB="0" anchor="ctr"/>
                    </a:tc>
                    <a:extLst>
                      <a:ext uri="{0D108BD9-81ED-4DB2-BD59-A6C34878D82A}">
                        <a16:rowId xmlns:a16="http://schemas.microsoft.com/office/drawing/2014/main" val="2809718278"/>
                      </a:ext>
                    </a:extLst>
                  </a:tr>
                </a:tbl>
              </a:graphicData>
            </a:graphic>
          </p:graphicFrame>
        </mc:Fallback>
      </mc:AlternateContent>
      <p:sp>
        <p:nvSpPr>
          <p:cNvPr id="3" name="TextBox 2">
            <a:extLst>
              <a:ext uri="{FF2B5EF4-FFF2-40B4-BE49-F238E27FC236}">
                <a16:creationId xmlns:a16="http://schemas.microsoft.com/office/drawing/2014/main" id="{56599B85-6EBF-49D5-ACCB-095440F6C656}"/>
              </a:ext>
            </a:extLst>
          </p:cNvPr>
          <p:cNvSpPr txBox="1"/>
          <p:nvPr/>
        </p:nvSpPr>
        <p:spPr>
          <a:xfrm>
            <a:off x="2488400" y="1451049"/>
            <a:ext cx="4065600" cy="461665"/>
          </a:xfrm>
          <a:prstGeom prst="rect">
            <a:avLst/>
          </a:prstGeom>
          <a:noFill/>
        </p:spPr>
        <p:txBody>
          <a:bodyPr wrap="none" rtlCol="0">
            <a:spAutoFit/>
          </a:bodyPr>
          <a:lstStyle/>
          <a:p>
            <a:r>
              <a:rPr lang="en-US" sz="2400" b="1" dirty="0">
                <a:solidFill>
                  <a:srgbClr val="365F91"/>
                </a:solidFill>
                <a:latin typeface="Times New Roman" panose="02020603050405020304" pitchFamily="18" charset="0"/>
                <a:cs typeface="Times New Roman" panose="02020603050405020304" pitchFamily="18" charset="0"/>
              </a:rPr>
              <a:t>Seabed response under waves</a:t>
            </a:r>
          </a:p>
        </p:txBody>
      </p:sp>
      <p:sp>
        <p:nvSpPr>
          <p:cNvPr id="12" name="Frame 11">
            <a:extLst>
              <a:ext uri="{FF2B5EF4-FFF2-40B4-BE49-F238E27FC236}">
                <a16:creationId xmlns:a16="http://schemas.microsoft.com/office/drawing/2014/main" id="{1B39FC62-83E0-4E43-875A-7CFB12EA6FA4}"/>
              </a:ext>
            </a:extLst>
          </p:cNvPr>
          <p:cNvSpPr/>
          <p:nvPr/>
        </p:nvSpPr>
        <p:spPr>
          <a:xfrm>
            <a:off x="1905800" y="2412876"/>
            <a:ext cx="768656" cy="1762542"/>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E47E0992-8056-4B61-A7EF-199E8029B177}"/>
              </a:ext>
            </a:extLst>
          </p:cNvPr>
          <p:cNvSpPr/>
          <p:nvPr/>
        </p:nvSpPr>
        <p:spPr>
          <a:xfrm>
            <a:off x="3395934" y="2412876"/>
            <a:ext cx="768656" cy="1762542"/>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AB357EB6-039B-4283-8F98-179702516ADF}"/>
              </a:ext>
            </a:extLst>
          </p:cNvPr>
          <p:cNvSpPr/>
          <p:nvPr/>
        </p:nvSpPr>
        <p:spPr>
          <a:xfrm>
            <a:off x="4886068" y="2412876"/>
            <a:ext cx="768656" cy="1762542"/>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C5A9E0F2-E0F0-4992-B1A2-231C631C5AE7}"/>
              </a:ext>
            </a:extLst>
          </p:cNvPr>
          <p:cNvSpPr/>
          <p:nvPr/>
        </p:nvSpPr>
        <p:spPr>
          <a:xfrm>
            <a:off x="6376202" y="2412876"/>
            <a:ext cx="768656" cy="1762542"/>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3A4F1A00-744D-4B5E-B55C-BCA350216F16}"/>
              </a:ext>
            </a:extLst>
          </p:cNvPr>
          <p:cNvCxnSpPr>
            <a:cxnSpLocks/>
          </p:cNvCxnSpPr>
          <p:nvPr/>
        </p:nvCxnSpPr>
        <p:spPr>
          <a:xfrm flipH="1">
            <a:off x="1693333" y="4301067"/>
            <a:ext cx="372536" cy="544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177EE8-ED2E-4896-BD52-F091F8FDD5D1}"/>
              </a:ext>
            </a:extLst>
          </p:cNvPr>
          <p:cNvSpPr txBox="1"/>
          <p:nvPr/>
        </p:nvSpPr>
        <p:spPr>
          <a:xfrm>
            <a:off x="350320" y="4845661"/>
            <a:ext cx="2198038" cy="646331"/>
          </a:xfrm>
          <a:prstGeom prst="rect">
            <a:avLst/>
          </a:prstGeom>
          <a:noFill/>
        </p:spPr>
        <p:txBody>
          <a:bodyPr wrap="none" rtlCol="0">
            <a:spAutoFit/>
          </a:bodyPr>
          <a:lstStyle/>
          <a:p>
            <a:pPr algn="ctr"/>
            <a:r>
              <a:rPr lang="en-US" b="1" dirty="0">
                <a:solidFill>
                  <a:srgbClr val="839EBF"/>
                </a:solidFill>
                <a:latin typeface="Times New Roman" panose="02020603050405020304" pitchFamily="18" charset="0"/>
                <a:cs typeface="Times New Roman" panose="02020603050405020304" pitchFamily="18" charset="0"/>
              </a:rPr>
              <a:t>Clay content of </a:t>
            </a:r>
          </a:p>
          <a:p>
            <a:pPr algn="ctr"/>
            <a:r>
              <a:rPr lang="en-US" b="1" dirty="0">
                <a:solidFill>
                  <a:srgbClr val="839EBF"/>
                </a:solidFill>
                <a:latin typeface="Times New Roman" panose="02020603050405020304" pitchFamily="18" charset="0"/>
                <a:cs typeface="Times New Roman" panose="02020603050405020304" pitchFamily="18" charset="0"/>
              </a:rPr>
              <a:t>sand-clay mixed bed</a:t>
            </a:r>
          </a:p>
        </p:txBody>
      </p:sp>
      <p:sp>
        <p:nvSpPr>
          <p:cNvPr id="17" name="TextBox 16">
            <a:extLst>
              <a:ext uri="{FF2B5EF4-FFF2-40B4-BE49-F238E27FC236}">
                <a16:creationId xmlns:a16="http://schemas.microsoft.com/office/drawing/2014/main" id="{AE3D5D23-FAE4-44A8-8D17-F242FA166DB4}"/>
              </a:ext>
            </a:extLst>
          </p:cNvPr>
          <p:cNvSpPr txBox="1"/>
          <p:nvPr/>
        </p:nvSpPr>
        <p:spPr>
          <a:xfrm>
            <a:off x="2393341" y="4721062"/>
            <a:ext cx="1996123" cy="1200329"/>
          </a:xfrm>
          <a:prstGeom prst="rect">
            <a:avLst/>
          </a:prstGeom>
          <a:noFill/>
        </p:spPr>
        <p:txBody>
          <a:bodyPr wrap="none" rtlCol="0">
            <a:spAutoFit/>
          </a:bodyPr>
          <a:lstStyle/>
          <a:p>
            <a:pPr algn="ctr"/>
            <a:r>
              <a:rPr lang="en-US" b="1" dirty="0">
                <a:solidFill>
                  <a:srgbClr val="839EBF"/>
                </a:solidFill>
                <a:latin typeface="Times New Roman" panose="02020603050405020304" pitchFamily="18" charset="0"/>
                <a:cs typeface="Times New Roman" panose="02020603050405020304" pitchFamily="18" charset="0"/>
              </a:rPr>
              <a:t>Accumulation of </a:t>
            </a:r>
          </a:p>
          <a:p>
            <a:pPr algn="ctr"/>
            <a:r>
              <a:rPr lang="en-US" b="1" dirty="0">
                <a:solidFill>
                  <a:srgbClr val="839EBF"/>
                </a:solidFill>
                <a:latin typeface="Times New Roman" panose="02020603050405020304" pitchFamily="18" charset="0"/>
                <a:cs typeface="Times New Roman" panose="02020603050405020304" pitchFamily="18" charset="0"/>
              </a:rPr>
              <a:t>EPP at z=0.23m in</a:t>
            </a:r>
          </a:p>
          <a:p>
            <a:pPr algn="ctr"/>
            <a:r>
              <a:rPr lang="en-US" b="1" dirty="0">
                <a:solidFill>
                  <a:srgbClr val="839EBF"/>
                </a:solidFill>
                <a:latin typeface="Times New Roman" panose="02020603050405020304" pitchFamily="18" charset="0"/>
                <a:cs typeface="Times New Roman" panose="02020603050405020304" pitchFamily="18" charset="0"/>
              </a:rPr>
              <a:t> mixed bed with </a:t>
            </a:r>
          </a:p>
          <a:p>
            <a:pPr algn="ctr"/>
            <a:r>
              <a:rPr lang="en-US" b="1" dirty="0">
                <a:solidFill>
                  <a:srgbClr val="839EBF"/>
                </a:solidFill>
                <a:latin typeface="Times New Roman" panose="02020603050405020304" pitchFamily="18" charset="0"/>
                <a:cs typeface="Times New Roman" panose="02020603050405020304" pitchFamily="18" charset="0"/>
              </a:rPr>
              <a:t>different CC</a:t>
            </a:r>
          </a:p>
        </p:txBody>
      </p:sp>
      <p:cxnSp>
        <p:nvCxnSpPr>
          <p:cNvPr id="19" name="Straight Arrow Connector 18">
            <a:extLst>
              <a:ext uri="{FF2B5EF4-FFF2-40B4-BE49-F238E27FC236}">
                <a16:creationId xmlns:a16="http://schemas.microsoft.com/office/drawing/2014/main" id="{E45D004F-6552-40A5-98D0-AFEA65E84CC5}"/>
              </a:ext>
            </a:extLst>
          </p:cNvPr>
          <p:cNvCxnSpPr>
            <a:cxnSpLocks/>
            <a:endCxn id="17" idx="0"/>
          </p:cNvCxnSpPr>
          <p:nvPr/>
        </p:nvCxnSpPr>
        <p:spPr>
          <a:xfrm flipH="1">
            <a:off x="3391403" y="4285429"/>
            <a:ext cx="237532" cy="43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5691FBB-7A89-4F42-8563-DB09DBD09F01}"/>
                  </a:ext>
                </a:extLst>
              </p:cNvPr>
              <p:cNvSpPr txBox="1"/>
              <p:nvPr/>
            </p:nvSpPr>
            <p:spPr>
              <a:xfrm>
                <a:off x="4258847" y="4705224"/>
                <a:ext cx="2479077" cy="1216167"/>
              </a:xfrm>
              <a:prstGeom prst="rect">
                <a:avLst/>
              </a:prstGeom>
              <a:noFill/>
            </p:spPr>
            <p:txBody>
              <a:bodyPr wrap="none" rtlCol="0">
                <a:spAutoFit/>
              </a:bodyPr>
              <a:lstStyle/>
              <a:p>
                <a:pPr algn="ctr"/>
                <a:r>
                  <a:rPr lang="en-US" sz="1800" b="1" dirty="0">
                    <a:solidFill>
                      <a:srgbClr val="839EBF"/>
                    </a:solidFill>
                    <a:effectLst/>
                    <a:latin typeface="Times New Roman" panose="02020603050405020304" pitchFamily="18" charset="0"/>
                    <a:ea typeface="等线" panose="02010600030101010101" pitchFamily="2" charset="-122"/>
                  </a:rPr>
                  <a:t>Critical mean normal </a:t>
                </a:r>
              </a:p>
              <a:p>
                <a:pPr algn="ctr"/>
                <a:r>
                  <a:rPr lang="en-US" sz="1800" b="1" dirty="0">
                    <a:solidFill>
                      <a:srgbClr val="839EBF"/>
                    </a:solidFill>
                    <a:effectLst/>
                    <a:latin typeface="Times New Roman" panose="02020603050405020304" pitchFamily="18" charset="0"/>
                    <a:ea typeface="等线" panose="02010600030101010101" pitchFamily="2" charset="-122"/>
                  </a:rPr>
                  <a:t>effective stress</a:t>
                </a:r>
              </a:p>
              <a:p>
                <a:pPr algn="ctr"/>
                <a:r>
                  <a:rPr lang="en-US" b="1" dirty="0">
                    <a:solidFill>
                      <a:srgbClr val="839EBF"/>
                    </a:solidFill>
                    <a:latin typeface="Times New Roman" panose="02020603050405020304" pitchFamily="18" charset="0"/>
                    <a:ea typeface="等线" panose="02010600030101010101" pitchFamily="2" charset="-122"/>
                    <a:cs typeface="Times New Roman" panose="02020603050405020304" pitchFamily="18" charset="0"/>
                  </a:rPr>
                  <a:t>Seabed liquefy when</a:t>
                </a:r>
              </a:p>
              <a:p>
                <a:pPr algn="ctr"/>
                <a:r>
                  <a:rPr lang="en-US" b="1" dirty="0">
                    <a:solidFill>
                      <a:srgbClr val="839EBF"/>
                    </a:solidFill>
                    <a:latin typeface="Times New Roman" panose="02020603050405020304" pitchFamily="18" charset="0"/>
                    <a:ea typeface="等线" panose="02010600030101010101" pitchFamily="2" charset="-122"/>
                    <a:cs typeface="Times New Roman" panose="02020603050405020304" pitchFamily="18" charset="0"/>
                  </a:rPr>
                  <a:t> </a:t>
                </a:r>
                <a14:m>
                  <m:oMath xmlns:m="http://schemas.openxmlformats.org/officeDocument/2006/math">
                    <m:sSub>
                      <m:sSubPr>
                        <m:ctrlPr>
                          <a:rPr lang="en-US" sz="1800" b="1" i="1" kern="100" smtClean="0">
                            <a:solidFill>
                              <a:srgbClr val="839EBF"/>
                            </a:solidFill>
                            <a:effectLst/>
                            <a:latin typeface="Cambria Math" panose="02040503050406030204" pitchFamily="18" charset="0"/>
                          </a:rPr>
                        </m:ctrlPr>
                      </m:sSubPr>
                      <m:e>
                        <m:r>
                          <m:rPr>
                            <m:nor/>
                          </m:rPr>
                          <a:rPr lang="en-US" sz="1800" b="1" kern="100">
                            <a:solidFill>
                              <a:srgbClr val="839EBF"/>
                            </a:solidFill>
                            <a:effectLst/>
                            <a:latin typeface="Times New Roman" panose="02020603050405020304" pitchFamily="18" charset="0"/>
                            <a:cs typeface="Times New Roman" panose="02020603050405020304" pitchFamily="18" charset="0"/>
                          </a:rPr>
                          <m:t>P</m:t>
                        </m:r>
                      </m:e>
                      <m:sub>
                        <m:r>
                          <m:rPr>
                            <m:nor/>
                          </m:rPr>
                          <a:rPr lang="en-US" sz="1800" b="1" kern="100">
                            <a:solidFill>
                              <a:srgbClr val="839EBF"/>
                            </a:solidFill>
                            <a:effectLst/>
                            <a:latin typeface="Times New Roman" panose="02020603050405020304" pitchFamily="18" charset="0"/>
                            <a:cs typeface="Times New Roman" panose="02020603050405020304" pitchFamily="18" charset="0"/>
                          </a:rPr>
                          <m:t>acc</m:t>
                        </m:r>
                      </m:sub>
                    </m:sSub>
                  </m:oMath>
                </a14:m>
                <a:r>
                  <a:rPr lang="en-US" sz="1800" b="1" kern="100" dirty="0">
                    <a:solidFill>
                      <a:srgbClr val="839EBF"/>
                    </a:solidFill>
                    <a:effectLst/>
                    <a:latin typeface="Times New Roman" panose="02020603050405020304" pitchFamily="18" charset="0"/>
                    <a:cs typeface="Times New Roman" panose="02020603050405020304" pitchFamily="18" charset="0"/>
                  </a:rPr>
                  <a:t> is bigger</a:t>
                </a:r>
                <a:r>
                  <a:rPr lang="en-US" b="1" dirty="0">
                    <a:solidFill>
                      <a:srgbClr val="839EBF"/>
                    </a:solidFill>
                    <a:latin typeface="Times New Roman" panose="02020603050405020304" pitchFamily="18" charset="0"/>
                    <a:ea typeface="等线" panose="02010600030101010101" pitchFamily="2" charset="-122"/>
                    <a:cs typeface="Times New Roman" panose="02020603050405020304" pitchFamily="18" charset="0"/>
                  </a:rPr>
                  <a:t> than </a:t>
                </a:r>
                <a14:m>
                  <m:oMath xmlns:m="http://schemas.openxmlformats.org/officeDocument/2006/math">
                    <m:sSub>
                      <m:sSubPr>
                        <m:ctrlPr>
                          <a:rPr lang="en-US" b="1" i="1" kern="100">
                            <a:solidFill>
                              <a:srgbClr val="839EBF"/>
                            </a:solidFill>
                            <a:latin typeface="Cambria Math" panose="02040503050406030204" pitchFamily="18" charset="0"/>
                          </a:rPr>
                        </m:ctrlPr>
                      </m:sSubPr>
                      <m:e>
                        <m:r>
                          <m:rPr>
                            <m:nor/>
                          </m:rPr>
                          <a:rPr lang="en-US" b="1" kern="100">
                            <a:solidFill>
                              <a:srgbClr val="839EBF"/>
                            </a:solidFill>
                            <a:latin typeface="Times New Roman" panose="02020603050405020304" pitchFamily="18" charset="0"/>
                            <a:cs typeface="Times New Roman" panose="02020603050405020304" pitchFamily="18" charset="0"/>
                          </a:rPr>
                          <m:t>σ</m:t>
                        </m:r>
                      </m:e>
                      <m:sub>
                        <m:r>
                          <m:rPr>
                            <m:nor/>
                          </m:rPr>
                          <a:rPr lang="en-US" b="1" kern="100">
                            <a:solidFill>
                              <a:srgbClr val="839EBF"/>
                            </a:solidFill>
                            <a:latin typeface="Times New Roman" panose="02020603050405020304" pitchFamily="18" charset="0"/>
                            <a:cs typeface="Times New Roman" panose="02020603050405020304" pitchFamily="18" charset="0"/>
                          </a:rPr>
                          <m:t>0</m:t>
                        </m:r>
                      </m:sub>
                    </m:sSub>
                  </m:oMath>
                </a14:m>
                <a:r>
                  <a:rPr lang="en-US" b="1" kern="100" dirty="0">
                    <a:solidFill>
                      <a:srgbClr val="839EBF"/>
                    </a:solidFill>
                    <a:latin typeface="Times New Roman" panose="02020603050405020304" pitchFamily="18" charset="0"/>
                    <a:cs typeface="Times New Roman" panose="02020603050405020304" pitchFamily="18" charset="0"/>
                  </a:rPr>
                  <a:t> </a:t>
                </a:r>
                <a:endParaRPr lang="en-US" b="1" dirty="0">
                  <a:solidFill>
                    <a:srgbClr val="839EBF"/>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B5691FBB-7A89-4F42-8563-DB09DBD09F01}"/>
                  </a:ext>
                </a:extLst>
              </p:cNvPr>
              <p:cNvSpPr txBox="1">
                <a:spLocks noRot="1" noChangeAspect="1" noMove="1" noResize="1" noEditPoints="1" noAdjustHandles="1" noChangeArrowheads="1" noChangeShapeType="1" noTextEdit="1"/>
              </p:cNvSpPr>
              <p:nvPr/>
            </p:nvSpPr>
            <p:spPr>
              <a:xfrm>
                <a:off x="4258847" y="4705224"/>
                <a:ext cx="2479077" cy="1216167"/>
              </a:xfrm>
              <a:prstGeom prst="rect">
                <a:avLst/>
              </a:prstGeom>
              <a:blipFill>
                <a:blip r:embed="rId5"/>
                <a:stretch>
                  <a:fillRect t="-3015" b="-6030"/>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C89FE5AF-0469-4CA5-A869-69CCDF51EBBB}"/>
              </a:ext>
            </a:extLst>
          </p:cNvPr>
          <p:cNvCxnSpPr>
            <a:cxnSpLocks/>
          </p:cNvCxnSpPr>
          <p:nvPr/>
        </p:nvCxnSpPr>
        <p:spPr>
          <a:xfrm>
            <a:off x="5270396" y="4301067"/>
            <a:ext cx="65334" cy="404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DDC1F63-FBD4-4D58-8EB6-54670C57D55A}"/>
              </a:ext>
            </a:extLst>
          </p:cNvPr>
          <p:cNvSpPr txBox="1"/>
          <p:nvPr/>
        </p:nvSpPr>
        <p:spPr>
          <a:xfrm>
            <a:off x="6561413" y="4944590"/>
            <a:ext cx="1544012" cy="923330"/>
          </a:xfrm>
          <a:prstGeom prst="rect">
            <a:avLst/>
          </a:prstGeom>
          <a:noFill/>
        </p:spPr>
        <p:txBody>
          <a:bodyPr wrap="none" rtlCol="0">
            <a:spAutoFit/>
          </a:bodyPr>
          <a:lstStyle/>
          <a:p>
            <a:pPr algn="ctr"/>
            <a:r>
              <a:rPr lang="en-US" b="1" dirty="0">
                <a:solidFill>
                  <a:srgbClr val="839EBF"/>
                </a:solidFill>
                <a:latin typeface="Times New Roman" panose="02020603050405020304" pitchFamily="18" charset="0"/>
                <a:cs typeface="Times New Roman" panose="02020603050405020304" pitchFamily="18" charset="0"/>
              </a:rPr>
              <a:t>Suspended </a:t>
            </a:r>
          </a:p>
          <a:p>
            <a:pPr algn="ctr"/>
            <a:r>
              <a:rPr lang="en-US" b="1" dirty="0">
                <a:solidFill>
                  <a:srgbClr val="839EBF"/>
                </a:solidFill>
                <a:latin typeface="Times New Roman" panose="02020603050405020304" pitchFamily="18" charset="0"/>
                <a:cs typeface="Times New Roman" panose="02020603050405020304" pitchFamily="18" charset="0"/>
              </a:rPr>
              <a:t>sediment </a:t>
            </a:r>
          </a:p>
          <a:p>
            <a:pPr algn="ctr"/>
            <a:r>
              <a:rPr lang="en-US" b="1" dirty="0">
                <a:solidFill>
                  <a:srgbClr val="839EBF"/>
                </a:solidFill>
                <a:latin typeface="Times New Roman" panose="02020603050405020304" pitchFamily="18" charset="0"/>
                <a:cs typeface="Times New Roman" panose="02020603050405020304" pitchFamily="18" charset="0"/>
              </a:rPr>
              <a:t>concentration</a:t>
            </a:r>
          </a:p>
        </p:txBody>
      </p:sp>
      <p:cxnSp>
        <p:nvCxnSpPr>
          <p:cNvPr id="29" name="Straight Arrow Connector 28">
            <a:extLst>
              <a:ext uri="{FF2B5EF4-FFF2-40B4-BE49-F238E27FC236}">
                <a16:creationId xmlns:a16="http://schemas.microsoft.com/office/drawing/2014/main" id="{3A0E0D15-EDDA-48DE-B5F1-E873EB794752}"/>
              </a:ext>
            </a:extLst>
          </p:cNvPr>
          <p:cNvCxnSpPr>
            <a:cxnSpLocks/>
          </p:cNvCxnSpPr>
          <p:nvPr/>
        </p:nvCxnSpPr>
        <p:spPr>
          <a:xfrm>
            <a:off x="6898796" y="4301067"/>
            <a:ext cx="246062" cy="544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rame 29">
            <a:extLst>
              <a:ext uri="{FF2B5EF4-FFF2-40B4-BE49-F238E27FC236}">
                <a16:creationId xmlns:a16="http://schemas.microsoft.com/office/drawing/2014/main" id="{068C3C1E-9DBF-45F8-9037-511D6EEFEF9B}"/>
              </a:ext>
            </a:extLst>
          </p:cNvPr>
          <p:cNvSpPr/>
          <p:nvPr/>
        </p:nvSpPr>
        <p:spPr>
          <a:xfrm>
            <a:off x="1693333" y="2734733"/>
            <a:ext cx="5655733" cy="810248"/>
          </a:xfrm>
          <a:prstGeom prst="frame">
            <a:avLst>
              <a:gd name="adj1" fmla="val 209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Arrow Connector 31">
            <a:extLst>
              <a:ext uri="{FF2B5EF4-FFF2-40B4-BE49-F238E27FC236}">
                <a16:creationId xmlns:a16="http://schemas.microsoft.com/office/drawing/2014/main" id="{86814085-AAE8-4C58-A535-D75D8740D1C9}"/>
              </a:ext>
            </a:extLst>
          </p:cNvPr>
          <p:cNvCxnSpPr>
            <a:cxnSpLocks/>
          </p:cNvCxnSpPr>
          <p:nvPr/>
        </p:nvCxnSpPr>
        <p:spPr>
          <a:xfrm flipH="1" flipV="1">
            <a:off x="949057" y="3304196"/>
            <a:ext cx="456401" cy="8093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D0D49A2-B657-4BE8-AA3E-B32CBACB8159}"/>
              </a:ext>
            </a:extLst>
          </p:cNvPr>
          <p:cNvSpPr txBox="1"/>
          <p:nvPr/>
        </p:nvSpPr>
        <p:spPr>
          <a:xfrm>
            <a:off x="-2026" y="2657865"/>
            <a:ext cx="1556836" cy="646331"/>
          </a:xfrm>
          <a:prstGeom prst="rect">
            <a:avLst/>
          </a:prstGeom>
          <a:noFill/>
        </p:spPr>
        <p:txBody>
          <a:bodyPr wrap="none" rtlCol="0">
            <a:spAutoFit/>
          </a:bodyPr>
          <a:lstStyle/>
          <a:p>
            <a:pPr algn="ctr"/>
            <a:r>
              <a:rPr lang="en-US" b="1" dirty="0">
                <a:solidFill>
                  <a:srgbClr val="FFC000"/>
                </a:solidFill>
                <a:latin typeface="Times New Roman" panose="02020603050405020304" pitchFamily="18" charset="0"/>
                <a:cs typeface="Times New Roman" panose="02020603050405020304" pitchFamily="18" charset="0"/>
              </a:rPr>
              <a:t>Liquefaction </a:t>
            </a:r>
          </a:p>
          <a:p>
            <a:pPr algn="ctr"/>
            <a:r>
              <a:rPr lang="en-US" b="1" dirty="0">
                <a:solidFill>
                  <a:srgbClr val="FFC000"/>
                </a:solidFill>
                <a:latin typeface="Times New Roman" panose="02020603050405020304" pitchFamily="18" charset="0"/>
                <a:cs typeface="Times New Roman" panose="02020603050405020304" pitchFamily="18" charset="0"/>
              </a:rPr>
              <a:t>occurred</a:t>
            </a:r>
          </a:p>
        </p:txBody>
      </p:sp>
      <p:sp>
        <p:nvSpPr>
          <p:cNvPr id="37" name="TextBox 36">
            <a:extLst>
              <a:ext uri="{FF2B5EF4-FFF2-40B4-BE49-F238E27FC236}">
                <a16:creationId xmlns:a16="http://schemas.microsoft.com/office/drawing/2014/main" id="{9ED6E393-14A3-4EA1-B73D-A1BED12878AA}"/>
              </a:ext>
            </a:extLst>
          </p:cNvPr>
          <p:cNvSpPr txBox="1"/>
          <p:nvPr/>
        </p:nvSpPr>
        <p:spPr>
          <a:xfrm>
            <a:off x="7717275" y="1576526"/>
            <a:ext cx="2037737" cy="1908215"/>
          </a:xfrm>
          <a:prstGeom prst="rect">
            <a:avLst/>
          </a:prstGeom>
          <a:noFill/>
        </p:spPr>
        <p:txBody>
          <a:bodyPr wrap="none" rtlCol="0">
            <a:spAutoFit/>
          </a:bodyPr>
          <a:lstStyle/>
          <a:p>
            <a:r>
              <a:rPr lang="en-US" sz="1800" dirty="0" err="1">
                <a:latin typeface="Times New Roman" panose="02020603050405020304" pitchFamily="18" charset="0"/>
                <a:cs typeface="Times New Roman" panose="02020603050405020304" pitchFamily="18" charset="0"/>
              </a:rPr>
              <a:t>Tzang</a:t>
            </a:r>
            <a:r>
              <a:rPr lang="en-US" sz="1800" dirty="0">
                <a:latin typeface="Times New Roman" panose="02020603050405020304" pitchFamily="18" charset="0"/>
                <a:cs typeface="Times New Roman" panose="02020603050405020304" pitchFamily="18" charset="0"/>
              </a:rPr>
              <a:t> (2009) </a:t>
            </a:r>
          </a:p>
          <a:p>
            <a:pPr>
              <a:spcAft>
                <a:spcPts val="600"/>
              </a:spcAft>
            </a:pPr>
            <a:r>
              <a:rPr lang="en-US" sz="1800" dirty="0">
                <a:latin typeface="Times New Roman" panose="02020603050405020304" pitchFamily="18" charset="0"/>
                <a:cs typeface="Times New Roman" panose="02020603050405020304" pitchFamily="18" charset="0"/>
              </a:rPr>
              <a:t>Sandy bed </a:t>
            </a:r>
          </a:p>
          <a:p>
            <a:r>
              <a:rPr lang="en-US" sz="1800" dirty="0">
                <a:latin typeface="Times New Roman" panose="02020603050405020304" pitchFamily="18" charset="0"/>
                <a:cs typeface="Times New Roman" panose="02020603050405020304" pitchFamily="18" charset="0"/>
              </a:rPr>
              <a:t>Cheng (2012)  </a:t>
            </a:r>
          </a:p>
          <a:p>
            <a:pPr>
              <a:spcAft>
                <a:spcPts val="600"/>
              </a:spcAft>
            </a:pPr>
            <a:r>
              <a:rPr lang="en-US" sz="1800" dirty="0">
                <a:latin typeface="Times New Roman" panose="02020603050405020304" pitchFamily="18" charset="0"/>
                <a:cs typeface="Times New Roman" panose="02020603050405020304" pitchFamily="18" charset="0"/>
              </a:rPr>
              <a:t>Sandy and Silty bed</a:t>
            </a:r>
          </a:p>
          <a:p>
            <a:r>
              <a:rPr lang="en-US" sz="1800" dirty="0">
                <a:latin typeface="Times New Roman" panose="02020603050405020304" pitchFamily="18" charset="0"/>
                <a:cs typeface="Times New Roman" panose="02020603050405020304" pitchFamily="18" charset="0"/>
              </a:rPr>
              <a:t>Jia (2014) </a:t>
            </a:r>
          </a:p>
          <a:p>
            <a:r>
              <a:rPr lang="en-US" sz="1800" dirty="0">
                <a:latin typeface="Times New Roman" panose="02020603050405020304" pitchFamily="18" charset="0"/>
                <a:cs typeface="Times New Roman" panose="02020603050405020304" pitchFamily="18" charset="0"/>
              </a:rPr>
              <a:t>Silty bed</a:t>
            </a:r>
            <a:endParaRPr lang="en-US" dirty="0"/>
          </a:p>
        </p:txBody>
      </p:sp>
      <p:cxnSp>
        <p:nvCxnSpPr>
          <p:cNvPr id="39" name="Straight Arrow Connector 38">
            <a:extLst>
              <a:ext uri="{FF2B5EF4-FFF2-40B4-BE49-F238E27FC236}">
                <a16:creationId xmlns:a16="http://schemas.microsoft.com/office/drawing/2014/main" id="{5C8268C4-AA14-4DD5-B8F4-22A93CF38236}"/>
              </a:ext>
            </a:extLst>
          </p:cNvPr>
          <p:cNvCxnSpPr/>
          <p:nvPr/>
        </p:nvCxnSpPr>
        <p:spPr>
          <a:xfrm>
            <a:off x="9422453" y="2236428"/>
            <a:ext cx="40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9D051B5-14E8-4778-BD48-6F58954905FC}"/>
              </a:ext>
            </a:extLst>
          </p:cNvPr>
          <p:cNvSpPr txBox="1"/>
          <p:nvPr/>
        </p:nvSpPr>
        <p:spPr>
          <a:xfrm>
            <a:off x="9828853" y="2043544"/>
            <a:ext cx="2363147" cy="369332"/>
          </a:xfrm>
          <a:prstGeom prst="rect">
            <a:avLst/>
          </a:prstGeom>
          <a:noFill/>
        </p:spPr>
        <p:txBody>
          <a:bodyPr wrap="none" rtlCol="0">
            <a:spAutoFit/>
          </a:bodyPr>
          <a:lstStyle/>
          <a:p>
            <a:pPr algn="ctr"/>
            <a:r>
              <a:rPr lang="en-US" b="1" dirty="0" err="1">
                <a:solidFill>
                  <a:srgbClr val="FFC000"/>
                </a:solidFill>
                <a:latin typeface="Times New Roman" panose="02020603050405020304" pitchFamily="18" charset="0"/>
                <a:cs typeface="Times New Roman" panose="02020603050405020304" pitchFamily="18" charset="0"/>
              </a:rPr>
              <a:t>SSC</a:t>
            </a:r>
            <a:r>
              <a:rPr lang="en-US" sz="1000" b="1" dirty="0" err="1">
                <a:solidFill>
                  <a:srgbClr val="FF0000"/>
                </a:solidFill>
                <a:latin typeface="Times New Roman" panose="02020603050405020304" pitchFamily="18" charset="0"/>
                <a:cs typeface="Times New Roman" panose="02020603050405020304" pitchFamily="18" charset="0"/>
              </a:rPr>
              <a:t>liquefied</a:t>
            </a:r>
            <a:r>
              <a:rPr lang="en-US" b="1" dirty="0">
                <a:latin typeface="Times New Roman" panose="02020603050405020304" pitchFamily="18" charset="0"/>
                <a:cs typeface="Times New Roman" panose="02020603050405020304" pitchFamily="18" charset="0"/>
              </a:rPr>
              <a:t>&gt;</a:t>
            </a:r>
            <a:r>
              <a:rPr lang="en-US" b="1" dirty="0" err="1">
                <a:solidFill>
                  <a:srgbClr val="FFC000"/>
                </a:solidFill>
                <a:latin typeface="Times New Roman" panose="02020603050405020304" pitchFamily="18" charset="0"/>
                <a:cs typeface="Times New Roman" panose="02020603050405020304" pitchFamily="18" charset="0"/>
              </a:rPr>
              <a:t>SSC</a:t>
            </a:r>
            <a:r>
              <a:rPr lang="en-US" sz="1000" b="1" dirty="0" err="1">
                <a:solidFill>
                  <a:srgbClr val="839EBF"/>
                </a:solidFill>
                <a:latin typeface="Times New Roman" panose="02020603050405020304" pitchFamily="18" charset="0"/>
                <a:cs typeface="Times New Roman" panose="02020603050405020304" pitchFamily="18" charset="0"/>
              </a:rPr>
              <a:t>non</a:t>
            </a:r>
            <a:r>
              <a:rPr lang="en-US" sz="1000" b="1" dirty="0">
                <a:solidFill>
                  <a:srgbClr val="839EBF"/>
                </a:solidFill>
                <a:latin typeface="Times New Roman" panose="02020603050405020304" pitchFamily="18" charset="0"/>
                <a:cs typeface="Times New Roman" panose="02020603050405020304" pitchFamily="18" charset="0"/>
              </a:rPr>
              <a:t>-liquefied</a:t>
            </a:r>
            <a:endParaRPr lang="en-US" b="1" dirty="0">
              <a:solidFill>
                <a:srgbClr val="839EBF"/>
              </a:solidFill>
              <a:latin typeface="Times New Roman" panose="02020603050405020304" pitchFamily="18" charset="0"/>
              <a:cs typeface="Times New Roman" panose="02020603050405020304" pitchFamily="18" charset="0"/>
            </a:endParaRPr>
          </a:p>
        </p:txBody>
      </p:sp>
      <p:sp>
        <p:nvSpPr>
          <p:cNvPr id="41" name="Frame 40">
            <a:extLst>
              <a:ext uri="{FF2B5EF4-FFF2-40B4-BE49-F238E27FC236}">
                <a16:creationId xmlns:a16="http://schemas.microsoft.com/office/drawing/2014/main" id="{2FC506E1-F812-4AF7-B875-F8484C54D571}"/>
              </a:ext>
            </a:extLst>
          </p:cNvPr>
          <p:cNvSpPr/>
          <p:nvPr/>
        </p:nvSpPr>
        <p:spPr>
          <a:xfrm>
            <a:off x="7625084" y="1615493"/>
            <a:ext cx="2078516" cy="1835379"/>
          </a:xfrm>
          <a:prstGeom prst="frame">
            <a:avLst>
              <a:gd name="adj1" fmla="val 138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0F131F28-E04E-4EC5-A22B-EDBDCF1ECE5E}"/>
              </a:ext>
            </a:extLst>
          </p:cNvPr>
          <p:cNvSpPr txBox="1"/>
          <p:nvPr/>
        </p:nvSpPr>
        <p:spPr>
          <a:xfrm>
            <a:off x="9755012" y="2804541"/>
            <a:ext cx="1556836" cy="646331"/>
          </a:xfrm>
          <a:prstGeom prst="rect">
            <a:avLst/>
          </a:prstGeom>
          <a:noFill/>
        </p:spPr>
        <p:txBody>
          <a:bodyPr wrap="none" rtlCol="0">
            <a:spAutoFit/>
          </a:bodyPr>
          <a:lstStyle/>
          <a:p>
            <a:pPr algn="ctr"/>
            <a:r>
              <a:rPr lang="en-US" b="1" dirty="0">
                <a:solidFill>
                  <a:srgbClr val="839EBF"/>
                </a:solidFill>
                <a:latin typeface="Times New Roman" panose="02020603050405020304" pitchFamily="18" charset="0"/>
                <a:cs typeface="Times New Roman" panose="02020603050405020304" pitchFamily="18" charset="0"/>
              </a:rPr>
              <a:t>Cohesionless  </a:t>
            </a:r>
          </a:p>
          <a:p>
            <a:pPr algn="ctr"/>
            <a:r>
              <a:rPr lang="en-US" b="1" dirty="0">
                <a:solidFill>
                  <a:srgbClr val="839EBF"/>
                </a:solidFill>
                <a:latin typeface="Times New Roman" panose="02020603050405020304" pitchFamily="18" charset="0"/>
                <a:cs typeface="Times New Roman" panose="02020603050405020304" pitchFamily="18" charset="0"/>
              </a:rPr>
              <a:t>seabed</a:t>
            </a:r>
          </a:p>
        </p:txBody>
      </p:sp>
      <p:sp>
        <p:nvSpPr>
          <p:cNvPr id="43" name="TextBox 42">
            <a:extLst>
              <a:ext uri="{FF2B5EF4-FFF2-40B4-BE49-F238E27FC236}">
                <a16:creationId xmlns:a16="http://schemas.microsoft.com/office/drawing/2014/main" id="{3E29B863-DA16-4E74-88BC-A56FD49DE34A}"/>
              </a:ext>
            </a:extLst>
          </p:cNvPr>
          <p:cNvSpPr txBox="1"/>
          <p:nvPr/>
        </p:nvSpPr>
        <p:spPr>
          <a:xfrm>
            <a:off x="7903359" y="4177785"/>
            <a:ext cx="115288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This study</a:t>
            </a:r>
          </a:p>
        </p:txBody>
      </p:sp>
      <p:cxnSp>
        <p:nvCxnSpPr>
          <p:cNvPr id="44" name="Straight Arrow Connector 43">
            <a:extLst>
              <a:ext uri="{FF2B5EF4-FFF2-40B4-BE49-F238E27FC236}">
                <a16:creationId xmlns:a16="http://schemas.microsoft.com/office/drawing/2014/main" id="{D573B920-AB5B-41F6-A9BB-624F183E3977}"/>
              </a:ext>
            </a:extLst>
          </p:cNvPr>
          <p:cNvCxnSpPr/>
          <p:nvPr/>
        </p:nvCxnSpPr>
        <p:spPr>
          <a:xfrm>
            <a:off x="9056239" y="4365703"/>
            <a:ext cx="40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53D09E2-B496-467D-AE78-DEA894E4F64A}"/>
              </a:ext>
            </a:extLst>
          </p:cNvPr>
          <p:cNvSpPr txBox="1"/>
          <p:nvPr/>
        </p:nvSpPr>
        <p:spPr>
          <a:xfrm>
            <a:off x="9578225" y="4171591"/>
            <a:ext cx="2363147" cy="369332"/>
          </a:xfrm>
          <a:prstGeom prst="rect">
            <a:avLst/>
          </a:prstGeom>
          <a:noFill/>
        </p:spPr>
        <p:txBody>
          <a:bodyPr wrap="none" rtlCol="0">
            <a:spAutoFit/>
          </a:bodyPr>
          <a:lstStyle/>
          <a:p>
            <a:pPr algn="ctr"/>
            <a:r>
              <a:rPr lang="en-US" b="1" dirty="0" err="1">
                <a:solidFill>
                  <a:srgbClr val="FFC000"/>
                </a:solidFill>
                <a:latin typeface="Times New Roman" panose="02020603050405020304" pitchFamily="18" charset="0"/>
                <a:cs typeface="Times New Roman" panose="02020603050405020304" pitchFamily="18" charset="0"/>
              </a:rPr>
              <a:t>SSC</a:t>
            </a:r>
            <a:r>
              <a:rPr lang="en-US" sz="1000" b="1" dirty="0" err="1">
                <a:solidFill>
                  <a:srgbClr val="FF0000"/>
                </a:solidFill>
                <a:latin typeface="Times New Roman" panose="02020603050405020304" pitchFamily="18" charset="0"/>
                <a:cs typeface="Times New Roman" panose="02020603050405020304" pitchFamily="18" charset="0"/>
              </a:rPr>
              <a:t>liquefied</a:t>
            </a:r>
            <a:r>
              <a:rPr lang="en-US" b="1" dirty="0">
                <a:latin typeface="Times New Roman" panose="02020603050405020304" pitchFamily="18" charset="0"/>
                <a:cs typeface="Times New Roman" panose="02020603050405020304" pitchFamily="18" charset="0"/>
              </a:rPr>
              <a:t>&gt;</a:t>
            </a:r>
            <a:r>
              <a:rPr lang="en-US" b="1" dirty="0" err="1">
                <a:solidFill>
                  <a:srgbClr val="FFC000"/>
                </a:solidFill>
                <a:latin typeface="Times New Roman" panose="02020603050405020304" pitchFamily="18" charset="0"/>
                <a:cs typeface="Times New Roman" panose="02020603050405020304" pitchFamily="18" charset="0"/>
              </a:rPr>
              <a:t>SSC</a:t>
            </a:r>
            <a:r>
              <a:rPr lang="en-US" sz="1000" b="1" dirty="0" err="1">
                <a:solidFill>
                  <a:srgbClr val="839EBF"/>
                </a:solidFill>
                <a:latin typeface="Times New Roman" panose="02020603050405020304" pitchFamily="18" charset="0"/>
                <a:cs typeface="Times New Roman" panose="02020603050405020304" pitchFamily="18" charset="0"/>
              </a:rPr>
              <a:t>non</a:t>
            </a:r>
            <a:r>
              <a:rPr lang="en-US" sz="1000" b="1" dirty="0">
                <a:solidFill>
                  <a:srgbClr val="839EBF"/>
                </a:solidFill>
                <a:latin typeface="Times New Roman" panose="02020603050405020304" pitchFamily="18" charset="0"/>
                <a:cs typeface="Times New Roman" panose="02020603050405020304" pitchFamily="18" charset="0"/>
              </a:rPr>
              <a:t>-liquefied</a:t>
            </a:r>
            <a:endParaRPr lang="en-US" b="1" dirty="0">
              <a:solidFill>
                <a:srgbClr val="839EBF"/>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1D76FB9E-150A-4165-9049-A6E1A152BC4D}"/>
              </a:ext>
            </a:extLst>
          </p:cNvPr>
          <p:cNvSpPr txBox="1"/>
          <p:nvPr/>
        </p:nvSpPr>
        <p:spPr>
          <a:xfrm>
            <a:off x="9561673" y="5057841"/>
            <a:ext cx="2363147" cy="369332"/>
          </a:xfrm>
          <a:prstGeom prst="rect">
            <a:avLst/>
          </a:prstGeom>
          <a:noFill/>
        </p:spPr>
        <p:txBody>
          <a:bodyPr wrap="none" rtlCol="0">
            <a:spAutoFit/>
          </a:bodyPr>
          <a:lstStyle/>
          <a:p>
            <a:pPr algn="ctr"/>
            <a:r>
              <a:rPr lang="en-US" b="1" dirty="0" err="1">
                <a:solidFill>
                  <a:srgbClr val="FFC000"/>
                </a:solidFill>
                <a:latin typeface="Times New Roman" panose="02020603050405020304" pitchFamily="18" charset="0"/>
                <a:cs typeface="Times New Roman" panose="02020603050405020304" pitchFamily="18" charset="0"/>
              </a:rPr>
              <a:t>SSC</a:t>
            </a:r>
            <a:r>
              <a:rPr lang="en-US" sz="1000" b="1" dirty="0" err="1">
                <a:solidFill>
                  <a:srgbClr val="FF0000"/>
                </a:solidFill>
                <a:latin typeface="Times New Roman" panose="02020603050405020304" pitchFamily="18" charset="0"/>
                <a:cs typeface="Times New Roman" panose="02020603050405020304" pitchFamily="18" charset="0"/>
              </a:rPr>
              <a:t>liquefied</a:t>
            </a:r>
            <a:r>
              <a:rPr lang="en-US" b="1" dirty="0">
                <a:latin typeface="Times New Roman" panose="02020603050405020304" pitchFamily="18" charset="0"/>
                <a:cs typeface="Times New Roman" panose="02020603050405020304" pitchFamily="18" charset="0"/>
              </a:rPr>
              <a:t>&lt;</a:t>
            </a:r>
            <a:r>
              <a:rPr lang="en-US" b="1" dirty="0" err="1">
                <a:solidFill>
                  <a:srgbClr val="FFC000"/>
                </a:solidFill>
                <a:latin typeface="Times New Roman" panose="02020603050405020304" pitchFamily="18" charset="0"/>
                <a:cs typeface="Times New Roman" panose="02020603050405020304" pitchFamily="18" charset="0"/>
              </a:rPr>
              <a:t>SSC</a:t>
            </a:r>
            <a:r>
              <a:rPr lang="en-US" sz="1000" b="1" dirty="0" err="1">
                <a:solidFill>
                  <a:srgbClr val="839EBF"/>
                </a:solidFill>
                <a:latin typeface="Times New Roman" panose="02020603050405020304" pitchFamily="18" charset="0"/>
                <a:cs typeface="Times New Roman" panose="02020603050405020304" pitchFamily="18" charset="0"/>
              </a:rPr>
              <a:t>non</a:t>
            </a:r>
            <a:r>
              <a:rPr lang="en-US" sz="1000" b="1" dirty="0">
                <a:solidFill>
                  <a:srgbClr val="839EBF"/>
                </a:solidFill>
                <a:latin typeface="Times New Roman" panose="02020603050405020304" pitchFamily="18" charset="0"/>
                <a:cs typeface="Times New Roman" panose="02020603050405020304" pitchFamily="18" charset="0"/>
              </a:rPr>
              <a:t>-liquefied</a:t>
            </a:r>
            <a:endParaRPr lang="en-US" b="1" dirty="0">
              <a:solidFill>
                <a:srgbClr val="839EBF"/>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5C2D7BAE-B72A-4C3B-964D-9E0A9D554700}"/>
              </a:ext>
            </a:extLst>
          </p:cNvPr>
          <p:cNvSpPr txBox="1"/>
          <p:nvPr/>
        </p:nvSpPr>
        <p:spPr>
          <a:xfrm>
            <a:off x="9462639" y="4569345"/>
            <a:ext cx="1172117" cy="369332"/>
          </a:xfrm>
          <a:prstGeom prst="rect">
            <a:avLst/>
          </a:prstGeom>
          <a:noFill/>
        </p:spPr>
        <p:txBody>
          <a:bodyPr wrap="none" rtlCol="0">
            <a:spAutoFit/>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CC2.4-7.7</a:t>
            </a:r>
          </a:p>
        </p:txBody>
      </p:sp>
      <p:sp>
        <p:nvSpPr>
          <p:cNvPr id="48" name="TextBox 47">
            <a:extLst>
              <a:ext uri="{FF2B5EF4-FFF2-40B4-BE49-F238E27FC236}">
                <a16:creationId xmlns:a16="http://schemas.microsoft.com/office/drawing/2014/main" id="{28681C4A-ABAC-4E05-9652-9D7097823BE1}"/>
              </a:ext>
            </a:extLst>
          </p:cNvPr>
          <p:cNvSpPr txBox="1"/>
          <p:nvPr/>
        </p:nvSpPr>
        <p:spPr>
          <a:xfrm>
            <a:off x="10694996" y="4569345"/>
            <a:ext cx="1287532" cy="369332"/>
          </a:xfrm>
          <a:prstGeom prst="rect">
            <a:avLst/>
          </a:prstGeom>
          <a:noFill/>
        </p:spPr>
        <p:txBody>
          <a:bodyPr wrap="none" rtlCol="0">
            <a:spAutoFit/>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CC9.9-14.2</a:t>
            </a:r>
          </a:p>
        </p:txBody>
      </p:sp>
      <p:sp>
        <p:nvSpPr>
          <p:cNvPr id="49" name="TextBox 48">
            <a:extLst>
              <a:ext uri="{FF2B5EF4-FFF2-40B4-BE49-F238E27FC236}">
                <a16:creationId xmlns:a16="http://schemas.microsoft.com/office/drawing/2014/main" id="{548807D7-59B1-4E2B-BF96-483D1E3A7A9D}"/>
              </a:ext>
            </a:extLst>
          </p:cNvPr>
          <p:cNvSpPr txBox="1"/>
          <p:nvPr/>
        </p:nvSpPr>
        <p:spPr>
          <a:xfrm>
            <a:off x="9462638" y="5450308"/>
            <a:ext cx="1172117" cy="369332"/>
          </a:xfrm>
          <a:prstGeom prst="rect">
            <a:avLst/>
          </a:prstGeom>
          <a:noFill/>
        </p:spPr>
        <p:txBody>
          <a:bodyPr wrap="none" rtlCol="0">
            <a:spAutoFit/>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CC2.4-7.7</a:t>
            </a:r>
          </a:p>
        </p:txBody>
      </p:sp>
      <p:sp>
        <p:nvSpPr>
          <p:cNvPr id="50" name="TextBox 49">
            <a:extLst>
              <a:ext uri="{FF2B5EF4-FFF2-40B4-BE49-F238E27FC236}">
                <a16:creationId xmlns:a16="http://schemas.microsoft.com/office/drawing/2014/main" id="{7CDCF6B8-D8FF-450E-BB9E-BD1CB7F8DBAE}"/>
              </a:ext>
            </a:extLst>
          </p:cNvPr>
          <p:cNvSpPr txBox="1"/>
          <p:nvPr/>
        </p:nvSpPr>
        <p:spPr>
          <a:xfrm>
            <a:off x="10996362" y="5461366"/>
            <a:ext cx="684803" cy="369332"/>
          </a:xfrm>
          <a:prstGeom prst="rect">
            <a:avLst/>
          </a:prstGeom>
          <a:noFill/>
        </p:spPr>
        <p:txBody>
          <a:bodyPr wrap="none" rtlCol="0">
            <a:spAutoFit/>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Sand</a:t>
            </a:r>
          </a:p>
        </p:txBody>
      </p:sp>
      <p:sp>
        <p:nvSpPr>
          <p:cNvPr id="53" name="TextBox 52">
            <a:extLst>
              <a:ext uri="{FF2B5EF4-FFF2-40B4-BE49-F238E27FC236}">
                <a16:creationId xmlns:a16="http://schemas.microsoft.com/office/drawing/2014/main" id="{4B93DAFC-ABD6-4784-9CD6-3B3D3AE78314}"/>
              </a:ext>
            </a:extLst>
          </p:cNvPr>
          <p:cNvSpPr txBox="1"/>
          <p:nvPr/>
        </p:nvSpPr>
        <p:spPr>
          <a:xfrm>
            <a:off x="8076146" y="4786483"/>
            <a:ext cx="1415772" cy="584775"/>
          </a:xfrm>
          <a:prstGeom prst="rect">
            <a:avLst/>
          </a:prstGeom>
          <a:noFill/>
        </p:spPr>
        <p:txBody>
          <a:bodyPr wrap="non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WHY?</a:t>
            </a:r>
          </a:p>
        </p:txBody>
      </p:sp>
    </p:spTree>
    <p:extLst>
      <p:ext uri="{BB962C8B-B14F-4D97-AF65-F5344CB8AC3E}">
        <p14:creationId xmlns:p14="http://schemas.microsoft.com/office/powerpoint/2010/main" val="86643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97B8A89-D937-4F58-A0C5-C0AE9168E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2" y="6248079"/>
            <a:ext cx="1650164" cy="50827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151C7FBA-DF16-4DAE-B9CA-2274F4785E8C}"/>
              </a:ext>
            </a:extLst>
          </p:cNvPr>
          <p:cNvPicPr>
            <a:picLocks noChangeAspect="1"/>
          </p:cNvPicPr>
          <p:nvPr/>
        </p:nvPicPr>
        <p:blipFill rotWithShape="1">
          <a:blip r:embed="rId4">
            <a:extLst>
              <a:ext uri="{28A0092B-C50C-407E-A947-70E740481C1C}">
                <a14:useLocalDpi xmlns:a14="http://schemas.microsoft.com/office/drawing/2010/main" val="0"/>
              </a:ext>
            </a:extLst>
          </a:blip>
          <a:srcRect l="2609" t="6214" r="85107" b="63437"/>
          <a:stretch/>
        </p:blipFill>
        <p:spPr>
          <a:xfrm>
            <a:off x="11476115" y="6203788"/>
            <a:ext cx="550233" cy="552569"/>
          </a:xfrm>
          <a:prstGeom prst="rect">
            <a:avLst/>
          </a:prstGeom>
        </p:spPr>
      </p:pic>
      <p:sp>
        <p:nvSpPr>
          <p:cNvPr id="8" name="矩形 14">
            <a:extLst>
              <a:ext uri="{FF2B5EF4-FFF2-40B4-BE49-F238E27FC236}">
                <a16:creationId xmlns:a16="http://schemas.microsoft.com/office/drawing/2014/main" id="{E488459D-2F41-4B99-AD7C-32E03CC5BA51}"/>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id="{D595A339-BF2A-42AD-92EA-C08BB4011AB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303D0BB-BDAE-4A38-A4EA-50B78423904D}"/>
              </a:ext>
            </a:extLst>
          </p:cNvPr>
          <p:cNvSpPr/>
          <p:nvPr/>
        </p:nvSpPr>
        <p:spPr>
          <a:xfrm>
            <a:off x="165652" y="907774"/>
            <a:ext cx="11860696"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DE53357-0BCB-4777-A374-761F356705B8}"/>
              </a:ext>
            </a:extLst>
          </p:cNvPr>
          <p:cNvSpPr txBox="1"/>
          <p:nvPr/>
        </p:nvSpPr>
        <p:spPr>
          <a:xfrm>
            <a:off x="1067190" y="254294"/>
            <a:ext cx="3996607"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Results and Discussion</a:t>
            </a:r>
          </a:p>
        </p:txBody>
      </p:sp>
      <p:sp>
        <p:nvSpPr>
          <p:cNvPr id="12" name="TextBox 11">
            <a:extLst>
              <a:ext uri="{FF2B5EF4-FFF2-40B4-BE49-F238E27FC236}">
                <a16:creationId xmlns:a16="http://schemas.microsoft.com/office/drawing/2014/main" id="{60B8A457-1851-408C-8613-99EA672DDE5C}"/>
              </a:ext>
            </a:extLst>
          </p:cNvPr>
          <p:cNvSpPr txBox="1"/>
          <p:nvPr/>
        </p:nvSpPr>
        <p:spPr>
          <a:xfrm>
            <a:off x="371816" y="1153620"/>
            <a:ext cx="3057247" cy="400110"/>
          </a:xfrm>
          <a:prstGeom prst="rect">
            <a:avLst/>
          </a:prstGeom>
          <a:noFill/>
        </p:spPr>
        <p:txBody>
          <a:bodyPr wrap="none" rtlCol="0">
            <a:spAutoFit/>
          </a:bodyPr>
          <a:lstStyle/>
          <a:p>
            <a:r>
              <a:rPr lang="en-US" sz="2000" b="1" dirty="0">
                <a:solidFill>
                  <a:srgbClr val="365F91"/>
                </a:solidFill>
                <a:latin typeface="Times New Roman" panose="02020603050405020304" pitchFamily="18" charset="0"/>
                <a:cs typeface="Times New Roman" panose="02020603050405020304" pitchFamily="18" charset="0"/>
              </a:rPr>
              <a:t>Sediment incipient motion</a:t>
            </a:r>
          </a:p>
        </p:txBody>
      </p:sp>
      <p:graphicFrame>
        <p:nvGraphicFramePr>
          <p:cNvPr id="3" name="Object 2">
            <a:extLst>
              <a:ext uri="{FF2B5EF4-FFF2-40B4-BE49-F238E27FC236}">
                <a16:creationId xmlns:a16="http://schemas.microsoft.com/office/drawing/2014/main" id="{07A3CA90-EAE6-4FB1-B32E-76FAA2F73AC8}"/>
              </a:ext>
            </a:extLst>
          </p:cNvPr>
          <p:cNvGraphicFramePr>
            <a:graphicFrameLocks noChangeAspect="1"/>
          </p:cNvGraphicFramePr>
          <p:nvPr>
            <p:extLst>
              <p:ext uri="{D42A27DB-BD31-4B8C-83A1-F6EECF244321}">
                <p14:modId xmlns:p14="http://schemas.microsoft.com/office/powerpoint/2010/main" val="2741772124"/>
              </p:ext>
            </p:extLst>
          </p:nvPr>
        </p:nvGraphicFramePr>
        <p:xfrm>
          <a:off x="821816" y="2367351"/>
          <a:ext cx="3649121" cy="2530336"/>
        </p:xfrm>
        <a:graphic>
          <a:graphicData uri="http://schemas.openxmlformats.org/presentationml/2006/ole">
            <mc:AlternateContent xmlns:mc="http://schemas.openxmlformats.org/markup-compatibility/2006">
              <mc:Choice xmlns:v="urn:schemas-microsoft-com:vml" Requires="v">
                <p:oleObj spid="_x0000_s4110" name="AutoCAD Drawing" r:id="rId5" imgW="9239250" imgH="5778500" progId="AutoCAD.Drawing.23">
                  <p:embed/>
                </p:oleObj>
              </mc:Choice>
              <mc:Fallback>
                <p:oleObj name="AutoCAD Drawing" r:id="rId5" imgW="9239250" imgH="5778500" progId="AutoCAD.Drawing.2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l="28758" t="20110" r="26630" b="30569"/>
                      <a:stretch>
                        <a:fillRect/>
                      </a:stretch>
                    </p:blipFill>
                    <p:spPr bwMode="auto">
                      <a:xfrm>
                        <a:off x="821816" y="2367351"/>
                        <a:ext cx="3649121" cy="2530336"/>
                      </a:xfrm>
                      <a:prstGeom prst="rect">
                        <a:avLst/>
                      </a:prstGeom>
                      <a:noFill/>
                    </p:spPr>
                  </p:pic>
                </p:oleObj>
              </mc:Fallback>
            </mc:AlternateContent>
          </a:graphicData>
        </a:graphic>
      </p:graphicFrame>
      <p:cxnSp>
        <p:nvCxnSpPr>
          <p:cNvPr id="6" name="Straight Arrow Connector 5">
            <a:extLst>
              <a:ext uri="{FF2B5EF4-FFF2-40B4-BE49-F238E27FC236}">
                <a16:creationId xmlns:a16="http://schemas.microsoft.com/office/drawing/2014/main" id="{19BD78BA-5B8A-41E0-AF6B-0E5DF36AA8F0}"/>
              </a:ext>
            </a:extLst>
          </p:cNvPr>
          <p:cNvCxnSpPr/>
          <p:nvPr/>
        </p:nvCxnSpPr>
        <p:spPr>
          <a:xfrm flipV="1">
            <a:off x="3589667" y="2008713"/>
            <a:ext cx="192156" cy="596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93F9C39-9240-465B-BE8E-AE63670390B9}"/>
              </a:ext>
            </a:extLst>
          </p:cNvPr>
          <p:cNvSpPr txBox="1"/>
          <p:nvPr/>
        </p:nvSpPr>
        <p:spPr>
          <a:xfrm>
            <a:off x="3848083" y="1652690"/>
            <a:ext cx="2552943" cy="646331"/>
          </a:xfrm>
          <a:prstGeom prst="rect">
            <a:avLst/>
          </a:prstGeom>
          <a:noFill/>
        </p:spPr>
        <p:txBody>
          <a:bodyPr wrap="none" rtlCol="0">
            <a:spAutoFit/>
          </a:bodyPr>
          <a:lstStyle/>
          <a:p>
            <a:r>
              <a:rPr lang="en-US" b="1" dirty="0">
                <a:solidFill>
                  <a:srgbClr val="839EBF"/>
                </a:solidFill>
                <a:latin typeface="Times New Roman" panose="02020603050405020304" pitchFamily="18" charset="0"/>
                <a:cs typeface="Times New Roman" panose="02020603050405020304" pitchFamily="18" charset="0"/>
              </a:rPr>
              <a:t>The lifting force caused </a:t>
            </a:r>
          </a:p>
          <a:p>
            <a:r>
              <a:rPr lang="en-US" b="1" dirty="0">
                <a:solidFill>
                  <a:srgbClr val="839EBF"/>
                </a:solidFill>
                <a:latin typeface="Times New Roman" panose="02020603050405020304" pitchFamily="18" charset="0"/>
                <a:cs typeface="Times New Roman" panose="02020603050405020304" pitchFamily="18" charset="0"/>
              </a:rPr>
              <a:t>by EPP accumulation</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10A9B13-5287-4154-9C1B-4D1776AD1540}"/>
                  </a:ext>
                </a:extLst>
              </p:cNvPr>
              <p:cNvSpPr txBox="1"/>
              <p:nvPr/>
            </p:nvSpPr>
            <p:spPr>
              <a:xfrm>
                <a:off x="4259188" y="2252927"/>
                <a:ext cx="1417696"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𝐿</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rPr>
                            <m:t>4</m:t>
                          </m:r>
                        </m:den>
                      </m:f>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𝑎𝑐𝑐</m:t>
                              </m:r>
                            </m:sub>
                          </m:sSub>
                        </m:num>
                        <m:den>
                          <m:r>
                            <a:rPr lang="en-US" b="0" i="1" smtClean="0">
                              <a:latin typeface="Cambria Math" panose="02040503050406030204" pitchFamily="18" charset="0"/>
                            </a:rPr>
                            <m:t>𝑧</m:t>
                          </m:r>
                        </m:den>
                      </m:f>
                    </m:oMath>
                  </m:oMathPara>
                </a14:m>
                <a:endParaRPr lang="en-US" dirty="0"/>
              </a:p>
            </p:txBody>
          </p:sp>
        </mc:Choice>
        <mc:Fallback>
          <p:sp>
            <p:nvSpPr>
              <p:cNvPr id="14" name="TextBox 13">
                <a:extLst>
                  <a:ext uri="{FF2B5EF4-FFF2-40B4-BE49-F238E27FC236}">
                    <a16:creationId xmlns:a16="http://schemas.microsoft.com/office/drawing/2014/main" id="{210A9B13-5287-4154-9C1B-4D1776AD1540}"/>
                  </a:ext>
                </a:extLst>
              </p:cNvPr>
              <p:cNvSpPr txBox="1">
                <a:spLocks noRot="1" noChangeAspect="1" noMove="1" noResize="1" noEditPoints="1" noAdjustHandles="1" noChangeArrowheads="1" noChangeShapeType="1" noTextEdit="1"/>
              </p:cNvSpPr>
              <p:nvPr/>
            </p:nvSpPr>
            <p:spPr>
              <a:xfrm>
                <a:off x="4259188" y="2252927"/>
                <a:ext cx="1417696" cy="553998"/>
              </a:xfrm>
              <a:prstGeom prst="rect">
                <a:avLst/>
              </a:prstGeom>
              <a:blipFill>
                <a:blip r:embed="rId7"/>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75FA6045-27CB-404C-A83D-74435FD8EBF5}"/>
              </a:ext>
            </a:extLst>
          </p:cNvPr>
          <p:cNvCxnSpPr/>
          <p:nvPr/>
        </p:nvCxnSpPr>
        <p:spPr>
          <a:xfrm flipH="1">
            <a:off x="2774658" y="4811548"/>
            <a:ext cx="589722" cy="218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86DFDA2-4563-4D4B-9FF8-7DCAA4482803}"/>
              </a:ext>
            </a:extLst>
          </p:cNvPr>
          <p:cNvSpPr txBox="1"/>
          <p:nvPr/>
        </p:nvSpPr>
        <p:spPr>
          <a:xfrm>
            <a:off x="811437" y="5030209"/>
            <a:ext cx="2146742" cy="369332"/>
          </a:xfrm>
          <a:prstGeom prst="rect">
            <a:avLst/>
          </a:prstGeom>
          <a:noFill/>
        </p:spPr>
        <p:txBody>
          <a:bodyPr wrap="none" rtlCol="0">
            <a:spAutoFit/>
          </a:bodyPr>
          <a:lstStyle/>
          <a:p>
            <a:r>
              <a:rPr lang="en-US" b="1" dirty="0">
                <a:solidFill>
                  <a:srgbClr val="839EBF"/>
                </a:solidFill>
                <a:latin typeface="Times New Roman" panose="02020603050405020304" pitchFamily="18" charset="0"/>
                <a:cs typeface="Times New Roman" panose="02020603050405020304" pitchFamily="18" charset="0"/>
              </a:rPr>
              <a:t>The b</a:t>
            </a:r>
            <a:r>
              <a:rPr lang="en-US" altLang="zh-CN" b="1" dirty="0">
                <a:solidFill>
                  <a:srgbClr val="839EBF"/>
                </a:solidFill>
                <a:latin typeface="Times New Roman" panose="02020603050405020304" pitchFamily="18" charset="0"/>
                <a:cs typeface="Times New Roman" panose="02020603050405020304" pitchFamily="18" charset="0"/>
              </a:rPr>
              <a:t>uo</a:t>
            </a:r>
            <a:r>
              <a:rPr lang="en-US" b="1" dirty="0">
                <a:solidFill>
                  <a:srgbClr val="839EBF"/>
                </a:solidFill>
                <a:latin typeface="Times New Roman" panose="02020603050405020304" pitchFamily="18" charset="0"/>
                <a:cs typeface="Times New Roman" panose="02020603050405020304" pitchFamily="18" charset="0"/>
              </a:rPr>
              <a:t>yant weight</a:t>
            </a:r>
          </a:p>
        </p:txBody>
      </p:sp>
      <p:cxnSp>
        <p:nvCxnSpPr>
          <p:cNvPr id="18" name="Straight Arrow Connector 17">
            <a:extLst>
              <a:ext uri="{FF2B5EF4-FFF2-40B4-BE49-F238E27FC236}">
                <a16:creationId xmlns:a16="http://schemas.microsoft.com/office/drawing/2014/main" id="{A70FF7EA-EF7E-4EC7-8039-4D1E9709B633}"/>
              </a:ext>
            </a:extLst>
          </p:cNvPr>
          <p:cNvCxnSpPr>
            <a:cxnSpLocks/>
          </p:cNvCxnSpPr>
          <p:nvPr/>
        </p:nvCxnSpPr>
        <p:spPr>
          <a:xfrm>
            <a:off x="3589667" y="4811548"/>
            <a:ext cx="331303" cy="229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2B5FB3-02B7-48EC-BEF0-FAE33AD106E1}"/>
              </a:ext>
            </a:extLst>
          </p:cNvPr>
          <p:cNvSpPr txBox="1"/>
          <p:nvPr/>
        </p:nvSpPr>
        <p:spPr>
          <a:xfrm>
            <a:off x="3123941" y="5030209"/>
            <a:ext cx="2441759" cy="923330"/>
          </a:xfrm>
          <a:prstGeom prst="rect">
            <a:avLst/>
          </a:prstGeom>
          <a:noFill/>
        </p:spPr>
        <p:txBody>
          <a:bodyPr wrap="none" rtlCol="0">
            <a:spAutoFit/>
          </a:bodyPr>
          <a:lstStyle/>
          <a:p>
            <a:r>
              <a:rPr lang="en-US" b="1" dirty="0">
                <a:solidFill>
                  <a:srgbClr val="839EBF"/>
                </a:solidFill>
                <a:latin typeface="Times New Roman" panose="02020603050405020304" pitchFamily="18" charset="0"/>
                <a:cs typeface="Times New Roman" panose="02020603050405020304" pitchFamily="18" charset="0"/>
              </a:rPr>
              <a:t>The cohesive force</a:t>
            </a:r>
          </a:p>
          <a:p>
            <a:r>
              <a:rPr lang="en-US" b="1" dirty="0" err="1">
                <a:solidFill>
                  <a:srgbClr val="839EBF"/>
                </a:solidFill>
                <a:latin typeface="Times New Roman" panose="02020603050405020304" pitchFamily="18" charset="0"/>
                <a:cs typeface="Times New Roman" panose="02020603050405020304" pitchFamily="18" charset="0"/>
              </a:rPr>
              <a:t>Dafalla’s</a:t>
            </a:r>
            <a:r>
              <a:rPr lang="en-US" b="1" dirty="0">
                <a:solidFill>
                  <a:srgbClr val="839EBF"/>
                </a:solidFill>
                <a:latin typeface="Times New Roman" panose="02020603050405020304" pitchFamily="18" charset="0"/>
                <a:cs typeface="Times New Roman" panose="02020603050405020304" pitchFamily="18" charset="0"/>
              </a:rPr>
              <a:t> (2013)results </a:t>
            </a:r>
          </a:p>
          <a:p>
            <a:r>
              <a:rPr lang="en-US" b="1" dirty="0">
                <a:solidFill>
                  <a:srgbClr val="839EBF"/>
                </a:solidFill>
                <a:latin typeface="Times New Roman" panose="02020603050405020304" pitchFamily="18" charset="0"/>
                <a:cs typeface="Times New Roman" panose="02020603050405020304" pitchFamily="18" charset="0"/>
              </a:rPr>
              <a:t>were used here</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3229B26F-0525-41BB-9C19-F78E113E3D3B}"/>
                  </a:ext>
                </a:extLst>
              </p:cNvPr>
              <p:cNvSpPr txBox="1"/>
              <p:nvPr/>
            </p:nvSpPr>
            <p:spPr>
              <a:xfrm>
                <a:off x="1058788" y="5357480"/>
                <a:ext cx="1343701" cy="5557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W</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3</m:t>
                              </m:r>
                            </m:sup>
                          </m:sSup>
                        </m:num>
                        <m:den>
                          <m:r>
                            <a:rPr lang="en-US" b="0" i="1" smtClean="0">
                              <a:latin typeface="Cambria Math" panose="02040503050406030204" pitchFamily="18" charset="0"/>
                            </a:rPr>
                            <m:t>6</m:t>
                          </m:r>
                        </m:den>
                      </m:f>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21" name="TextBox 20">
                <a:extLst>
                  <a:ext uri="{FF2B5EF4-FFF2-40B4-BE49-F238E27FC236}">
                    <a16:creationId xmlns:a16="http://schemas.microsoft.com/office/drawing/2014/main" id="{3229B26F-0525-41BB-9C19-F78E113E3D3B}"/>
                  </a:ext>
                </a:extLst>
              </p:cNvPr>
              <p:cNvSpPr txBox="1">
                <a:spLocks noRot="1" noChangeAspect="1" noMove="1" noResize="1" noEditPoints="1" noAdjustHandles="1" noChangeArrowheads="1" noChangeShapeType="1" noTextEdit="1"/>
              </p:cNvSpPr>
              <p:nvPr/>
            </p:nvSpPr>
            <p:spPr>
              <a:xfrm>
                <a:off x="1058788" y="5357480"/>
                <a:ext cx="1343701" cy="555793"/>
              </a:xfrm>
              <a:prstGeom prst="rect">
                <a:avLst/>
              </a:prstGeom>
              <a:blipFill>
                <a:blip r:embed="rId8"/>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25286457-A2B8-4E0C-8FCF-D393103A94FB}"/>
              </a:ext>
            </a:extLst>
          </p:cNvPr>
          <p:cNvSpPr txBox="1"/>
          <p:nvPr/>
        </p:nvSpPr>
        <p:spPr>
          <a:xfrm>
            <a:off x="4344820" y="3103330"/>
            <a:ext cx="1642437" cy="369332"/>
          </a:xfrm>
          <a:prstGeom prst="rect">
            <a:avLst/>
          </a:prstGeom>
          <a:noFill/>
        </p:spPr>
        <p:txBody>
          <a:bodyPr wrap="none" rtlCol="0">
            <a:spAutoFit/>
          </a:bodyPr>
          <a:lstStyle/>
          <a:p>
            <a:r>
              <a:rPr lang="en-US" b="1" dirty="0">
                <a:solidFill>
                  <a:srgbClr val="839EBF"/>
                </a:solidFill>
                <a:latin typeface="Times New Roman" panose="02020603050405020304" pitchFamily="18" charset="0"/>
                <a:cs typeface="Times New Roman" panose="02020603050405020304" pitchFamily="18" charset="0"/>
              </a:rPr>
              <a:t>The drag force</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9E8277E5-F760-4928-8FF9-E55EBAE5760A}"/>
                  </a:ext>
                </a:extLst>
              </p:cNvPr>
              <p:cNvSpPr txBox="1"/>
              <p:nvPr/>
            </p:nvSpPr>
            <p:spPr>
              <a:xfrm>
                <a:off x="4520249" y="3472662"/>
                <a:ext cx="2028376"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𝐷</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𝐷</m:t>
                          </m:r>
                        </m:sub>
                      </m:sSub>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rPr>
                            <m:t>4</m:t>
                          </m:r>
                        </m:den>
                      </m:f>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𝑤</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𝑓𝑚</m:t>
                              </m:r>
                            </m:sub>
                          </m:sSub>
                        </m:num>
                        <m:den>
                          <m:r>
                            <a:rPr lang="en-US" b="0" i="1" smtClean="0">
                              <a:latin typeface="Cambria Math" panose="02040503050406030204" pitchFamily="18" charset="0"/>
                            </a:rPr>
                            <m:t>2</m:t>
                          </m:r>
                        </m:den>
                      </m:f>
                    </m:oMath>
                  </m:oMathPara>
                </a14:m>
                <a:endParaRPr lang="en-US" dirty="0"/>
              </a:p>
            </p:txBody>
          </p:sp>
        </mc:Choice>
        <mc:Fallback>
          <p:sp>
            <p:nvSpPr>
              <p:cNvPr id="23" name="TextBox 22">
                <a:extLst>
                  <a:ext uri="{FF2B5EF4-FFF2-40B4-BE49-F238E27FC236}">
                    <a16:creationId xmlns:a16="http://schemas.microsoft.com/office/drawing/2014/main" id="{9E8277E5-F760-4928-8FF9-E55EBAE5760A}"/>
                  </a:ext>
                </a:extLst>
              </p:cNvPr>
              <p:cNvSpPr txBox="1">
                <a:spLocks noRot="1" noChangeAspect="1" noMove="1" noResize="1" noEditPoints="1" noAdjustHandles="1" noChangeArrowheads="1" noChangeShapeType="1" noTextEdit="1"/>
              </p:cNvSpPr>
              <p:nvPr/>
            </p:nvSpPr>
            <p:spPr>
              <a:xfrm>
                <a:off x="4520249" y="3472662"/>
                <a:ext cx="2028376" cy="553998"/>
              </a:xfrm>
              <a:prstGeom prst="rect">
                <a:avLst/>
              </a:prstGeom>
              <a:blipFill>
                <a:blip r:embed="rId9"/>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50D0D656-A0DD-4E62-AF7E-C389E71DEB3B}"/>
              </a:ext>
            </a:extLst>
          </p:cNvPr>
          <p:cNvSpPr txBox="1"/>
          <p:nvPr/>
        </p:nvSpPr>
        <p:spPr>
          <a:xfrm>
            <a:off x="7219195" y="1470104"/>
            <a:ext cx="3916017" cy="1077218"/>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 horizontal force of sediment particle is almost unchanged, cause the wave condition and water depth are unchanged. So, the vertical force on particle should be analyzed. </a:t>
            </a:r>
          </a:p>
        </p:txBody>
      </p:sp>
      <mc:AlternateContent xmlns:mc="http://schemas.openxmlformats.org/markup-compatibility/2006">
        <mc:Choice xmlns:a14="http://schemas.microsoft.com/office/drawing/2010/main" Requires="a14">
          <p:graphicFrame>
            <p:nvGraphicFramePr>
              <p:cNvPr id="25" name="Table 24">
                <a:extLst>
                  <a:ext uri="{FF2B5EF4-FFF2-40B4-BE49-F238E27FC236}">
                    <a16:creationId xmlns:a16="http://schemas.microsoft.com/office/drawing/2014/main" id="{B8D2E560-7274-4559-B0C2-314BC166C80A}"/>
                  </a:ext>
                </a:extLst>
              </p:cNvPr>
              <p:cNvGraphicFramePr>
                <a:graphicFrameLocks noGrp="1"/>
              </p:cNvGraphicFramePr>
              <p:nvPr>
                <p:extLst>
                  <p:ext uri="{D42A27DB-BD31-4B8C-83A1-F6EECF244321}">
                    <p14:modId xmlns:p14="http://schemas.microsoft.com/office/powerpoint/2010/main" val="1229698185"/>
                  </p:ext>
                </p:extLst>
              </p:nvPr>
            </p:nvGraphicFramePr>
            <p:xfrm>
              <a:off x="7180135" y="2984742"/>
              <a:ext cx="3994135" cy="1491140"/>
            </p:xfrm>
            <a:graphic>
              <a:graphicData uri="http://schemas.openxmlformats.org/drawingml/2006/table">
                <a:tbl>
                  <a:tblPr firstRow="1" firstCol="1" bandRow="1">
                    <a:tableStyleId>{5C22544A-7EE6-4342-B048-85BDC9FD1C3A}</a:tableStyleId>
                  </a:tblPr>
                  <a:tblGrid>
                    <a:gridCol w="798827">
                      <a:extLst>
                        <a:ext uri="{9D8B030D-6E8A-4147-A177-3AD203B41FA5}">
                          <a16:colId xmlns:a16="http://schemas.microsoft.com/office/drawing/2014/main" val="2789997727"/>
                        </a:ext>
                      </a:extLst>
                    </a:gridCol>
                    <a:gridCol w="798827">
                      <a:extLst>
                        <a:ext uri="{9D8B030D-6E8A-4147-A177-3AD203B41FA5}">
                          <a16:colId xmlns:a16="http://schemas.microsoft.com/office/drawing/2014/main" val="3514707634"/>
                        </a:ext>
                      </a:extLst>
                    </a:gridCol>
                    <a:gridCol w="798827">
                      <a:extLst>
                        <a:ext uri="{9D8B030D-6E8A-4147-A177-3AD203B41FA5}">
                          <a16:colId xmlns:a16="http://schemas.microsoft.com/office/drawing/2014/main" val="3251251351"/>
                        </a:ext>
                      </a:extLst>
                    </a:gridCol>
                    <a:gridCol w="798827">
                      <a:extLst>
                        <a:ext uri="{9D8B030D-6E8A-4147-A177-3AD203B41FA5}">
                          <a16:colId xmlns:a16="http://schemas.microsoft.com/office/drawing/2014/main" val="37662262"/>
                        </a:ext>
                      </a:extLst>
                    </a:gridCol>
                    <a:gridCol w="798827">
                      <a:extLst>
                        <a:ext uri="{9D8B030D-6E8A-4147-A177-3AD203B41FA5}">
                          <a16:colId xmlns:a16="http://schemas.microsoft.com/office/drawing/2014/main" val="4094285219"/>
                        </a:ext>
                      </a:extLst>
                    </a:gridCol>
                  </a:tblGrid>
                  <a:tr h="213020">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CC (%)</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14:m>
                            <m:oMath xmlns:m="http://schemas.openxmlformats.org/officeDocument/2006/math">
                              <m:sSub>
                                <m:sSubPr>
                                  <m:ctrlPr>
                                    <a:rPr lang="en-US" sz="1200" kern="100">
                                      <a:effectLst/>
                                    </a:rPr>
                                  </m:ctrlPr>
                                </m:sSubPr>
                                <m:e>
                                  <m:r>
                                    <a:rPr lang="en-US" sz="1200" kern="100">
                                      <a:effectLst/>
                                    </a:rPr>
                                    <m:t>𝐹</m:t>
                                  </m:r>
                                </m:e>
                                <m:sub>
                                  <m:r>
                                    <a:rPr lang="en-US" sz="1200" kern="100">
                                      <a:effectLst/>
                                    </a:rPr>
                                    <m:t>𝐿</m:t>
                                  </m:r>
                                </m:sub>
                              </m:sSub>
                            </m:oMath>
                          </a14:m>
                          <a:r>
                            <a:rPr lang="en-US" sz="1200" kern="100" dirty="0">
                              <a:effectLst/>
                              <a:latin typeface="Times New Roman" panose="02020603050405020304" pitchFamily="18" charset="0"/>
                              <a:cs typeface="Times New Roman" panose="02020603050405020304" pitchFamily="18" charset="0"/>
                            </a:rPr>
                            <a:t> (kPa)</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14:m>
                            <m:oMath xmlns:m="http://schemas.openxmlformats.org/officeDocument/2006/math">
                              <m:sSub>
                                <m:sSubPr>
                                  <m:ctrlPr>
                                    <a:rPr lang="en-US" sz="1200" kern="100">
                                      <a:effectLst/>
                                    </a:rPr>
                                  </m:ctrlPr>
                                </m:sSubPr>
                                <m:e>
                                  <m:r>
                                    <a:rPr lang="en-US" sz="1200" kern="100">
                                      <a:effectLst/>
                                    </a:rPr>
                                    <m:t>𝐹</m:t>
                                  </m:r>
                                </m:e>
                                <m:sub>
                                  <m:r>
                                    <a:rPr lang="en-US" sz="1200" kern="100">
                                      <a:effectLst/>
                                    </a:rPr>
                                    <m:t>𝑐</m:t>
                                  </m:r>
                                </m:sub>
                              </m:sSub>
                            </m:oMath>
                          </a14:m>
                          <a:r>
                            <a:rPr lang="en-US" sz="1200" kern="100">
                              <a:effectLst/>
                              <a:latin typeface="Times New Roman" panose="02020603050405020304" pitchFamily="18" charset="0"/>
                              <a:cs typeface="Times New Roman" panose="02020603050405020304" pitchFamily="18" charset="0"/>
                            </a:rPr>
                            <a:t> (kPa)</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W (kPa)</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14:m>
                            <m:oMath xmlns:m="http://schemas.openxmlformats.org/officeDocument/2006/math">
                              <m:sSub>
                                <m:sSubPr>
                                  <m:ctrlPr>
                                    <a:rPr lang="en-US" sz="1200" kern="100">
                                      <a:effectLst/>
                                    </a:rPr>
                                  </m:ctrlPr>
                                </m:sSubPr>
                                <m:e>
                                  <m:r>
                                    <a:rPr lang="en-US" sz="1200" kern="100">
                                      <a:effectLst/>
                                    </a:rPr>
                                    <m:t>𝐹</m:t>
                                  </m:r>
                                </m:e>
                                <m:sub>
                                  <m:r>
                                    <a:rPr lang="en-US" sz="1200" kern="100">
                                      <a:effectLst/>
                                    </a:rPr>
                                    <m:t>𝑣</m:t>
                                  </m:r>
                                </m:sub>
                              </m:sSub>
                            </m:oMath>
                          </a14:m>
                          <a:r>
                            <a:rPr lang="en-US" sz="1200" kern="100">
                              <a:effectLst/>
                              <a:latin typeface="Times New Roman" panose="02020603050405020304" pitchFamily="18" charset="0"/>
                              <a:cs typeface="Times New Roman" panose="02020603050405020304" pitchFamily="18" charset="0"/>
                            </a:rPr>
                            <a:t> (kPa)</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3836737766"/>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0</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0.29</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0</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1.91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-1.62</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0974191"/>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2.4</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7.41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2.35</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1.86</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3.2</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706033182"/>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4.9</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6.71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4.73</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1.83</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0.15</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249124983"/>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7.7</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6.60</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7.11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1.82</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-2.33</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719709969"/>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9.9</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4.03</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9.49</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1.80</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-7.26</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464192098"/>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14.2</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2.71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13.58</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1.77</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-12.64</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35004785"/>
                      </a:ext>
                    </a:extLst>
                  </a:tr>
                </a:tbl>
              </a:graphicData>
            </a:graphic>
          </p:graphicFrame>
        </mc:Choice>
        <mc:Fallback>
          <p:graphicFrame>
            <p:nvGraphicFramePr>
              <p:cNvPr id="25" name="Table 24">
                <a:extLst>
                  <a:ext uri="{FF2B5EF4-FFF2-40B4-BE49-F238E27FC236}">
                    <a16:creationId xmlns:a16="http://schemas.microsoft.com/office/drawing/2014/main" id="{B8D2E560-7274-4559-B0C2-314BC166C80A}"/>
                  </a:ext>
                </a:extLst>
              </p:cNvPr>
              <p:cNvGraphicFramePr>
                <a:graphicFrameLocks noGrp="1"/>
              </p:cNvGraphicFramePr>
              <p:nvPr>
                <p:extLst>
                  <p:ext uri="{D42A27DB-BD31-4B8C-83A1-F6EECF244321}">
                    <p14:modId xmlns:p14="http://schemas.microsoft.com/office/powerpoint/2010/main" val="1229698185"/>
                  </p:ext>
                </p:extLst>
              </p:nvPr>
            </p:nvGraphicFramePr>
            <p:xfrm>
              <a:off x="7180135" y="2984742"/>
              <a:ext cx="3994135" cy="1491140"/>
            </p:xfrm>
            <a:graphic>
              <a:graphicData uri="http://schemas.openxmlformats.org/drawingml/2006/table">
                <a:tbl>
                  <a:tblPr firstRow="1" firstCol="1" bandRow="1">
                    <a:tableStyleId>{5C22544A-7EE6-4342-B048-85BDC9FD1C3A}</a:tableStyleId>
                  </a:tblPr>
                  <a:tblGrid>
                    <a:gridCol w="798827">
                      <a:extLst>
                        <a:ext uri="{9D8B030D-6E8A-4147-A177-3AD203B41FA5}">
                          <a16:colId xmlns:a16="http://schemas.microsoft.com/office/drawing/2014/main" val="2789997727"/>
                        </a:ext>
                      </a:extLst>
                    </a:gridCol>
                    <a:gridCol w="798827">
                      <a:extLst>
                        <a:ext uri="{9D8B030D-6E8A-4147-A177-3AD203B41FA5}">
                          <a16:colId xmlns:a16="http://schemas.microsoft.com/office/drawing/2014/main" val="3514707634"/>
                        </a:ext>
                      </a:extLst>
                    </a:gridCol>
                    <a:gridCol w="798827">
                      <a:extLst>
                        <a:ext uri="{9D8B030D-6E8A-4147-A177-3AD203B41FA5}">
                          <a16:colId xmlns:a16="http://schemas.microsoft.com/office/drawing/2014/main" val="3251251351"/>
                        </a:ext>
                      </a:extLst>
                    </a:gridCol>
                    <a:gridCol w="798827">
                      <a:extLst>
                        <a:ext uri="{9D8B030D-6E8A-4147-A177-3AD203B41FA5}">
                          <a16:colId xmlns:a16="http://schemas.microsoft.com/office/drawing/2014/main" val="37662262"/>
                        </a:ext>
                      </a:extLst>
                    </a:gridCol>
                    <a:gridCol w="798827">
                      <a:extLst>
                        <a:ext uri="{9D8B030D-6E8A-4147-A177-3AD203B41FA5}">
                          <a16:colId xmlns:a16="http://schemas.microsoft.com/office/drawing/2014/main" val="4094285219"/>
                        </a:ext>
                      </a:extLst>
                    </a:gridCol>
                  </a:tblGrid>
                  <a:tr h="213020">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CC (%)</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endParaRPr lang="en-US"/>
                        </a:p>
                      </a:txBody>
                      <a:tcPr marL="79883" marR="79883" marT="0" marB="0" anchor="ctr">
                        <a:blipFill>
                          <a:blip r:embed="rId10"/>
                          <a:stretch>
                            <a:fillRect l="-100000" t="-14286" r="-301515" b="-637143"/>
                          </a:stretch>
                        </a:blipFill>
                      </a:tcPr>
                    </a:tc>
                    <a:tc>
                      <a:txBody>
                        <a:bodyPr/>
                        <a:lstStyle/>
                        <a:p>
                          <a:endParaRPr lang="en-US"/>
                        </a:p>
                      </a:txBody>
                      <a:tcPr marL="79883" marR="79883" marT="0" marB="0" anchor="ctr">
                        <a:blipFill>
                          <a:blip r:embed="rId10"/>
                          <a:stretch>
                            <a:fillRect l="-201527" t="-14286" r="-203817" b="-637143"/>
                          </a:stretch>
                        </a:blipFill>
                      </a:tcP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W (kPa)</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endParaRPr lang="en-US"/>
                        </a:p>
                      </a:txBody>
                      <a:tcPr marL="79883" marR="79883" marT="0" marB="0" anchor="ctr">
                        <a:blipFill>
                          <a:blip r:embed="rId10"/>
                          <a:stretch>
                            <a:fillRect l="-402290" t="-14286" r="-3053" b="-637143"/>
                          </a:stretch>
                        </a:blipFill>
                      </a:tcPr>
                    </a:tc>
                    <a:extLst>
                      <a:ext uri="{0D108BD9-81ED-4DB2-BD59-A6C34878D82A}">
                        <a16:rowId xmlns:a16="http://schemas.microsoft.com/office/drawing/2014/main" val="3836737766"/>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0</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0.29</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0</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1.91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-1.62</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0974191"/>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2.4</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7.41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2.35</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1.86</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3.2</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706033182"/>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4.9</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6.71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4.73</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1.83</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0.15</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249124983"/>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7.7</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6.60</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7.11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1.82</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-2.33</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719709969"/>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9.9</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4.03</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9.49</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1.80</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-7.26</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2464192098"/>
                      </a:ext>
                    </a:extLst>
                  </a:tr>
                  <a:tr h="213020">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14.2</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2.71</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13.58</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1.77</a:t>
                          </a:r>
                          <a:endParaRPr lang="en-US"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tc>
                      <a:txBody>
                        <a:bodyPr/>
                        <a:lstStyle/>
                        <a:p>
                          <a:pPr marL="0" marR="0" algn="ctr">
                            <a:lnSpc>
                              <a:spcPct val="107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-12.64</a:t>
                          </a:r>
                          <a:endParaRPr lang="en-US"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79883" marR="79883" marT="0" marB="0" anchor="ctr"/>
                    </a:tc>
                    <a:extLst>
                      <a:ext uri="{0D108BD9-81ED-4DB2-BD59-A6C34878D82A}">
                        <a16:rowId xmlns:a16="http://schemas.microsoft.com/office/drawing/2014/main" val="35004785"/>
                      </a:ext>
                    </a:extLst>
                  </a:tr>
                </a:tbl>
              </a:graphicData>
            </a:graphic>
          </p:graphicFrame>
        </mc:Fallback>
      </mc:AlternateContent>
      <p:sp>
        <p:nvSpPr>
          <p:cNvPr id="26" name="TextBox 25">
            <a:extLst>
              <a:ext uri="{FF2B5EF4-FFF2-40B4-BE49-F238E27FC236}">
                <a16:creationId xmlns:a16="http://schemas.microsoft.com/office/drawing/2014/main" id="{7BD9FB93-E508-444A-9513-59A146018C7C}"/>
              </a:ext>
            </a:extLst>
          </p:cNvPr>
          <p:cNvSpPr txBox="1"/>
          <p:nvPr/>
        </p:nvSpPr>
        <p:spPr>
          <a:xfrm>
            <a:off x="7347052" y="2615410"/>
            <a:ext cx="3660297" cy="369332"/>
          </a:xfrm>
          <a:prstGeom prst="rect">
            <a:avLst/>
          </a:prstGeom>
          <a:noFill/>
        </p:spPr>
        <p:txBody>
          <a:bodyPr wrap="none" rtlCol="0">
            <a:spAutoFit/>
          </a:bodyPr>
          <a:lstStyle/>
          <a:p>
            <a:r>
              <a:rPr lang="en-US" altLang="zh-CN" b="1" dirty="0">
                <a:solidFill>
                  <a:srgbClr val="839EBF"/>
                </a:solidFill>
                <a:latin typeface="Times New Roman" panose="02020603050405020304" pitchFamily="18" charset="0"/>
                <a:cs typeface="Times New Roman" panose="02020603050405020304" pitchFamily="18" charset="0"/>
              </a:rPr>
              <a:t>Vertical</a:t>
            </a:r>
            <a:r>
              <a:rPr lang="en-US" b="1" dirty="0">
                <a:solidFill>
                  <a:srgbClr val="839EBF"/>
                </a:solidFill>
                <a:latin typeface="Times New Roman" panose="02020603050405020304" pitchFamily="18" charset="0"/>
                <a:cs typeface="Times New Roman" panose="02020603050405020304" pitchFamily="18" charset="0"/>
              </a:rPr>
              <a:t> forces on sediment particle</a:t>
            </a:r>
          </a:p>
        </p:txBody>
      </p:sp>
      <p:sp>
        <p:nvSpPr>
          <p:cNvPr id="27" name="Frame 26">
            <a:extLst>
              <a:ext uri="{FF2B5EF4-FFF2-40B4-BE49-F238E27FC236}">
                <a16:creationId xmlns:a16="http://schemas.microsoft.com/office/drawing/2014/main" id="{F9C288DF-CB72-43DF-B175-7475E8FDA908}"/>
              </a:ext>
            </a:extLst>
          </p:cNvPr>
          <p:cNvSpPr/>
          <p:nvPr/>
        </p:nvSpPr>
        <p:spPr>
          <a:xfrm>
            <a:off x="10379808" y="3448878"/>
            <a:ext cx="768656" cy="369332"/>
          </a:xfrm>
          <a:prstGeom prst="frame">
            <a:avLst>
              <a:gd name="adj1" fmla="val 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B466FC7D-8AB8-4F37-87C2-CFCF519ACB56}"/>
              </a:ext>
            </a:extLst>
          </p:cNvPr>
          <p:cNvSpPr txBox="1"/>
          <p:nvPr/>
        </p:nvSpPr>
        <p:spPr>
          <a:xfrm>
            <a:off x="11296242" y="3380329"/>
            <a:ext cx="966931" cy="646331"/>
          </a:xfrm>
          <a:prstGeom prst="rect">
            <a:avLst/>
          </a:prstGeom>
          <a:noFill/>
        </p:spPr>
        <p:txBody>
          <a:bodyPr wrap="none" rtlCol="0">
            <a:spAutoFit/>
          </a:bodyPr>
          <a:lstStyle/>
          <a:p>
            <a:r>
              <a:rPr lang="en-US" b="1" dirty="0">
                <a:solidFill>
                  <a:srgbClr val="0070C0"/>
                </a:solidFill>
                <a:latin typeface="Times New Roman" panose="02020603050405020304" pitchFamily="18" charset="0"/>
                <a:cs typeface="Times New Roman" panose="02020603050405020304" pitchFamily="18" charset="0"/>
              </a:rPr>
              <a:t>Easy to </a:t>
            </a:r>
          </a:p>
          <a:p>
            <a:r>
              <a:rPr lang="en-US" b="1" dirty="0">
                <a:solidFill>
                  <a:srgbClr val="0070C0"/>
                </a:solidFill>
                <a:latin typeface="Times New Roman" panose="02020603050405020304" pitchFamily="18" charset="0"/>
                <a:cs typeface="Times New Roman" panose="02020603050405020304" pitchFamily="18" charset="0"/>
              </a:rPr>
              <a:t>move</a:t>
            </a:r>
          </a:p>
        </p:txBody>
      </p:sp>
      <p:sp>
        <p:nvSpPr>
          <p:cNvPr id="29" name="Frame 28">
            <a:extLst>
              <a:ext uri="{FF2B5EF4-FFF2-40B4-BE49-F238E27FC236}">
                <a16:creationId xmlns:a16="http://schemas.microsoft.com/office/drawing/2014/main" id="{3101D738-8215-4B59-96DC-51A3B76BEE4C}"/>
              </a:ext>
            </a:extLst>
          </p:cNvPr>
          <p:cNvSpPr/>
          <p:nvPr/>
        </p:nvSpPr>
        <p:spPr>
          <a:xfrm>
            <a:off x="10389820" y="4079668"/>
            <a:ext cx="768656" cy="369332"/>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1" name="Straight Arrow Connector 30">
            <a:extLst>
              <a:ext uri="{FF2B5EF4-FFF2-40B4-BE49-F238E27FC236}">
                <a16:creationId xmlns:a16="http://schemas.microsoft.com/office/drawing/2014/main" id="{F3182434-464A-4CAD-8CFE-DAAD89040ABD}"/>
              </a:ext>
            </a:extLst>
          </p:cNvPr>
          <p:cNvCxnSpPr/>
          <p:nvPr/>
        </p:nvCxnSpPr>
        <p:spPr>
          <a:xfrm flipV="1">
            <a:off x="11236608" y="3532296"/>
            <a:ext cx="120506" cy="78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9754248-E7B9-4F88-97D1-DE4A3271A2F7}"/>
              </a:ext>
            </a:extLst>
          </p:cNvPr>
          <p:cNvSpPr txBox="1"/>
          <p:nvPr/>
        </p:nvSpPr>
        <p:spPr>
          <a:xfrm>
            <a:off x="9906354" y="4568544"/>
            <a:ext cx="1018227" cy="646331"/>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Hard to </a:t>
            </a:r>
          </a:p>
          <a:p>
            <a:r>
              <a:rPr lang="en-US" b="1" dirty="0">
                <a:solidFill>
                  <a:srgbClr val="FF0000"/>
                </a:solidFill>
                <a:latin typeface="Times New Roman" panose="02020603050405020304" pitchFamily="18" charset="0"/>
                <a:cs typeface="Times New Roman" panose="02020603050405020304" pitchFamily="18" charset="0"/>
              </a:rPr>
              <a:t>move</a:t>
            </a:r>
          </a:p>
        </p:txBody>
      </p:sp>
      <p:cxnSp>
        <p:nvCxnSpPr>
          <p:cNvPr id="34" name="Straight Arrow Connector 33">
            <a:extLst>
              <a:ext uri="{FF2B5EF4-FFF2-40B4-BE49-F238E27FC236}">
                <a16:creationId xmlns:a16="http://schemas.microsoft.com/office/drawing/2014/main" id="{080CF2B4-3591-475E-BAAE-BFC6A523DED3}"/>
              </a:ext>
            </a:extLst>
          </p:cNvPr>
          <p:cNvCxnSpPr/>
          <p:nvPr/>
        </p:nvCxnSpPr>
        <p:spPr>
          <a:xfrm flipH="1">
            <a:off x="10648122" y="4502284"/>
            <a:ext cx="132652" cy="129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Frame 34">
            <a:extLst>
              <a:ext uri="{FF2B5EF4-FFF2-40B4-BE49-F238E27FC236}">
                <a16:creationId xmlns:a16="http://schemas.microsoft.com/office/drawing/2014/main" id="{5FACBD8F-C68C-4923-9537-70B578F85CF4}"/>
              </a:ext>
            </a:extLst>
          </p:cNvPr>
          <p:cNvSpPr/>
          <p:nvPr/>
        </p:nvSpPr>
        <p:spPr>
          <a:xfrm>
            <a:off x="10386436" y="3197092"/>
            <a:ext cx="768656" cy="216932"/>
          </a:xfrm>
          <a:prstGeom prst="frame">
            <a:avLst>
              <a:gd name="adj1" fmla="val 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rame 35">
            <a:extLst>
              <a:ext uri="{FF2B5EF4-FFF2-40B4-BE49-F238E27FC236}">
                <a16:creationId xmlns:a16="http://schemas.microsoft.com/office/drawing/2014/main" id="{753C26D8-8C4C-4BA3-8CE1-E3FF486F11A3}"/>
              </a:ext>
            </a:extLst>
          </p:cNvPr>
          <p:cNvSpPr/>
          <p:nvPr/>
        </p:nvSpPr>
        <p:spPr>
          <a:xfrm>
            <a:off x="10376570" y="3824136"/>
            <a:ext cx="768656" cy="216932"/>
          </a:xfrm>
          <a:prstGeom prst="frame">
            <a:avLst>
              <a:gd name="adj1" fmla="val 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AF122F48-F529-4F66-9D4D-CAD3B398DB75}"/>
                  </a:ext>
                </a:extLst>
              </p:cNvPr>
              <p:cNvSpPr txBox="1"/>
              <p:nvPr/>
            </p:nvSpPr>
            <p:spPr>
              <a:xfrm>
                <a:off x="7301395" y="5126570"/>
                <a:ext cx="3916017" cy="1569660"/>
              </a:xfrm>
              <a:prstGeom prst="rect">
                <a:avLst/>
              </a:prstGeom>
              <a:noFill/>
            </p:spPr>
            <p:txBody>
              <a:bodyPr wrap="square" rtlCol="0">
                <a:spAutoFit/>
              </a:bodyPr>
              <a:lstStyle/>
              <a:p>
                <a:pPr algn="just"/>
                <a:r>
                  <a:rPr lang="en-US" sz="1600" dirty="0">
                    <a:effectLst/>
                    <a:latin typeface="Times New Roman" panose="02020603050405020304" pitchFamily="18" charset="0"/>
                    <a:ea typeface="等线" panose="02010600030101010101" pitchFamily="2" charset="-122"/>
                  </a:rPr>
                  <a:t>Particles on the seabed surface with 2.4% and 4.9% CC were improved to suspend to the water, particles on the seabed surface with 9.9% and 14.2% CC were hard to move, and </a:t>
                </a:r>
                <a14:m>
                  <m:oMath xmlns:m="http://schemas.openxmlformats.org/officeDocument/2006/math">
                    <m:sSub>
                      <m:sSubPr>
                        <m:ctrlPr>
                          <a:rPr lang="en-US" sz="1600" i="1">
                            <a:effectLst/>
                            <a:latin typeface="Cambria Math" panose="02040503050406030204" pitchFamily="18" charset="0"/>
                            <a:cs typeface="Times New Roman" panose="02020603050405020304" pitchFamily="18" charset="0"/>
                          </a:rPr>
                        </m:ctrlPr>
                      </m:sSubPr>
                      <m:e>
                        <m:r>
                          <m:rPr>
                            <m:nor/>
                          </m:rPr>
                          <a:rPr lang="en-US" sz="1600" i="1">
                            <a:effectLst/>
                            <a:latin typeface="Times New Roman" panose="02020603050405020304" pitchFamily="18" charset="0"/>
                            <a:ea typeface="等线" panose="02010600030101010101" pitchFamily="2" charset="-122"/>
                          </a:rPr>
                          <m:t>F</m:t>
                        </m:r>
                      </m:e>
                      <m:sub>
                        <m:r>
                          <a:rPr lang="en-US" sz="1600" i="1">
                            <a:effectLst/>
                            <a:latin typeface="Cambria Math" panose="02040503050406030204" pitchFamily="18" charset="0"/>
                            <a:ea typeface="等线" panose="02010600030101010101" pitchFamily="2" charset="-122"/>
                            <a:cs typeface="Times New Roman" panose="02020603050405020304" pitchFamily="18" charset="0"/>
                          </a:rPr>
                          <m:t>𝑣</m:t>
                        </m:r>
                      </m:sub>
                    </m:sSub>
                  </m:oMath>
                </a14:m>
                <a:r>
                  <a:rPr lang="en-US" sz="1600" dirty="0">
                    <a:effectLst/>
                    <a:latin typeface="Times New Roman" panose="02020603050405020304" pitchFamily="18" charset="0"/>
                    <a:ea typeface="等线" panose="02010600030101010101" pitchFamily="2" charset="-122"/>
                  </a:rPr>
                  <a:t> of CC7.7 is similar to that of sandy bed. </a:t>
                </a:r>
                <a:endParaRPr lang="en-US" sz="1600" dirty="0">
                  <a:latin typeface="Times New Roman" panose="02020603050405020304" pitchFamily="18" charset="0"/>
                  <a:cs typeface="Times New Roman" panose="02020603050405020304" pitchFamily="18" charset="0"/>
                </a:endParaRPr>
              </a:p>
            </p:txBody>
          </p:sp>
        </mc:Choice>
        <mc:Fallback>
          <p:sp>
            <p:nvSpPr>
              <p:cNvPr id="37" name="TextBox 36">
                <a:extLst>
                  <a:ext uri="{FF2B5EF4-FFF2-40B4-BE49-F238E27FC236}">
                    <a16:creationId xmlns:a16="http://schemas.microsoft.com/office/drawing/2014/main" id="{AF122F48-F529-4F66-9D4D-CAD3B398DB75}"/>
                  </a:ext>
                </a:extLst>
              </p:cNvPr>
              <p:cNvSpPr txBox="1">
                <a:spLocks noRot="1" noChangeAspect="1" noMove="1" noResize="1" noEditPoints="1" noAdjustHandles="1" noChangeArrowheads="1" noChangeShapeType="1" noTextEdit="1"/>
              </p:cNvSpPr>
              <p:nvPr/>
            </p:nvSpPr>
            <p:spPr>
              <a:xfrm>
                <a:off x="7301395" y="5126570"/>
                <a:ext cx="3916017" cy="1569660"/>
              </a:xfrm>
              <a:prstGeom prst="rect">
                <a:avLst/>
              </a:prstGeom>
              <a:blipFill>
                <a:blip r:embed="rId11"/>
                <a:stretch>
                  <a:fillRect l="-935" t="-1167" r="-779" b="-4280"/>
                </a:stretch>
              </a:blipFill>
            </p:spPr>
            <p:txBody>
              <a:bodyPr/>
              <a:lstStyle/>
              <a:p>
                <a:r>
                  <a:rPr lang="en-US">
                    <a:noFill/>
                  </a:rPr>
                  <a:t> </a:t>
                </a:r>
              </a:p>
            </p:txBody>
          </p:sp>
        </mc:Fallback>
      </mc:AlternateContent>
    </p:spTree>
    <p:extLst>
      <p:ext uri="{BB962C8B-B14F-4D97-AF65-F5344CB8AC3E}">
        <p14:creationId xmlns:p14="http://schemas.microsoft.com/office/powerpoint/2010/main" val="36190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97B8A89-D937-4F58-A0C5-C0AE9168E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2" y="6248079"/>
            <a:ext cx="1650164" cy="50827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151C7FBA-DF16-4DAE-B9CA-2274F4785E8C}"/>
              </a:ext>
            </a:extLst>
          </p:cNvPr>
          <p:cNvPicPr>
            <a:picLocks noChangeAspect="1"/>
          </p:cNvPicPr>
          <p:nvPr/>
        </p:nvPicPr>
        <p:blipFill rotWithShape="1">
          <a:blip r:embed="rId3">
            <a:extLst>
              <a:ext uri="{28A0092B-C50C-407E-A947-70E740481C1C}">
                <a14:useLocalDpi xmlns:a14="http://schemas.microsoft.com/office/drawing/2010/main" val="0"/>
              </a:ext>
            </a:extLst>
          </a:blip>
          <a:srcRect l="2609" t="6214" r="85107" b="63437"/>
          <a:stretch/>
        </p:blipFill>
        <p:spPr>
          <a:xfrm>
            <a:off x="11476115" y="6203788"/>
            <a:ext cx="550233" cy="552569"/>
          </a:xfrm>
          <a:prstGeom prst="rect">
            <a:avLst/>
          </a:prstGeom>
        </p:spPr>
      </p:pic>
      <p:sp>
        <p:nvSpPr>
          <p:cNvPr id="8" name="矩形 14">
            <a:extLst>
              <a:ext uri="{FF2B5EF4-FFF2-40B4-BE49-F238E27FC236}">
                <a16:creationId xmlns:a16="http://schemas.microsoft.com/office/drawing/2014/main" id="{E488459D-2F41-4B99-AD7C-32E03CC5BA51}"/>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id="{D595A339-BF2A-42AD-92EA-C08BB4011AB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303D0BB-BDAE-4A38-A4EA-50B78423904D}"/>
              </a:ext>
            </a:extLst>
          </p:cNvPr>
          <p:cNvSpPr/>
          <p:nvPr/>
        </p:nvSpPr>
        <p:spPr>
          <a:xfrm>
            <a:off x="165652" y="907774"/>
            <a:ext cx="11860696"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DD22C8-9B7A-4434-B150-53D26AAAF2BA}"/>
              </a:ext>
            </a:extLst>
          </p:cNvPr>
          <p:cNvSpPr txBox="1"/>
          <p:nvPr/>
        </p:nvSpPr>
        <p:spPr>
          <a:xfrm>
            <a:off x="1067190" y="254294"/>
            <a:ext cx="3996607"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Results and Discussion</a:t>
            </a:r>
          </a:p>
        </p:txBody>
      </p:sp>
      <p:sp>
        <p:nvSpPr>
          <p:cNvPr id="12" name="TextBox 11">
            <a:extLst>
              <a:ext uri="{FF2B5EF4-FFF2-40B4-BE49-F238E27FC236}">
                <a16:creationId xmlns:a16="http://schemas.microsoft.com/office/drawing/2014/main" id="{04C9F6CE-A26B-4D96-8B6E-4E560E225D8E}"/>
              </a:ext>
            </a:extLst>
          </p:cNvPr>
          <p:cNvSpPr txBox="1"/>
          <p:nvPr/>
        </p:nvSpPr>
        <p:spPr>
          <a:xfrm>
            <a:off x="371816" y="1153620"/>
            <a:ext cx="2507610" cy="400110"/>
          </a:xfrm>
          <a:prstGeom prst="rect">
            <a:avLst/>
          </a:prstGeom>
          <a:noFill/>
        </p:spPr>
        <p:txBody>
          <a:bodyPr wrap="none" rtlCol="0">
            <a:spAutoFit/>
          </a:bodyPr>
          <a:lstStyle/>
          <a:p>
            <a:r>
              <a:rPr lang="en-US" sz="2000" b="1" dirty="0">
                <a:solidFill>
                  <a:srgbClr val="365F91"/>
                </a:solidFill>
                <a:latin typeface="Times New Roman" panose="02020603050405020304" pitchFamily="18" charset="0"/>
                <a:cs typeface="Times New Roman" panose="02020603050405020304" pitchFamily="18" charset="0"/>
              </a:rPr>
              <a:t>Erosion of mixed bed</a:t>
            </a:r>
          </a:p>
        </p:txBody>
      </p:sp>
      <p:pic>
        <p:nvPicPr>
          <p:cNvPr id="13" name="Picture 12" descr="Chart, scatter chart&#10;&#10;Description automatically generated">
            <a:extLst>
              <a:ext uri="{FF2B5EF4-FFF2-40B4-BE49-F238E27FC236}">
                <a16:creationId xmlns:a16="http://schemas.microsoft.com/office/drawing/2014/main" id="{07509965-EAE8-4CA9-B175-8E8AE25E0961}"/>
              </a:ext>
            </a:extLst>
          </p:cNvPr>
          <p:cNvPicPr>
            <a:picLocks noChangeAspect="1"/>
          </p:cNvPicPr>
          <p:nvPr/>
        </p:nvPicPr>
        <p:blipFill rotWithShape="1">
          <a:blip r:embed="rId4"/>
          <a:srcRect l="1766" t="22781" r="1456" b="2378"/>
          <a:stretch/>
        </p:blipFill>
        <p:spPr bwMode="auto">
          <a:xfrm>
            <a:off x="823721" y="1958340"/>
            <a:ext cx="2479675" cy="1470660"/>
          </a:xfrm>
          <a:prstGeom prst="rect">
            <a:avLst/>
          </a:prstGeom>
          <a:ln>
            <a:noFill/>
          </a:ln>
          <a:extLst>
            <a:ext uri="{53640926-AAD7-44D8-BBD7-CCE9431645EC}">
              <a14:shadowObscured xmlns:a14="http://schemas.microsoft.com/office/drawing/2010/main"/>
            </a:ext>
          </a:extLst>
        </p:spPr>
      </p:pic>
      <p:pic>
        <p:nvPicPr>
          <p:cNvPr id="14" name="Picture 13" descr="Chart, scatter chart&#10;&#10;Description automatically generated">
            <a:extLst>
              <a:ext uri="{FF2B5EF4-FFF2-40B4-BE49-F238E27FC236}">
                <a16:creationId xmlns:a16="http://schemas.microsoft.com/office/drawing/2014/main" id="{A2597055-6607-4E05-AAF6-FB331BD09C3F}"/>
              </a:ext>
            </a:extLst>
          </p:cNvPr>
          <p:cNvPicPr>
            <a:picLocks noChangeAspect="1"/>
          </p:cNvPicPr>
          <p:nvPr/>
        </p:nvPicPr>
        <p:blipFill rotWithShape="1">
          <a:blip r:embed="rId5"/>
          <a:srcRect t="22746" r="410" b="1021"/>
          <a:stretch/>
        </p:blipFill>
        <p:spPr bwMode="auto">
          <a:xfrm>
            <a:off x="3674605" y="1958340"/>
            <a:ext cx="2539365" cy="1470660"/>
          </a:xfrm>
          <a:prstGeom prst="rect">
            <a:avLst/>
          </a:prstGeom>
          <a:ln>
            <a:noFill/>
          </a:ln>
          <a:extLst>
            <a:ext uri="{53640926-AAD7-44D8-BBD7-CCE9431645EC}">
              <a14:shadowObscured xmlns:a14="http://schemas.microsoft.com/office/drawing/2010/main"/>
            </a:ext>
          </a:extLst>
        </p:spPr>
      </p:pic>
      <p:pic>
        <p:nvPicPr>
          <p:cNvPr id="15" name="Picture 14" descr="Chart, scatter chart&#10;&#10;Description automatically generated">
            <a:extLst>
              <a:ext uri="{FF2B5EF4-FFF2-40B4-BE49-F238E27FC236}">
                <a16:creationId xmlns:a16="http://schemas.microsoft.com/office/drawing/2014/main" id="{0CBDA062-91E2-459F-AB19-CB3AE2A56AC1}"/>
              </a:ext>
            </a:extLst>
          </p:cNvPr>
          <p:cNvPicPr>
            <a:picLocks noChangeAspect="1"/>
          </p:cNvPicPr>
          <p:nvPr/>
        </p:nvPicPr>
        <p:blipFill rotWithShape="1">
          <a:blip r:embed="rId6">
            <a:extLst>
              <a:ext uri="{28A0092B-C50C-407E-A947-70E740481C1C}">
                <a14:useLocalDpi xmlns:a14="http://schemas.microsoft.com/office/drawing/2010/main" val="0"/>
              </a:ext>
            </a:extLst>
          </a:blip>
          <a:srcRect l="889" t="22199" r="3806" b="1251"/>
          <a:stretch/>
        </p:blipFill>
        <p:spPr bwMode="auto">
          <a:xfrm>
            <a:off x="821816" y="3799353"/>
            <a:ext cx="2481580" cy="1475740"/>
          </a:xfrm>
          <a:prstGeom prst="rect">
            <a:avLst/>
          </a:prstGeom>
          <a:ln>
            <a:noFill/>
          </a:ln>
          <a:extLst>
            <a:ext uri="{53640926-AAD7-44D8-BBD7-CCE9431645EC}">
              <a14:shadowObscured xmlns:a14="http://schemas.microsoft.com/office/drawing/2010/main"/>
            </a:ext>
          </a:extLst>
        </p:spPr>
      </p:pic>
      <p:pic>
        <p:nvPicPr>
          <p:cNvPr id="16" name="Picture 15" descr="Chart, scatter chart&#10;&#10;Description automatically generated">
            <a:extLst>
              <a:ext uri="{FF2B5EF4-FFF2-40B4-BE49-F238E27FC236}">
                <a16:creationId xmlns:a16="http://schemas.microsoft.com/office/drawing/2014/main" id="{3256EAFE-62F2-4EAE-ACFC-307797FFD836}"/>
              </a:ext>
            </a:extLst>
          </p:cNvPr>
          <p:cNvPicPr>
            <a:picLocks noChangeAspect="1"/>
          </p:cNvPicPr>
          <p:nvPr/>
        </p:nvPicPr>
        <p:blipFill rotWithShape="1">
          <a:blip r:embed="rId7"/>
          <a:srcRect t="22500" r="4033" b="1282"/>
          <a:stretch/>
        </p:blipFill>
        <p:spPr bwMode="auto">
          <a:xfrm>
            <a:off x="3694289" y="3799353"/>
            <a:ext cx="2499995" cy="1469390"/>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7B596D3F-4C99-47CA-BFBA-E7B21EFB7D8C}"/>
              </a:ext>
            </a:extLst>
          </p:cNvPr>
          <p:cNvSpPr txBox="1"/>
          <p:nvPr/>
        </p:nvSpPr>
        <p:spPr>
          <a:xfrm>
            <a:off x="1574664" y="5406843"/>
            <a:ext cx="3949284" cy="1015663"/>
          </a:xfrm>
          <a:prstGeom prst="rect">
            <a:avLst/>
          </a:prstGeom>
          <a:noFill/>
        </p:spPr>
        <p:txBody>
          <a:bodyPr wrap="square" rtlCol="0">
            <a:spAutoFit/>
          </a:bodyPr>
          <a:lstStyle/>
          <a:p>
            <a:r>
              <a:rPr lang="en-US" sz="1800" b="1" dirty="0">
                <a:solidFill>
                  <a:srgbClr val="839EBF"/>
                </a:solidFill>
                <a:effectLst/>
                <a:latin typeface="Times New Roman" panose="02020603050405020304" pitchFamily="18" charset="0"/>
                <a:ea typeface="等线" panose="02010600030101010101" pitchFamily="2" charset="-122"/>
              </a:rPr>
              <a:t>Variation of SSC and seabed elevation</a:t>
            </a:r>
          </a:p>
          <a:p>
            <a:r>
              <a:rPr lang="en-US" sz="1400" b="1" dirty="0">
                <a:latin typeface="Times New Roman" panose="02020603050405020304" pitchFamily="18" charset="0"/>
                <a:ea typeface="等线" panose="02010600030101010101" pitchFamily="2" charset="-122"/>
                <a:cs typeface="Times New Roman" panose="02020603050405020304" pitchFamily="18" charset="0"/>
              </a:rPr>
              <a:t>Seabed with 9.9% and 14.2% CC were not shown here, cause seabed elevation of these cases were unchanged.</a:t>
            </a:r>
          </a:p>
        </p:txBody>
      </p:sp>
      <p:sp>
        <p:nvSpPr>
          <p:cNvPr id="18" name="TextBox 17">
            <a:extLst>
              <a:ext uri="{FF2B5EF4-FFF2-40B4-BE49-F238E27FC236}">
                <a16:creationId xmlns:a16="http://schemas.microsoft.com/office/drawing/2014/main" id="{639693AF-42DD-46C9-BC28-FD69F579EC27}"/>
              </a:ext>
            </a:extLst>
          </p:cNvPr>
          <p:cNvSpPr txBox="1"/>
          <p:nvPr/>
        </p:nvSpPr>
        <p:spPr>
          <a:xfrm>
            <a:off x="7940308" y="1388103"/>
            <a:ext cx="1843774" cy="369332"/>
          </a:xfrm>
          <a:prstGeom prst="rect">
            <a:avLst/>
          </a:prstGeom>
          <a:noFill/>
        </p:spPr>
        <p:txBody>
          <a:bodyPr wrap="none" rtlCol="0">
            <a:spAutoFit/>
          </a:bodyPr>
          <a:lstStyle/>
          <a:p>
            <a:pPr algn="ctr"/>
            <a:r>
              <a:rPr lang="en-US" b="1" dirty="0" err="1">
                <a:solidFill>
                  <a:srgbClr val="FFC000"/>
                </a:solidFill>
                <a:latin typeface="Times New Roman" panose="02020603050405020304" pitchFamily="18" charset="0"/>
                <a:cs typeface="Times New Roman" panose="02020603050405020304" pitchFamily="18" charset="0"/>
              </a:rPr>
              <a:t>SSC</a:t>
            </a:r>
            <a:r>
              <a:rPr lang="en-US" sz="1000" b="1" dirty="0" err="1">
                <a:solidFill>
                  <a:srgbClr val="FF0000"/>
                </a:solidFill>
                <a:latin typeface="Times New Roman" panose="02020603050405020304" pitchFamily="18" charset="0"/>
                <a:cs typeface="Times New Roman" panose="02020603050405020304" pitchFamily="18" charset="0"/>
              </a:rPr>
              <a:t>Sand</a:t>
            </a:r>
            <a:r>
              <a:rPr lang="en-US" b="1" dirty="0">
                <a:latin typeface="Times New Roman" panose="02020603050405020304" pitchFamily="18" charset="0"/>
                <a:cs typeface="Times New Roman" panose="02020603050405020304" pitchFamily="18" charset="0"/>
              </a:rPr>
              <a:t>&gt;</a:t>
            </a:r>
            <a:r>
              <a:rPr lang="en-US" b="1" dirty="0" err="1">
                <a:solidFill>
                  <a:srgbClr val="FFC000"/>
                </a:solidFill>
                <a:latin typeface="Times New Roman" panose="02020603050405020304" pitchFamily="18" charset="0"/>
                <a:cs typeface="Times New Roman" panose="02020603050405020304" pitchFamily="18" charset="0"/>
              </a:rPr>
              <a:t>SSC</a:t>
            </a:r>
            <a:r>
              <a:rPr lang="en-US" sz="1000" b="1" dirty="0" err="1">
                <a:solidFill>
                  <a:srgbClr val="839EBF"/>
                </a:solidFill>
                <a:latin typeface="Times New Roman" panose="02020603050405020304" pitchFamily="18" charset="0"/>
                <a:cs typeface="Times New Roman" panose="02020603050405020304" pitchFamily="18" charset="0"/>
              </a:rPr>
              <a:t>mixed</a:t>
            </a:r>
            <a:endParaRPr lang="en-US" b="1" dirty="0">
              <a:solidFill>
                <a:srgbClr val="839EBF"/>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AFAADDD-696E-44A1-B8CF-A4E279ADC343}"/>
              </a:ext>
            </a:extLst>
          </p:cNvPr>
          <p:cNvSpPr txBox="1"/>
          <p:nvPr/>
        </p:nvSpPr>
        <p:spPr>
          <a:xfrm>
            <a:off x="7011528" y="2079135"/>
            <a:ext cx="3701334" cy="369332"/>
          </a:xfrm>
          <a:prstGeom prst="rect">
            <a:avLst/>
          </a:prstGeom>
          <a:noFill/>
        </p:spPr>
        <p:txBody>
          <a:bodyPr wrap="none" rtlCol="0">
            <a:spAutoFit/>
          </a:bodyPr>
          <a:lstStyle/>
          <a:p>
            <a:pPr algn="ctr"/>
            <a:r>
              <a:rPr lang="en-US" b="1" dirty="0">
                <a:solidFill>
                  <a:srgbClr val="FFC000"/>
                </a:solidFill>
                <a:latin typeface="Times New Roman" panose="02020603050405020304" pitchFamily="18" charset="0"/>
                <a:cs typeface="Times New Roman" panose="02020603050405020304" pitchFamily="18" charset="0"/>
              </a:rPr>
              <a:t>Erosion </a:t>
            </a:r>
            <a:r>
              <a:rPr lang="en-US" b="1" dirty="0" err="1">
                <a:solidFill>
                  <a:srgbClr val="FFC000"/>
                </a:solidFill>
                <a:latin typeface="Times New Roman" panose="02020603050405020304" pitchFamily="18" charset="0"/>
                <a:cs typeface="Times New Roman" panose="02020603050405020304" pitchFamily="18" charset="0"/>
              </a:rPr>
              <a:t>depth</a:t>
            </a:r>
            <a:r>
              <a:rPr lang="en-US" sz="1000" b="1" dirty="0" err="1">
                <a:solidFill>
                  <a:srgbClr val="FF0000"/>
                </a:solidFill>
                <a:latin typeface="Times New Roman" panose="02020603050405020304" pitchFamily="18" charset="0"/>
                <a:cs typeface="Times New Roman" panose="02020603050405020304" pitchFamily="18" charset="0"/>
              </a:rPr>
              <a:t>Sand</a:t>
            </a:r>
            <a:r>
              <a:rPr lang="en-US" b="1" dirty="0">
                <a:latin typeface="Times New Roman" panose="02020603050405020304" pitchFamily="18" charset="0"/>
                <a:cs typeface="Times New Roman" panose="02020603050405020304" pitchFamily="18" charset="0"/>
              </a:rPr>
              <a:t>&lt;</a:t>
            </a:r>
            <a:r>
              <a:rPr lang="en-US" b="1" dirty="0">
                <a:solidFill>
                  <a:srgbClr val="FFC000"/>
                </a:solidFill>
                <a:latin typeface="Times New Roman" panose="02020603050405020304" pitchFamily="18" charset="0"/>
                <a:cs typeface="Times New Roman" panose="02020603050405020304" pitchFamily="18" charset="0"/>
              </a:rPr>
              <a:t>Erosion </a:t>
            </a:r>
            <a:r>
              <a:rPr lang="en-US" b="1" dirty="0" err="1">
                <a:solidFill>
                  <a:srgbClr val="FFC000"/>
                </a:solidFill>
                <a:latin typeface="Times New Roman" panose="02020603050405020304" pitchFamily="18" charset="0"/>
                <a:cs typeface="Times New Roman" panose="02020603050405020304" pitchFamily="18" charset="0"/>
              </a:rPr>
              <a:t>depth</a:t>
            </a:r>
            <a:r>
              <a:rPr lang="en-US" sz="1000" b="1" dirty="0" err="1">
                <a:solidFill>
                  <a:srgbClr val="839EBF"/>
                </a:solidFill>
                <a:latin typeface="Times New Roman" panose="02020603050405020304" pitchFamily="18" charset="0"/>
                <a:cs typeface="Times New Roman" panose="02020603050405020304" pitchFamily="18" charset="0"/>
              </a:rPr>
              <a:t>mixed</a:t>
            </a:r>
            <a:endParaRPr lang="en-US" b="1" dirty="0">
              <a:solidFill>
                <a:srgbClr val="839EBF"/>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7DB687E-48B4-42E9-B03F-3D1C11C25012}"/>
              </a:ext>
            </a:extLst>
          </p:cNvPr>
          <p:cNvSpPr txBox="1"/>
          <p:nvPr/>
        </p:nvSpPr>
        <p:spPr>
          <a:xfrm>
            <a:off x="7011528" y="2620019"/>
            <a:ext cx="3916017" cy="3416320"/>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 </a:t>
            </a:r>
            <a:r>
              <a:rPr lang="en-US" sz="1600" b="1" dirty="0">
                <a:solidFill>
                  <a:srgbClr val="FF0000"/>
                </a:solidFill>
                <a:latin typeface="Times New Roman" panose="02020603050405020304" pitchFamily="18" charset="0"/>
                <a:cs typeface="Times New Roman" panose="02020603050405020304" pitchFamily="18" charset="0"/>
              </a:rPr>
              <a:t>net upward gradient </a:t>
            </a:r>
            <a:r>
              <a:rPr lang="en-US" sz="1600" dirty="0">
                <a:latin typeface="Times New Roman" panose="02020603050405020304" pitchFamily="18" charset="0"/>
                <a:cs typeface="Times New Roman" panose="02020603050405020304" pitchFamily="18" charset="0"/>
              </a:rPr>
              <a:t>generated by EPP accumulation in the liquefied bed, which made more fine particles on bed surface or within bed suspended to the water compared with sandy bed. </a:t>
            </a:r>
          </a:p>
          <a:p>
            <a:pPr algn="just"/>
            <a:r>
              <a:rPr lang="en-US" sz="1600" dirty="0">
                <a:latin typeface="Times New Roman" panose="02020603050405020304" pitchFamily="18" charset="0"/>
                <a:cs typeface="Times New Roman" panose="02020603050405020304" pitchFamily="18" charset="0"/>
              </a:rPr>
              <a:t>But the</a:t>
            </a:r>
            <a:r>
              <a:rPr lang="en-US" sz="1600" b="1" dirty="0">
                <a:solidFill>
                  <a:srgbClr val="FF0000"/>
                </a:solidFill>
                <a:latin typeface="Times New Roman" panose="02020603050405020304" pitchFamily="18" charset="0"/>
                <a:cs typeface="Times New Roman" panose="02020603050405020304" pitchFamily="18" charset="0"/>
              </a:rPr>
              <a:t> cohesive force </a:t>
            </a:r>
            <a:r>
              <a:rPr lang="en-US" sz="1600" dirty="0">
                <a:latin typeface="Times New Roman" panose="02020603050405020304" pitchFamily="18" charset="0"/>
                <a:cs typeface="Times New Roman" panose="02020603050405020304" pitchFamily="18" charset="0"/>
              </a:rPr>
              <a:t>by clay made particles moved near the bed. </a:t>
            </a:r>
          </a:p>
          <a:p>
            <a:pPr algn="just"/>
            <a:r>
              <a:rPr lang="en-US" sz="1600" dirty="0">
                <a:latin typeface="Times New Roman" panose="02020603050405020304" pitchFamily="18" charset="0"/>
                <a:cs typeface="Times New Roman" panose="02020603050405020304" pitchFamily="18" charset="0"/>
              </a:rPr>
              <a:t>The sensor measured SSC in this study was set 3.5cm above the bed and it was set 1cm above bed in </a:t>
            </a:r>
            <a:r>
              <a:rPr lang="en-US" sz="1600" dirty="0" err="1">
                <a:latin typeface="Times New Roman" panose="02020603050405020304" pitchFamily="18" charset="0"/>
                <a:cs typeface="Times New Roman" panose="02020603050405020304" pitchFamily="18" charset="0"/>
              </a:rPr>
              <a:t>Tzang’s</a:t>
            </a:r>
            <a:r>
              <a:rPr lang="en-US" sz="1600" dirty="0">
                <a:latin typeface="Times New Roman" panose="02020603050405020304" pitchFamily="18" charset="0"/>
                <a:cs typeface="Times New Roman" panose="02020603050405020304" pitchFamily="18" charset="0"/>
              </a:rPr>
              <a:t> study. </a:t>
            </a:r>
            <a:r>
              <a:rPr lang="en-US" sz="1600" dirty="0">
                <a:effectLst/>
                <a:latin typeface="Times New Roman" panose="02020603050405020304" pitchFamily="18" charset="0"/>
                <a:ea typeface="等线" panose="02010600030101010101" pitchFamily="2" charset="-122"/>
              </a:rPr>
              <a:t>As the result, high density suspended sediment near bed surface was not detected by the OBS sensor over the liquefied bed.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33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97B8A89-D937-4F58-A0C5-C0AE9168E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2" y="6248079"/>
            <a:ext cx="1650164" cy="50827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151C7FBA-DF16-4DAE-B9CA-2274F4785E8C}"/>
              </a:ext>
            </a:extLst>
          </p:cNvPr>
          <p:cNvPicPr>
            <a:picLocks noChangeAspect="1"/>
          </p:cNvPicPr>
          <p:nvPr/>
        </p:nvPicPr>
        <p:blipFill rotWithShape="1">
          <a:blip r:embed="rId3">
            <a:extLst>
              <a:ext uri="{28A0092B-C50C-407E-A947-70E740481C1C}">
                <a14:useLocalDpi xmlns:a14="http://schemas.microsoft.com/office/drawing/2010/main" val="0"/>
              </a:ext>
            </a:extLst>
          </a:blip>
          <a:srcRect l="2609" t="6214" r="85107" b="63437"/>
          <a:stretch/>
        </p:blipFill>
        <p:spPr>
          <a:xfrm>
            <a:off x="11476115" y="6203788"/>
            <a:ext cx="550233" cy="552569"/>
          </a:xfrm>
          <a:prstGeom prst="rect">
            <a:avLst/>
          </a:prstGeom>
        </p:spPr>
      </p:pic>
      <p:sp>
        <p:nvSpPr>
          <p:cNvPr id="8" name="矩形 14">
            <a:extLst>
              <a:ext uri="{FF2B5EF4-FFF2-40B4-BE49-F238E27FC236}">
                <a16:creationId xmlns:a16="http://schemas.microsoft.com/office/drawing/2014/main" id="{E488459D-2F41-4B99-AD7C-32E03CC5BA51}"/>
              </a:ext>
            </a:extLst>
          </p:cNvPr>
          <p:cNvSpPr/>
          <p:nvPr/>
        </p:nvSpPr>
        <p:spPr>
          <a:xfrm>
            <a:off x="497816" y="473164"/>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id="{D595A339-BF2A-42AD-92EA-C08BB4011ABF}"/>
              </a:ext>
            </a:extLst>
          </p:cNvPr>
          <p:cNvSpPr/>
          <p:nvPr/>
        </p:nvSpPr>
        <p:spPr>
          <a:xfrm>
            <a:off x="245816" y="221164"/>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4303D0BB-BDAE-4A38-A4EA-50B78423904D}"/>
              </a:ext>
            </a:extLst>
          </p:cNvPr>
          <p:cNvSpPr/>
          <p:nvPr/>
        </p:nvSpPr>
        <p:spPr>
          <a:xfrm>
            <a:off x="165652" y="907774"/>
            <a:ext cx="11860696" cy="45719"/>
          </a:xfrm>
          <a:prstGeom prst="rect">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68E091-DCCA-4621-A174-12BA491403C2}"/>
              </a:ext>
            </a:extLst>
          </p:cNvPr>
          <p:cNvSpPr txBox="1"/>
          <p:nvPr/>
        </p:nvSpPr>
        <p:spPr>
          <a:xfrm>
            <a:off x="1067190" y="254294"/>
            <a:ext cx="2055371"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Conclusion</a:t>
            </a:r>
          </a:p>
        </p:txBody>
      </p:sp>
      <p:sp>
        <p:nvSpPr>
          <p:cNvPr id="12" name="TextBox 11">
            <a:extLst>
              <a:ext uri="{FF2B5EF4-FFF2-40B4-BE49-F238E27FC236}">
                <a16:creationId xmlns:a16="http://schemas.microsoft.com/office/drawing/2014/main" id="{B803BC9B-6752-47CF-B250-6CF3F025C9C0}"/>
              </a:ext>
            </a:extLst>
          </p:cNvPr>
          <p:cNvSpPr txBox="1"/>
          <p:nvPr/>
        </p:nvSpPr>
        <p:spPr>
          <a:xfrm>
            <a:off x="1877932" y="1953916"/>
            <a:ext cx="8436136" cy="2950167"/>
          </a:xfrm>
          <a:prstGeom prst="rect">
            <a:avLst/>
          </a:prstGeom>
          <a:noFill/>
        </p:spPr>
        <p:txBody>
          <a:bodyPr wrap="square" rtlCol="0">
            <a:spAutoFit/>
          </a:bodyPr>
          <a:lstStyle/>
          <a:p>
            <a:pPr marL="0" marR="0" indent="182880" algn="just">
              <a:lnSpc>
                <a:spcPct val="107000"/>
              </a:lnSpc>
              <a:spcBef>
                <a:spcPts val="0"/>
              </a:spcBef>
              <a:spcAft>
                <a:spcPts val="800"/>
              </a:spcAft>
            </a:pPr>
            <a:r>
              <a:rPr lang="en-US" sz="1800" dirty="0">
                <a:effectLst/>
                <a:latin typeface="Times New Roman" panose="02020603050405020304" pitchFamily="18" charset="0"/>
                <a:ea typeface="等线" panose="02010600030101010101" pitchFamily="2" charset="-122"/>
                <a:cs typeface="Times New Roman" panose="02020603050405020304" pitchFamily="18" charset="0"/>
              </a:rPr>
              <a:t>1) The sediment incipient motion of mixed bed was mainly influenced by the cohesive force and lifting force in this study. Particles on the mixed bed with less than 5% CC suspended easily compare with sandy bed; </a:t>
            </a:r>
          </a:p>
          <a:p>
            <a:pPr marL="0" marR="0" indent="182880" algn="just">
              <a:lnSpc>
                <a:spcPct val="107000"/>
              </a:lnSpc>
              <a:spcBef>
                <a:spcPts val="0"/>
              </a:spcBef>
              <a:spcAft>
                <a:spcPts val="800"/>
              </a:spcAft>
            </a:pPr>
            <a:r>
              <a:rPr lang="en-US" sz="1800" dirty="0">
                <a:effectLst/>
                <a:latin typeface="Times New Roman" panose="02020603050405020304" pitchFamily="18" charset="0"/>
                <a:ea typeface="等线" panose="02010600030101010101" pitchFamily="2" charset="-122"/>
                <a:cs typeface="Times New Roman" panose="02020603050405020304" pitchFamily="18" charset="0"/>
              </a:rPr>
              <a:t>2) The SSC above the mixed bed decreased with the increase of CC, and the measured SSC of mixed beds are all less than that of sandy bed; </a:t>
            </a:r>
          </a:p>
          <a:p>
            <a:pPr marL="0" marR="0" indent="182880" algn="just">
              <a:lnSpc>
                <a:spcPct val="107000"/>
              </a:lnSpc>
              <a:spcBef>
                <a:spcPts val="0"/>
              </a:spcBef>
              <a:spcAft>
                <a:spcPts val="800"/>
              </a:spcAft>
            </a:pPr>
            <a:r>
              <a:rPr lang="en-US" sz="1800" dirty="0">
                <a:effectLst/>
                <a:latin typeface="Times New Roman" panose="02020603050405020304" pitchFamily="18" charset="0"/>
                <a:ea typeface="等线" panose="02010600030101010101" pitchFamily="2" charset="-122"/>
                <a:cs typeface="Times New Roman" panose="02020603050405020304" pitchFamily="18" charset="0"/>
              </a:rPr>
              <a:t>3) The elevation of non-liquefied mixed beds (CC9.9-14.2) were almost unchanged under waves due to the high cohesive strength among particles. The erosion of liquefied beds (CC2.4-7.7) were more than that of sandy bed, because the accumulation of EPP made more sediments suspended to the water.</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278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1054</Words>
  <Application>Microsoft Office PowerPoint</Application>
  <PresentationFormat>Widescreen</PresentationFormat>
  <Paragraphs>200</Paragraphs>
  <Slides>10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Cambria Math</vt:lpstr>
      <vt:lpstr>Times New Roman</vt:lpstr>
      <vt:lpstr>Office Theme</vt:lpstr>
      <vt:lpstr>AutoCAD Drawing</vt:lpstr>
      <vt:lpstr>Effect of Clay Content on Sediment Suspension over Liquefied Sand-clay Mixed Bed under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Clay Content on Sediment Suspension over Liquefied Sand-clay Mixed Bed under Waves</dc:title>
  <dc:creator>zhang joe</dc:creator>
  <cp:lastModifiedBy>zhang joe</cp:lastModifiedBy>
  <cp:revision>45</cp:revision>
  <dcterms:created xsi:type="dcterms:W3CDTF">2021-11-03T08:16:39Z</dcterms:created>
  <dcterms:modified xsi:type="dcterms:W3CDTF">2021-11-04T07:20:16Z</dcterms:modified>
</cp:coreProperties>
</file>