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7" r:id="rId3"/>
    <p:sldId id="290" r:id="rId4"/>
    <p:sldId id="262" r:id="rId5"/>
    <p:sldId id="261" r:id="rId6"/>
    <p:sldId id="271" r:id="rId7"/>
    <p:sldId id="286" r:id="rId8"/>
    <p:sldId id="287" r:id="rId9"/>
    <p:sldId id="288" r:id="rId10"/>
    <p:sldId id="289" r:id="rId11"/>
    <p:sldId id="280" r:id="rId12"/>
    <p:sldId id="281" r:id="rId13"/>
    <p:sldId id="291" r:id="rId14"/>
    <p:sldId id="282" r:id="rId15"/>
    <p:sldId id="260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j" initials="j" lastIdx="1" clrIdx="0">
    <p:extLst>
      <p:ext uri="{19B8F6BF-5375-455C-9EA6-DF929625EA0E}">
        <p15:presenceInfo xmlns:p15="http://schemas.microsoft.com/office/powerpoint/2012/main" userId="be14284064e2da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D1339-5AA1-4F7B-86D6-221212AB7D5F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77F0BF1-D211-406A-8DAD-34F3419B6D1A}">
      <dgm:prSet phldrT="[Text]" custT="1"/>
      <dgm:spPr/>
      <dgm:t>
        <a:bodyPr/>
        <a:lstStyle/>
        <a:p>
          <a:r>
            <a:rPr lang="es-ES" sz="1600" b="1" dirty="0"/>
            <a:t>SLR</a:t>
          </a:r>
        </a:p>
      </dgm:t>
    </dgm:pt>
    <dgm:pt modelId="{4655EB8D-1D05-41D3-8631-F473741E62B9}" type="parTrans" cxnId="{584ED056-AA96-4C54-A8AB-D1307CAADDAD}">
      <dgm:prSet/>
      <dgm:spPr/>
      <dgm:t>
        <a:bodyPr/>
        <a:lstStyle/>
        <a:p>
          <a:endParaRPr lang="es-ES" sz="1050"/>
        </a:p>
      </dgm:t>
    </dgm:pt>
    <dgm:pt modelId="{775A3DE5-95AC-4C23-8253-2303713BE173}" type="sibTrans" cxnId="{584ED056-AA96-4C54-A8AB-D1307CAADDAD}">
      <dgm:prSet/>
      <dgm:spPr/>
      <dgm:t>
        <a:bodyPr/>
        <a:lstStyle/>
        <a:p>
          <a:endParaRPr lang="es-ES" sz="1050"/>
        </a:p>
      </dgm:t>
    </dgm:pt>
    <dgm:pt modelId="{C5B2F9DC-8EBC-4B25-82B0-CD7304454702}">
      <dgm:prSet phldrT="[Text]" custT="1"/>
      <dgm:spPr/>
      <dgm:t>
        <a:bodyPr/>
        <a:lstStyle/>
        <a:p>
          <a:r>
            <a:rPr lang="es-ES" sz="1050"/>
            <a:t>Subsidence</a:t>
          </a:r>
          <a:endParaRPr lang="es-ES" sz="1050" dirty="0"/>
        </a:p>
      </dgm:t>
    </dgm:pt>
    <dgm:pt modelId="{F15A75F8-905A-4F47-92ED-783D79F7AB03}" type="parTrans" cxnId="{CE5DEFF4-B8AA-41D0-A4F8-92728C96B637}">
      <dgm:prSet/>
      <dgm:spPr/>
      <dgm:t>
        <a:bodyPr/>
        <a:lstStyle/>
        <a:p>
          <a:endParaRPr lang="es-ES" sz="1050"/>
        </a:p>
      </dgm:t>
    </dgm:pt>
    <dgm:pt modelId="{95F17E12-367D-42FD-9A7B-C59DF5E9A8DF}" type="sibTrans" cxnId="{CE5DEFF4-B8AA-41D0-A4F8-92728C96B637}">
      <dgm:prSet/>
      <dgm:spPr/>
      <dgm:t>
        <a:bodyPr/>
        <a:lstStyle/>
        <a:p>
          <a:endParaRPr lang="es-ES" sz="1050"/>
        </a:p>
      </dgm:t>
    </dgm:pt>
    <dgm:pt modelId="{6A400041-7808-40C7-AAD8-816AE36A58A4}">
      <dgm:prSet phldrT="[Text]" custT="1"/>
      <dgm:spPr/>
      <dgm:t>
        <a:bodyPr/>
        <a:lstStyle/>
        <a:p>
          <a:r>
            <a:rPr lang="es-ES" sz="1800" b="1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s-ES" sz="1800" b="1" dirty="0"/>
            <a:t> </a:t>
          </a:r>
          <a:r>
            <a:rPr lang="es-ES" sz="1800" b="1" dirty="0" err="1"/>
            <a:t>Flooding</a:t>
          </a:r>
          <a:r>
            <a:rPr lang="es-ES" sz="1800" b="1" dirty="0"/>
            <a:t> </a:t>
          </a:r>
          <a:r>
            <a:rPr lang="es-ES" sz="1800" dirty="0"/>
            <a:t>(</a:t>
          </a:r>
          <a:r>
            <a:rPr lang="es-ES" sz="1800" dirty="0" err="1"/>
            <a:t>frequency</a:t>
          </a:r>
          <a:r>
            <a:rPr lang="es-ES" sz="1800" dirty="0"/>
            <a:t> &amp; </a:t>
          </a:r>
          <a:r>
            <a:rPr lang="es-ES" sz="1800" dirty="0" err="1"/>
            <a:t>intensity</a:t>
          </a:r>
          <a:r>
            <a:rPr lang="es-ES" sz="1800" dirty="0"/>
            <a:t>) </a:t>
          </a:r>
          <a:r>
            <a:rPr lang="es-ES" sz="1800" dirty="0" err="1"/>
            <a:t>of</a:t>
          </a:r>
          <a:r>
            <a:rPr lang="es-ES" sz="1800" dirty="0"/>
            <a:t> </a:t>
          </a:r>
          <a:r>
            <a:rPr lang="es-ES" sz="1800" dirty="0" err="1"/>
            <a:t>low-lying</a:t>
          </a:r>
          <a:r>
            <a:rPr lang="es-ES" sz="1800" dirty="0"/>
            <a:t> </a:t>
          </a:r>
          <a:r>
            <a:rPr lang="es-ES" sz="1800" dirty="0" err="1"/>
            <a:t>deltaic</a:t>
          </a:r>
          <a:r>
            <a:rPr lang="es-ES" sz="1800" dirty="0"/>
            <a:t> </a:t>
          </a:r>
          <a:r>
            <a:rPr lang="es-ES" sz="1800" dirty="0" err="1"/>
            <a:t>areas</a:t>
          </a:r>
          <a:endParaRPr lang="es-ES" sz="1800" dirty="0"/>
        </a:p>
      </dgm:t>
    </dgm:pt>
    <dgm:pt modelId="{2ACEE81A-64F6-4AC4-B33C-1FFBC647C32F}" type="parTrans" cxnId="{D93E0113-77D9-47A6-B0D3-0BA1AB0F89ED}">
      <dgm:prSet/>
      <dgm:spPr/>
      <dgm:t>
        <a:bodyPr/>
        <a:lstStyle/>
        <a:p>
          <a:endParaRPr lang="es-ES" sz="1050"/>
        </a:p>
      </dgm:t>
    </dgm:pt>
    <dgm:pt modelId="{2C5D6BD4-5B9A-46D4-B21B-471E0AD5DC3B}" type="sibTrans" cxnId="{D93E0113-77D9-47A6-B0D3-0BA1AB0F89ED}">
      <dgm:prSet/>
      <dgm:spPr/>
      <dgm:t>
        <a:bodyPr/>
        <a:lstStyle/>
        <a:p>
          <a:endParaRPr lang="es-ES" sz="1050"/>
        </a:p>
      </dgm:t>
    </dgm:pt>
    <dgm:pt modelId="{87768FB3-63F0-4578-93AE-F34BBA6ECC5D}">
      <dgm:prSet phldrT="[Text]" custT="1"/>
      <dgm:spPr/>
      <dgm:t>
        <a:bodyPr/>
        <a:lstStyle/>
        <a:p>
          <a:r>
            <a:rPr lang="es-ES" sz="1400" b="1" dirty="0" err="1"/>
            <a:t>Storms</a:t>
          </a:r>
          <a:endParaRPr lang="es-ES" sz="1400" b="1" dirty="0"/>
        </a:p>
      </dgm:t>
    </dgm:pt>
    <dgm:pt modelId="{0762A4F1-5629-4A98-9E66-5C8C9FC28733}" type="parTrans" cxnId="{8BF1FBF9-FBD7-4CCF-BFA1-4821E69D8D01}">
      <dgm:prSet/>
      <dgm:spPr/>
      <dgm:t>
        <a:bodyPr/>
        <a:lstStyle/>
        <a:p>
          <a:endParaRPr lang="es-ES" sz="1050"/>
        </a:p>
      </dgm:t>
    </dgm:pt>
    <dgm:pt modelId="{AAFA858B-703A-495A-84EA-3A3339388BEC}" type="sibTrans" cxnId="{8BF1FBF9-FBD7-4CCF-BFA1-4821E69D8D01}">
      <dgm:prSet/>
      <dgm:spPr/>
      <dgm:t>
        <a:bodyPr/>
        <a:lstStyle/>
        <a:p>
          <a:endParaRPr lang="es-ES" sz="1050"/>
        </a:p>
      </dgm:t>
    </dgm:pt>
    <dgm:pt modelId="{68FE22EA-D082-44B9-BDE9-641EBD7FB0D8}" type="pres">
      <dgm:prSet presAssocID="{ACCD1339-5AA1-4F7B-86D6-221212AB7D5F}" presName="Name0" presStyleCnt="0">
        <dgm:presLayoutVars>
          <dgm:chMax val="4"/>
          <dgm:resizeHandles val="exact"/>
        </dgm:presLayoutVars>
      </dgm:prSet>
      <dgm:spPr/>
    </dgm:pt>
    <dgm:pt modelId="{D1D9E02E-6F3C-4014-A89E-5AF37AD0FEB0}" type="pres">
      <dgm:prSet presAssocID="{ACCD1339-5AA1-4F7B-86D6-221212AB7D5F}" presName="ellipse" presStyleLbl="trBgShp" presStyleIdx="0" presStyleCnt="1"/>
      <dgm:spPr/>
    </dgm:pt>
    <dgm:pt modelId="{E584405E-88E9-4B60-BA78-871B1F0610D2}" type="pres">
      <dgm:prSet presAssocID="{ACCD1339-5AA1-4F7B-86D6-221212AB7D5F}" presName="arrow1" presStyleLbl="fgShp" presStyleIdx="0" presStyleCnt="1"/>
      <dgm:spPr/>
    </dgm:pt>
    <dgm:pt modelId="{CDAACDAB-1FE3-46EE-9182-D133EC67FE87}" type="pres">
      <dgm:prSet presAssocID="{ACCD1339-5AA1-4F7B-86D6-221212AB7D5F}" presName="rectangle" presStyleLbl="revTx" presStyleIdx="0" presStyleCnt="1" custScaleX="150418">
        <dgm:presLayoutVars>
          <dgm:bulletEnabled val="1"/>
        </dgm:presLayoutVars>
      </dgm:prSet>
      <dgm:spPr/>
    </dgm:pt>
    <dgm:pt modelId="{7CD10311-9994-47C5-9865-E533DFBBE930}" type="pres">
      <dgm:prSet presAssocID="{87768FB3-63F0-4578-93AE-F34BBA6ECC5D}" presName="item1" presStyleLbl="node1" presStyleIdx="0" presStyleCnt="3">
        <dgm:presLayoutVars>
          <dgm:bulletEnabled val="1"/>
        </dgm:presLayoutVars>
      </dgm:prSet>
      <dgm:spPr/>
    </dgm:pt>
    <dgm:pt modelId="{ADFF2850-170C-4956-B9D7-2BB3597337EA}" type="pres">
      <dgm:prSet presAssocID="{C5B2F9DC-8EBC-4B25-82B0-CD7304454702}" presName="item2" presStyleLbl="node1" presStyleIdx="1" presStyleCnt="3">
        <dgm:presLayoutVars>
          <dgm:bulletEnabled val="1"/>
        </dgm:presLayoutVars>
      </dgm:prSet>
      <dgm:spPr/>
    </dgm:pt>
    <dgm:pt modelId="{B903A647-3A7F-4345-BF53-1219E103EBA1}" type="pres">
      <dgm:prSet presAssocID="{6A400041-7808-40C7-AAD8-816AE36A58A4}" presName="item3" presStyleLbl="node1" presStyleIdx="2" presStyleCnt="3">
        <dgm:presLayoutVars>
          <dgm:bulletEnabled val="1"/>
        </dgm:presLayoutVars>
      </dgm:prSet>
      <dgm:spPr/>
    </dgm:pt>
    <dgm:pt modelId="{1D832F36-50CB-4D24-BFFE-E4782BBC15FE}" type="pres">
      <dgm:prSet presAssocID="{ACCD1339-5AA1-4F7B-86D6-221212AB7D5F}" presName="funnel" presStyleLbl="trAlignAcc1" presStyleIdx="0" presStyleCnt="1" custLinFactNeighborX="346" custLinFactNeighborY="1254"/>
      <dgm:spPr/>
    </dgm:pt>
  </dgm:ptLst>
  <dgm:cxnLst>
    <dgm:cxn modelId="{143CB810-9CE9-495C-B5DD-714369491A7F}" type="presOf" srcId="{6A400041-7808-40C7-AAD8-816AE36A58A4}" destId="{CDAACDAB-1FE3-46EE-9182-D133EC67FE87}" srcOrd="0" destOrd="0" presId="urn:microsoft.com/office/officeart/2005/8/layout/funnel1"/>
    <dgm:cxn modelId="{D93E0113-77D9-47A6-B0D3-0BA1AB0F89ED}" srcId="{ACCD1339-5AA1-4F7B-86D6-221212AB7D5F}" destId="{6A400041-7808-40C7-AAD8-816AE36A58A4}" srcOrd="3" destOrd="0" parTransId="{2ACEE81A-64F6-4AC4-B33C-1FFBC647C32F}" sibTransId="{2C5D6BD4-5B9A-46D4-B21B-471E0AD5DC3B}"/>
    <dgm:cxn modelId="{99579F13-5814-4C9E-B05E-A9123574EBBC}" type="presOf" srcId="{E77F0BF1-D211-406A-8DAD-34F3419B6D1A}" destId="{B903A647-3A7F-4345-BF53-1219E103EBA1}" srcOrd="0" destOrd="0" presId="urn:microsoft.com/office/officeart/2005/8/layout/funnel1"/>
    <dgm:cxn modelId="{EFDE8B1B-C0C8-4A6E-894A-6004D140F7F8}" type="presOf" srcId="{ACCD1339-5AA1-4F7B-86D6-221212AB7D5F}" destId="{68FE22EA-D082-44B9-BDE9-641EBD7FB0D8}" srcOrd="0" destOrd="0" presId="urn:microsoft.com/office/officeart/2005/8/layout/funnel1"/>
    <dgm:cxn modelId="{584ED056-AA96-4C54-A8AB-D1307CAADDAD}" srcId="{ACCD1339-5AA1-4F7B-86D6-221212AB7D5F}" destId="{E77F0BF1-D211-406A-8DAD-34F3419B6D1A}" srcOrd="0" destOrd="0" parTransId="{4655EB8D-1D05-41D3-8631-F473741E62B9}" sibTransId="{775A3DE5-95AC-4C23-8253-2303713BE173}"/>
    <dgm:cxn modelId="{1DC905B9-ECE8-43ED-BB97-1FAB021FBF27}" type="presOf" srcId="{87768FB3-63F0-4578-93AE-F34BBA6ECC5D}" destId="{ADFF2850-170C-4956-B9D7-2BB3597337EA}" srcOrd="0" destOrd="0" presId="urn:microsoft.com/office/officeart/2005/8/layout/funnel1"/>
    <dgm:cxn modelId="{6CDCF5D8-DEB9-4B1D-B950-C6E2E58E0114}" type="presOf" srcId="{C5B2F9DC-8EBC-4B25-82B0-CD7304454702}" destId="{7CD10311-9994-47C5-9865-E533DFBBE930}" srcOrd="0" destOrd="0" presId="urn:microsoft.com/office/officeart/2005/8/layout/funnel1"/>
    <dgm:cxn modelId="{CE5DEFF4-B8AA-41D0-A4F8-92728C96B637}" srcId="{ACCD1339-5AA1-4F7B-86D6-221212AB7D5F}" destId="{C5B2F9DC-8EBC-4B25-82B0-CD7304454702}" srcOrd="2" destOrd="0" parTransId="{F15A75F8-905A-4F47-92ED-783D79F7AB03}" sibTransId="{95F17E12-367D-42FD-9A7B-C59DF5E9A8DF}"/>
    <dgm:cxn modelId="{8BF1FBF9-FBD7-4CCF-BFA1-4821E69D8D01}" srcId="{ACCD1339-5AA1-4F7B-86D6-221212AB7D5F}" destId="{87768FB3-63F0-4578-93AE-F34BBA6ECC5D}" srcOrd="1" destOrd="0" parTransId="{0762A4F1-5629-4A98-9E66-5C8C9FC28733}" sibTransId="{AAFA858B-703A-495A-84EA-3A3339388BEC}"/>
    <dgm:cxn modelId="{C1FB32C5-B9EC-441B-8812-014E21BE9D41}" type="presParOf" srcId="{68FE22EA-D082-44B9-BDE9-641EBD7FB0D8}" destId="{D1D9E02E-6F3C-4014-A89E-5AF37AD0FEB0}" srcOrd="0" destOrd="0" presId="urn:microsoft.com/office/officeart/2005/8/layout/funnel1"/>
    <dgm:cxn modelId="{FF0C51C6-60FE-436F-8F35-7C6170CCC450}" type="presParOf" srcId="{68FE22EA-D082-44B9-BDE9-641EBD7FB0D8}" destId="{E584405E-88E9-4B60-BA78-871B1F0610D2}" srcOrd="1" destOrd="0" presId="urn:microsoft.com/office/officeart/2005/8/layout/funnel1"/>
    <dgm:cxn modelId="{04C9B2EB-E052-498D-B00C-EA572ADEED93}" type="presParOf" srcId="{68FE22EA-D082-44B9-BDE9-641EBD7FB0D8}" destId="{CDAACDAB-1FE3-46EE-9182-D133EC67FE87}" srcOrd="2" destOrd="0" presId="urn:microsoft.com/office/officeart/2005/8/layout/funnel1"/>
    <dgm:cxn modelId="{1F9E739D-D7D2-4E6D-B5E5-D5DC3D40934F}" type="presParOf" srcId="{68FE22EA-D082-44B9-BDE9-641EBD7FB0D8}" destId="{7CD10311-9994-47C5-9865-E533DFBBE930}" srcOrd="3" destOrd="0" presId="urn:microsoft.com/office/officeart/2005/8/layout/funnel1"/>
    <dgm:cxn modelId="{24EB5F37-EFD3-4158-914B-13B357352A87}" type="presParOf" srcId="{68FE22EA-D082-44B9-BDE9-641EBD7FB0D8}" destId="{ADFF2850-170C-4956-B9D7-2BB3597337EA}" srcOrd="4" destOrd="0" presId="urn:microsoft.com/office/officeart/2005/8/layout/funnel1"/>
    <dgm:cxn modelId="{D6142CAF-A46C-432B-AEDD-1CD13EE7E258}" type="presParOf" srcId="{68FE22EA-D082-44B9-BDE9-641EBD7FB0D8}" destId="{B903A647-3A7F-4345-BF53-1219E103EBA1}" srcOrd="5" destOrd="0" presId="urn:microsoft.com/office/officeart/2005/8/layout/funnel1"/>
    <dgm:cxn modelId="{E665E1CE-F833-4BD2-A00A-A1B8AA816712}" type="presParOf" srcId="{68FE22EA-D082-44B9-BDE9-641EBD7FB0D8}" destId="{1D832F36-50CB-4D24-BFFE-E4782BBC15F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9E02E-6F3C-4014-A89E-5AF37AD0FEB0}">
      <dsp:nvSpPr>
        <dsp:cNvPr id="0" name=""/>
        <dsp:cNvSpPr/>
      </dsp:nvSpPr>
      <dsp:spPr>
        <a:xfrm>
          <a:off x="726262" y="207301"/>
          <a:ext cx="2654046" cy="92171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4405E-88E9-4B60-BA78-871B1F0610D2}">
      <dsp:nvSpPr>
        <dsp:cNvPr id="0" name=""/>
        <dsp:cNvSpPr/>
      </dsp:nvSpPr>
      <dsp:spPr>
        <a:xfrm>
          <a:off x="1800224" y="2464269"/>
          <a:ext cx="514350" cy="329184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ACDAB-1FE3-46EE-9182-D133EC67FE87}">
      <dsp:nvSpPr>
        <dsp:cNvPr id="0" name=""/>
        <dsp:cNvSpPr/>
      </dsp:nvSpPr>
      <dsp:spPr>
        <a:xfrm>
          <a:off x="200580" y="2727616"/>
          <a:ext cx="3713639" cy="617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Calibri" panose="020F0502020204030204" pitchFamily="34" charset="0"/>
              <a:cs typeface="Calibri" panose="020F0502020204030204" pitchFamily="34" charset="0"/>
            </a:rPr>
            <a:t>↑</a:t>
          </a:r>
          <a:r>
            <a:rPr lang="es-ES" sz="1800" b="1" kern="1200" dirty="0"/>
            <a:t> </a:t>
          </a:r>
          <a:r>
            <a:rPr lang="es-ES" sz="1800" b="1" kern="1200" dirty="0" err="1"/>
            <a:t>Flooding</a:t>
          </a:r>
          <a:r>
            <a:rPr lang="es-ES" sz="1800" b="1" kern="1200" dirty="0"/>
            <a:t> </a:t>
          </a:r>
          <a:r>
            <a:rPr lang="es-ES" sz="1800" kern="1200" dirty="0"/>
            <a:t>(</a:t>
          </a:r>
          <a:r>
            <a:rPr lang="es-ES" sz="1800" kern="1200" dirty="0" err="1"/>
            <a:t>frequency</a:t>
          </a:r>
          <a:r>
            <a:rPr lang="es-ES" sz="1800" kern="1200" dirty="0"/>
            <a:t> &amp; </a:t>
          </a:r>
          <a:r>
            <a:rPr lang="es-ES" sz="1800" kern="1200" dirty="0" err="1"/>
            <a:t>intensity</a:t>
          </a:r>
          <a:r>
            <a:rPr lang="es-ES" sz="1800" kern="1200" dirty="0"/>
            <a:t>) </a:t>
          </a:r>
          <a:r>
            <a:rPr lang="es-ES" sz="1800" kern="1200" dirty="0" err="1"/>
            <a:t>of</a:t>
          </a:r>
          <a:r>
            <a:rPr lang="es-ES" sz="1800" kern="1200" dirty="0"/>
            <a:t> </a:t>
          </a:r>
          <a:r>
            <a:rPr lang="es-ES" sz="1800" kern="1200" dirty="0" err="1"/>
            <a:t>low-lying</a:t>
          </a:r>
          <a:r>
            <a:rPr lang="es-ES" sz="1800" kern="1200" dirty="0"/>
            <a:t> </a:t>
          </a:r>
          <a:r>
            <a:rPr lang="es-ES" sz="1800" kern="1200" dirty="0" err="1"/>
            <a:t>deltaic</a:t>
          </a:r>
          <a:r>
            <a:rPr lang="es-ES" sz="1800" kern="1200" dirty="0"/>
            <a:t> </a:t>
          </a:r>
          <a:r>
            <a:rPr lang="es-ES" sz="1800" kern="1200" dirty="0" err="1"/>
            <a:t>areas</a:t>
          </a:r>
          <a:endParaRPr lang="es-ES" sz="1800" kern="1200" dirty="0"/>
        </a:p>
      </dsp:txBody>
      <dsp:txXfrm>
        <a:off x="200580" y="2727616"/>
        <a:ext cx="3713639" cy="617220"/>
      </dsp:txXfrm>
    </dsp:sp>
    <dsp:sp modelId="{7CD10311-9994-47C5-9865-E533DFBBE930}">
      <dsp:nvSpPr>
        <dsp:cNvPr id="0" name=""/>
        <dsp:cNvSpPr/>
      </dsp:nvSpPr>
      <dsp:spPr>
        <a:xfrm>
          <a:off x="1691182" y="1200202"/>
          <a:ext cx="925830" cy="92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50" kern="1200"/>
            <a:t>Subsidence</a:t>
          </a:r>
          <a:endParaRPr lang="es-ES" sz="1050" kern="1200" dirty="0"/>
        </a:p>
      </dsp:txBody>
      <dsp:txXfrm>
        <a:off x="1826767" y="1335787"/>
        <a:ext cx="654660" cy="654660"/>
      </dsp:txXfrm>
    </dsp:sp>
    <dsp:sp modelId="{ADFF2850-170C-4956-B9D7-2BB3597337EA}">
      <dsp:nvSpPr>
        <dsp:cNvPr id="0" name=""/>
        <dsp:cNvSpPr/>
      </dsp:nvSpPr>
      <dsp:spPr>
        <a:xfrm>
          <a:off x="1028699" y="505624"/>
          <a:ext cx="925830" cy="92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/>
            <a:t>Storms</a:t>
          </a:r>
          <a:endParaRPr lang="es-ES" sz="1400" b="1" kern="1200" dirty="0"/>
        </a:p>
      </dsp:txBody>
      <dsp:txXfrm>
        <a:off x="1164284" y="641209"/>
        <a:ext cx="654660" cy="654660"/>
      </dsp:txXfrm>
    </dsp:sp>
    <dsp:sp modelId="{B903A647-3A7F-4345-BF53-1219E103EBA1}">
      <dsp:nvSpPr>
        <dsp:cNvPr id="0" name=""/>
        <dsp:cNvSpPr/>
      </dsp:nvSpPr>
      <dsp:spPr>
        <a:xfrm>
          <a:off x="1975104" y="281779"/>
          <a:ext cx="925830" cy="9258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SLR</a:t>
          </a:r>
        </a:p>
      </dsp:txBody>
      <dsp:txXfrm>
        <a:off x="2110689" y="417364"/>
        <a:ext cx="654660" cy="654660"/>
      </dsp:txXfrm>
    </dsp:sp>
    <dsp:sp modelId="{1D832F36-50CB-4D24-BFFE-E4782BBC15FE}">
      <dsp:nvSpPr>
        <dsp:cNvPr id="0" name=""/>
        <dsp:cNvSpPr/>
      </dsp:nvSpPr>
      <dsp:spPr>
        <a:xfrm>
          <a:off x="627186" y="123040"/>
          <a:ext cx="2880360" cy="2304288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1B73A-D5AB-41B4-99D9-7F04C04C08B1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94D53-7040-4954-B159-3D0451ADF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83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94D53-7040-4954-B159-3D0451ADF2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94D53-7040-4954-B159-3D0451ADF2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2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base_2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7"/>
          <a:stretch/>
        </p:blipFill>
        <p:spPr bwMode="auto">
          <a:xfrm>
            <a:off x="3561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im-transp_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606" y="73025"/>
            <a:ext cx="212407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2574" y="2563253"/>
            <a:ext cx="5846851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  <p:pic>
        <p:nvPicPr>
          <p:cNvPr id="7" name="6 Imagen" descr="base_2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47"/>
          <a:stretch/>
        </p:blipFill>
        <p:spPr bwMode="auto">
          <a:xfrm>
            <a:off x="3561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lim-transp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606" y="73025"/>
            <a:ext cx="2124075" cy="69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395473-5680-4003-ACCF-C35B9450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71771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964154-A601-451F-A621-41AEB9CBFB32}"/>
              </a:ext>
            </a:extLst>
          </p:cNvPr>
          <p:cNvSpPr/>
          <p:nvPr/>
        </p:nvSpPr>
        <p:spPr>
          <a:xfrm>
            <a:off x="228600" y="5638800"/>
            <a:ext cx="3904696" cy="1313227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14 CuadroTexto"/>
          <p:cNvSpPr txBox="1">
            <a:spLocks noChangeArrowheads="1"/>
          </p:cNvSpPr>
          <p:nvPr/>
        </p:nvSpPr>
        <p:spPr bwMode="auto">
          <a:xfrm>
            <a:off x="228600" y="135517"/>
            <a:ext cx="9668540" cy="18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2" rIns="91423" bIns="45712">
            <a:spAutoFit/>
          </a:bodyPr>
          <a:lstStyle/>
          <a:p>
            <a:r>
              <a:rPr lang="en-US" sz="3200" b="1" dirty="0"/>
              <a:t>SLR-induced enhancement of the role of surges in coastal flooding in the Ebro delta.</a:t>
            </a:r>
            <a:endParaRPr lang="es-ES_tradnl" sz="2800" dirty="0"/>
          </a:p>
          <a:p>
            <a:pPr>
              <a:lnSpc>
                <a:spcPct val="150000"/>
              </a:lnSpc>
            </a:pPr>
            <a:r>
              <a:rPr lang="es-ES" sz="2800" b="1" i="1" baseline="30000" dirty="0"/>
              <a:t>R. Romero</a:t>
            </a:r>
            <a:r>
              <a:rPr lang="es-ES" sz="2800" i="1" baseline="30000" dirty="0"/>
              <a:t>, M. </a:t>
            </a:r>
            <a:r>
              <a:rPr lang="es-ES" sz="2800" i="1" baseline="30000" dirty="0" err="1"/>
              <a:t>Sanuy</a:t>
            </a:r>
            <a:r>
              <a:rPr lang="es-ES" sz="2800" i="1" baseline="30000" dirty="0"/>
              <a:t>  &amp; J.A. Jiménez</a:t>
            </a:r>
          </a:p>
          <a:p>
            <a:endParaRPr lang="en-US" sz="24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F6FDF-CBA4-4C54-90E5-CC989BDDFE84}"/>
              </a:ext>
            </a:extLst>
          </p:cNvPr>
          <p:cNvSpPr txBox="1"/>
          <p:nvPr/>
        </p:nvSpPr>
        <p:spPr>
          <a:xfrm>
            <a:off x="244764" y="5562600"/>
            <a:ext cx="3904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400" b="1" baseline="30000" dirty="0">
                <a:solidFill>
                  <a:srgbClr val="0070C0"/>
                </a:solidFill>
              </a:rPr>
              <a:t>rut.romero@upc.edu</a:t>
            </a:r>
            <a:endParaRPr lang="es-ES" i="1" dirty="0">
              <a:solidFill>
                <a:srgbClr val="0070C0"/>
              </a:solidFill>
            </a:endParaRPr>
          </a:p>
          <a:p>
            <a:r>
              <a:rPr lang="es-ES" sz="1400" i="1" dirty="0" err="1"/>
              <a:t>Laboratori</a:t>
            </a:r>
            <a:r>
              <a:rPr lang="es-ES" sz="1400" i="1" dirty="0"/>
              <a:t> </a:t>
            </a:r>
            <a:r>
              <a:rPr lang="es-ES" sz="1400" i="1" dirty="0" err="1"/>
              <a:t>d’Enginyeria</a:t>
            </a:r>
            <a:r>
              <a:rPr lang="es-ES" sz="1400" i="1" dirty="0"/>
              <a:t> Marítima </a:t>
            </a:r>
            <a:endParaRPr lang="en-US" sz="1400" i="1" dirty="0"/>
          </a:p>
          <a:p>
            <a:r>
              <a:rPr lang="en-US" sz="1400" i="1" dirty="0" err="1"/>
              <a:t>Universitat</a:t>
            </a:r>
            <a:r>
              <a:rPr lang="en-US" sz="1400" i="1" dirty="0"/>
              <a:t> </a:t>
            </a:r>
            <a:r>
              <a:rPr lang="en-US" sz="1400" i="1" dirty="0" err="1"/>
              <a:t>Politècnica</a:t>
            </a:r>
            <a:r>
              <a:rPr lang="en-US" sz="1400" i="1" dirty="0"/>
              <a:t> de </a:t>
            </a:r>
            <a:r>
              <a:rPr lang="en-US" sz="1400" i="1" dirty="0" err="1"/>
              <a:t>Catalunya·BarcelonaTech</a:t>
            </a:r>
            <a:endParaRPr lang="en-US" sz="1400" i="1" dirty="0"/>
          </a:p>
          <a:p>
            <a:r>
              <a:rPr lang="en-US" sz="1400" i="1" dirty="0"/>
              <a:t>Barcelona, Spain</a:t>
            </a:r>
            <a:endParaRPr lang="en-US" sz="1600" i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077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4A392-E29D-4DE2-B9F1-E14F02504985}"/>
              </a:ext>
            </a:extLst>
          </p:cNvPr>
          <p:cNvSpPr txBox="1"/>
          <p:nvPr/>
        </p:nvSpPr>
        <p:spPr>
          <a:xfrm>
            <a:off x="2667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Storm surge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A921-4C11-8E04-32A1F6D0CBF8}"/>
              </a:ext>
            </a:extLst>
          </p:cNvPr>
          <p:cNvSpPr txBox="1"/>
          <p:nvPr/>
        </p:nvSpPr>
        <p:spPr>
          <a:xfrm>
            <a:off x="7339011" y="5943150"/>
            <a:ext cx="261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Total </a:t>
            </a:r>
            <a:r>
              <a:rPr lang="es-ES" sz="2400" b="1" dirty="0" err="1">
                <a:solidFill>
                  <a:srgbClr val="0070C0"/>
                </a:solidFill>
              </a:rPr>
              <a:t>Water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Level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2B252-C9B0-4573-9C77-2838AB3963A9}"/>
              </a:ext>
            </a:extLst>
          </p:cNvPr>
          <p:cNvSpPr txBox="1"/>
          <p:nvPr/>
        </p:nvSpPr>
        <p:spPr>
          <a:xfrm>
            <a:off x="5389261" y="1212886"/>
            <a:ext cx="1949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SLR 20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C7E093-C291-470E-AB6A-41033530AB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26"/>
          <a:stretch/>
        </p:blipFill>
        <p:spPr>
          <a:xfrm>
            <a:off x="1455998" y="1664164"/>
            <a:ext cx="4174603" cy="40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060DD4-95B9-4305-BCB9-C55B78F25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2" y="166416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59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40F241-52D7-416F-98F0-F8D3215CF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114549"/>
            <a:ext cx="5334001" cy="40005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855940-7D18-4F48-BC49-4C7DFF50962F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24CBC7-EAFD-41AB-A5A2-5E22A8EA35F2}"/>
              </a:ext>
            </a:extLst>
          </p:cNvPr>
          <p:cNvSpPr/>
          <p:nvPr/>
        </p:nvSpPr>
        <p:spPr>
          <a:xfrm>
            <a:off x="0" y="1059793"/>
            <a:ext cx="11582400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Even though it is a microtidal environment, due to small magnitude of surges, the synergic action of astronomical tide and storm-surge is the driving force to flood the delta along the sheltered areas (without wave action).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5812A41-5185-4479-9772-295319761524}"/>
              </a:ext>
            </a:extLst>
          </p:cNvPr>
          <p:cNvSpPr/>
          <p:nvPr/>
        </p:nvSpPr>
        <p:spPr>
          <a:xfrm>
            <a:off x="-36394" y="6115050"/>
            <a:ext cx="4836994" cy="671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</a:pPr>
            <a:r>
              <a:rPr lang="en-US" b="1" i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Evolution of the surface flooded </a:t>
            </a:r>
            <a:r>
              <a:rPr lang="en-US" i="1" dirty="0">
                <a:ea typeface="Calibri" panose="020F0502020204030204" pitchFamily="34" charset="0"/>
                <a:cs typeface="Arial" panose="020B0604020202020204" pitchFamily="34" charset="0"/>
              </a:rPr>
              <a:t>by storm surge under different SLR scenarios.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2D2801-7B3A-40D8-9105-F2B304E834D8}"/>
              </a:ext>
            </a:extLst>
          </p:cNvPr>
          <p:cNvSpPr/>
          <p:nvPr/>
        </p:nvSpPr>
        <p:spPr>
          <a:xfrm>
            <a:off x="4572000" y="4833519"/>
            <a:ext cx="6858762" cy="1394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Small variations in MWL induce significant increases of the flooded surface by storm surges. changes 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increase in MWL of 20 cm </a:t>
            </a:r>
            <a:r>
              <a:rPr lang="en-US" sz="2000" b="1" dirty="0">
                <a:solidFill>
                  <a:srgbClr val="0070C0"/>
                </a:solidFill>
              </a:rPr>
              <a:t>potentially doubles </a:t>
            </a:r>
            <a:r>
              <a:rPr lang="en-US" sz="2000" dirty="0"/>
              <a:t>the surface flooded in the area.</a:t>
            </a:r>
            <a:endParaRPr lang="en-US" sz="20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265950-F062-409B-8C7A-135090B46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981434"/>
            <a:ext cx="4190238" cy="25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65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18F781C-E42F-4AAB-AA41-EBE2F4C4B939}"/>
              </a:ext>
            </a:extLst>
          </p:cNvPr>
          <p:cNvSpPr/>
          <p:nvPr/>
        </p:nvSpPr>
        <p:spPr>
          <a:xfrm>
            <a:off x="6243853" y="2027264"/>
            <a:ext cx="5791200" cy="370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28575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extension of the inundation in the deltaic plain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is conditioned by the existence of a dense network of canals and dikes/levees associated with the rice pads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so that the extent of flooding is not necessarily proportional to the increase of water level 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914400" lvl="1">
              <a:lnSpc>
                <a:spcPct val="107000"/>
              </a:lnSpc>
              <a:buClr>
                <a:srgbClr val="0070C0"/>
              </a:buClr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is reflected in the results for cases of a SLR &gt; 10 cm, where no proportional increase in flooded area is observed (faster increase).</a:t>
            </a:r>
          </a:p>
          <a:p>
            <a:pPr marL="742950" indent="-28575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94B4D-EA31-497B-8AC8-13F1DAE8AB7D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658EA7-9A3A-4D34-86CE-3979FE780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0" y="2011222"/>
            <a:ext cx="5979395" cy="3429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C4414DD-325A-453F-B625-3CA4DEA94E63}"/>
              </a:ext>
            </a:extLst>
          </p:cNvPr>
          <p:cNvSpPr/>
          <p:nvPr/>
        </p:nvSpPr>
        <p:spPr>
          <a:xfrm>
            <a:off x="533400" y="5542842"/>
            <a:ext cx="16582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(source: </a:t>
            </a:r>
            <a:r>
              <a:rPr lang="en-GB" i="1" dirty="0"/>
              <a:t>El </a:t>
            </a:r>
            <a:r>
              <a:rPr lang="en-GB" i="1" dirty="0" err="1"/>
              <a:t>Pais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4860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F94B4D-EA31-497B-8AC8-13F1DAE8AB7D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3EA9DD-0BF4-4747-BBCC-4E6042480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99" y="2667000"/>
            <a:ext cx="6172200" cy="3535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DBC7E9-005F-4870-9C4D-C66A71943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90600"/>
            <a:ext cx="2209800" cy="15374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0F4FE36-F64E-4E90-A8B1-37269A0D5D39}"/>
              </a:ext>
            </a:extLst>
          </p:cNvPr>
          <p:cNvSpPr/>
          <p:nvPr/>
        </p:nvSpPr>
        <p:spPr>
          <a:xfrm>
            <a:off x="3648269" y="1645046"/>
            <a:ext cx="228600" cy="2286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AB237-7A4E-4CF0-9BCC-651833553752}"/>
              </a:ext>
            </a:extLst>
          </p:cNvPr>
          <p:cNvSpPr/>
          <p:nvPr/>
        </p:nvSpPr>
        <p:spPr>
          <a:xfrm>
            <a:off x="6781800" y="2305615"/>
            <a:ext cx="49468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 addition to the storm-surge component analyzed here, under the impact of extreme storms, the wave-induced breaching and overtopping of a narrow and low-lying beach will contribute significantly to floodwater volumes entering the deltaic plain.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053384F-FB28-4A72-9074-479ACFC0E059}"/>
              </a:ext>
            </a:extLst>
          </p:cNvPr>
          <p:cNvSpPr/>
          <p:nvPr/>
        </p:nvSpPr>
        <p:spPr>
          <a:xfrm>
            <a:off x="153099" y="6214821"/>
            <a:ext cx="1461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(source: </a:t>
            </a:r>
            <a:r>
              <a:rPr lang="en-GB" i="1" dirty="0"/>
              <a:t>ACN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4719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53525" y="228600"/>
            <a:ext cx="1699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Conclusions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1E8A81-7E4B-4367-898B-CBE922AA1492}"/>
              </a:ext>
            </a:extLst>
          </p:cNvPr>
          <p:cNvSpPr/>
          <p:nvPr/>
        </p:nvSpPr>
        <p:spPr>
          <a:xfrm>
            <a:off x="165557" y="1295400"/>
            <a:ext cx="11362200" cy="5346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Under 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current conditions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the inundation of the Ebro delta through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sheltered areas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such as inner bays during storms is mainly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restricted to very extreme conditions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where the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synergic action of a small astronomical tide and highest values of storm surges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contribute to total water levels exceeding the required threshold to inundate the area.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When considering the effect of </a:t>
            </a:r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sea level rise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the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magnitude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of the storm-induced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flooding will significantly increase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even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under low SLR rates 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(e.g. for tested conditions, the inundated surface will double under just a SLR of 20 cm). This is critical since the </a:t>
            </a:r>
            <a:r>
              <a:rPr 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inner shoreline along the bays is passive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, and will not react/adapt to SLR (as the outer coast will do). Thus, it is expected an increase of the importance of these type of events in the area at a relatively short time horizon.   </a:t>
            </a: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indent="-342900">
              <a:lnSpc>
                <a:spcPct val="107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existing network of channels and dikes 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segmenting the deltaic plain </a:t>
            </a:r>
            <a:r>
              <a:rPr lang="en-US" sz="20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modulates the extension of the inundation</a:t>
            </a:r>
            <a:r>
              <a:rPr lang="en-US" sz="20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as floodwater will be distributed through channels and/or confined within pads. This permits a rapid distribution of floodwater through the plain (reaching relative distant locations) but, at the same time, could be used to design “easy-to-implement” adaptation measures such as floodgates.</a:t>
            </a:r>
            <a:endParaRPr lang="es-E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078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/>
          <p:nvPr/>
        </p:nvSpPr>
        <p:spPr>
          <a:xfrm>
            <a:off x="522770" y="722404"/>
            <a:ext cx="9144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pt-BR" sz="3200" b="1" dirty="0">
              <a:latin typeface="+mn-lt"/>
            </a:endParaRPr>
          </a:p>
          <a:p>
            <a:pPr>
              <a:defRPr/>
            </a:pPr>
            <a:r>
              <a:rPr lang="pt-BR" sz="3200" b="1" i="1" dirty="0">
                <a:latin typeface="+mn-lt"/>
              </a:rPr>
              <a:t>	M-CostAdapt</a:t>
            </a:r>
            <a:r>
              <a:rPr lang="pt-BR" sz="3200" dirty="0">
                <a:latin typeface="+mn-lt"/>
              </a:rPr>
              <a:t> Project</a:t>
            </a:r>
          </a:p>
          <a:p>
            <a:pPr>
              <a:defRPr/>
            </a:pPr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GB" sz="3200" dirty="0">
                <a:latin typeface="Arial" pitchFamily="34" charset="0"/>
                <a:cs typeface="Arial" pitchFamily="34" charset="0"/>
              </a:rPr>
              <a:t>	</a:t>
            </a:r>
            <a:endParaRPr lang="pt-B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58" y="1117242"/>
            <a:ext cx="721308" cy="7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53485" y="4120420"/>
            <a:ext cx="2685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Calibri" pitchFamily="34" charset="0"/>
                <a:cs typeface="Arial" pitchFamily="34" charset="0"/>
              </a:rPr>
              <a:t>CTM2017-83655-C2-1-R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34000" y="1840059"/>
            <a:ext cx="5578549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http://mcostadapt.upc.edu</a:t>
            </a:r>
          </a:p>
        </p:txBody>
      </p:sp>
      <p:pic>
        <p:nvPicPr>
          <p:cNvPr id="11" name="Google Shape;153;p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3AC5F25-D92D-4F0B-B721-6C61CEC357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9870" y="4073494"/>
            <a:ext cx="3733800" cy="72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DTI | Grupo GAM">
            <a:extLst>
              <a:ext uri="{FF2B5EF4-FFF2-40B4-BE49-F238E27FC236}">
                <a16:creationId xmlns:a16="http://schemas.microsoft.com/office/drawing/2014/main" id="{2C59FE47-84B9-4F3B-9F0A-2BA5060BB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910" y="4914620"/>
            <a:ext cx="2567760" cy="63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ECC79B-9BF0-4447-9855-6ED6E675C28F}"/>
              </a:ext>
            </a:extLst>
          </p:cNvPr>
          <p:cNvSpPr/>
          <p:nvPr/>
        </p:nvSpPr>
        <p:spPr>
          <a:xfrm>
            <a:off x="144000" y="129600"/>
            <a:ext cx="269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8F0C61-A7DE-44E0-85D2-47C19122E715}"/>
              </a:ext>
            </a:extLst>
          </p:cNvPr>
          <p:cNvSpPr/>
          <p:nvPr/>
        </p:nvSpPr>
        <p:spPr>
          <a:xfrm>
            <a:off x="369221" y="4993198"/>
            <a:ext cx="7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/>
              <a:t>Data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70917C-5DA5-40F5-8C7D-93FE6C71AD05}"/>
              </a:ext>
            </a:extLst>
          </p:cNvPr>
          <p:cNvSpPr txBox="1"/>
          <p:nvPr/>
        </p:nvSpPr>
        <p:spPr>
          <a:xfrm>
            <a:off x="581087" y="5513601"/>
            <a:ext cx="5495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Puertos</a:t>
            </a:r>
            <a:r>
              <a:rPr lang="en-US" sz="2400" dirty="0"/>
              <a:t> del Estado</a:t>
            </a:r>
          </a:p>
          <a:p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Cartogràfic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Geològic</a:t>
            </a:r>
            <a:r>
              <a:rPr lang="en-US" sz="2400" dirty="0"/>
              <a:t> de Catalunya</a:t>
            </a:r>
          </a:p>
        </p:txBody>
      </p:sp>
    </p:spTree>
    <p:extLst>
      <p:ext uri="{BB962C8B-B14F-4D97-AF65-F5344CB8AC3E}">
        <p14:creationId xmlns:p14="http://schemas.microsoft.com/office/powerpoint/2010/main" val="3072016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Rectángulo">
            <a:extLst>
              <a:ext uri="{FF2B5EF4-FFF2-40B4-BE49-F238E27FC236}">
                <a16:creationId xmlns:a16="http://schemas.microsoft.com/office/drawing/2014/main" id="{770F0C0D-F9E0-4E82-B535-D43C937242A6}"/>
              </a:ext>
            </a:extLst>
          </p:cNvPr>
          <p:cNvSpPr/>
          <p:nvPr/>
        </p:nvSpPr>
        <p:spPr>
          <a:xfrm>
            <a:off x="67800" y="179750"/>
            <a:ext cx="755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>
                <a:solidFill>
                  <a:schemeClr val="bg1"/>
                </a:solidFill>
              </a:rPr>
              <a:t>Introduction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B03BAA-C700-4F2C-88A1-648EBB2AF8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3796735"/>
              </p:ext>
            </p:extLst>
          </p:nvPr>
        </p:nvGraphicFramePr>
        <p:xfrm>
          <a:off x="4924979" y="1709509"/>
          <a:ext cx="4114800" cy="343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C70DC25-2BE7-4E3D-A1AB-4B63509256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9200" y="923999"/>
            <a:ext cx="3048000" cy="278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CCE806-2DE0-43EE-BC66-2CE768D5A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" y="989426"/>
            <a:ext cx="4750456" cy="26681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0EE9E9-0983-4D2B-8EF9-BCE131416C1E}"/>
              </a:ext>
            </a:extLst>
          </p:cNvPr>
          <p:cNvSpPr txBox="1"/>
          <p:nvPr/>
        </p:nvSpPr>
        <p:spPr>
          <a:xfrm>
            <a:off x="0" y="3657599"/>
            <a:ext cx="4826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Inundation of the Ebro delta plain during the impact of Gloria storm (01/2020) (source: </a:t>
            </a:r>
            <a:r>
              <a:rPr lang="en-GB" sz="1600" i="1" dirty="0"/>
              <a:t>El </a:t>
            </a:r>
            <a:r>
              <a:rPr lang="en-GB" sz="1600" i="1" dirty="0" err="1"/>
              <a:t>Periodico</a:t>
            </a:r>
            <a:r>
              <a:rPr lang="en-GB" sz="1600" dirty="0"/>
              <a:t>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8EFF16-8659-44DE-A33E-3E34A233E606}"/>
              </a:ext>
            </a:extLst>
          </p:cNvPr>
          <p:cNvCxnSpPr>
            <a:cxnSpLocks/>
          </p:cNvCxnSpPr>
          <p:nvPr/>
        </p:nvCxnSpPr>
        <p:spPr>
          <a:xfrm flipV="1">
            <a:off x="4572000" y="2743200"/>
            <a:ext cx="1447800" cy="304800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C46F7DF-D79C-4DB1-9D5C-F585513BE318}"/>
              </a:ext>
            </a:extLst>
          </p:cNvPr>
          <p:cNvSpPr/>
          <p:nvPr/>
        </p:nvSpPr>
        <p:spPr>
          <a:xfrm>
            <a:off x="9372600" y="3638202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SLR projections (López-</a:t>
            </a:r>
            <a:r>
              <a:rPr lang="en-US" sz="1600" dirty="0" err="1"/>
              <a:t>Doriga</a:t>
            </a:r>
            <a:r>
              <a:rPr lang="en-US" sz="1600" dirty="0"/>
              <a:t> &amp; Jiménez, 2020)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808078-CB9A-419C-84DE-EDB0A0EF20EC}"/>
              </a:ext>
            </a:extLst>
          </p:cNvPr>
          <p:cNvCxnSpPr>
            <a:cxnSpLocks/>
          </p:cNvCxnSpPr>
          <p:nvPr/>
        </p:nvCxnSpPr>
        <p:spPr>
          <a:xfrm>
            <a:off x="7772400" y="2495698"/>
            <a:ext cx="1365702" cy="247502"/>
          </a:xfrm>
          <a:prstGeom prst="straightConnector1">
            <a:avLst/>
          </a:prstGeom>
          <a:ln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CC37A4B-2577-4633-AE99-D3A55CB2F85A}"/>
              </a:ext>
            </a:extLst>
          </p:cNvPr>
          <p:cNvSpPr/>
          <p:nvPr/>
        </p:nvSpPr>
        <p:spPr>
          <a:xfrm>
            <a:off x="67800" y="5514631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</a:t>
            </a:r>
            <a:r>
              <a:rPr lang="en-US" sz="2000" b="1" dirty="0">
                <a:solidFill>
                  <a:srgbClr val="0070C0"/>
                </a:solidFill>
              </a:rPr>
              <a:t>increasing flooding </a:t>
            </a:r>
            <a:r>
              <a:rPr lang="en-US" sz="2000" dirty="0"/>
              <a:t>(intensity &amp; frequency) of low-lying coasts under the influence of </a:t>
            </a:r>
            <a:r>
              <a:rPr lang="en-US" sz="2000" b="1" dirty="0">
                <a:solidFill>
                  <a:srgbClr val="0070C0"/>
                </a:solidFill>
              </a:rPr>
              <a:t>sea level rise </a:t>
            </a:r>
            <a:r>
              <a:rPr lang="en-US" sz="2000" dirty="0"/>
              <a:t>can be considered a </a:t>
            </a:r>
            <a:r>
              <a:rPr lang="en-US" sz="2000" b="1" dirty="0">
                <a:solidFill>
                  <a:srgbClr val="0070C0"/>
                </a:solidFill>
              </a:rPr>
              <a:t>serious threat</a:t>
            </a:r>
            <a:r>
              <a:rPr lang="en-US" sz="2000" dirty="0"/>
              <a:t>, as it is a precursor to their permanent inundation and submergence (Nicholls, 2002). </a:t>
            </a:r>
          </a:p>
        </p:txBody>
      </p:sp>
    </p:spTree>
    <p:extLst>
      <p:ext uri="{BB962C8B-B14F-4D97-AF65-F5344CB8AC3E}">
        <p14:creationId xmlns:p14="http://schemas.microsoft.com/office/powerpoint/2010/main" val="358312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D5AAB8-8FBC-47E6-8DFF-3B38BB669025}"/>
              </a:ext>
            </a:extLst>
          </p:cNvPr>
          <p:cNvSpPr/>
          <p:nvPr/>
        </p:nvSpPr>
        <p:spPr>
          <a:xfrm>
            <a:off x="1257300" y="4266566"/>
            <a:ext cx="967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</a:pPr>
            <a:r>
              <a:rPr lang="en-US" sz="2000" dirty="0"/>
              <a:t>To assess the influence of sea level rise on the </a:t>
            </a:r>
            <a:r>
              <a:rPr lang="en-US" sz="2000" b="1" dirty="0">
                <a:solidFill>
                  <a:srgbClr val="0070C0"/>
                </a:solidFill>
              </a:rPr>
              <a:t>storm surge-induced inundation regime </a:t>
            </a:r>
            <a:r>
              <a:rPr lang="en-US" sz="2000" b="1" dirty="0"/>
              <a:t>(intensity</a:t>
            </a:r>
            <a:r>
              <a:rPr lang="en-US" sz="2000" b="1" dirty="0">
                <a:solidFill>
                  <a:srgbClr val="0070C0"/>
                </a:solidFill>
              </a:rPr>
              <a:t>) </a:t>
            </a:r>
            <a:r>
              <a:rPr lang="en-US" sz="2000" dirty="0"/>
              <a:t>in a </a:t>
            </a:r>
            <a:r>
              <a:rPr lang="en-US" sz="2000" b="1" dirty="0">
                <a:solidFill>
                  <a:srgbClr val="0070C0"/>
                </a:solidFill>
              </a:rPr>
              <a:t>highly sensitive low-lying area </a:t>
            </a:r>
            <a:r>
              <a:rPr lang="en-US" sz="2000" dirty="0"/>
              <a:t>of the Mediterranean, the Ebro delta.</a:t>
            </a:r>
          </a:p>
          <a:p>
            <a:pPr>
              <a:buClr>
                <a:srgbClr val="0070C0"/>
              </a:buClr>
            </a:pPr>
            <a:endParaRPr lang="en-US" sz="2000" spc="5" dirty="0">
              <a:latin typeface="Calibri" panose="020F050202020403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0C4F7-8348-4C0A-8C1F-4801B104B95C}"/>
              </a:ext>
            </a:extLst>
          </p:cNvPr>
          <p:cNvSpPr/>
          <p:nvPr/>
        </p:nvSpPr>
        <p:spPr>
          <a:xfrm>
            <a:off x="1115704" y="3590582"/>
            <a:ext cx="167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>
                <a:solidFill>
                  <a:srgbClr val="0070C0"/>
                </a:solidFill>
              </a:rPr>
              <a:t>Objective</a:t>
            </a:r>
            <a:endParaRPr lang="es-ES" sz="2400" dirty="0">
              <a:solidFill>
                <a:srgbClr val="0070C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37E5A8-17B9-4852-85E1-B9BBC573CDEE}"/>
              </a:ext>
            </a:extLst>
          </p:cNvPr>
          <p:cNvSpPr/>
          <p:nvPr/>
        </p:nvSpPr>
        <p:spPr>
          <a:xfrm>
            <a:off x="609600" y="1166843"/>
            <a:ext cx="1135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One of the </a:t>
            </a:r>
            <a:r>
              <a:rPr lang="en-US" sz="2000" b="1" dirty="0"/>
              <a:t>most sensitive areas </a:t>
            </a:r>
            <a:r>
              <a:rPr lang="en-US" sz="2000" dirty="0"/>
              <a:t>to this impact are lowlands along the NW Mediterranean coasts, specially those </a:t>
            </a:r>
            <a:r>
              <a:rPr lang="en-US" sz="2000" b="1" dirty="0"/>
              <a:t>sheltered from wave action and subjected to low-magnitude storm surges </a:t>
            </a:r>
            <a:r>
              <a:rPr lang="en-US" sz="2000" dirty="0"/>
              <a:t>(max surges up to approx. 0.5 m ) which are seldomly inundated except under the impact of extreme storms.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Under these conditions, small changes in mean water level may imply a drastic change in their inundation regime, and as a consequence, in their risk profile to flooding.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D1D58-51DB-44BF-B4CD-70BB5C31E955}"/>
              </a:ext>
            </a:extLst>
          </p:cNvPr>
          <p:cNvSpPr/>
          <p:nvPr/>
        </p:nvSpPr>
        <p:spPr>
          <a:xfrm>
            <a:off x="653956" y="3557557"/>
            <a:ext cx="1040641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4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4 Rectángulo"/>
          <p:cNvSpPr/>
          <p:nvPr/>
        </p:nvSpPr>
        <p:spPr>
          <a:xfrm>
            <a:off x="152400" y="228600"/>
            <a:ext cx="55900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err="1">
                <a:solidFill>
                  <a:schemeClr val="bg1"/>
                </a:solidFill>
              </a:rPr>
              <a:t>Study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  <a:r>
              <a:rPr lang="pt-BR" sz="2400" b="1" dirty="0" err="1">
                <a:solidFill>
                  <a:schemeClr val="bg1"/>
                </a:solidFill>
              </a:rPr>
              <a:t>area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7" name="4 Rectángulo">
            <a:extLst>
              <a:ext uri="{FF2B5EF4-FFF2-40B4-BE49-F238E27FC236}">
                <a16:creationId xmlns:a16="http://schemas.microsoft.com/office/drawing/2014/main" id="{C07FDDF2-D8D6-4534-B2DA-8E94C5477B6F}"/>
              </a:ext>
            </a:extLst>
          </p:cNvPr>
          <p:cNvSpPr/>
          <p:nvPr/>
        </p:nvSpPr>
        <p:spPr>
          <a:xfrm>
            <a:off x="116661" y="1828800"/>
            <a:ext cx="5187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2000" b="1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NW </a:t>
            </a:r>
            <a:r>
              <a:rPr lang="es-ES" sz="2000" b="1" dirty="0" err="1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Mediterranean</a:t>
            </a:r>
            <a:endParaRPr lang="es-ES" sz="2000" b="1" dirty="0"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s-ES" sz="2000" dirty="0">
              <a:latin typeface="+mj-lt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b="1" dirty="0"/>
              <a:t> Microtidal</a:t>
            </a:r>
            <a:r>
              <a:rPr lang="en-US" sz="2000" dirty="0"/>
              <a:t> range </a:t>
            </a:r>
            <a:r>
              <a:rPr lang="en-US" sz="2000" dirty="0">
                <a:sym typeface="Wingdings" panose="05000000000000000000" pitchFamily="2" charset="2"/>
              </a:rPr>
              <a:t> 0.2 m</a:t>
            </a:r>
            <a:endParaRPr lang="es-E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 </a:t>
            </a:r>
            <a:r>
              <a:rPr lang="en-US" sz="2000" b="1" dirty="0">
                <a:latin typeface="+mj-lt"/>
                <a:cs typeface="Arial" panose="020B0604020202020204" pitchFamily="34" charset="0"/>
              </a:rPr>
              <a:t>Low-lying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area </a:t>
            </a:r>
            <a:r>
              <a:rPr lang="en-US" sz="2000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 (about 50 % of the plain below + 0.5 m elevation)</a:t>
            </a:r>
            <a:endParaRPr lang="es-E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Main land use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dirty="0">
                <a:latin typeface="+mj-lt"/>
              </a:rPr>
              <a:t> 75% </a:t>
            </a:r>
            <a:r>
              <a:rPr lang="en-US" b="1" dirty="0">
                <a:latin typeface="+mj-lt"/>
              </a:rPr>
              <a:t>agriculture (rice)</a:t>
            </a:r>
            <a:endParaRPr lang="en-US" sz="2000" b="1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Plain crisscrossed by channels and levees </a:t>
            </a:r>
            <a:r>
              <a:rPr lang="en-US" sz="2000" dirty="0">
                <a:latin typeface="+mj-lt"/>
              </a:rPr>
              <a:t>for rice fields.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Focus on </a:t>
            </a:r>
            <a:r>
              <a:rPr lang="en-US" sz="2000" b="1" dirty="0" err="1">
                <a:latin typeface="+mj-lt"/>
              </a:rPr>
              <a:t>Fangar</a:t>
            </a:r>
            <a:r>
              <a:rPr lang="en-US" sz="2000" b="1" dirty="0">
                <a:latin typeface="+mj-lt"/>
              </a:rPr>
              <a:t> Bay </a:t>
            </a:r>
            <a:r>
              <a:rPr lang="en-US" sz="2000" dirty="0">
                <a:latin typeface="+mj-lt"/>
              </a:rPr>
              <a:t>(passive shoreline) and sheltered from wave action.</a:t>
            </a:r>
            <a:endParaRPr lang="en-US"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9A364-1E2C-4E76-96EE-96EF985A6CEC}"/>
              </a:ext>
            </a:extLst>
          </p:cNvPr>
          <p:cNvSpPr txBox="1"/>
          <p:nvPr/>
        </p:nvSpPr>
        <p:spPr>
          <a:xfrm>
            <a:off x="168322" y="1168696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Ebro delta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AF379-FAFE-4725-B9F8-1B57EFA8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34" y="838200"/>
            <a:ext cx="6367765" cy="6019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366E1A-AEDD-4EBC-B341-95DA708D9214}"/>
              </a:ext>
            </a:extLst>
          </p:cNvPr>
          <p:cNvSpPr/>
          <p:nvPr/>
        </p:nvSpPr>
        <p:spPr>
          <a:xfrm>
            <a:off x="9220200" y="1219200"/>
            <a:ext cx="1524000" cy="12192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A5D526-F111-4E07-893E-5A3EC7B68EBC}"/>
              </a:ext>
            </a:extLst>
          </p:cNvPr>
          <p:cNvCxnSpPr/>
          <p:nvPr/>
        </p:nvCxnSpPr>
        <p:spPr>
          <a:xfrm>
            <a:off x="6858000" y="1602432"/>
            <a:ext cx="1600200" cy="83596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1D042A-4D9B-40E7-A6AF-C552FBDD1552}"/>
              </a:ext>
            </a:extLst>
          </p:cNvPr>
          <p:cNvCxnSpPr>
            <a:cxnSpLocks/>
          </p:cNvCxnSpPr>
          <p:nvPr/>
        </p:nvCxnSpPr>
        <p:spPr>
          <a:xfrm flipV="1">
            <a:off x="5029200" y="2438400"/>
            <a:ext cx="4343400" cy="3429000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7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4 Rectángulo">
            <a:extLst>
              <a:ext uri="{FF2B5EF4-FFF2-40B4-BE49-F238E27FC236}">
                <a16:creationId xmlns:a16="http://schemas.microsoft.com/office/drawing/2014/main" id="{B38352F8-C8D8-41A1-A2D2-2FD0C17A79B8}"/>
              </a:ext>
            </a:extLst>
          </p:cNvPr>
          <p:cNvSpPr/>
          <p:nvPr/>
        </p:nvSpPr>
        <p:spPr>
          <a:xfrm>
            <a:off x="152400" y="252069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Inundation modelling</a:t>
            </a: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5BD5FB37-B742-4ADA-831D-E3EF428B3F1F}"/>
              </a:ext>
            </a:extLst>
          </p:cNvPr>
          <p:cNvSpPr/>
          <p:nvPr/>
        </p:nvSpPr>
        <p:spPr>
          <a:xfrm>
            <a:off x="5029200" y="2398876"/>
            <a:ext cx="6553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</a:rPr>
              <a:t>LISFLOOD-FP</a:t>
            </a:r>
            <a:r>
              <a:rPr lang="en-US" sz="2000" dirty="0">
                <a:latin typeface="Calibri" pitchFamily="34" charset="0"/>
              </a:rPr>
              <a:t> (Bates et al. 2005)</a:t>
            </a:r>
          </a:p>
          <a:p>
            <a:pPr>
              <a:buClr>
                <a:srgbClr val="0070C0"/>
              </a:buClr>
            </a:pPr>
            <a:r>
              <a:rPr lang="en-US" sz="2000" dirty="0">
                <a:latin typeface="Calibri" pitchFamily="34" charset="0"/>
              </a:rPr>
              <a:t> 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Acceleration</a:t>
            </a:r>
            <a:r>
              <a:rPr lang="en-US" sz="2000" dirty="0">
                <a:latin typeface="+mj-lt"/>
              </a:rPr>
              <a:t> solver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000" dirty="0">
                <a:latin typeface="+mj-lt"/>
              </a:rPr>
              <a:t> convective acceleration negligible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/>
              <a:t> </a:t>
            </a:r>
            <a:r>
              <a:rPr lang="en-US" sz="2000" b="1" dirty="0"/>
              <a:t>Manning’s </a:t>
            </a:r>
            <a:r>
              <a:rPr lang="en-US" sz="2000" dirty="0"/>
              <a:t>coefficient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arable soil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/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/>
              <a:t> Without </a:t>
            </a:r>
            <a:r>
              <a:rPr lang="en-US" sz="2000" b="1" dirty="0"/>
              <a:t>infiltration </a:t>
            </a:r>
            <a:r>
              <a:rPr lang="en-US" sz="2000" dirty="0"/>
              <a:t>(water saturated soil)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Storm boundary conditions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 complete time series of mean water level recorded during </a:t>
            </a:r>
            <a:r>
              <a:rPr lang="en-US" sz="2000" b="1" dirty="0">
                <a:latin typeface="+mj-lt"/>
                <a:sym typeface="Wingdings" panose="05000000000000000000" pitchFamily="2" charset="2"/>
              </a:rPr>
              <a:t>Gloria storm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(96 h) (</a:t>
            </a:r>
            <a:r>
              <a:rPr lang="en-US" sz="2000" dirty="0" err="1">
                <a:latin typeface="+mj-lt"/>
                <a:sym typeface="Wingdings" panose="05000000000000000000" pitchFamily="2" charset="2"/>
              </a:rPr>
              <a:t>Puertos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 del Estado) (</a:t>
            </a:r>
            <a:r>
              <a:rPr lang="en-US" sz="2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water level elevation record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)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endParaRPr lang="en-US" sz="2000" dirty="0">
              <a:latin typeface="+mj-lt"/>
              <a:sym typeface="Wingdings" panose="05000000000000000000" pitchFamily="2" charset="2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dirty="0">
                <a:latin typeface="+mj-lt"/>
                <a:sym typeface="Wingdings" panose="05000000000000000000" pitchFamily="2" charset="2"/>
              </a:rPr>
              <a:t> Water level scenarios  </a:t>
            </a:r>
            <a:r>
              <a:rPr lang="en-US" sz="2000" b="1" dirty="0">
                <a:latin typeface="+mj-lt"/>
                <a:sym typeface="Wingdings" panose="05000000000000000000" pitchFamily="2" charset="2"/>
              </a:rPr>
              <a:t>Storm surge/Total water level </a:t>
            </a:r>
            <a:r>
              <a:rPr lang="en-US" sz="2000" dirty="0">
                <a:latin typeface="+mj-lt"/>
                <a:sym typeface="Wingdings" panose="05000000000000000000" pitchFamily="2" charset="2"/>
              </a:rPr>
              <a:t>+ 0, 5, 10, 15, 20 cm (to test impact of relatively low SLR)</a:t>
            </a:r>
            <a:endParaRPr lang="en-US" sz="2000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4206B9-0D2E-40C9-BC03-CC7881CEB50F}"/>
              </a:ext>
            </a:extLst>
          </p:cNvPr>
          <p:cNvSpPr/>
          <p:nvPr/>
        </p:nvSpPr>
        <p:spPr>
          <a:xfrm>
            <a:off x="569112" y="1088971"/>
            <a:ext cx="101750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Strategy</a:t>
            </a:r>
          </a:p>
          <a:p>
            <a:r>
              <a:rPr lang="en-US" sz="2000" dirty="0">
                <a:cs typeface="Arial" panose="020B0604020202020204" pitchFamily="34" charset="0"/>
              </a:rPr>
              <a:t>Inundation modelling of the </a:t>
            </a:r>
            <a:r>
              <a:rPr lang="en-US" sz="2000" b="1" dirty="0">
                <a:cs typeface="Arial" panose="020B0604020202020204" pitchFamily="34" charset="0"/>
              </a:rPr>
              <a:t>internal coast of the bay </a:t>
            </a:r>
            <a:r>
              <a:rPr lang="en-US" sz="2000" dirty="0">
                <a:cs typeface="Arial" panose="020B0604020202020204" pitchFamily="34" charset="0"/>
              </a:rPr>
              <a:t>under the impact of an </a:t>
            </a:r>
            <a:r>
              <a:rPr lang="en-US" sz="2000" b="1" dirty="0">
                <a:cs typeface="Arial" panose="020B0604020202020204" pitchFamily="34" charset="0"/>
              </a:rPr>
              <a:t>extreme storm solely by storm surge </a:t>
            </a:r>
            <a:r>
              <a:rPr lang="en-US" sz="2000" dirty="0">
                <a:cs typeface="Arial" panose="020B0604020202020204" pitchFamily="34" charset="0"/>
              </a:rPr>
              <a:t>under </a:t>
            </a:r>
            <a:r>
              <a:rPr lang="en-US" sz="2000" b="1" dirty="0">
                <a:cs typeface="Arial" panose="020B0604020202020204" pitchFamily="34" charset="0"/>
              </a:rPr>
              <a:t>current conditions </a:t>
            </a:r>
            <a:r>
              <a:rPr lang="en-US" sz="2000" dirty="0">
                <a:cs typeface="Arial" panose="020B0604020202020204" pitchFamily="34" charset="0"/>
              </a:rPr>
              <a:t>and under given </a:t>
            </a:r>
            <a:r>
              <a:rPr lang="en-US" sz="2000" b="1" dirty="0">
                <a:cs typeface="Arial" panose="020B0604020202020204" pitchFamily="34" charset="0"/>
              </a:rPr>
              <a:t>SLR scenarios</a:t>
            </a:r>
            <a:r>
              <a:rPr lang="en-US" sz="2000" dirty="0">
                <a:cs typeface="Arial" panose="020B0604020202020204" pitchFamily="34" charset="0"/>
              </a:rPr>
              <a:t>.</a:t>
            </a:r>
            <a:endParaRPr lang="es-E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6986C7-AD4E-4FC5-AFB9-3C057C9F7C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6" t="2897" r="19226" b="2068"/>
          <a:stretch/>
        </p:blipFill>
        <p:spPr>
          <a:xfrm>
            <a:off x="380999" y="2479871"/>
            <a:ext cx="4130117" cy="3485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9CCEFDB-9F32-4174-BAC7-24A812507F02}"/>
              </a:ext>
            </a:extLst>
          </p:cNvPr>
          <p:cNvSpPr/>
          <p:nvPr/>
        </p:nvSpPr>
        <p:spPr>
          <a:xfrm>
            <a:off x="693751" y="6140830"/>
            <a:ext cx="3504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en-US" sz="2000" b="1" dirty="0">
                <a:latin typeface="Calibri" pitchFamily="34" charset="0"/>
              </a:rPr>
              <a:t> Topography: DTM 5 x 5 </a:t>
            </a:r>
            <a:r>
              <a:rPr lang="en-US" sz="2000" dirty="0">
                <a:latin typeface="Calibri" pitchFamily="34" charset="0"/>
              </a:rPr>
              <a:t>(ICGC)</a:t>
            </a:r>
          </a:p>
        </p:txBody>
      </p:sp>
    </p:spTree>
    <p:extLst>
      <p:ext uri="{BB962C8B-B14F-4D97-AF65-F5344CB8AC3E}">
        <p14:creationId xmlns:p14="http://schemas.microsoft.com/office/powerpoint/2010/main" val="3747790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71851D-C3D1-47ED-BC2D-59EE9492F5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75"/>
          <a:stretch/>
        </p:blipFill>
        <p:spPr>
          <a:xfrm>
            <a:off x="1465515" y="1609275"/>
            <a:ext cx="4155569" cy="3999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0C25EEB-4747-4F67-9B95-86422CB9B004}"/>
              </a:ext>
            </a:extLst>
          </p:cNvPr>
          <p:cNvSpPr txBox="1"/>
          <p:nvPr/>
        </p:nvSpPr>
        <p:spPr>
          <a:xfrm>
            <a:off x="4648199" y="1135618"/>
            <a:ext cx="2690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err="1">
                <a:solidFill>
                  <a:srgbClr val="FF0000"/>
                </a:solidFill>
              </a:rPr>
              <a:t>Current</a:t>
            </a:r>
            <a:r>
              <a:rPr lang="es-ES" sz="2000" dirty="0">
                <a:solidFill>
                  <a:srgbClr val="FF0000"/>
                </a:solidFill>
              </a:rPr>
              <a:t> </a:t>
            </a:r>
            <a:r>
              <a:rPr lang="es-ES" sz="2000" dirty="0" err="1">
                <a:solidFill>
                  <a:srgbClr val="FF0000"/>
                </a:solidFill>
              </a:rPr>
              <a:t>conditions</a:t>
            </a:r>
            <a:endParaRPr lang="es-ES" sz="20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4A392-E29D-4DE2-B9F1-E14F02504985}"/>
              </a:ext>
            </a:extLst>
          </p:cNvPr>
          <p:cNvSpPr txBox="1"/>
          <p:nvPr/>
        </p:nvSpPr>
        <p:spPr>
          <a:xfrm>
            <a:off x="2667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Storm surge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5252D74-7971-47F7-A7F9-F1D7EE5D13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729"/>
          <a:stretch/>
        </p:blipFill>
        <p:spPr>
          <a:xfrm>
            <a:off x="5909542" y="1637850"/>
            <a:ext cx="5478313" cy="39996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A921-4C11-8E04-32A1F6D0CBF8}"/>
              </a:ext>
            </a:extLst>
          </p:cNvPr>
          <p:cNvSpPr txBox="1"/>
          <p:nvPr/>
        </p:nvSpPr>
        <p:spPr>
          <a:xfrm>
            <a:off x="7339011" y="5943150"/>
            <a:ext cx="261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Total </a:t>
            </a:r>
            <a:r>
              <a:rPr lang="es-ES" sz="2400" b="1" dirty="0" err="1">
                <a:solidFill>
                  <a:srgbClr val="0070C0"/>
                </a:solidFill>
              </a:rPr>
              <a:t>Water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Level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757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4A392-E29D-4DE2-B9F1-E14F02504985}"/>
              </a:ext>
            </a:extLst>
          </p:cNvPr>
          <p:cNvSpPr txBox="1"/>
          <p:nvPr/>
        </p:nvSpPr>
        <p:spPr>
          <a:xfrm>
            <a:off x="2667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Storm surge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A921-4C11-8E04-32A1F6D0CBF8}"/>
              </a:ext>
            </a:extLst>
          </p:cNvPr>
          <p:cNvSpPr txBox="1"/>
          <p:nvPr/>
        </p:nvSpPr>
        <p:spPr>
          <a:xfrm>
            <a:off x="7339011" y="5943150"/>
            <a:ext cx="261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Total </a:t>
            </a:r>
            <a:r>
              <a:rPr lang="es-ES" sz="2400" b="1" dirty="0" err="1">
                <a:solidFill>
                  <a:srgbClr val="0070C0"/>
                </a:solidFill>
              </a:rPr>
              <a:t>Water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Level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2B252-C9B0-4573-9C77-2838AB3963A9}"/>
              </a:ext>
            </a:extLst>
          </p:cNvPr>
          <p:cNvSpPr txBox="1"/>
          <p:nvPr/>
        </p:nvSpPr>
        <p:spPr>
          <a:xfrm>
            <a:off x="5389261" y="121288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SLR 5 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A452A5-54D0-4FD7-91B7-3932B83EB4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96"/>
          <a:stretch/>
        </p:blipFill>
        <p:spPr>
          <a:xfrm>
            <a:off x="1447189" y="1686075"/>
            <a:ext cx="4192222" cy="40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89B1F-11E3-4CE2-890B-87D07132C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861" y="1686075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4A392-E29D-4DE2-B9F1-E14F02504985}"/>
              </a:ext>
            </a:extLst>
          </p:cNvPr>
          <p:cNvSpPr txBox="1"/>
          <p:nvPr/>
        </p:nvSpPr>
        <p:spPr>
          <a:xfrm>
            <a:off x="2667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Storm surge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A921-4C11-8E04-32A1F6D0CBF8}"/>
              </a:ext>
            </a:extLst>
          </p:cNvPr>
          <p:cNvSpPr txBox="1"/>
          <p:nvPr/>
        </p:nvSpPr>
        <p:spPr>
          <a:xfrm>
            <a:off x="7339011" y="5943150"/>
            <a:ext cx="261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Total </a:t>
            </a:r>
            <a:r>
              <a:rPr lang="es-ES" sz="2400" b="1" dirty="0" err="1">
                <a:solidFill>
                  <a:srgbClr val="0070C0"/>
                </a:solidFill>
              </a:rPr>
              <a:t>Water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Level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2B252-C9B0-4573-9C77-2838AB3963A9}"/>
              </a:ext>
            </a:extLst>
          </p:cNvPr>
          <p:cNvSpPr txBox="1"/>
          <p:nvPr/>
        </p:nvSpPr>
        <p:spPr>
          <a:xfrm>
            <a:off x="5389260" y="1212886"/>
            <a:ext cx="184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SLR 10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A52ED7-7EDE-4128-B83B-D4E7DB587C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10"/>
          <a:stretch/>
        </p:blipFill>
        <p:spPr>
          <a:xfrm>
            <a:off x="1428917" y="1645114"/>
            <a:ext cx="4228765" cy="40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245389-CB0D-463B-891E-2CAFED684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2" y="1645114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14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46DD77-FCCF-41A9-B855-0F5D54B62968}"/>
              </a:ext>
            </a:extLst>
          </p:cNvPr>
          <p:cNvSpPr/>
          <p:nvPr/>
        </p:nvSpPr>
        <p:spPr>
          <a:xfrm>
            <a:off x="144000" y="129600"/>
            <a:ext cx="110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Results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C4A392-E29D-4DE2-B9F1-E14F02504985}"/>
              </a:ext>
            </a:extLst>
          </p:cNvPr>
          <p:cNvSpPr txBox="1"/>
          <p:nvPr/>
        </p:nvSpPr>
        <p:spPr>
          <a:xfrm>
            <a:off x="2667000" y="5943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Storm surge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7EABAA-A921-4C11-8E04-32A1F6D0CBF8}"/>
              </a:ext>
            </a:extLst>
          </p:cNvPr>
          <p:cNvSpPr txBox="1"/>
          <p:nvPr/>
        </p:nvSpPr>
        <p:spPr>
          <a:xfrm>
            <a:off x="7339011" y="5943150"/>
            <a:ext cx="2619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70C0"/>
                </a:solidFill>
              </a:rPr>
              <a:t>Total </a:t>
            </a:r>
            <a:r>
              <a:rPr lang="es-ES" sz="2400" b="1" dirty="0" err="1">
                <a:solidFill>
                  <a:srgbClr val="0070C0"/>
                </a:solidFill>
              </a:rPr>
              <a:t>Water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  <a:r>
              <a:rPr lang="es-ES" sz="2400" b="1" dirty="0" err="1">
                <a:solidFill>
                  <a:srgbClr val="0070C0"/>
                </a:solidFill>
              </a:rPr>
              <a:t>Level</a:t>
            </a:r>
            <a:r>
              <a:rPr lang="es-ES" sz="24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B2B252-C9B0-4573-9C77-2838AB3963A9}"/>
              </a:ext>
            </a:extLst>
          </p:cNvPr>
          <p:cNvSpPr txBox="1"/>
          <p:nvPr/>
        </p:nvSpPr>
        <p:spPr>
          <a:xfrm>
            <a:off x="5389260" y="1212886"/>
            <a:ext cx="154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</a:rPr>
              <a:t>SLR 15 cm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B115D4-689E-48E8-B180-CC7BA6F8FE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04"/>
          <a:stretch/>
        </p:blipFill>
        <p:spPr>
          <a:xfrm>
            <a:off x="1428750" y="1645114"/>
            <a:ext cx="4229099" cy="400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DBBC5-8AFC-4F81-8639-63DFEB748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32" y="1702588"/>
            <a:ext cx="5333333" cy="4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42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</TotalTime>
  <Words>955</Words>
  <Application>Microsoft Office PowerPoint</Application>
  <PresentationFormat>Widescreen</PresentationFormat>
  <Paragraphs>98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Microsoft Sans Serif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Presentation Title</dc:title>
  <dc:creator>Jose</dc:creator>
  <cp:lastModifiedBy>Rut Romero Martin</cp:lastModifiedBy>
  <cp:revision>250</cp:revision>
  <dcterms:created xsi:type="dcterms:W3CDTF">2018-06-25T20:50:49Z</dcterms:created>
  <dcterms:modified xsi:type="dcterms:W3CDTF">2021-11-09T10:05:30Z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2014-11-20T00:00:00Z</vt:filetime>
  </property>
  <property fmtid="{D5CDD505-2E9C-101B-9397-08002B2CF9AE}" pid="3" name="LastSaved">
    <vt:filetime>2018-06-25T00:00:00Z</vt:filetime>
  </property>
</Properties>
</file>