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16"/>
  </p:notesMasterIdLst>
  <p:handoutMasterIdLst>
    <p:handoutMasterId r:id="rId17"/>
  </p:handoutMasterIdLst>
  <p:sldIdLst>
    <p:sldId id="322" r:id="rId2"/>
    <p:sldId id="323" r:id="rId3"/>
    <p:sldId id="426" r:id="rId4"/>
    <p:sldId id="405" r:id="rId5"/>
    <p:sldId id="431" r:id="rId6"/>
    <p:sldId id="416" r:id="rId7"/>
    <p:sldId id="417" r:id="rId8"/>
    <p:sldId id="369" r:id="rId9"/>
    <p:sldId id="418" r:id="rId10"/>
    <p:sldId id="374" r:id="rId11"/>
    <p:sldId id="428" r:id="rId12"/>
    <p:sldId id="429" r:id="rId13"/>
    <p:sldId id="430" r:id="rId14"/>
    <p:sldId id="425" r:id="rId1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99FF"/>
    <a:srgbClr val="990000"/>
    <a:srgbClr val="FF0066"/>
    <a:srgbClr val="FFFF00"/>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84644" autoAdjust="0"/>
  </p:normalViewPr>
  <p:slideViewPr>
    <p:cSldViewPr snapToGrid="0">
      <p:cViewPr varScale="1">
        <p:scale>
          <a:sx n="74" d="100"/>
          <a:sy n="74" d="100"/>
        </p:scale>
        <p:origin x="133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26F026-6D30-4996-A860-D199EFB34B7F}" type="datetimeFigureOut">
              <a:rPr lang="en-US" smtClean="0"/>
              <a:pPr/>
              <a:t>11/11/2021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82CCD8-47DF-46B2-AEC9-036869495847}"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C3A8693-D0F0-46E4-83BC-9C3FAA143F0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C3A8693-D0F0-46E4-83BC-9C3FAA143F00}" type="slidenum">
              <a:rPr lang="en-US" smtClean="0"/>
              <a:pPr>
                <a:defRPr/>
              </a:pPr>
              <a:t>1</a:t>
            </a:fld>
            <a:endParaRPr lang="en-US"/>
          </a:p>
        </p:txBody>
      </p:sp>
    </p:spTree>
    <p:extLst>
      <p:ext uri="{BB962C8B-B14F-4D97-AF65-F5344CB8AC3E}">
        <p14:creationId xmlns:p14="http://schemas.microsoft.com/office/powerpoint/2010/main" val="422273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fld id="{25B49C88-B815-480E-9615-C21592143AF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fld id="{25B49C88-B815-480E-9615-C21592143AFA}" type="slidenum">
              <a:rPr lang="en-US" smtClean="0"/>
              <a:pPr/>
              <a:t>11</a:t>
            </a:fld>
            <a:endParaRPr lang="en-US" smtClean="0"/>
          </a:p>
        </p:txBody>
      </p:sp>
    </p:spTree>
    <p:extLst>
      <p:ext uri="{BB962C8B-B14F-4D97-AF65-F5344CB8AC3E}">
        <p14:creationId xmlns:p14="http://schemas.microsoft.com/office/powerpoint/2010/main" val="337894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fld id="{25B49C88-B815-480E-9615-C21592143AFA}" type="slidenum">
              <a:rPr lang="en-US" smtClean="0"/>
              <a:pPr/>
              <a:t>12</a:t>
            </a:fld>
            <a:endParaRPr lang="en-US" smtClean="0"/>
          </a:p>
        </p:txBody>
      </p:sp>
    </p:spTree>
    <p:extLst>
      <p:ext uri="{BB962C8B-B14F-4D97-AF65-F5344CB8AC3E}">
        <p14:creationId xmlns:p14="http://schemas.microsoft.com/office/powerpoint/2010/main" val="3805147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fld id="{25B49C88-B815-480E-9615-C21592143AFA}" type="slidenum">
              <a:rPr lang="en-US" smtClean="0"/>
              <a:pPr/>
              <a:t>13</a:t>
            </a:fld>
            <a:endParaRPr lang="en-US" smtClean="0"/>
          </a:p>
        </p:txBody>
      </p:sp>
    </p:spTree>
    <p:extLst>
      <p:ext uri="{BB962C8B-B14F-4D97-AF65-F5344CB8AC3E}">
        <p14:creationId xmlns:p14="http://schemas.microsoft.com/office/powerpoint/2010/main" val="209197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256EA89C-F86B-4599-AFC8-D53C92869EA4}" type="slidenum">
              <a:rPr lang="en-US" smtClean="0"/>
              <a:pPr/>
              <a:t>14</a:t>
            </a:fld>
            <a:endParaRPr lang="en-US" smtClean="0"/>
          </a:p>
        </p:txBody>
      </p:sp>
    </p:spTree>
    <p:extLst>
      <p:ext uri="{BB962C8B-B14F-4D97-AF65-F5344CB8AC3E}">
        <p14:creationId xmlns:p14="http://schemas.microsoft.com/office/powerpoint/2010/main" val="343755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A8693-D0F0-46E4-83BC-9C3FAA143F00}" type="slidenum">
              <a:rPr lang="en-US" smtClean="0"/>
              <a:pPr>
                <a:defRPr/>
              </a:pPr>
              <a:t>2</a:t>
            </a:fld>
            <a:endParaRPr lang="en-US"/>
          </a:p>
        </p:txBody>
      </p:sp>
    </p:spTree>
    <p:extLst>
      <p:ext uri="{BB962C8B-B14F-4D97-AF65-F5344CB8AC3E}">
        <p14:creationId xmlns:p14="http://schemas.microsoft.com/office/powerpoint/2010/main" val="373618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A8693-D0F0-46E4-83BC-9C3FAA143F00}" type="slidenum">
              <a:rPr lang="en-US" smtClean="0"/>
              <a:pPr>
                <a:defRPr/>
              </a:pPr>
              <a:t>3</a:t>
            </a:fld>
            <a:endParaRPr lang="en-US"/>
          </a:p>
        </p:txBody>
      </p:sp>
    </p:spTree>
    <p:extLst>
      <p:ext uri="{BB962C8B-B14F-4D97-AF65-F5344CB8AC3E}">
        <p14:creationId xmlns:p14="http://schemas.microsoft.com/office/powerpoint/2010/main" val="3900146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A8693-D0F0-46E4-83BC-9C3FAA143F00}" type="slidenum">
              <a:rPr lang="en-US" smtClean="0"/>
              <a:pPr>
                <a:defRPr/>
              </a:pPr>
              <a:t>4</a:t>
            </a:fld>
            <a:endParaRPr lang="en-US"/>
          </a:p>
        </p:txBody>
      </p:sp>
    </p:spTree>
    <p:extLst>
      <p:ext uri="{BB962C8B-B14F-4D97-AF65-F5344CB8AC3E}">
        <p14:creationId xmlns:p14="http://schemas.microsoft.com/office/powerpoint/2010/main" val="294545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A8693-D0F0-46E4-83BC-9C3FAA143F00}" type="slidenum">
              <a:rPr lang="en-US" smtClean="0"/>
              <a:pPr>
                <a:defRPr/>
              </a:pPr>
              <a:t>5</a:t>
            </a:fld>
            <a:endParaRPr lang="en-US"/>
          </a:p>
        </p:txBody>
      </p:sp>
    </p:spTree>
    <p:extLst>
      <p:ext uri="{BB962C8B-B14F-4D97-AF65-F5344CB8AC3E}">
        <p14:creationId xmlns:p14="http://schemas.microsoft.com/office/powerpoint/2010/main" val="382203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A8693-D0F0-46E4-83BC-9C3FAA143F00}" type="slidenum">
              <a:rPr lang="en-US" smtClean="0"/>
              <a:pPr>
                <a:defRPr/>
              </a:pPr>
              <a:t>6</a:t>
            </a:fld>
            <a:endParaRPr lang="en-US"/>
          </a:p>
        </p:txBody>
      </p:sp>
    </p:spTree>
    <p:extLst>
      <p:ext uri="{BB962C8B-B14F-4D97-AF65-F5344CB8AC3E}">
        <p14:creationId xmlns:p14="http://schemas.microsoft.com/office/powerpoint/2010/main" val="116783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C3A8693-D0F0-46E4-83BC-9C3FAA143F00}" type="slidenum">
              <a:rPr lang="en-US" smtClean="0"/>
              <a:pPr>
                <a:defRPr/>
              </a:pPr>
              <a:t>7</a:t>
            </a:fld>
            <a:endParaRPr lang="en-US"/>
          </a:p>
        </p:txBody>
      </p:sp>
    </p:spTree>
    <p:extLst>
      <p:ext uri="{BB962C8B-B14F-4D97-AF65-F5344CB8AC3E}">
        <p14:creationId xmlns:p14="http://schemas.microsoft.com/office/powerpoint/2010/main" val="373583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C3A8693-D0F0-46E4-83BC-9C3FAA143F00}" type="slidenum">
              <a:rPr lang="en-US" smtClean="0"/>
              <a:pPr>
                <a:defRPr/>
              </a:pPr>
              <a:t>8</a:t>
            </a:fld>
            <a:endParaRPr lang="en-US"/>
          </a:p>
        </p:txBody>
      </p:sp>
    </p:spTree>
    <p:extLst>
      <p:ext uri="{BB962C8B-B14F-4D97-AF65-F5344CB8AC3E}">
        <p14:creationId xmlns:p14="http://schemas.microsoft.com/office/powerpoint/2010/main" val="107428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A8693-D0F0-46E4-83BC-9C3FAA143F00}" type="slidenum">
              <a:rPr lang="en-US" smtClean="0"/>
              <a:pPr>
                <a:defRPr/>
              </a:pPr>
              <a:t>9</a:t>
            </a:fld>
            <a:endParaRPr lang="en-US"/>
          </a:p>
        </p:txBody>
      </p:sp>
    </p:spTree>
    <p:extLst>
      <p:ext uri="{BB962C8B-B14F-4D97-AF65-F5344CB8AC3E}">
        <p14:creationId xmlns:p14="http://schemas.microsoft.com/office/powerpoint/2010/main" val="329350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B3DF2-49B2-4B32-8523-AEEEAB3992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07AE0C-EC16-41C4-B88C-C19126FB14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833B8-77E2-4C66-ADEB-3FC7BB4C9E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4046FE-C88E-4519-829F-BD9C7D3CB3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7494CC-2BD2-4D82-9E4C-FFBE70A8C1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2AB2C7-3774-42A8-811F-3535B0C4E9C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8785F8-BE81-495C-BCB6-9F99C447E0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5C449A-6553-4B0F-B019-0A93A8309D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0038DE-A812-4AE2-9CEA-A4FAD5E0EC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6ABEA2-618F-40F0-9721-DDED37653B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D1D0E-D693-4DC5-A676-27541CD6A3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3979ED-A271-42C0-BE0A-C08AA4997E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6000"/>
            <a:lum/>
          </a:blip>
          <a:srcRect/>
          <a:stretch>
            <a:fillRect l="-2000" r="-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54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54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8431590C-00ED-4489-AA91-2B460672B2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84" r:id="rId1"/>
    <p:sldLayoutId id="2147485185" r:id="rId2"/>
    <p:sldLayoutId id="2147485186" r:id="rId3"/>
    <p:sldLayoutId id="2147485187" r:id="rId4"/>
    <p:sldLayoutId id="2147485188" r:id="rId5"/>
    <p:sldLayoutId id="2147485189" r:id="rId6"/>
    <p:sldLayoutId id="2147485190" r:id="rId7"/>
    <p:sldLayoutId id="2147485191" r:id="rId8"/>
    <p:sldLayoutId id="2147485192" r:id="rId9"/>
    <p:sldLayoutId id="2147485193" r:id="rId10"/>
    <p:sldLayoutId id="2147485194" r:id="rId11"/>
    <p:sldLayoutId id="214748519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l="-2000" r="-2000"/>
          </a:stretch>
        </a:blipFill>
        <a:effectLst/>
      </p:bgPr>
    </p:bg>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1662113" y="6081713"/>
            <a:ext cx="7010400" cy="436562"/>
          </a:xfrm>
          <a:prstGeom prst="rect">
            <a:avLst/>
          </a:prstGeom>
          <a:noFill/>
          <a:ln w="25400" algn="ctr">
            <a:noFill/>
            <a:miter lim="800000"/>
            <a:headEnd/>
            <a:tailEnd/>
          </a:ln>
        </p:spPr>
        <p:txBody>
          <a:bodyPr lIns="96479" tIns="48240" rIns="96479" bIns="48240">
            <a:spAutoFit/>
          </a:bodyPr>
          <a:lstStyle/>
          <a:p>
            <a:pPr algn="ctr" defTabSz="965200" eaLnBrk="0" hangingPunct="0">
              <a:spcBef>
                <a:spcPct val="50000"/>
              </a:spcBef>
            </a:pPr>
            <a:r>
              <a:rPr lang="en-US" sz="2200" dirty="0" smtClean="0">
                <a:solidFill>
                  <a:srgbClr val="000099"/>
                </a:solidFill>
                <a:latin typeface="Times New Roman" pitchFamily="18" charset="0"/>
              </a:rPr>
              <a:t>Ha </a:t>
            </a:r>
            <a:r>
              <a:rPr lang="en-US" sz="2200" dirty="0" err="1" smtClean="0">
                <a:solidFill>
                  <a:srgbClr val="000099"/>
                </a:solidFill>
                <a:latin typeface="Times New Roman" pitchFamily="18" charset="0"/>
              </a:rPr>
              <a:t>Noi</a:t>
            </a:r>
            <a:r>
              <a:rPr lang="en-US" sz="2200" dirty="0" smtClean="0">
                <a:solidFill>
                  <a:srgbClr val="000099"/>
                </a:solidFill>
                <a:latin typeface="Times New Roman" pitchFamily="18" charset="0"/>
              </a:rPr>
              <a:t>, 2021</a:t>
            </a:r>
            <a:endParaRPr lang="en-US" sz="2200" dirty="0">
              <a:solidFill>
                <a:srgbClr val="000099"/>
              </a:solidFill>
              <a:latin typeface="Times New Roman" pitchFamily="18" charset="0"/>
            </a:endParaRPr>
          </a:p>
        </p:txBody>
      </p:sp>
      <p:sp>
        <p:nvSpPr>
          <p:cNvPr id="4100" name="Rectangle 8"/>
          <p:cNvSpPr>
            <a:spLocks noChangeArrowheads="1"/>
          </p:cNvSpPr>
          <p:nvPr/>
        </p:nvSpPr>
        <p:spPr bwMode="auto">
          <a:xfrm>
            <a:off x="1570182" y="4930495"/>
            <a:ext cx="7656945" cy="405199"/>
          </a:xfrm>
          <a:prstGeom prst="rect">
            <a:avLst/>
          </a:prstGeom>
          <a:noFill/>
          <a:ln w="25400" algn="ctr">
            <a:noFill/>
            <a:miter lim="800000"/>
            <a:headEnd/>
            <a:tailEnd/>
          </a:ln>
        </p:spPr>
        <p:txBody>
          <a:bodyPr wrap="square" lIns="96479" tIns="48240" rIns="96479" bIns="48240">
            <a:spAutoFit/>
          </a:bodyPr>
          <a:lstStyle/>
          <a:p>
            <a:r>
              <a:rPr lang="it-IT" sz="2000" dirty="0" smtClean="0"/>
              <a:t>	</a:t>
            </a:r>
            <a:r>
              <a:rPr lang="it-IT" sz="2000" dirty="0" smtClean="0">
                <a:solidFill>
                  <a:srgbClr val="000099"/>
                </a:solidFill>
              </a:rPr>
              <a:t>Thuy </a:t>
            </a:r>
            <a:r>
              <a:rPr lang="it-IT" sz="2000" dirty="0">
                <a:solidFill>
                  <a:srgbClr val="000099"/>
                </a:solidFill>
              </a:rPr>
              <a:t>Pham </a:t>
            </a:r>
            <a:r>
              <a:rPr lang="it-IT" sz="2000" dirty="0" smtClean="0">
                <a:solidFill>
                  <a:srgbClr val="000099"/>
                </a:solidFill>
              </a:rPr>
              <a:t>Thi</a:t>
            </a:r>
            <a:r>
              <a:rPr lang="it-IT" sz="2000" baseline="30000" dirty="0" smtClean="0">
                <a:solidFill>
                  <a:srgbClr val="000099"/>
                </a:solidFill>
              </a:rPr>
              <a:t>1*</a:t>
            </a:r>
            <a:r>
              <a:rPr lang="it-IT" sz="2000" baseline="-25000" dirty="0" smtClean="0">
                <a:solidFill>
                  <a:srgbClr val="000099"/>
                </a:solidFill>
              </a:rPr>
              <a:t>, </a:t>
            </a:r>
            <a:r>
              <a:rPr lang="it-IT" sz="2000" dirty="0" smtClean="0">
                <a:solidFill>
                  <a:srgbClr val="000099"/>
                </a:solidFill>
              </a:rPr>
              <a:t>Trung Le Hai</a:t>
            </a:r>
            <a:r>
              <a:rPr lang="it-IT" sz="2000" baseline="30000" dirty="0" smtClean="0">
                <a:solidFill>
                  <a:srgbClr val="000099"/>
                </a:solidFill>
              </a:rPr>
              <a:t> 2*</a:t>
            </a:r>
            <a:r>
              <a:rPr lang="it-IT" sz="2000" dirty="0" smtClean="0">
                <a:solidFill>
                  <a:srgbClr val="000099"/>
                </a:solidFill>
              </a:rPr>
              <a:t> </a:t>
            </a:r>
            <a:r>
              <a:rPr lang="it-IT" sz="2000" dirty="0">
                <a:solidFill>
                  <a:srgbClr val="000099"/>
                </a:solidFill>
              </a:rPr>
              <a:t>, </a:t>
            </a:r>
            <a:r>
              <a:rPr lang="it-IT" sz="2000" dirty="0" smtClean="0">
                <a:solidFill>
                  <a:srgbClr val="000099"/>
                </a:solidFill>
              </a:rPr>
              <a:t>Tung Tran Thanh</a:t>
            </a:r>
            <a:r>
              <a:rPr lang="it-IT" sz="2000" baseline="30000" dirty="0" smtClean="0">
                <a:solidFill>
                  <a:srgbClr val="000099"/>
                </a:solidFill>
              </a:rPr>
              <a:t>2</a:t>
            </a:r>
            <a:endParaRPr lang="it-IT" sz="2000" dirty="0">
              <a:solidFill>
                <a:srgbClr val="000099"/>
              </a:solidFill>
            </a:endParaRPr>
          </a:p>
        </p:txBody>
      </p:sp>
      <p:sp>
        <p:nvSpPr>
          <p:cNvPr id="5" name="Slide Number Placeholder 4"/>
          <p:cNvSpPr>
            <a:spLocks noGrp="1"/>
          </p:cNvSpPr>
          <p:nvPr>
            <p:ph type="sldNum" sz="quarter" idx="12"/>
          </p:nvPr>
        </p:nvSpPr>
        <p:spPr/>
        <p:txBody>
          <a:bodyPr/>
          <a:lstStyle/>
          <a:p>
            <a:pPr>
              <a:defRPr/>
            </a:pPr>
            <a:fld id="{677494CC-2BD2-4D82-9E4C-FFBE70A8C19C}" type="slidenum">
              <a:rPr lang="en-US" smtClean="0"/>
              <a:pPr>
                <a:defRPr/>
              </a:pPr>
              <a:t>1</a:t>
            </a:fld>
            <a:endParaRPr lang="en-US"/>
          </a:p>
        </p:txBody>
      </p:sp>
      <p:sp>
        <p:nvSpPr>
          <p:cNvPr id="6" name="Rectangle 5"/>
          <p:cNvSpPr>
            <a:spLocks noChangeArrowheads="1"/>
          </p:cNvSpPr>
          <p:nvPr/>
        </p:nvSpPr>
        <p:spPr bwMode="auto">
          <a:xfrm>
            <a:off x="290658" y="341745"/>
            <a:ext cx="8673233" cy="1496291"/>
          </a:xfrm>
          <a:prstGeom prst="rect">
            <a:avLst/>
          </a:prstGeom>
          <a:noFill/>
          <a:ln w="9525">
            <a:noFill/>
            <a:miter lim="800000"/>
            <a:headEnd/>
            <a:tailEnd/>
          </a:ln>
        </p:spPr>
        <p:txBody>
          <a:bodyPr lIns="96479" tIns="48240" rIns="96479" bIns="48240" anchor="ctr"/>
          <a:lstStyle/>
          <a:p>
            <a:pPr algn="r"/>
            <a:r>
              <a:rPr lang="en-US" sz="2400" dirty="0">
                <a:latin typeface="Times" panose="02020603050405020304" pitchFamily="18" charset="0"/>
                <a:cs typeface="Times" panose="02020603050405020304" pitchFamily="18" charset="0"/>
              </a:rPr>
              <a:t>6th International Electronic Conference on Water Sciences</a:t>
            </a:r>
            <a:endParaRPr lang="en-US" sz="2400" dirty="0">
              <a:solidFill>
                <a:schemeClr val="accent6">
                  <a:lumMod val="75000"/>
                </a:schemeClr>
              </a:solidFill>
              <a:latin typeface="Times" panose="02020603050405020304" pitchFamily="18" charset="0"/>
              <a:cs typeface="Times" panose="02020603050405020304" pitchFamily="18" charset="0"/>
            </a:endParaRPr>
          </a:p>
        </p:txBody>
      </p:sp>
      <p:sp>
        <p:nvSpPr>
          <p:cNvPr id="2" name="Rectangle 1"/>
          <p:cNvSpPr/>
          <p:nvPr/>
        </p:nvSpPr>
        <p:spPr>
          <a:xfrm>
            <a:off x="120073" y="2065344"/>
            <a:ext cx="9023927" cy="1569660"/>
          </a:xfrm>
          <a:prstGeom prst="rect">
            <a:avLst/>
          </a:prstGeom>
        </p:spPr>
        <p:txBody>
          <a:bodyPr wrap="square">
            <a:spAutoFit/>
          </a:bodyPr>
          <a:lstStyle/>
          <a:p>
            <a:pPr algn="ctr"/>
            <a:r>
              <a:rPr lang="en-US" sz="3200" dirty="0">
                <a:solidFill>
                  <a:srgbClr val="000099"/>
                </a:solidFill>
                <a:latin typeface="Times" panose="02020603050405020304" pitchFamily="18" charset="0"/>
                <a:cs typeface="Times" panose="02020603050405020304" pitchFamily="18" charset="0"/>
              </a:rPr>
              <a:t>MEASUREMENTS OF WAVE REDUCTION DUE TO ARTIFICIAL REEF WITH VARYING WIDTH ON AN ATOLL</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3" y="892175"/>
            <a:ext cx="9110662" cy="127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59766" name="AutoShape 22"/>
          <p:cNvSpPr>
            <a:spLocks noChangeArrowheads="1"/>
          </p:cNvSpPr>
          <p:nvPr/>
        </p:nvSpPr>
        <p:spPr bwMode="gray">
          <a:xfrm>
            <a:off x="152400" y="76200"/>
            <a:ext cx="685800" cy="685800"/>
          </a:xfrm>
          <a:prstGeom prst="diamond">
            <a:avLst/>
          </a:prstGeom>
          <a:solidFill>
            <a:srgbClr val="0000FF">
              <a:alpha val="89999"/>
            </a:srgb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12294" name="Text Box 24"/>
          <p:cNvSpPr txBox="1">
            <a:spLocks noChangeArrowheads="1"/>
          </p:cNvSpPr>
          <p:nvPr/>
        </p:nvSpPr>
        <p:spPr bwMode="gray">
          <a:xfrm>
            <a:off x="320521" y="174625"/>
            <a:ext cx="327334" cy="400110"/>
          </a:xfrm>
          <a:prstGeom prst="rect">
            <a:avLst/>
          </a:prstGeom>
          <a:noFill/>
          <a:ln w="9525" algn="ctr">
            <a:noFill/>
            <a:miter lim="800000"/>
            <a:headEnd/>
            <a:tailEnd/>
          </a:ln>
        </p:spPr>
        <p:txBody>
          <a:bodyPr wrap="none">
            <a:spAutoFit/>
          </a:bodyPr>
          <a:lstStyle/>
          <a:p>
            <a:pPr algn="ctr" eaLnBrk="0" hangingPunct="0"/>
            <a:r>
              <a:rPr lang="en-US" sz="2000" dirty="0">
                <a:solidFill>
                  <a:schemeClr val="bg1"/>
                </a:solidFill>
              </a:rPr>
              <a:t>3</a:t>
            </a:r>
          </a:p>
        </p:txBody>
      </p:sp>
      <p:sp>
        <p:nvSpPr>
          <p:cNvPr id="19" name="AutoShape 1841"/>
          <p:cNvSpPr>
            <a:spLocks noChangeArrowheads="1"/>
          </p:cNvSpPr>
          <p:nvPr/>
        </p:nvSpPr>
        <p:spPr bwMode="gray">
          <a:xfrm>
            <a:off x="991894" y="190500"/>
            <a:ext cx="7799388" cy="457200"/>
          </a:xfrm>
          <a:prstGeom prst="roundRect">
            <a:avLst>
              <a:gd name="adj" fmla="val 16667"/>
            </a:avLst>
          </a:prstGeom>
          <a:solidFill>
            <a:srgbClr val="0000FF">
              <a:alpha val="77000"/>
            </a:srgb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defRPr/>
            </a:pPr>
            <a:endParaRPr lang="en-US" sz="2000" dirty="0">
              <a:solidFill>
                <a:schemeClr val="bg1"/>
              </a:solidFill>
            </a:endParaRPr>
          </a:p>
        </p:txBody>
      </p:sp>
      <p:sp>
        <p:nvSpPr>
          <p:cNvPr id="12296"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2297"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2299" name="Rectangle 12"/>
          <p:cNvSpPr>
            <a:spLocks noChangeArrowheads="1"/>
          </p:cNvSpPr>
          <p:nvPr/>
        </p:nvSpPr>
        <p:spPr bwMode="auto">
          <a:xfrm>
            <a:off x="166471" y="6379500"/>
            <a:ext cx="8825345" cy="369332"/>
          </a:xfrm>
          <a:prstGeom prst="rect">
            <a:avLst/>
          </a:prstGeom>
          <a:noFill/>
          <a:ln w="9525" algn="ctr">
            <a:noFill/>
            <a:miter lim="800000"/>
            <a:headEnd/>
            <a:tailEnd/>
          </a:ln>
        </p:spPr>
        <p:txBody>
          <a:bodyPr wrap="square" anchor="ctr">
            <a:spAutoFit/>
          </a:bodyPr>
          <a:lstStyle/>
          <a:p>
            <a:pPr algn="ctr" hangingPunct="0"/>
            <a:r>
              <a:rPr lang="da-DK" dirty="0" smtClean="0"/>
              <a:t>Wave </a:t>
            </a:r>
            <a:r>
              <a:rPr lang="da-DK" dirty="0"/>
              <a:t>energy spectra </a:t>
            </a:r>
            <a:r>
              <a:rPr lang="da-DK" dirty="0" smtClean="0"/>
              <a:t>Rc=10cm; H</a:t>
            </a:r>
            <a:r>
              <a:rPr lang="da-DK" baseline="-25000" dirty="0" smtClean="0"/>
              <a:t>s</a:t>
            </a:r>
            <a:r>
              <a:rPr lang="da-DK" dirty="0" smtClean="0"/>
              <a:t> =12cm; T</a:t>
            </a:r>
            <a:r>
              <a:rPr lang="da-DK" baseline="-25000" dirty="0" smtClean="0"/>
              <a:t>p</a:t>
            </a:r>
            <a:r>
              <a:rPr lang="da-DK" dirty="0" smtClean="0"/>
              <a:t>=1.9s</a:t>
            </a:r>
            <a:endParaRPr lang="en-US" dirty="0"/>
          </a:p>
        </p:txBody>
      </p:sp>
      <p:sp>
        <p:nvSpPr>
          <p:cNvPr id="12" name="Slide Number Placeholder 11"/>
          <p:cNvSpPr>
            <a:spLocks noGrp="1"/>
          </p:cNvSpPr>
          <p:nvPr>
            <p:ph type="sldNum" sz="quarter" idx="12"/>
          </p:nvPr>
        </p:nvSpPr>
        <p:spPr/>
        <p:txBody>
          <a:bodyPr/>
          <a:lstStyle/>
          <a:p>
            <a:pPr>
              <a:defRPr/>
            </a:pPr>
            <a:fld id="{677494CC-2BD2-4D82-9E4C-FFBE70A8C19C}" type="slidenum">
              <a:rPr lang="en-US" smtClean="0"/>
              <a:pPr>
                <a:defRPr/>
              </a:pPr>
              <a:t>10</a:t>
            </a:fld>
            <a:endParaRPr lang="en-US" dirty="0"/>
          </a:p>
        </p:txBody>
      </p:sp>
      <p:sp>
        <p:nvSpPr>
          <p:cNvPr id="9" name="Rectangle 8"/>
          <p:cNvSpPr/>
          <p:nvPr/>
        </p:nvSpPr>
        <p:spPr>
          <a:xfrm>
            <a:off x="1155265" y="211210"/>
            <a:ext cx="2860078" cy="400110"/>
          </a:xfrm>
          <a:prstGeom prst="rect">
            <a:avLst/>
          </a:prstGeom>
        </p:spPr>
        <p:txBody>
          <a:bodyPr wrap="none">
            <a:spAutoFit/>
          </a:bodyPr>
          <a:lstStyle/>
          <a:p>
            <a:r>
              <a:rPr lang="en-US" sz="2000"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Results</a:t>
            </a:r>
            <a:r>
              <a:rPr lang="vi-VN" sz="2000"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 and discussion</a:t>
            </a:r>
            <a:endParaRPr lang="en-US" sz="2000" dirty="0">
              <a:solidFill>
                <a:schemeClr val="bg1"/>
              </a:solidFill>
            </a:endParaRPr>
          </a:p>
        </p:txBody>
      </p:sp>
      <p:sp>
        <p:nvSpPr>
          <p:cNvPr id="13" name="Rectangle 12"/>
          <p:cNvSpPr/>
          <p:nvPr/>
        </p:nvSpPr>
        <p:spPr>
          <a:xfrm>
            <a:off x="299304" y="1145877"/>
            <a:ext cx="6672996" cy="369332"/>
          </a:xfrm>
          <a:prstGeom prst="rect">
            <a:avLst/>
          </a:prstGeom>
        </p:spPr>
        <p:txBody>
          <a:bodyPr wrap="square">
            <a:spAutoFit/>
          </a:bodyPr>
          <a:lstStyle/>
          <a:p>
            <a:r>
              <a:rPr lang="en-US" i="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3.1. Wave spectrum variation across reef flat</a:t>
            </a:r>
            <a:endParaRPr lang="en-US" dirty="0"/>
          </a:p>
        </p:txBody>
      </p:sp>
      <p:pic>
        <p:nvPicPr>
          <p:cNvPr id="2" name="Picture 1"/>
          <p:cNvPicPr>
            <a:picLocks noChangeAspect="1"/>
          </p:cNvPicPr>
          <p:nvPr/>
        </p:nvPicPr>
        <p:blipFill>
          <a:blip r:embed="rId3"/>
          <a:stretch>
            <a:fillRect/>
          </a:stretch>
        </p:blipFill>
        <p:spPr>
          <a:xfrm>
            <a:off x="152400" y="1570583"/>
            <a:ext cx="8440882" cy="2528724"/>
          </a:xfrm>
          <a:prstGeom prst="rect">
            <a:avLst/>
          </a:prstGeom>
        </p:spPr>
      </p:pic>
      <p:pic>
        <p:nvPicPr>
          <p:cNvPr id="3" name="Picture 2"/>
          <p:cNvPicPr>
            <a:picLocks noChangeAspect="1"/>
          </p:cNvPicPr>
          <p:nvPr/>
        </p:nvPicPr>
        <p:blipFill>
          <a:blip r:embed="rId4"/>
          <a:stretch>
            <a:fillRect/>
          </a:stretch>
        </p:blipFill>
        <p:spPr>
          <a:xfrm>
            <a:off x="152400" y="4097042"/>
            <a:ext cx="8440882" cy="22847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3" y="892175"/>
            <a:ext cx="9110662" cy="127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59766" name="AutoShape 22"/>
          <p:cNvSpPr>
            <a:spLocks noChangeArrowheads="1"/>
          </p:cNvSpPr>
          <p:nvPr/>
        </p:nvSpPr>
        <p:spPr bwMode="gray">
          <a:xfrm>
            <a:off x="152400" y="76200"/>
            <a:ext cx="685800" cy="685800"/>
          </a:xfrm>
          <a:prstGeom prst="diamond">
            <a:avLst/>
          </a:prstGeom>
          <a:solidFill>
            <a:srgbClr val="0000FF">
              <a:alpha val="89999"/>
            </a:srgb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12294" name="Text Box 24"/>
          <p:cNvSpPr txBox="1">
            <a:spLocks noChangeArrowheads="1"/>
          </p:cNvSpPr>
          <p:nvPr/>
        </p:nvSpPr>
        <p:spPr bwMode="gray">
          <a:xfrm>
            <a:off x="306094" y="174625"/>
            <a:ext cx="356188" cy="461665"/>
          </a:xfrm>
          <a:prstGeom prst="rect">
            <a:avLst/>
          </a:prstGeom>
          <a:noFill/>
          <a:ln w="9525" algn="ctr">
            <a:noFill/>
            <a:miter lim="800000"/>
            <a:headEnd/>
            <a:tailEnd/>
          </a:ln>
        </p:spPr>
        <p:txBody>
          <a:bodyPr wrap="none">
            <a:spAutoFit/>
          </a:bodyPr>
          <a:lstStyle/>
          <a:p>
            <a:pPr algn="ctr" eaLnBrk="0" hangingPunct="0"/>
            <a:r>
              <a:rPr lang="en-US" sz="2400" dirty="0"/>
              <a:t>3</a:t>
            </a:r>
          </a:p>
        </p:txBody>
      </p:sp>
      <p:sp>
        <p:nvSpPr>
          <p:cNvPr id="19" name="AutoShape 1841"/>
          <p:cNvSpPr>
            <a:spLocks noChangeArrowheads="1"/>
          </p:cNvSpPr>
          <p:nvPr/>
        </p:nvSpPr>
        <p:spPr bwMode="gray">
          <a:xfrm>
            <a:off x="991894" y="190500"/>
            <a:ext cx="7799388" cy="457200"/>
          </a:xfrm>
          <a:prstGeom prst="roundRect">
            <a:avLst>
              <a:gd name="adj" fmla="val 16667"/>
            </a:avLst>
          </a:prstGeom>
          <a:solidFill>
            <a:srgbClr val="0000FF">
              <a:alpha val="77000"/>
            </a:srgb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defRPr/>
            </a:pPr>
            <a:endParaRPr lang="en-US" sz="2000" dirty="0">
              <a:solidFill>
                <a:schemeClr val="bg1"/>
              </a:solidFill>
            </a:endParaRPr>
          </a:p>
        </p:txBody>
      </p:sp>
      <p:sp>
        <p:nvSpPr>
          <p:cNvPr id="12296"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2297"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2" name="Slide Number Placeholder 11"/>
          <p:cNvSpPr>
            <a:spLocks noGrp="1"/>
          </p:cNvSpPr>
          <p:nvPr>
            <p:ph type="sldNum" sz="quarter" idx="12"/>
          </p:nvPr>
        </p:nvSpPr>
        <p:spPr/>
        <p:txBody>
          <a:bodyPr/>
          <a:lstStyle/>
          <a:p>
            <a:pPr>
              <a:defRPr/>
            </a:pPr>
            <a:fld id="{677494CC-2BD2-4D82-9E4C-FFBE70A8C19C}" type="slidenum">
              <a:rPr lang="en-US" smtClean="0"/>
              <a:pPr>
                <a:defRPr/>
              </a:pPr>
              <a:t>11</a:t>
            </a:fld>
            <a:endParaRPr lang="en-US" dirty="0"/>
          </a:p>
        </p:txBody>
      </p:sp>
      <p:sp>
        <p:nvSpPr>
          <p:cNvPr id="9" name="Rectangle 8"/>
          <p:cNvSpPr/>
          <p:nvPr/>
        </p:nvSpPr>
        <p:spPr>
          <a:xfrm>
            <a:off x="1155265" y="211210"/>
            <a:ext cx="2860078" cy="400110"/>
          </a:xfrm>
          <a:prstGeom prst="rect">
            <a:avLst/>
          </a:prstGeom>
        </p:spPr>
        <p:txBody>
          <a:bodyPr wrap="none">
            <a:spAutoFit/>
          </a:bodyPr>
          <a:lstStyle/>
          <a:p>
            <a:r>
              <a:rPr lang="en-US" sz="2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Results</a:t>
            </a:r>
            <a:r>
              <a:rPr lang="vi-VN" sz="2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and discussion</a:t>
            </a:r>
            <a:endParaRPr lang="en-US" sz="2000" dirty="0"/>
          </a:p>
        </p:txBody>
      </p:sp>
      <p:pic>
        <p:nvPicPr>
          <p:cNvPr id="14" name="Picture 13"/>
          <p:cNvPicPr/>
          <p:nvPr/>
        </p:nvPicPr>
        <p:blipFill>
          <a:blip r:embed="rId3"/>
          <a:stretch>
            <a:fillRect/>
          </a:stretch>
        </p:blipFill>
        <p:spPr>
          <a:xfrm>
            <a:off x="299304" y="1745674"/>
            <a:ext cx="8692512" cy="4207654"/>
          </a:xfrm>
          <a:prstGeom prst="rect">
            <a:avLst/>
          </a:prstGeom>
        </p:spPr>
      </p:pic>
      <p:sp>
        <p:nvSpPr>
          <p:cNvPr id="3" name="Rectangle 2"/>
          <p:cNvSpPr/>
          <p:nvPr/>
        </p:nvSpPr>
        <p:spPr>
          <a:xfrm>
            <a:off x="46016" y="6102844"/>
            <a:ext cx="8945800" cy="355482"/>
          </a:xfrm>
          <a:prstGeom prst="rect">
            <a:avLst/>
          </a:prstGeom>
        </p:spPr>
        <p:txBody>
          <a:bodyPr wrap="square">
            <a:spAutoFit/>
          </a:bodyPr>
          <a:lstStyle/>
          <a:p>
            <a:pPr indent="269875" algn="ctr">
              <a:lnSpc>
                <a:spcPct val="95000"/>
              </a:lnSpc>
              <a:spcAft>
                <a:spcPts val="0"/>
              </a:spcAft>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Figure 4.</a:t>
            </a:r>
            <a:r>
              <a:rPr lang="en-US" dirty="0">
                <a:solidFill>
                  <a:srgbClr val="202124"/>
                </a:solidFill>
                <a:latin typeface="Palatino Linotype" panose="02040502050505030304" pitchFamily="18" charset="0"/>
                <a:ea typeface="Times New Roman" panose="02020603050405020304" pitchFamily="18" charset="0"/>
                <a:cs typeface="Times New Roman" panose="02020603050405020304" pitchFamily="18" charset="0"/>
              </a:rPr>
              <a:t> Relationship between Kr and </a:t>
            </a:r>
            <a:r>
              <a:rPr lang="en-US" dirty="0" err="1">
                <a:solidFill>
                  <a:srgbClr val="202124"/>
                </a:solidFill>
                <a:latin typeface="Palatino Linotype" panose="02040502050505030304" pitchFamily="18" charset="0"/>
                <a:ea typeface="Times New Roman" panose="02020603050405020304" pitchFamily="18" charset="0"/>
                <a:cs typeface="Times New Roman" panose="02020603050405020304" pitchFamily="18" charset="0"/>
              </a:rPr>
              <a:t>Rc</a:t>
            </a:r>
            <a:r>
              <a:rPr lang="en-US" dirty="0">
                <a:solidFill>
                  <a:srgbClr val="202124"/>
                </a:solidFill>
                <a:latin typeface="Palatino Linotype" panose="02040502050505030304" pitchFamily="18" charset="0"/>
                <a:ea typeface="Times New Roman" panose="02020603050405020304" pitchFamily="18" charset="0"/>
                <a:cs typeface="Times New Roman" panose="02020603050405020304" pitchFamily="18" charset="0"/>
              </a:rPr>
              <a:t>/</a:t>
            </a:r>
            <a:r>
              <a:rPr lang="en-US" dirty="0" err="1">
                <a:solidFill>
                  <a:srgbClr val="202124"/>
                </a:solidFill>
                <a:latin typeface="Palatino Linotype" panose="02040502050505030304" pitchFamily="18" charset="0"/>
                <a:ea typeface="Times New Roman" panose="02020603050405020304" pitchFamily="18" charset="0"/>
                <a:cs typeface="Times New Roman" panose="02020603050405020304" pitchFamily="18" charset="0"/>
              </a:rPr>
              <a:t>Hmo</a:t>
            </a:r>
            <a:r>
              <a:rPr lang="en-US" dirty="0">
                <a:solidFill>
                  <a:srgbClr val="202124"/>
                </a:solidFill>
                <a:latin typeface="Palatino Linotype" panose="02040502050505030304" pitchFamily="18" charset="0"/>
                <a:ea typeface="Times New Roman" panose="02020603050405020304" pitchFamily="18" charset="0"/>
                <a:cs typeface="Times New Roman" panose="02020603050405020304" pitchFamily="18" charset="0"/>
              </a:rPr>
              <a:t> when B=2m</a:t>
            </a:r>
            <a:endPar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352110" y="1197758"/>
            <a:ext cx="2249334" cy="369332"/>
          </a:xfrm>
          <a:prstGeom prst="rect">
            <a:avLst/>
          </a:prstGeom>
        </p:spPr>
        <p:txBody>
          <a:bodyPr wrap="none">
            <a:spAutoFit/>
          </a:bodyPr>
          <a:lstStyle/>
          <a:p>
            <a:r>
              <a:rPr lang="en-US" i="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3.2. Reflection wave</a:t>
            </a:r>
            <a:endParaRPr lang="en-US" dirty="0"/>
          </a:p>
        </p:txBody>
      </p:sp>
    </p:spTree>
    <p:extLst>
      <p:ext uri="{BB962C8B-B14F-4D97-AF65-F5344CB8AC3E}">
        <p14:creationId xmlns:p14="http://schemas.microsoft.com/office/powerpoint/2010/main" val="3576073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3" y="892175"/>
            <a:ext cx="9110662" cy="127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59766" name="AutoShape 22"/>
          <p:cNvSpPr>
            <a:spLocks noChangeArrowheads="1"/>
          </p:cNvSpPr>
          <p:nvPr/>
        </p:nvSpPr>
        <p:spPr bwMode="gray">
          <a:xfrm>
            <a:off x="152400" y="76200"/>
            <a:ext cx="685800" cy="685800"/>
          </a:xfrm>
          <a:prstGeom prst="diamond">
            <a:avLst/>
          </a:prstGeom>
          <a:solidFill>
            <a:srgbClr val="0000FF">
              <a:alpha val="89999"/>
            </a:srgb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12294" name="Text Box 24"/>
          <p:cNvSpPr txBox="1">
            <a:spLocks noChangeArrowheads="1"/>
          </p:cNvSpPr>
          <p:nvPr/>
        </p:nvSpPr>
        <p:spPr bwMode="gray">
          <a:xfrm>
            <a:off x="306094" y="174625"/>
            <a:ext cx="356188" cy="461665"/>
          </a:xfrm>
          <a:prstGeom prst="rect">
            <a:avLst/>
          </a:prstGeom>
          <a:noFill/>
          <a:ln w="9525" algn="ctr">
            <a:noFill/>
            <a:miter lim="800000"/>
            <a:headEnd/>
            <a:tailEnd/>
          </a:ln>
        </p:spPr>
        <p:txBody>
          <a:bodyPr wrap="none">
            <a:spAutoFit/>
          </a:bodyPr>
          <a:lstStyle/>
          <a:p>
            <a:pPr algn="ctr" eaLnBrk="0" hangingPunct="0"/>
            <a:r>
              <a:rPr lang="en-US" sz="2400" dirty="0"/>
              <a:t>3</a:t>
            </a:r>
          </a:p>
        </p:txBody>
      </p:sp>
      <p:sp>
        <p:nvSpPr>
          <p:cNvPr id="19" name="AutoShape 1841"/>
          <p:cNvSpPr>
            <a:spLocks noChangeArrowheads="1"/>
          </p:cNvSpPr>
          <p:nvPr/>
        </p:nvSpPr>
        <p:spPr bwMode="gray">
          <a:xfrm>
            <a:off x="991894" y="190500"/>
            <a:ext cx="7799388" cy="457200"/>
          </a:xfrm>
          <a:prstGeom prst="roundRect">
            <a:avLst>
              <a:gd name="adj" fmla="val 16667"/>
            </a:avLst>
          </a:prstGeom>
          <a:solidFill>
            <a:srgbClr val="0000FF">
              <a:alpha val="77000"/>
            </a:srgb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defRPr/>
            </a:pPr>
            <a:endParaRPr lang="en-US" sz="2000" dirty="0">
              <a:solidFill>
                <a:schemeClr val="bg1"/>
              </a:solidFill>
            </a:endParaRPr>
          </a:p>
        </p:txBody>
      </p:sp>
      <p:sp>
        <p:nvSpPr>
          <p:cNvPr id="12296"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2297"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2" name="Slide Number Placeholder 11"/>
          <p:cNvSpPr>
            <a:spLocks noGrp="1"/>
          </p:cNvSpPr>
          <p:nvPr>
            <p:ph type="sldNum" sz="quarter" idx="12"/>
          </p:nvPr>
        </p:nvSpPr>
        <p:spPr/>
        <p:txBody>
          <a:bodyPr/>
          <a:lstStyle/>
          <a:p>
            <a:pPr>
              <a:defRPr/>
            </a:pPr>
            <a:fld id="{677494CC-2BD2-4D82-9E4C-FFBE70A8C19C}" type="slidenum">
              <a:rPr lang="en-US" smtClean="0"/>
              <a:pPr>
                <a:defRPr/>
              </a:pPr>
              <a:t>12</a:t>
            </a:fld>
            <a:endParaRPr lang="en-US" dirty="0"/>
          </a:p>
        </p:txBody>
      </p:sp>
      <p:sp>
        <p:nvSpPr>
          <p:cNvPr id="9" name="Rectangle 8"/>
          <p:cNvSpPr/>
          <p:nvPr/>
        </p:nvSpPr>
        <p:spPr>
          <a:xfrm>
            <a:off x="1155265" y="211210"/>
            <a:ext cx="2860078" cy="400110"/>
          </a:xfrm>
          <a:prstGeom prst="rect">
            <a:avLst/>
          </a:prstGeom>
        </p:spPr>
        <p:txBody>
          <a:bodyPr wrap="none">
            <a:spAutoFit/>
          </a:bodyPr>
          <a:lstStyle/>
          <a:p>
            <a:r>
              <a:rPr lang="en-US" sz="2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Results</a:t>
            </a:r>
            <a:r>
              <a:rPr lang="vi-VN" sz="2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and discussion</a:t>
            </a:r>
            <a:endParaRPr lang="en-US" sz="2000" dirty="0"/>
          </a:p>
        </p:txBody>
      </p:sp>
      <p:sp>
        <p:nvSpPr>
          <p:cNvPr id="3" name="Rectangle 2"/>
          <p:cNvSpPr/>
          <p:nvPr/>
        </p:nvSpPr>
        <p:spPr>
          <a:xfrm>
            <a:off x="46016" y="6102844"/>
            <a:ext cx="8945800" cy="355482"/>
          </a:xfrm>
          <a:prstGeom prst="rect">
            <a:avLst/>
          </a:prstGeom>
        </p:spPr>
        <p:txBody>
          <a:bodyPr wrap="square">
            <a:spAutoFit/>
          </a:bodyPr>
          <a:lstStyle/>
          <a:p>
            <a:pPr indent="269875" algn="ctr">
              <a:lnSpc>
                <a:spcPct val="95000"/>
              </a:lnSpc>
              <a:spcAft>
                <a:spcPts val="0"/>
              </a:spcAft>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Figure 4.</a:t>
            </a:r>
            <a:r>
              <a:rPr lang="en-US" dirty="0">
                <a:solidFill>
                  <a:srgbClr val="202124"/>
                </a:solidFill>
                <a:latin typeface="Palatino Linotype" panose="02040502050505030304" pitchFamily="18" charset="0"/>
                <a:ea typeface="Times New Roman" panose="02020603050405020304" pitchFamily="18" charset="0"/>
                <a:cs typeface="Times New Roman" panose="02020603050405020304" pitchFamily="18" charset="0"/>
              </a:rPr>
              <a:t> Relationship between Kr and </a:t>
            </a:r>
            <a:r>
              <a:rPr lang="en-US" dirty="0" err="1">
                <a:solidFill>
                  <a:srgbClr val="202124"/>
                </a:solidFill>
                <a:latin typeface="Palatino Linotype" panose="02040502050505030304" pitchFamily="18" charset="0"/>
                <a:ea typeface="Times New Roman" panose="02020603050405020304" pitchFamily="18" charset="0"/>
                <a:cs typeface="Times New Roman" panose="02020603050405020304" pitchFamily="18" charset="0"/>
              </a:rPr>
              <a:t>Rc</a:t>
            </a:r>
            <a:r>
              <a:rPr lang="en-US" dirty="0">
                <a:solidFill>
                  <a:srgbClr val="202124"/>
                </a:solidFill>
                <a:latin typeface="Palatino Linotype" panose="02040502050505030304" pitchFamily="18" charset="0"/>
                <a:ea typeface="Times New Roman" panose="02020603050405020304" pitchFamily="18" charset="0"/>
                <a:cs typeface="Times New Roman" panose="02020603050405020304" pitchFamily="18" charset="0"/>
              </a:rPr>
              <a:t>/</a:t>
            </a:r>
            <a:r>
              <a:rPr lang="en-US" dirty="0" err="1">
                <a:solidFill>
                  <a:srgbClr val="202124"/>
                </a:solidFill>
                <a:latin typeface="Palatino Linotype" panose="02040502050505030304" pitchFamily="18" charset="0"/>
                <a:ea typeface="Times New Roman" panose="02020603050405020304" pitchFamily="18" charset="0"/>
                <a:cs typeface="Times New Roman" panose="02020603050405020304" pitchFamily="18" charset="0"/>
              </a:rPr>
              <a:t>Hmo</a:t>
            </a:r>
            <a:r>
              <a:rPr lang="en-US" dirty="0">
                <a:solidFill>
                  <a:srgbClr val="202124"/>
                </a:solidFill>
                <a:latin typeface="Palatino Linotype" panose="02040502050505030304" pitchFamily="18" charset="0"/>
                <a:ea typeface="Times New Roman" panose="02020603050405020304" pitchFamily="18" charset="0"/>
                <a:cs typeface="Times New Roman" panose="02020603050405020304" pitchFamily="18" charset="0"/>
              </a:rPr>
              <a:t> when B=2m</a:t>
            </a:r>
            <a:endPar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299304" y="1240676"/>
            <a:ext cx="6621042" cy="355482"/>
          </a:xfrm>
          <a:prstGeom prst="rect">
            <a:avLst/>
          </a:prstGeom>
        </p:spPr>
        <p:txBody>
          <a:bodyPr wrap="square">
            <a:spAutoFit/>
          </a:bodyPr>
          <a:lstStyle/>
          <a:p>
            <a:pPr indent="269875" algn="just">
              <a:lnSpc>
                <a:spcPct val="95000"/>
              </a:lnSpc>
              <a:spcAft>
                <a:spcPts val="0"/>
              </a:spcAft>
            </a:pPr>
            <a:r>
              <a:rPr lang="en-US"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3.3. Wave reduction due to artificial reef with varying width</a:t>
            </a:r>
            <a:endPar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56503" y="1911163"/>
            <a:ext cx="8560163" cy="4084392"/>
          </a:xfrm>
          <a:prstGeom prst="rect">
            <a:avLst/>
          </a:prstGeom>
        </p:spPr>
      </p:pic>
    </p:spTree>
    <p:extLst>
      <p:ext uri="{BB962C8B-B14F-4D97-AF65-F5344CB8AC3E}">
        <p14:creationId xmlns:p14="http://schemas.microsoft.com/office/powerpoint/2010/main" val="1206210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3" y="892175"/>
            <a:ext cx="9110662" cy="127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59766" name="AutoShape 22"/>
          <p:cNvSpPr>
            <a:spLocks noChangeArrowheads="1"/>
          </p:cNvSpPr>
          <p:nvPr/>
        </p:nvSpPr>
        <p:spPr bwMode="gray">
          <a:xfrm>
            <a:off x="152400" y="76200"/>
            <a:ext cx="685800" cy="685800"/>
          </a:xfrm>
          <a:prstGeom prst="diamond">
            <a:avLst/>
          </a:prstGeom>
          <a:solidFill>
            <a:srgbClr val="0000FF">
              <a:alpha val="89999"/>
            </a:srgb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12294" name="Text Box 24"/>
          <p:cNvSpPr txBox="1">
            <a:spLocks noChangeArrowheads="1"/>
          </p:cNvSpPr>
          <p:nvPr/>
        </p:nvSpPr>
        <p:spPr bwMode="gray">
          <a:xfrm>
            <a:off x="306094" y="174625"/>
            <a:ext cx="356188" cy="461665"/>
          </a:xfrm>
          <a:prstGeom prst="rect">
            <a:avLst/>
          </a:prstGeom>
          <a:noFill/>
          <a:ln w="9525" algn="ctr">
            <a:noFill/>
            <a:miter lim="800000"/>
            <a:headEnd/>
            <a:tailEnd/>
          </a:ln>
        </p:spPr>
        <p:txBody>
          <a:bodyPr wrap="none">
            <a:spAutoFit/>
          </a:bodyPr>
          <a:lstStyle/>
          <a:p>
            <a:pPr algn="ctr" eaLnBrk="0" hangingPunct="0"/>
            <a:r>
              <a:rPr lang="en-US" sz="2400" dirty="0"/>
              <a:t>3</a:t>
            </a:r>
          </a:p>
        </p:txBody>
      </p:sp>
      <p:sp>
        <p:nvSpPr>
          <p:cNvPr id="19" name="AutoShape 1841"/>
          <p:cNvSpPr>
            <a:spLocks noChangeArrowheads="1"/>
          </p:cNvSpPr>
          <p:nvPr/>
        </p:nvSpPr>
        <p:spPr bwMode="gray">
          <a:xfrm>
            <a:off x="991894" y="190500"/>
            <a:ext cx="7799388" cy="457200"/>
          </a:xfrm>
          <a:prstGeom prst="roundRect">
            <a:avLst>
              <a:gd name="adj" fmla="val 16667"/>
            </a:avLst>
          </a:prstGeom>
          <a:solidFill>
            <a:srgbClr val="0000FF">
              <a:alpha val="77000"/>
            </a:srgb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defRPr/>
            </a:pPr>
            <a:endParaRPr lang="en-US" sz="2000" dirty="0">
              <a:solidFill>
                <a:schemeClr val="bg1"/>
              </a:solidFill>
            </a:endParaRPr>
          </a:p>
        </p:txBody>
      </p:sp>
      <p:sp>
        <p:nvSpPr>
          <p:cNvPr id="12296"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2297"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2" name="Slide Number Placeholder 11"/>
          <p:cNvSpPr>
            <a:spLocks noGrp="1"/>
          </p:cNvSpPr>
          <p:nvPr>
            <p:ph type="sldNum" sz="quarter" idx="12"/>
          </p:nvPr>
        </p:nvSpPr>
        <p:spPr/>
        <p:txBody>
          <a:bodyPr/>
          <a:lstStyle/>
          <a:p>
            <a:pPr>
              <a:defRPr/>
            </a:pPr>
            <a:fld id="{677494CC-2BD2-4D82-9E4C-FFBE70A8C19C}" type="slidenum">
              <a:rPr lang="en-US" smtClean="0"/>
              <a:pPr>
                <a:defRPr/>
              </a:pPr>
              <a:t>13</a:t>
            </a:fld>
            <a:endParaRPr lang="en-US" dirty="0"/>
          </a:p>
        </p:txBody>
      </p:sp>
      <p:sp>
        <p:nvSpPr>
          <p:cNvPr id="9" name="Rectangle 8"/>
          <p:cNvSpPr/>
          <p:nvPr/>
        </p:nvSpPr>
        <p:spPr>
          <a:xfrm>
            <a:off x="1155265" y="211210"/>
            <a:ext cx="2860078" cy="400110"/>
          </a:xfrm>
          <a:prstGeom prst="rect">
            <a:avLst/>
          </a:prstGeom>
        </p:spPr>
        <p:txBody>
          <a:bodyPr wrap="none">
            <a:spAutoFit/>
          </a:bodyPr>
          <a:lstStyle/>
          <a:p>
            <a:r>
              <a:rPr lang="en-US" sz="2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Results</a:t>
            </a:r>
            <a:r>
              <a:rPr lang="vi-VN" sz="2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and discussion</a:t>
            </a:r>
            <a:endParaRPr lang="en-US" sz="2000" dirty="0"/>
          </a:p>
        </p:txBody>
      </p:sp>
      <p:sp>
        <p:nvSpPr>
          <p:cNvPr id="2" name="Rectangle 1"/>
          <p:cNvSpPr/>
          <p:nvPr/>
        </p:nvSpPr>
        <p:spPr>
          <a:xfrm>
            <a:off x="299304" y="1240676"/>
            <a:ext cx="8844696" cy="443198"/>
          </a:xfrm>
          <a:prstGeom prst="rect">
            <a:avLst/>
          </a:prstGeom>
        </p:spPr>
        <p:txBody>
          <a:bodyPr wrap="square">
            <a:spAutoFit/>
          </a:bodyPr>
          <a:lstStyle/>
          <a:p>
            <a:pPr indent="269875" algn="just">
              <a:lnSpc>
                <a:spcPct val="95000"/>
              </a:lnSpc>
              <a:spcAft>
                <a:spcPts val="0"/>
              </a:spcAft>
            </a:pPr>
            <a:r>
              <a:rPr lang="en-US" sz="2400"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3.3. Wave reduction due to artificial reef with varying width</a:t>
            </a:r>
            <a:endParaRPr lang="en-US" sz="2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52400" y="1684768"/>
            <a:ext cx="8838473" cy="3970318"/>
          </a:xfrm>
          <a:prstGeom prst="rect">
            <a:avLst/>
          </a:prstGeom>
        </p:spPr>
        <p:txBody>
          <a:bodyPr wrap="square">
            <a:spAutoFit/>
          </a:bodyPr>
          <a:lstStyle/>
          <a:p>
            <a:pPr indent="269875" algn="just">
              <a:lnSpc>
                <a:spcPct val="150000"/>
              </a:lnSpc>
              <a:spcAft>
                <a:spcPts val="0"/>
              </a:spcAft>
            </a:pP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rPr>
              <a:t>+ B/L</a:t>
            </a:r>
            <a:r>
              <a:rPr lang="en-US" sz="2400" b="0" baseline="-25000" dirty="0" smtClean="0">
                <a:latin typeface="Palatino Linotype" panose="02040502050505030304" pitchFamily="18" charset="0"/>
                <a:ea typeface="Times New Roman" panose="02020603050405020304" pitchFamily="18" charset="0"/>
                <a:cs typeface="Times New Roman" panose="02020603050405020304" pitchFamily="18" charset="0"/>
              </a:rPr>
              <a:t>m</a:t>
            </a: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rPr>
              <a:t> </a:t>
            </a:r>
            <a:r>
              <a:rPr lang="en-US" sz="2400" b="0" dirty="0">
                <a:latin typeface="Palatino Linotype" panose="02040502050505030304" pitchFamily="18" charset="0"/>
                <a:ea typeface="Times New Roman" panose="02020603050405020304" pitchFamily="18" charset="0"/>
                <a:cs typeface="Times New Roman" panose="02020603050405020304" pitchFamily="18" charset="0"/>
              </a:rPr>
              <a:t>&lt;0.2 </a:t>
            </a: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rPr>
              <a:t>(less </a:t>
            </a:r>
            <a:r>
              <a:rPr lang="en-US" sz="2400" b="0" dirty="0">
                <a:latin typeface="Palatino Linotype" panose="02040502050505030304" pitchFamily="18" charset="0"/>
                <a:ea typeface="Times New Roman" panose="02020603050405020304" pitchFamily="18" charset="0"/>
                <a:cs typeface="Times New Roman" panose="02020603050405020304" pitchFamily="18" charset="0"/>
              </a:rPr>
              <a:t>than 03 rows of Reef Ball), </a:t>
            </a:r>
            <a:r>
              <a:rPr lang="en-US" sz="2400" b="0" dirty="0" err="1" smtClean="0">
                <a:latin typeface="Palatino Linotype" panose="02040502050505030304" pitchFamily="18" charset="0"/>
                <a:ea typeface="Times New Roman" panose="02020603050405020304" pitchFamily="18" charset="0"/>
                <a:cs typeface="Times New Roman" panose="02020603050405020304" pitchFamily="18" charset="0"/>
              </a:rPr>
              <a:t>Rc</a:t>
            </a: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rPr>
              <a:t> </a:t>
            </a:r>
            <a:r>
              <a:rPr lang="en-US" sz="2400" b="0" dirty="0">
                <a:latin typeface="Palatino Linotype" panose="02040502050505030304" pitchFamily="18" charset="0"/>
                <a:ea typeface="Times New Roman" panose="02020603050405020304" pitchFamily="18" charset="0"/>
                <a:cs typeface="Times New Roman" panose="02020603050405020304" pitchFamily="18" charset="0"/>
              </a:rPr>
              <a:t>=0;</a:t>
            </a: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rPr>
              <a:t>%~15%-25%, the reef width </a:t>
            </a:r>
            <a:r>
              <a:rPr lang="en-US" sz="2400" b="0" dirty="0">
                <a:latin typeface="Palatino Linotype" panose="02040502050505030304" pitchFamily="18" charset="0"/>
                <a:ea typeface="Times New Roman" panose="02020603050405020304" pitchFamily="18" charset="0"/>
                <a:cs typeface="Times New Roman" panose="02020603050405020304" pitchFamily="18" charset="0"/>
              </a:rPr>
              <a:t>is not less than </a:t>
            </a: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rPr>
              <a:t>0.2L</a:t>
            </a:r>
            <a:r>
              <a:rPr lang="en-US" sz="2400" b="0" baseline="-25000" dirty="0" smtClean="0">
                <a:latin typeface="Palatino Linotype" panose="02040502050505030304" pitchFamily="18" charset="0"/>
                <a:ea typeface="Times New Roman" panose="02020603050405020304" pitchFamily="18" charset="0"/>
                <a:cs typeface="Times New Roman" panose="02020603050405020304" pitchFamily="18" charset="0"/>
              </a:rPr>
              <a:t>m</a:t>
            </a:r>
            <a:endParaRPr lang="en-US" sz="2400" b="0" dirty="0">
              <a:latin typeface="Palatino Linotype" panose="02040502050505030304" pitchFamily="18" charset="0"/>
              <a:ea typeface="Times New Roman" panose="02020603050405020304" pitchFamily="18" charset="0"/>
              <a:cs typeface="Times New Roman" panose="02020603050405020304" pitchFamily="18" charset="0"/>
            </a:endParaRPr>
          </a:p>
          <a:p>
            <a:pPr indent="269875" algn="just">
              <a:lnSpc>
                <a:spcPct val="150000"/>
              </a:lnSpc>
              <a:spcAft>
                <a:spcPts val="0"/>
              </a:spcAft>
            </a:pP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rPr>
              <a:t>+When </a:t>
            </a:r>
            <a:r>
              <a:rPr lang="en-US" sz="2400" b="0" dirty="0">
                <a:latin typeface="Palatino Linotype" panose="02040502050505030304" pitchFamily="18" charset="0"/>
                <a:ea typeface="Times New Roman" panose="02020603050405020304" pitchFamily="18" charset="0"/>
                <a:cs typeface="Times New Roman" panose="02020603050405020304" pitchFamily="18" charset="0"/>
              </a:rPr>
              <a:t>the width of the reef crest rise, the wave reduction efficiency saw an increase dramatically of over 60% </a:t>
            </a:r>
            <a:endPar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indent="269875" algn="just">
              <a:lnSpc>
                <a:spcPct val="150000"/>
              </a:lnSpc>
              <a:spcAft>
                <a:spcPts val="0"/>
              </a:spcAft>
            </a:pP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rPr>
              <a:t>+ B/L</a:t>
            </a:r>
            <a:r>
              <a:rPr lang="en-US" sz="2400" b="0" baseline="-25000" dirty="0" smtClean="0">
                <a:latin typeface="Palatino Linotype" panose="02040502050505030304" pitchFamily="18" charset="0"/>
                <a:ea typeface="Times New Roman" panose="02020603050405020304" pitchFamily="18" charset="0"/>
                <a:cs typeface="Times New Roman" panose="02020603050405020304" pitchFamily="18" charset="0"/>
              </a:rPr>
              <a:t>m</a:t>
            </a: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rPr>
              <a:t> approaches </a:t>
            </a:r>
            <a:r>
              <a:rPr lang="en-US" sz="2400" b="0" dirty="0">
                <a:latin typeface="Palatino Linotype" panose="02040502050505030304" pitchFamily="18" charset="0"/>
                <a:ea typeface="Times New Roman" panose="02020603050405020304" pitchFamily="18" charset="0"/>
                <a:cs typeface="Times New Roman" panose="02020603050405020304" pitchFamily="18" charset="0"/>
              </a:rPr>
              <a:t>to over 0.6. The trend of the graph tends to stretch horizontally</a:t>
            </a:r>
            <a:r>
              <a:rPr lang="en-US" sz="2400" b="0" dirty="0" smtClean="0">
                <a:latin typeface="Palatino Linotype" panose="02040502050505030304" pitchFamily="18" charset="0"/>
                <a:ea typeface="Times New Roman" panose="02020603050405020304" pitchFamily="18" charset="0"/>
                <a:cs typeface="Times New Roman" panose="02020603050405020304" pitchFamily="18" charset="0"/>
              </a:rPr>
              <a:t>.</a:t>
            </a:r>
          </a:p>
          <a:p>
            <a:pPr indent="269875" algn="just">
              <a:lnSpc>
                <a:spcPct val="150000"/>
              </a:lnSpc>
              <a:spcAft>
                <a:spcPts val="0"/>
              </a:spcAft>
            </a:pPr>
            <a:endParaRPr lang="en-US" sz="2400" b="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152401" y="5039657"/>
            <a:ext cx="8731826" cy="1140440"/>
          </a:xfrm>
          <a:prstGeom prst="rect">
            <a:avLst/>
          </a:prstGeom>
        </p:spPr>
        <p:txBody>
          <a:bodyPr wrap="square">
            <a:spAutoFit/>
          </a:bodyPr>
          <a:lstStyle/>
          <a:p>
            <a:pPr indent="269875" algn="just">
              <a:lnSpc>
                <a:spcPct val="150000"/>
              </a:lnSpc>
              <a:spcAft>
                <a:spcPts val="0"/>
              </a:spcAft>
            </a:pPr>
            <a:r>
              <a:rPr lang="en-US" sz="2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It is recommended that the effective range of B </a:t>
            </a:r>
            <a:r>
              <a:rPr lang="en-US" sz="24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p>
          <a:p>
            <a:pPr indent="269875" algn="just">
              <a:lnSpc>
                <a:spcPct val="150000"/>
              </a:lnSpc>
              <a:spcAft>
                <a:spcPts val="0"/>
              </a:spcAft>
            </a:pPr>
            <a:r>
              <a:rPr lang="en-US" sz="2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sz="24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1/5L</a:t>
            </a:r>
            <a:r>
              <a:rPr lang="en-US" sz="2400" baseline="-250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a:t>
            </a:r>
            <a:r>
              <a:rPr lang="en-US" sz="24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B </a:t>
            </a:r>
            <a:r>
              <a:rPr lang="en-US" sz="2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03/5L</a:t>
            </a:r>
            <a:r>
              <a:rPr lang="en-US" sz="2400" baseline="-25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a:t>
            </a:r>
            <a:r>
              <a:rPr lang="en-US" sz="2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6333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3" y="892175"/>
            <a:ext cx="9110662" cy="127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25608"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25609"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0" name="Slide Number Placeholder 9"/>
          <p:cNvSpPr>
            <a:spLocks noGrp="1"/>
          </p:cNvSpPr>
          <p:nvPr>
            <p:ph type="sldNum" sz="quarter" idx="12"/>
          </p:nvPr>
        </p:nvSpPr>
        <p:spPr/>
        <p:txBody>
          <a:bodyPr/>
          <a:lstStyle/>
          <a:p>
            <a:pPr>
              <a:defRPr/>
            </a:pPr>
            <a:fld id="{677494CC-2BD2-4D82-9E4C-FFBE70A8C19C}" type="slidenum">
              <a:rPr lang="en-US" smtClean="0"/>
              <a:pPr>
                <a:defRPr/>
              </a:pPr>
              <a:t>14</a:t>
            </a:fld>
            <a:endParaRPr lang="en-US"/>
          </a:p>
        </p:txBody>
      </p:sp>
      <p:sp>
        <p:nvSpPr>
          <p:cNvPr id="12" name="AutoShape 4"/>
          <p:cNvSpPr>
            <a:spLocks noChangeArrowheads="1"/>
          </p:cNvSpPr>
          <p:nvPr/>
        </p:nvSpPr>
        <p:spPr bwMode="gray">
          <a:xfrm>
            <a:off x="1236145" y="247114"/>
            <a:ext cx="6948487" cy="534987"/>
          </a:xfrm>
          <a:prstGeom prst="roundRect">
            <a:avLst>
              <a:gd name="adj" fmla="val 16667"/>
            </a:avLst>
          </a:prstGeom>
          <a:solidFill>
            <a:srgbClr val="FF6600"/>
          </a:solidFill>
          <a:ln w="12700" algn="ctr">
            <a:solidFill>
              <a:schemeClr val="accent1"/>
            </a:solidFill>
            <a:round/>
            <a:headEnd/>
            <a:tailEnd/>
          </a:ln>
          <a:effectLst>
            <a:outerShdw dist="99190" dir="2388334" algn="ctr" rotWithShape="0">
              <a:srgbClr val="333333">
                <a:alpha val="50000"/>
              </a:srgbClr>
            </a:outerShdw>
          </a:effectLst>
        </p:spPr>
        <p:txBody>
          <a:bodyPr wrap="none" anchor="ctr"/>
          <a:lstStyle/>
          <a:p>
            <a:pPr>
              <a:defRPr/>
            </a:pPr>
            <a:endParaRPr lang="en-US"/>
          </a:p>
        </p:txBody>
      </p:sp>
      <p:sp>
        <p:nvSpPr>
          <p:cNvPr id="13" name="AutoShape 5"/>
          <p:cNvSpPr>
            <a:spLocks noChangeArrowheads="1"/>
          </p:cNvSpPr>
          <p:nvPr/>
        </p:nvSpPr>
        <p:spPr bwMode="gray">
          <a:xfrm>
            <a:off x="438240" y="165390"/>
            <a:ext cx="685800" cy="685800"/>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14" name="Text Box 6"/>
          <p:cNvSpPr txBox="1">
            <a:spLocks noChangeArrowheads="1"/>
          </p:cNvSpPr>
          <p:nvPr/>
        </p:nvSpPr>
        <p:spPr bwMode="gray">
          <a:xfrm>
            <a:off x="1579418" y="259237"/>
            <a:ext cx="4225564" cy="400110"/>
          </a:xfrm>
          <a:prstGeom prst="rect">
            <a:avLst/>
          </a:prstGeom>
          <a:noFill/>
          <a:ln w="9525" algn="ctr">
            <a:noFill/>
            <a:miter lim="800000"/>
            <a:headEnd/>
            <a:tailEnd/>
          </a:ln>
        </p:spPr>
        <p:txBody>
          <a:bodyPr wrap="square">
            <a:spAutoFit/>
          </a:bodyPr>
          <a:lstStyle/>
          <a:p>
            <a:r>
              <a:rPr lang="en-US" sz="2000" dirty="0"/>
              <a:t>Conclusions</a:t>
            </a:r>
          </a:p>
        </p:txBody>
      </p:sp>
      <p:sp>
        <p:nvSpPr>
          <p:cNvPr id="15" name="Text Box 7"/>
          <p:cNvSpPr txBox="1">
            <a:spLocks noChangeArrowheads="1"/>
          </p:cNvSpPr>
          <p:nvPr/>
        </p:nvSpPr>
        <p:spPr bwMode="gray">
          <a:xfrm>
            <a:off x="617473" y="278681"/>
            <a:ext cx="327334" cy="400110"/>
          </a:xfrm>
          <a:prstGeom prst="rect">
            <a:avLst/>
          </a:prstGeom>
          <a:noFill/>
          <a:ln w="9525" algn="ctr">
            <a:noFill/>
            <a:miter lim="800000"/>
            <a:headEnd/>
            <a:tailEnd/>
          </a:ln>
        </p:spPr>
        <p:txBody>
          <a:bodyPr wrap="none">
            <a:spAutoFit/>
          </a:bodyPr>
          <a:lstStyle/>
          <a:p>
            <a:pPr algn="ctr" eaLnBrk="0" hangingPunct="0"/>
            <a:r>
              <a:rPr lang="en-US" sz="2000" dirty="0"/>
              <a:t>4</a:t>
            </a:r>
          </a:p>
        </p:txBody>
      </p:sp>
      <p:sp>
        <p:nvSpPr>
          <p:cNvPr id="5" name="Rectangle 4"/>
          <p:cNvSpPr/>
          <p:nvPr/>
        </p:nvSpPr>
        <p:spPr>
          <a:xfrm>
            <a:off x="275107" y="1129249"/>
            <a:ext cx="8733812" cy="5332422"/>
          </a:xfrm>
          <a:prstGeom prst="rect">
            <a:avLst/>
          </a:prstGeom>
        </p:spPr>
        <p:txBody>
          <a:bodyPr wrap="square">
            <a:spAutoFit/>
          </a:bodyPr>
          <a:lstStyle/>
          <a:p>
            <a:pPr marL="285750" indent="-285750" algn="just">
              <a:lnSpc>
                <a:spcPct val="120000"/>
              </a:lnSpc>
              <a:spcAft>
                <a:spcPts val="0"/>
              </a:spcAft>
              <a:buFontTx/>
              <a:buChar char="-"/>
            </a:pPr>
            <a:r>
              <a:rPr lang="en-US" sz="1900" b="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When </a:t>
            </a:r>
            <a:r>
              <a:rPr lang="en-US" sz="1900" b="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propagating from deep water into the platform, most of waves brake. Waves enormously attenuate, the secondary waves are formed and continue to transmit on the reef flat. </a:t>
            </a:r>
          </a:p>
          <a:p>
            <a:pPr marL="285750" indent="-285750" algn="just">
              <a:lnSpc>
                <a:spcPct val="120000"/>
              </a:lnSpc>
              <a:spcAft>
                <a:spcPts val="0"/>
              </a:spcAft>
              <a:buFontTx/>
              <a:buChar char="-"/>
            </a:pPr>
            <a:r>
              <a:rPr lang="en-US" sz="1900" b="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Moving </a:t>
            </a:r>
            <a:r>
              <a:rPr lang="en-US" sz="1900" b="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on the reef flat of shallow water, the wave spectrum tends to stretch out towards the low frequencies. After passing through the field of Reef Balls, the wave spectrum becomes broader and lower.</a:t>
            </a:r>
          </a:p>
          <a:p>
            <a:pPr marL="285750" indent="-285750" algn="just">
              <a:lnSpc>
                <a:spcPct val="120000"/>
              </a:lnSpc>
              <a:spcAft>
                <a:spcPts val="0"/>
              </a:spcAft>
              <a:buFontTx/>
              <a:buChar char="-"/>
            </a:pPr>
            <a:r>
              <a:rPr lang="en-US" sz="1900" b="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Measurements </a:t>
            </a:r>
            <a:r>
              <a:rPr lang="en-US" sz="1900" b="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derived reflection coefficient Kr varying between 0.25 and 0.42. Compared with other types of breakwaters, Reef Balls have a considerable ability to absorb incoming waves. </a:t>
            </a:r>
            <a:endParaRPr lang="en-US" sz="1900" b="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lnSpc>
                <a:spcPct val="120000"/>
              </a:lnSpc>
              <a:spcAft>
                <a:spcPts val="0"/>
              </a:spcAft>
              <a:buFontTx/>
              <a:buChar char="-"/>
            </a:pPr>
            <a:r>
              <a:rPr lang="en-US" sz="1900" b="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Due </a:t>
            </a:r>
            <a:r>
              <a:rPr lang="en-US" sz="1900" b="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to the low water depth on the reef flat, wave reduction is governed more considerably by the field width rather than the freeboard of the Reef Balls. Experimental results indicate that the effective width of the Reef Balls field should be in order of 1/5 to 3/5 of the shallow water wave length. </a:t>
            </a:r>
            <a:endParaRPr lang="en-US" sz="1900" b="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lnSpc>
                <a:spcPct val="120000"/>
              </a:lnSpc>
              <a:spcAft>
                <a:spcPts val="0"/>
              </a:spcAft>
              <a:buFontTx/>
              <a:buChar char="-"/>
            </a:pPr>
            <a:r>
              <a:rPr lang="en-US" sz="1900" b="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To </a:t>
            </a:r>
            <a:r>
              <a:rPr lang="en-US" sz="1900" b="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conclude, the obtained observations and measurements optimize the design of a Reef Balls field regarding wave reduction effect</a:t>
            </a:r>
          </a:p>
        </p:txBody>
      </p:sp>
    </p:spTree>
    <p:extLst>
      <p:ext uri="{BB962C8B-B14F-4D97-AF65-F5344CB8AC3E}">
        <p14:creationId xmlns:p14="http://schemas.microsoft.com/office/powerpoint/2010/main" val="3008270648"/>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AutoShape 4"/>
          <p:cNvSpPr>
            <a:spLocks noChangeArrowheads="1"/>
          </p:cNvSpPr>
          <p:nvPr/>
        </p:nvSpPr>
        <p:spPr bwMode="gray">
          <a:xfrm>
            <a:off x="1976582" y="1801505"/>
            <a:ext cx="6948487" cy="534987"/>
          </a:xfrm>
          <a:prstGeom prst="roundRect">
            <a:avLst>
              <a:gd name="adj" fmla="val 16667"/>
            </a:avLst>
          </a:prstGeom>
          <a:solidFill>
            <a:srgbClr val="FF6600"/>
          </a:solidFill>
          <a:ln w="12700" algn="ctr">
            <a:solidFill>
              <a:schemeClr val="accent1"/>
            </a:solidFill>
            <a:round/>
            <a:headEnd/>
            <a:tailEnd/>
          </a:ln>
          <a:effectLst>
            <a:outerShdw dist="99190" dir="2388334" algn="ctr" rotWithShape="0">
              <a:srgbClr val="333333">
                <a:alpha val="50000"/>
              </a:srgbClr>
            </a:outerShdw>
          </a:effectLst>
        </p:spPr>
        <p:txBody>
          <a:bodyPr wrap="none" anchor="ctr"/>
          <a:lstStyle/>
          <a:p>
            <a:pPr>
              <a:defRPr/>
            </a:pPr>
            <a:endParaRPr lang="en-US"/>
          </a:p>
        </p:txBody>
      </p:sp>
      <p:sp>
        <p:nvSpPr>
          <p:cNvPr id="214021" name="AutoShape 5"/>
          <p:cNvSpPr>
            <a:spLocks noChangeArrowheads="1"/>
          </p:cNvSpPr>
          <p:nvPr/>
        </p:nvSpPr>
        <p:spPr bwMode="gray">
          <a:xfrm>
            <a:off x="1003712" y="1788058"/>
            <a:ext cx="685800" cy="685800"/>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5124" name="Text Box 6"/>
          <p:cNvSpPr txBox="1">
            <a:spLocks noChangeArrowheads="1"/>
          </p:cNvSpPr>
          <p:nvPr/>
        </p:nvSpPr>
        <p:spPr bwMode="gray">
          <a:xfrm>
            <a:off x="2100406" y="1893336"/>
            <a:ext cx="4122522" cy="400110"/>
          </a:xfrm>
          <a:prstGeom prst="rect">
            <a:avLst/>
          </a:prstGeom>
          <a:noFill/>
          <a:ln w="9525" algn="ctr">
            <a:noFill/>
            <a:miter lim="800000"/>
            <a:headEnd/>
            <a:tailEnd/>
          </a:ln>
        </p:spPr>
        <p:txBody>
          <a:bodyPr wrap="square">
            <a:spAutoFit/>
          </a:bodyPr>
          <a:lstStyle/>
          <a:p>
            <a:r>
              <a:rPr lang="en-US" sz="2000" dirty="0"/>
              <a:t>Introduction</a:t>
            </a:r>
          </a:p>
        </p:txBody>
      </p:sp>
      <p:sp>
        <p:nvSpPr>
          <p:cNvPr id="5125" name="Text Box 7"/>
          <p:cNvSpPr txBox="1">
            <a:spLocks noChangeArrowheads="1"/>
          </p:cNvSpPr>
          <p:nvPr/>
        </p:nvSpPr>
        <p:spPr bwMode="gray">
          <a:xfrm>
            <a:off x="1197316" y="1893336"/>
            <a:ext cx="327333" cy="400110"/>
          </a:xfrm>
          <a:prstGeom prst="rect">
            <a:avLst/>
          </a:prstGeom>
          <a:noFill/>
          <a:ln w="9525" algn="ctr">
            <a:noFill/>
            <a:miter lim="800000"/>
            <a:headEnd/>
            <a:tailEnd/>
          </a:ln>
        </p:spPr>
        <p:txBody>
          <a:bodyPr wrap="square">
            <a:spAutoFit/>
          </a:bodyPr>
          <a:lstStyle/>
          <a:p>
            <a:pPr algn="ctr" eaLnBrk="0" hangingPunct="0"/>
            <a:r>
              <a:rPr lang="en-US" sz="2000" dirty="0"/>
              <a:t>1</a:t>
            </a:r>
          </a:p>
        </p:txBody>
      </p:sp>
      <p:sp>
        <p:nvSpPr>
          <p:cNvPr id="214024" name="AutoShape 8"/>
          <p:cNvSpPr>
            <a:spLocks noChangeArrowheads="1"/>
          </p:cNvSpPr>
          <p:nvPr/>
        </p:nvSpPr>
        <p:spPr bwMode="gray">
          <a:xfrm>
            <a:off x="1976581" y="2715335"/>
            <a:ext cx="6948487" cy="638144"/>
          </a:xfrm>
          <a:prstGeom prst="roundRect">
            <a:avLst>
              <a:gd name="adj" fmla="val 16667"/>
            </a:avLst>
          </a:prstGeom>
          <a:solidFill>
            <a:srgbClr val="008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p>
        </p:txBody>
      </p:sp>
      <p:sp>
        <p:nvSpPr>
          <p:cNvPr id="214025" name="AutoShape 9"/>
          <p:cNvSpPr>
            <a:spLocks noChangeArrowheads="1"/>
          </p:cNvSpPr>
          <p:nvPr/>
        </p:nvSpPr>
        <p:spPr bwMode="gray">
          <a:xfrm>
            <a:off x="1081293" y="2658745"/>
            <a:ext cx="685800" cy="685800"/>
          </a:xfrm>
          <a:prstGeom prst="diamond">
            <a:avLst/>
          </a:prstGeom>
          <a:solidFill>
            <a:srgbClr val="008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5129" name="Text Box 11"/>
          <p:cNvSpPr txBox="1">
            <a:spLocks noChangeArrowheads="1"/>
          </p:cNvSpPr>
          <p:nvPr/>
        </p:nvSpPr>
        <p:spPr bwMode="gray">
          <a:xfrm>
            <a:off x="1241631" y="2824348"/>
            <a:ext cx="365125" cy="400110"/>
          </a:xfrm>
          <a:prstGeom prst="rect">
            <a:avLst/>
          </a:prstGeom>
          <a:noFill/>
          <a:ln w="9525" algn="ctr">
            <a:noFill/>
            <a:miter lim="800000"/>
            <a:headEnd/>
            <a:tailEnd/>
          </a:ln>
        </p:spPr>
        <p:txBody>
          <a:bodyPr>
            <a:spAutoFit/>
          </a:bodyPr>
          <a:lstStyle/>
          <a:p>
            <a:pPr algn="ctr" eaLnBrk="0" hangingPunct="0"/>
            <a:r>
              <a:rPr lang="en-US" sz="2000" dirty="0">
                <a:solidFill>
                  <a:schemeClr val="bg1"/>
                </a:solidFill>
              </a:rPr>
              <a:t>2</a:t>
            </a:r>
          </a:p>
        </p:txBody>
      </p:sp>
      <p:sp>
        <p:nvSpPr>
          <p:cNvPr id="214028" name="AutoShape 12"/>
          <p:cNvSpPr>
            <a:spLocks noChangeArrowheads="1"/>
          </p:cNvSpPr>
          <p:nvPr/>
        </p:nvSpPr>
        <p:spPr bwMode="gray">
          <a:xfrm>
            <a:off x="1976582" y="3862906"/>
            <a:ext cx="6948487" cy="581025"/>
          </a:xfrm>
          <a:prstGeom prst="roundRect">
            <a:avLst>
              <a:gd name="adj" fmla="val 16667"/>
            </a:avLst>
          </a:prstGeom>
          <a:solidFill>
            <a:srgbClr val="0000FF">
              <a:alpha val="77000"/>
            </a:srgb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p>
        </p:txBody>
      </p:sp>
      <p:sp>
        <p:nvSpPr>
          <p:cNvPr id="214029" name="AutoShape 13"/>
          <p:cNvSpPr>
            <a:spLocks noChangeArrowheads="1"/>
          </p:cNvSpPr>
          <p:nvPr/>
        </p:nvSpPr>
        <p:spPr bwMode="gray">
          <a:xfrm>
            <a:off x="1003074" y="3758131"/>
            <a:ext cx="685800" cy="685800"/>
          </a:xfrm>
          <a:prstGeom prst="diamond">
            <a:avLst/>
          </a:prstGeom>
          <a:solidFill>
            <a:srgbClr val="0000FF">
              <a:alpha val="89999"/>
            </a:srgb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5133" name="Text Box 19"/>
          <p:cNvSpPr txBox="1">
            <a:spLocks noChangeArrowheads="1"/>
          </p:cNvSpPr>
          <p:nvPr/>
        </p:nvSpPr>
        <p:spPr bwMode="gray">
          <a:xfrm>
            <a:off x="1170636" y="3879561"/>
            <a:ext cx="354013" cy="400110"/>
          </a:xfrm>
          <a:prstGeom prst="rect">
            <a:avLst/>
          </a:prstGeom>
          <a:noFill/>
          <a:ln w="9525" algn="ctr">
            <a:noFill/>
            <a:miter lim="800000"/>
            <a:headEnd/>
            <a:tailEnd/>
          </a:ln>
        </p:spPr>
        <p:txBody>
          <a:bodyPr>
            <a:spAutoFit/>
          </a:bodyPr>
          <a:lstStyle/>
          <a:p>
            <a:pPr algn="ctr" eaLnBrk="0" hangingPunct="0"/>
            <a:r>
              <a:rPr lang="en-US" sz="2000" dirty="0"/>
              <a:t>3</a:t>
            </a:r>
          </a:p>
        </p:txBody>
      </p:sp>
      <p:sp>
        <p:nvSpPr>
          <p:cNvPr id="4" name="Rectangle 3"/>
          <p:cNvSpPr/>
          <p:nvPr/>
        </p:nvSpPr>
        <p:spPr>
          <a:xfrm>
            <a:off x="33338" y="1093788"/>
            <a:ext cx="9110662" cy="50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5135" name="Text Box 26"/>
          <p:cNvSpPr txBox="1">
            <a:spLocks noChangeArrowheads="1"/>
          </p:cNvSpPr>
          <p:nvPr/>
        </p:nvSpPr>
        <p:spPr bwMode="auto">
          <a:xfrm>
            <a:off x="471055" y="401637"/>
            <a:ext cx="6830289" cy="523220"/>
          </a:xfrm>
          <a:prstGeom prst="rect">
            <a:avLst/>
          </a:prstGeom>
          <a:noFill/>
          <a:ln w="9525" algn="ctr">
            <a:noFill/>
            <a:miter lim="800000"/>
            <a:headEnd/>
            <a:tailEnd/>
          </a:ln>
        </p:spPr>
        <p:txBody>
          <a:bodyPr wrap="square">
            <a:spAutoFit/>
          </a:bodyPr>
          <a:lstStyle/>
          <a:p>
            <a:pPr algn="ctr">
              <a:spcBef>
                <a:spcPct val="50000"/>
              </a:spcBef>
            </a:pPr>
            <a:r>
              <a:rPr lang="en-US" sz="2800" dirty="0">
                <a:solidFill>
                  <a:srgbClr val="000099"/>
                </a:solidFill>
              </a:rPr>
              <a:t>Contents</a:t>
            </a:r>
          </a:p>
        </p:txBody>
      </p:sp>
      <p:sp>
        <p:nvSpPr>
          <p:cNvPr id="25" name="Slide Number Placeholder 24"/>
          <p:cNvSpPr>
            <a:spLocks noGrp="1"/>
          </p:cNvSpPr>
          <p:nvPr>
            <p:ph type="sldNum" sz="quarter" idx="12"/>
          </p:nvPr>
        </p:nvSpPr>
        <p:spPr/>
        <p:txBody>
          <a:bodyPr/>
          <a:lstStyle/>
          <a:p>
            <a:pPr>
              <a:defRPr/>
            </a:pPr>
            <a:fld id="{677494CC-2BD2-4D82-9E4C-FFBE70A8C19C}" type="slidenum">
              <a:rPr lang="en-US" smtClean="0"/>
              <a:pPr>
                <a:defRPr/>
              </a:pPr>
              <a:t>2</a:t>
            </a:fld>
            <a:endParaRPr lang="en-US"/>
          </a:p>
        </p:txBody>
      </p:sp>
      <p:sp>
        <p:nvSpPr>
          <p:cNvPr id="27" name="AutoShape 4"/>
          <p:cNvSpPr>
            <a:spLocks noChangeArrowheads="1"/>
          </p:cNvSpPr>
          <p:nvPr/>
        </p:nvSpPr>
        <p:spPr bwMode="gray">
          <a:xfrm>
            <a:off x="1976582" y="4980769"/>
            <a:ext cx="6948487" cy="534987"/>
          </a:xfrm>
          <a:prstGeom prst="roundRect">
            <a:avLst>
              <a:gd name="adj" fmla="val 16667"/>
            </a:avLst>
          </a:prstGeom>
          <a:solidFill>
            <a:srgbClr val="FF6600"/>
          </a:solidFill>
          <a:ln w="12700" algn="ctr">
            <a:solidFill>
              <a:schemeClr val="accent1"/>
            </a:solidFill>
            <a:round/>
            <a:headEnd/>
            <a:tailEnd/>
          </a:ln>
          <a:effectLst>
            <a:outerShdw dist="99190" dir="2388334" algn="ctr" rotWithShape="0">
              <a:srgbClr val="333333">
                <a:alpha val="50000"/>
              </a:srgbClr>
            </a:outerShdw>
          </a:effectLst>
        </p:spPr>
        <p:txBody>
          <a:bodyPr wrap="none" anchor="ctr"/>
          <a:lstStyle/>
          <a:p>
            <a:pPr>
              <a:defRPr/>
            </a:pPr>
            <a:endParaRPr lang="en-US"/>
          </a:p>
        </p:txBody>
      </p:sp>
      <p:sp>
        <p:nvSpPr>
          <p:cNvPr id="28" name="AutoShape 5"/>
          <p:cNvSpPr>
            <a:spLocks noChangeArrowheads="1"/>
          </p:cNvSpPr>
          <p:nvPr/>
        </p:nvSpPr>
        <p:spPr bwMode="gray">
          <a:xfrm>
            <a:off x="1148907" y="4968836"/>
            <a:ext cx="685800" cy="685800"/>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29" name="Text Box 6"/>
          <p:cNvSpPr txBox="1">
            <a:spLocks noChangeArrowheads="1"/>
          </p:cNvSpPr>
          <p:nvPr/>
        </p:nvSpPr>
        <p:spPr bwMode="gray">
          <a:xfrm>
            <a:off x="2174009" y="5048207"/>
            <a:ext cx="4225564" cy="400110"/>
          </a:xfrm>
          <a:prstGeom prst="rect">
            <a:avLst/>
          </a:prstGeom>
          <a:noFill/>
          <a:ln w="9525" algn="ctr">
            <a:noFill/>
            <a:miter lim="800000"/>
            <a:headEnd/>
            <a:tailEnd/>
          </a:ln>
        </p:spPr>
        <p:txBody>
          <a:bodyPr wrap="square">
            <a:spAutoFit/>
          </a:bodyPr>
          <a:lstStyle/>
          <a:p>
            <a:r>
              <a:rPr lang="en-US" sz="2000" dirty="0">
                <a:solidFill>
                  <a:schemeClr val="bg1"/>
                </a:solidFill>
              </a:rPr>
              <a:t>Conclusions</a:t>
            </a:r>
          </a:p>
        </p:txBody>
      </p:sp>
      <p:sp>
        <p:nvSpPr>
          <p:cNvPr id="31" name="Text Box 7"/>
          <p:cNvSpPr txBox="1">
            <a:spLocks noChangeArrowheads="1"/>
          </p:cNvSpPr>
          <p:nvPr/>
        </p:nvSpPr>
        <p:spPr bwMode="gray">
          <a:xfrm>
            <a:off x="1333921" y="5048207"/>
            <a:ext cx="327334" cy="400110"/>
          </a:xfrm>
          <a:prstGeom prst="rect">
            <a:avLst/>
          </a:prstGeom>
          <a:noFill/>
          <a:ln w="9525" algn="ctr">
            <a:noFill/>
            <a:miter lim="800000"/>
            <a:headEnd/>
            <a:tailEnd/>
          </a:ln>
        </p:spPr>
        <p:txBody>
          <a:bodyPr wrap="none">
            <a:spAutoFit/>
          </a:bodyPr>
          <a:lstStyle/>
          <a:p>
            <a:pPr algn="ctr" eaLnBrk="0" hangingPunct="0"/>
            <a:r>
              <a:rPr lang="en-US" sz="2000" dirty="0" smtClean="0">
                <a:solidFill>
                  <a:schemeClr val="bg1"/>
                </a:solidFill>
              </a:rPr>
              <a:t>4</a:t>
            </a:r>
            <a:endParaRPr lang="en-US" sz="2000" dirty="0">
              <a:solidFill>
                <a:schemeClr val="bg1"/>
              </a:solidFill>
            </a:endParaRPr>
          </a:p>
        </p:txBody>
      </p:sp>
      <p:sp>
        <p:nvSpPr>
          <p:cNvPr id="3" name="Rectangle 2"/>
          <p:cNvSpPr/>
          <p:nvPr/>
        </p:nvSpPr>
        <p:spPr>
          <a:xfrm>
            <a:off x="346365" y="2910418"/>
            <a:ext cx="8164698" cy="355482"/>
          </a:xfrm>
          <a:prstGeom prst="rect">
            <a:avLst/>
          </a:prstGeom>
        </p:spPr>
        <p:txBody>
          <a:bodyPr wrap="square">
            <a:spAutoFit/>
          </a:bodyPr>
          <a:lstStyle/>
          <a:p>
            <a:pPr marL="1656080">
              <a:lnSpc>
                <a:spcPct val="95000"/>
              </a:lnSpc>
              <a:spcBef>
                <a:spcPts val="1200"/>
              </a:spcBef>
              <a:spcAft>
                <a:spcPts val="300"/>
              </a:spcAft>
            </a:pP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 </a:t>
            </a:r>
            <a:r>
              <a:rPr lang="en-US"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Experiment design</a:t>
            </a:r>
          </a:p>
        </p:txBody>
      </p:sp>
      <p:sp>
        <p:nvSpPr>
          <p:cNvPr id="6" name="Rectangle 5"/>
          <p:cNvSpPr/>
          <p:nvPr/>
        </p:nvSpPr>
        <p:spPr>
          <a:xfrm>
            <a:off x="1976582" y="3972426"/>
            <a:ext cx="3904782" cy="369332"/>
          </a:xfrm>
          <a:prstGeom prst="rect">
            <a:avLst/>
          </a:prstGeom>
        </p:spPr>
        <p:txBody>
          <a:bodyPr wrap="square">
            <a:spAutoFit/>
          </a:bodyPr>
          <a:lstStyle/>
          <a:p>
            <a:r>
              <a:rPr lang="en-US"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Results</a:t>
            </a:r>
            <a:r>
              <a:rPr lang="vi-VN"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and discussion</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38" y="966788"/>
            <a:ext cx="9110662" cy="50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67602" name="AutoShape 18"/>
          <p:cNvSpPr>
            <a:spLocks noChangeArrowheads="1"/>
          </p:cNvSpPr>
          <p:nvPr/>
        </p:nvSpPr>
        <p:spPr bwMode="gray">
          <a:xfrm>
            <a:off x="990600" y="228600"/>
            <a:ext cx="7620000" cy="457200"/>
          </a:xfrm>
          <a:prstGeom prst="roundRect">
            <a:avLst>
              <a:gd name="adj" fmla="val 16667"/>
            </a:avLst>
          </a:prstGeom>
          <a:solidFill>
            <a:srgbClr val="FF66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p>
        </p:txBody>
      </p:sp>
      <p:sp>
        <p:nvSpPr>
          <p:cNvPr id="67603" name="AutoShape 19"/>
          <p:cNvSpPr>
            <a:spLocks noChangeArrowheads="1"/>
          </p:cNvSpPr>
          <p:nvPr/>
        </p:nvSpPr>
        <p:spPr bwMode="gray">
          <a:xfrm>
            <a:off x="76200" y="76200"/>
            <a:ext cx="685800" cy="685800"/>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6149" name="Text Box 20"/>
          <p:cNvSpPr txBox="1">
            <a:spLocks noChangeArrowheads="1"/>
          </p:cNvSpPr>
          <p:nvPr/>
        </p:nvSpPr>
        <p:spPr bwMode="gray">
          <a:xfrm>
            <a:off x="1371600" y="250825"/>
            <a:ext cx="4329113" cy="461665"/>
          </a:xfrm>
          <a:prstGeom prst="rect">
            <a:avLst/>
          </a:prstGeom>
          <a:noFill/>
          <a:ln w="9525" algn="ctr">
            <a:noFill/>
            <a:miter lim="800000"/>
            <a:headEnd/>
            <a:tailEnd/>
          </a:ln>
        </p:spPr>
        <p:txBody>
          <a:bodyPr>
            <a:spAutoFit/>
          </a:bodyPr>
          <a:lstStyle/>
          <a:p>
            <a:r>
              <a:rPr lang="en-US" sz="2400" dirty="0"/>
              <a:t>Introduction</a:t>
            </a:r>
          </a:p>
        </p:txBody>
      </p:sp>
      <p:sp>
        <p:nvSpPr>
          <p:cNvPr id="6150" name="Text Box 21"/>
          <p:cNvSpPr txBox="1">
            <a:spLocks noChangeArrowheads="1"/>
          </p:cNvSpPr>
          <p:nvPr/>
        </p:nvSpPr>
        <p:spPr bwMode="gray">
          <a:xfrm>
            <a:off x="228600" y="174625"/>
            <a:ext cx="354013" cy="457200"/>
          </a:xfrm>
          <a:prstGeom prst="rect">
            <a:avLst/>
          </a:prstGeom>
          <a:noFill/>
          <a:ln w="9525" algn="ctr">
            <a:noFill/>
            <a:miter lim="800000"/>
            <a:headEnd/>
            <a:tailEnd/>
          </a:ln>
        </p:spPr>
        <p:txBody>
          <a:bodyPr wrap="none">
            <a:spAutoFit/>
          </a:bodyPr>
          <a:lstStyle/>
          <a:p>
            <a:pPr algn="ctr" eaLnBrk="0" hangingPunct="0"/>
            <a:r>
              <a:rPr lang="en-US" sz="2400">
                <a:solidFill>
                  <a:schemeClr val="bg1"/>
                </a:solidFill>
              </a:rPr>
              <a:t>1</a:t>
            </a:r>
          </a:p>
        </p:txBody>
      </p:sp>
      <p:sp>
        <p:nvSpPr>
          <p:cNvPr id="10" name="Slide Number Placeholder 9"/>
          <p:cNvSpPr>
            <a:spLocks noGrp="1"/>
          </p:cNvSpPr>
          <p:nvPr>
            <p:ph type="sldNum" sz="quarter" idx="12"/>
          </p:nvPr>
        </p:nvSpPr>
        <p:spPr/>
        <p:txBody>
          <a:bodyPr/>
          <a:lstStyle/>
          <a:p>
            <a:pPr>
              <a:defRPr/>
            </a:pPr>
            <a:fld id="{016ABEA2-618F-40F0-9721-DDED37653B53}" type="slidenum">
              <a:rPr lang="en-US" smtClean="0"/>
              <a:pPr>
                <a:defRPr/>
              </a:pPr>
              <a:t>3</a:t>
            </a:fld>
            <a:endParaRPr lang="en-US"/>
          </a:p>
        </p:txBody>
      </p:sp>
      <p:pic>
        <p:nvPicPr>
          <p:cNvPr id="13" name="Picture 12"/>
          <p:cNvPicPr/>
          <p:nvPr/>
        </p:nvPicPr>
        <p:blipFill>
          <a:blip r:embed="rId3"/>
          <a:stretch>
            <a:fillRect/>
          </a:stretch>
        </p:blipFill>
        <p:spPr>
          <a:xfrm>
            <a:off x="228600" y="1787237"/>
            <a:ext cx="8801100" cy="2524990"/>
          </a:xfrm>
          <a:prstGeom prst="rect">
            <a:avLst/>
          </a:prstGeom>
        </p:spPr>
      </p:pic>
      <p:sp>
        <p:nvSpPr>
          <p:cNvPr id="3" name="Rectangle 2"/>
          <p:cNvSpPr/>
          <p:nvPr/>
        </p:nvSpPr>
        <p:spPr>
          <a:xfrm>
            <a:off x="762000" y="4539781"/>
            <a:ext cx="8382000" cy="369332"/>
          </a:xfrm>
          <a:prstGeom prst="rect">
            <a:avLst/>
          </a:prstGeom>
        </p:spPr>
        <p:txBody>
          <a:bodyPr wrap="square">
            <a:spAutoFit/>
          </a:bodyPr>
          <a:lstStyle/>
          <a:p>
            <a:r>
              <a:rPr lang="en-U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Coral </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reef types (Spalding, et al 2001) (M. S. M. D. Spalding, 2001)</a:t>
            </a:r>
            <a:endParaRPr lang="en-US" dirty="0"/>
          </a:p>
        </p:txBody>
      </p:sp>
    </p:spTree>
    <p:extLst>
      <p:ext uri="{BB962C8B-B14F-4D97-AF65-F5344CB8AC3E}">
        <p14:creationId xmlns:p14="http://schemas.microsoft.com/office/powerpoint/2010/main" val="3105158662"/>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38" y="966788"/>
            <a:ext cx="9110662" cy="50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67602" name="AutoShape 18"/>
          <p:cNvSpPr>
            <a:spLocks noChangeArrowheads="1"/>
          </p:cNvSpPr>
          <p:nvPr/>
        </p:nvSpPr>
        <p:spPr bwMode="gray">
          <a:xfrm>
            <a:off x="990600" y="228600"/>
            <a:ext cx="7620000" cy="457200"/>
          </a:xfrm>
          <a:prstGeom prst="roundRect">
            <a:avLst>
              <a:gd name="adj" fmla="val 16667"/>
            </a:avLst>
          </a:prstGeom>
          <a:solidFill>
            <a:srgbClr val="FF66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p>
        </p:txBody>
      </p:sp>
      <p:sp>
        <p:nvSpPr>
          <p:cNvPr id="67603" name="AutoShape 19"/>
          <p:cNvSpPr>
            <a:spLocks noChangeArrowheads="1"/>
          </p:cNvSpPr>
          <p:nvPr/>
        </p:nvSpPr>
        <p:spPr bwMode="gray">
          <a:xfrm>
            <a:off x="76200" y="76200"/>
            <a:ext cx="685800" cy="685800"/>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6149" name="Text Box 20"/>
          <p:cNvSpPr txBox="1">
            <a:spLocks noChangeArrowheads="1"/>
          </p:cNvSpPr>
          <p:nvPr/>
        </p:nvSpPr>
        <p:spPr bwMode="gray">
          <a:xfrm>
            <a:off x="1371600" y="250825"/>
            <a:ext cx="4329113" cy="461665"/>
          </a:xfrm>
          <a:prstGeom prst="rect">
            <a:avLst/>
          </a:prstGeom>
          <a:noFill/>
          <a:ln w="9525" algn="ctr">
            <a:noFill/>
            <a:miter lim="800000"/>
            <a:headEnd/>
            <a:tailEnd/>
          </a:ln>
        </p:spPr>
        <p:txBody>
          <a:bodyPr>
            <a:spAutoFit/>
          </a:bodyPr>
          <a:lstStyle/>
          <a:p>
            <a:r>
              <a:rPr lang="en-US" sz="2400" dirty="0"/>
              <a:t>Introduction</a:t>
            </a:r>
          </a:p>
        </p:txBody>
      </p:sp>
      <p:sp>
        <p:nvSpPr>
          <p:cNvPr id="6150" name="Text Box 21"/>
          <p:cNvSpPr txBox="1">
            <a:spLocks noChangeArrowheads="1"/>
          </p:cNvSpPr>
          <p:nvPr/>
        </p:nvSpPr>
        <p:spPr bwMode="gray">
          <a:xfrm>
            <a:off x="228600" y="174625"/>
            <a:ext cx="354013" cy="457200"/>
          </a:xfrm>
          <a:prstGeom prst="rect">
            <a:avLst/>
          </a:prstGeom>
          <a:noFill/>
          <a:ln w="9525" algn="ctr">
            <a:noFill/>
            <a:miter lim="800000"/>
            <a:headEnd/>
            <a:tailEnd/>
          </a:ln>
        </p:spPr>
        <p:txBody>
          <a:bodyPr wrap="none">
            <a:spAutoFit/>
          </a:bodyPr>
          <a:lstStyle/>
          <a:p>
            <a:pPr algn="ctr" eaLnBrk="0" hangingPunct="0"/>
            <a:r>
              <a:rPr lang="en-US" sz="2400">
                <a:solidFill>
                  <a:schemeClr val="bg1"/>
                </a:solidFill>
              </a:rPr>
              <a:t>1</a:t>
            </a:r>
          </a:p>
        </p:txBody>
      </p:sp>
      <p:sp>
        <p:nvSpPr>
          <p:cNvPr id="10" name="Slide Number Placeholder 9"/>
          <p:cNvSpPr>
            <a:spLocks noGrp="1"/>
          </p:cNvSpPr>
          <p:nvPr>
            <p:ph type="sldNum" sz="quarter" idx="12"/>
          </p:nvPr>
        </p:nvSpPr>
        <p:spPr/>
        <p:txBody>
          <a:bodyPr/>
          <a:lstStyle/>
          <a:p>
            <a:pPr>
              <a:defRPr/>
            </a:pPr>
            <a:fld id="{016ABEA2-618F-40F0-9721-DDED37653B53}" type="slidenum">
              <a:rPr lang="en-US" smtClean="0"/>
              <a:pPr>
                <a:defRPr/>
              </a:pPr>
              <a:t>4</a:t>
            </a:fld>
            <a:endParaRPr lang="en-US"/>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85898"/>
            <a:ext cx="8655288" cy="3845357"/>
          </a:xfrm>
          <a:prstGeom prst="rect">
            <a:avLst/>
          </a:prstGeom>
          <a:noFill/>
          <a:ln>
            <a:noFill/>
          </a:ln>
        </p:spPr>
      </p:pic>
      <p:sp>
        <p:nvSpPr>
          <p:cNvPr id="2" name="Rectangle 1"/>
          <p:cNvSpPr/>
          <p:nvPr/>
        </p:nvSpPr>
        <p:spPr>
          <a:xfrm>
            <a:off x="395050" y="5614899"/>
            <a:ext cx="8488838" cy="369332"/>
          </a:xfrm>
          <a:prstGeom prst="rect">
            <a:avLst/>
          </a:prstGeom>
        </p:spPr>
        <p:txBody>
          <a:bodyPr wrap="square">
            <a:spAutoFit/>
          </a:bodyPr>
          <a:lstStyle/>
          <a:p>
            <a:pPr algn="ctr" hangingPunct="0"/>
            <a:r>
              <a:rPr lang="en-US" i="1" dirty="0" smtClean="0">
                <a:solidFill>
                  <a:srgbClr val="000099"/>
                </a:solidFill>
              </a:rPr>
              <a:t>A </a:t>
            </a:r>
            <a:r>
              <a:rPr lang="en-US" i="1" dirty="0">
                <a:solidFill>
                  <a:srgbClr val="000099"/>
                </a:solidFill>
              </a:rPr>
              <a:t>representative cross-section of a coral reef  </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38" y="966788"/>
            <a:ext cx="9110662" cy="50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67602" name="AutoShape 18"/>
          <p:cNvSpPr>
            <a:spLocks noChangeArrowheads="1"/>
          </p:cNvSpPr>
          <p:nvPr/>
        </p:nvSpPr>
        <p:spPr bwMode="gray">
          <a:xfrm>
            <a:off x="990600" y="228600"/>
            <a:ext cx="7620000" cy="457200"/>
          </a:xfrm>
          <a:prstGeom prst="roundRect">
            <a:avLst>
              <a:gd name="adj" fmla="val 16667"/>
            </a:avLst>
          </a:prstGeom>
          <a:solidFill>
            <a:srgbClr val="FF66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p>
        </p:txBody>
      </p:sp>
      <p:sp>
        <p:nvSpPr>
          <p:cNvPr id="67603" name="AutoShape 19"/>
          <p:cNvSpPr>
            <a:spLocks noChangeArrowheads="1"/>
          </p:cNvSpPr>
          <p:nvPr/>
        </p:nvSpPr>
        <p:spPr bwMode="gray">
          <a:xfrm>
            <a:off x="76200" y="76200"/>
            <a:ext cx="685800" cy="685800"/>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6149" name="Text Box 20"/>
          <p:cNvSpPr txBox="1">
            <a:spLocks noChangeArrowheads="1"/>
          </p:cNvSpPr>
          <p:nvPr/>
        </p:nvSpPr>
        <p:spPr bwMode="gray">
          <a:xfrm>
            <a:off x="1371600" y="250825"/>
            <a:ext cx="4329113" cy="461665"/>
          </a:xfrm>
          <a:prstGeom prst="rect">
            <a:avLst/>
          </a:prstGeom>
          <a:noFill/>
          <a:ln w="9525" algn="ctr">
            <a:noFill/>
            <a:miter lim="800000"/>
            <a:headEnd/>
            <a:tailEnd/>
          </a:ln>
        </p:spPr>
        <p:txBody>
          <a:bodyPr>
            <a:spAutoFit/>
          </a:bodyPr>
          <a:lstStyle/>
          <a:p>
            <a:r>
              <a:rPr lang="en-US" sz="2400" dirty="0"/>
              <a:t>Introduction</a:t>
            </a:r>
          </a:p>
        </p:txBody>
      </p:sp>
      <p:sp>
        <p:nvSpPr>
          <p:cNvPr id="6150" name="Text Box 21"/>
          <p:cNvSpPr txBox="1">
            <a:spLocks noChangeArrowheads="1"/>
          </p:cNvSpPr>
          <p:nvPr/>
        </p:nvSpPr>
        <p:spPr bwMode="gray">
          <a:xfrm>
            <a:off x="228600" y="174625"/>
            <a:ext cx="354013" cy="457200"/>
          </a:xfrm>
          <a:prstGeom prst="rect">
            <a:avLst/>
          </a:prstGeom>
          <a:noFill/>
          <a:ln w="9525" algn="ctr">
            <a:noFill/>
            <a:miter lim="800000"/>
            <a:headEnd/>
            <a:tailEnd/>
          </a:ln>
        </p:spPr>
        <p:txBody>
          <a:bodyPr wrap="none">
            <a:spAutoFit/>
          </a:bodyPr>
          <a:lstStyle/>
          <a:p>
            <a:pPr algn="ctr" eaLnBrk="0" hangingPunct="0"/>
            <a:r>
              <a:rPr lang="en-US" sz="2400">
                <a:solidFill>
                  <a:schemeClr val="bg1"/>
                </a:solidFill>
              </a:rPr>
              <a:t>1</a:t>
            </a:r>
          </a:p>
        </p:txBody>
      </p:sp>
      <p:sp>
        <p:nvSpPr>
          <p:cNvPr id="10" name="Slide Number Placeholder 9"/>
          <p:cNvSpPr>
            <a:spLocks noGrp="1"/>
          </p:cNvSpPr>
          <p:nvPr>
            <p:ph type="sldNum" sz="quarter" idx="12"/>
          </p:nvPr>
        </p:nvSpPr>
        <p:spPr/>
        <p:txBody>
          <a:bodyPr/>
          <a:lstStyle/>
          <a:p>
            <a:pPr>
              <a:defRPr/>
            </a:pPr>
            <a:fld id="{016ABEA2-618F-40F0-9721-DDED37653B53}" type="slidenum">
              <a:rPr lang="en-US" smtClean="0"/>
              <a:pPr>
                <a:defRPr/>
              </a:pPr>
              <a:t>5</a:t>
            </a:fld>
            <a:endParaRPr lang="en-US"/>
          </a:p>
        </p:txBody>
      </p:sp>
      <p:pic>
        <p:nvPicPr>
          <p:cNvPr id="1026" name="Picture 2" descr="1469995_10201240084873348_1340742568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11" y="1146319"/>
            <a:ext cx="7843778" cy="456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28963" y="6044251"/>
            <a:ext cx="3471750" cy="369332"/>
          </a:xfrm>
          <a:prstGeom prst="rect">
            <a:avLst/>
          </a:prstGeom>
        </p:spPr>
        <p:txBody>
          <a:bodyPr wrap="square">
            <a:spAutoFit/>
          </a:bodyPr>
          <a:lstStyle/>
          <a:p>
            <a:r>
              <a:rPr lang="en-US"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 cay at Spratly </a:t>
            </a: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Islands </a:t>
            </a:r>
            <a:endParaRPr lang="en-US" dirty="0"/>
          </a:p>
        </p:txBody>
      </p:sp>
    </p:spTree>
    <p:extLst>
      <p:ext uri="{BB962C8B-B14F-4D97-AF65-F5344CB8AC3E}">
        <p14:creationId xmlns:p14="http://schemas.microsoft.com/office/powerpoint/2010/main" val="1977904073"/>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38" y="966788"/>
            <a:ext cx="9110662" cy="50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67602" name="AutoShape 18"/>
          <p:cNvSpPr>
            <a:spLocks noChangeArrowheads="1"/>
          </p:cNvSpPr>
          <p:nvPr/>
        </p:nvSpPr>
        <p:spPr bwMode="gray">
          <a:xfrm>
            <a:off x="990600" y="228600"/>
            <a:ext cx="7620000" cy="457200"/>
          </a:xfrm>
          <a:prstGeom prst="roundRect">
            <a:avLst>
              <a:gd name="adj" fmla="val 16667"/>
            </a:avLst>
          </a:prstGeom>
          <a:solidFill>
            <a:srgbClr val="FF66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p>
        </p:txBody>
      </p:sp>
      <p:sp>
        <p:nvSpPr>
          <p:cNvPr id="67603" name="AutoShape 19"/>
          <p:cNvSpPr>
            <a:spLocks noChangeArrowheads="1"/>
          </p:cNvSpPr>
          <p:nvPr/>
        </p:nvSpPr>
        <p:spPr bwMode="gray">
          <a:xfrm>
            <a:off x="76200" y="76200"/>
            <a:ext cx="685800" cy="685800"/>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6149" name="Text Box 20"/>
          <p:cNvSpPr txBox="1">
            <a:spLocks noChangeArrowheads="1"/>
          </p:cNvSpPr>
          <p:nvPr/>
        </p:nvSpPr>
        <p:spPr bwMode="gray">
          <a:xfrm>
            <a:off x="1371600" y="250825"/>
            <a:ext cx="4329113" cy="461665"/>
          </a:xfrm>
          <a:prstGeom prst="rect">
            <a:avLst/>
          </a:prstGeom>
          <a:noFill/>
          <a:ln w="9525" algn="ctr">
            <a:noFill/>
            <a:miter lim="800000"/>
            <a:headEnd/>
            <a:tailEnd/>
          </a:ln>
        </p:spPr>
        <p:txBody>
          <a:bodyPr>
            <a:spAutoFit/>
          </a:bodyPr>
          <a:lstStyle/>
          <a:p>
            <a:r>
              <a:rPr lang="en-US" sz="2400" dirty="0"/>
              <a:t>Introduction</a:t>
            </a:r>
          </a:p>
        </p:txBody>
      </p:sp>
      <p:sp>
        <p:nvSpPr>
          <p:cNvPr id="6150" name="Text Box 21"/>
          <p:cNvSpPr txBox="1">
            <a:spLocks noChangeArrowheads="1"/>
          </p:cNvSpPr>
          <p:nvPr/>
        </p:nvSpPr>
        <p:spPr bwMode="gray">
          <a:xfrm>
            <a:off x="228600" y="174625"/>
            <a:ext cx="354013" cy="457200"/>
          </a:xfrm>
          <a:prstGeom prst="rect">
            <a:avLst/>
          </a:prstGeom>
          <a:noFill/>
          <a:ln w="9525" algn="ctr">
            <a:noFill/>
            <a:miter lim="800000"/>
            <a:headEnd/>
            <a:tailEnd/>
          </a:ln>
        </p:spPr>
        <p:txBody>
          <a:bodyPr wrap="none">
            <a:spAutoFit/>
          </a:bodyPr>
          <a:lstStyle/>
          <a:p>
            <a:pPr algn="ctr" eaLnBrk="0" hangingPunct="0"/>
            <a:r>
              <a:rPr lang="en-US" sz="2400">
                <a:solidFill>
                  <a:schemeClr val="bg1"/>
                </a:solidFill>
              </a:rPr>
              <a:t>1</a:t>
            </a:r>
          </a:p>
        </p:txBody>
      </p:sp>
      <p:sp>
        <p:nvSpPr>
          <p:cNvPr id="10" name="Slide Number Placeholder 9"/>
          <p:cNvSpPr>
            <a:spLocks noGrp="1"/>
          </p:cNvSpPr>
          <p:nvPr>
            <p:ph type="sldNum" sz="quarter" idx="12"/>
          </p:nvPr>
        </p:nvSpPr>
        <p:spPr/>
        <p:txBody>
          <a:bodyPr/>
          <a:lstStyle/>
          <a:p>
            <a:pPr>
              <a:defRPr/>
            </a:pPr>
            <a:fld id="{016ABEA2-618F-40F0-9721-DDED37653B53}" type="slidenum">
              <a:rPr lang="en-US" smtClean="0"/>
              <a:pPr>
                <a:defRPr/>
              </a:pPr>
              <a:t>6</a:t>
            </a:fld>
            <a:endParaRPr lang="en-US"/>
          </a:p>
        </p:txBody>
      </p:sp>
      <p:sp>
        <p:nvSpPr>
          <p:cNvPr id="5" name="Rectangle 4"/>
          <p:cNvSpPr/>
          <p:nvPr/>
        </p:nvSpPr>
        <p:spPr>
          <a:xfrm>
            <a:off x="0" y="1067743"/>
            <a:ext cx="5998758" cy="461665"/>
          </a:xfrm>
          <a:prstGeom prst="rect">
            <a:avLst/>
          </a:prstGeom>
        </p:spPr>
        <p:txBody>
          <a:bodyPr wrap="none">
            <a:spAutoFit/>
          </a:bodyPr>
          <a:lstStyle/>
          <a:p>
            <a:r>
              <a:rPr lang="en-US" sz="2400" i="1" dirty="0" smtClean="0">
                <a:latin typeface="Times" panose="02020603050405020304" pitchFamily="18" charset="0"/>
                <a:ea typeface="Times New Roman" panose="02020603050405020304" pitchFamily="18" charset="0"/>
                <a:cs typeface="Times New Roman" panose="02020603050405020304" pitchFamily="18" charset="0"/>
              </a:rPr>
              <a:t>Previous researches about wave transmission:</a:t>
            </a:r>
            <a:endParaRPr lang="en-US" sz="2400" i="1" dirty="0"/>
          </a:p>
        </p:txBody>
      </p:sp>
      <p:sp>
        <p:nvSpPr>
          <p:cNvPr id="8" name="Rectangle 7"/>
          <p:cNvSpPr/>
          <p:nvPr/>
        </p:nvSpPr>
        <p:spPr>
          <a:xfrm>
            <a:off x="109032" y="1670760"/>
            <a:ext cx="8832273" cy="2308324"/>
          </a:xfrm>
          <a:prstGeom prst="rect">
            <a:avLst/>
          </a:prstGeom>
        </p:spPr>
        <p:txBody>
          <a:bodyPr wrap="square">
            <a:spAutoFit/>
          </a:bodyPr>
          <a:lstStyle/>
          <a:p>
            <a:pPr marL="342900" indent="-342900" algn="just">
              <a:lnSpc>
                <a:spcPct val="150000"/>
              </a:lnSpc>
              <a:buFontTx/>
              <a:buChar char="-"/>
            </a:pPr>
            <a:r>
              <a:rPr lang="en-US" sz="2400" b="0"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Focused </a:t>
            </a:r>
            <a:r>
              <a:rPr lang="en-US" sz="2400" b="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on the bio-environmental aspects of the </a:t>
            </a:r>
            <a:r>
              <a:rPr lang="en-US" sz="2400" b="0"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reef.</a:t>
            </a:r>
          </a:p>
          <a:p>
            <a:pPr marL="342900" indent="-342900" algn="just">
              <a:lnSpc>
                <a:spcPct val="150000"/>
              </a:lnSpc>
              <a:buFontTx/>
              <a:buChar char="-"/>
            </a:pPr>
            <a:r>
              <a:rPr lang="en-US" sz="2400" b="0"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But the hydrodynamic </a:t>
            </a:r>
            <a:r>
              <a:rPr lang="en-US" sz="2400" b="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regime on the </a:t>
            </a:r>
            <a:r>
              <a:rPr lang="en-US" sz="2400" b="0"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reef; The </a:t>
            </a:r>
            <a:r>
              <a:rPr lang="en-US" sz="2400" b="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effects of reefs (height, width, porosity, etc.) on wave characteristics should also be </a:t>
            </a:r>
            <a:r>
              <a:rPr lang="en-US" sz="2400" b="0"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considered. </a:t>
            </a:r>
            <a:endParaRPr lang="en-US" dirty="0"/>
          </a:p>
        </p:txBody>
      </p:sp>
    </p:spTree>
    <p:extLst>
      <p:ext uri="{BB962C8B-B14F-4D97-AF65-F5344CB8AC3E}">
        <p14:creationId xmlns:p14="http://schemas.microsoft.com/office/powerpoint/2010/main" val="1277527727"/>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38" y="966788"/>
            <a:ext cx="9110662" cy="50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67602" name="AutoShape 18"/>
          <p:cNvSpPr>
            <a:spLocks noChangeArrowheads="1"/>
          </p:cNvSpPr>
          <p:nvPr/>
        </p:nvSpPr>
        <p:spPr bwMode="gray">
          <a:xfrm>
            <a:off x="990600" y="228600"/>
            <a:ext cx="7620000" cy="457200"/>
          </a:xfrm>
          <a:prstGeom prst="roundRect">
            <a:avLst>
              <a:gd name="adj" fmla="val 16667"/>
            </a:avLst>
          </a:prstGeom>
          <a:solidFill>
            <a:srgbClr val="FF66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p>
        </p:txBody>
      </p:sp>
      <p:sp>
        <p:nvSpPr>
          <p:cNvPr id="67603" name="AutoShape 19"/>
          <p:cNvSpPr>
            <a:spLocks noChangeArrowheads="1"/>
          </p:cNvSpPr>
          <p:nvPr/>
        </p:nvSpPr>
        <p:spPr bwMode="gray">
          <a:xfrm>
            <a:off x="76200" y="76200"/>
            <a:ext cx="685800" cy="685800"/>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6149" name="Text Box 20"/>
          <p:cNvSpPr txBox="1">
            <a:spLocks noChangeArrowheads="1"/>
          </p:cNvSpPr>
          <p:nvPr/>
        </p:nvSpPr>
        <p:spPr bwMode="gray">
          <a:xfrm>
            <a:off x="1371600" y="250825"/>
            <a:ext cx="4329113" cy="461665"/>
          </a:xfrm>
          <a:prstGeom prst="rect">
            <a:avLst/>
          </a:prstGeom>
          <a:noFill/>
          <a:ln w="9525" algn="ctr">
            <a:noFill/>
            <a:miter lim="800000"/>
            <a:headEnd/>
            <a:tailEnd/>
          </a:ln>
        </p:spPr>
        <p:txBody>
          <a:bodyPr>
            <a:spAutoFit/>
          </a:bodyPr>
          <a:lstStyle/>
          <a:p>
            <a:r>
              <a:rPr lang="en-US" sz="2400" dirty="0"/>
              <a:t>Introduction</a:t>
            </a:r>
          </a:p>
        </p:txBody>
      </p:sp>
      <p:sp>
        <p:nvSpPr>
          <p:cNvPr id="6150" name="Text Box 21"/>
          <p:cNvSpPr txBox="1">
            <a:spLocks noChangeArrowheads="1"/>
          </p:cNvSpPr>
          <p:nvPr/>
        </p:nvSpPr>
        <p:spPr bwMode="gray">
          <a:xfrm>
            <a:off x="228600" y="174625"/>
            <a:ext cx="354013" cy="457200"/>
          </a:xfrm>
          <a:prstGeom prst="rect">
            <a:avLst/>
          </a:prstGeom>
          <a:noFill/>
          <a:ln w="9525" algn="ctr">
            <a:noFill/>
            <a:miter lim="800000"/>
            <a:headEnd/>
            <a:tailEnd/>
          </a:ln>
        </p:spPr>
        <p:txBody>
          <a:bodyPr wrap="none">
            <a:spAutoFit/>
          </a:bodyPr>
          <a:lstStyle/>
          <a:p>
            <a:pPr algn="ctr" eaLnBrk="0" hangingPunct="0"/>
            <a:r>
              <a:rPr lang="en-US" sz="2400">
                <a:solidFill>
                  <a:schemeClr val="bg1"/>
                </a:solidFill>
              </a:rPr>
              <a:t>1</a:t>
            </a:r>
          </a:p>
        </p:txBody>
      </p:sp>
      <p:sp>
        <p:nvSpPr>
          <p:cNvPr id="2" name="Rectangle 1"/>
          <p:cNvSpPr/>
          <p:nvPr/>
        </p:nvSpPr>
        <p:spPr>
          <a:xfrm>
            <a:off x="26411" y="1222376"/>
            <a:ext cx="8914389" cy="978729"/>
          </a:xfrm>
          <a:prstGeom prst="rect">
            <a:avLst/>
          </a:prstGeom>
        </p:spPr>
        <p:txBody>
          <a:bodyPr wrap="square">
            <a:spAutoFit/>
          </a:bodyPr>
          <a:lstStyle/>
          <a:p>
            <a:pPr>
              <a:lnSpc>
                <a:spcPct val="120000"/>
              </a:lnSpc>
            </a:pPr>
            <a:r>
              <a:rPr lang="en-US" sz="2400" dirty="0" smtClean="0">
                <a:solidFill>
                  <a:srgbClr val="000000"/>
                </a:solidFill>
                <a:latin typeface="Times" panose="02020603050405020304" pitchFamily="18" charset="0"/>
                <a:ea typeface="Times New Roman" panose="02020603050405020304" pitchFamily="18" charset="0"/>
                <a:cs typeface="Times New Roman" panose="02020603050405020304" pitchFamily="18" charset="0"/>
              </a:rPr>
              <a:t>I. The </a:t>
            </a:r>
            <a:r>
              <a:rPr lang="en-US" sz="240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purpose of this </a:t>
            </a:r>
            <a:r>
              <a:rPr lang="en-US" sz="2400" dirty="0" smtClean="0">
                <a:solidFill>
                  <a:srgbClr val="000000"/>
                </a:solidFill>
                <a:latin typeface="Times" panose="02020603050405020304" pitchFamily="18" charset="0"/>
                <a:ea typeface="Times New Roman" panose="02020603050405020304" pitchFamily="18" charset="0"/>
                <a:cs typeface="Times New Roman" panose="02020603050405020304" pitchFamily="18" charset="0"/>
              </a:rPr>
              <a:t>article</a:t>
            </a:r>
          </a:p>
          <a:p>
            <a:pPr>
              <a:lnSpc>
                <a:spcPct val="120000"/>
              </a:lnSpc>
            </a:pPr>
            <a:r>
              <a:rPr lang="en-US" sz="2400" dirty="0" smtClean="0">
                <a:solidFill>
                  <a:srgbClr val="000000"/>
                </a:solidFill>
                <a:latin typeface="Times" panose="02020603050405020304" pitchFamily="18" charset="0"/>
                <a:ea typeface="Times New Roman" panose="02020603050405020304" pitchFamily="18" charset="0"/>
                <a:cs typeface="Times New Roman" panose="02020603050405020304" pitchFamily="18" charset="0"/>
              </a:rPr>
              <a:t> </a:t>
            </a:r>
            <a:endParaRPr lang="en-US" sz="2400" i="1" dirty="0" smtClean="0">
              <a:solidFill>
                <a:schemeClr val="accent2"/>
              </a:solidFill>
              <a:latin typeface="Times"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4365" y="1793835"/>
            <a:ext cx="8731165" cy="3416320"/>
          </a:xfrm>
          <a:prstGeom prst="rect">
            <a:avLst/>
          </a:prstGeom>
        </p:spPr>
        <p:txBody>
          <a:bodyPr wrap="square">
            <a:spAutoFit/>
          </a:bodyPr>
          <a:lstStyle/>
          <a:p>
            <a:pPr algn="just">
              <a:lnSpc>
                <a:spcPct val="150000"/>
              </a:lnSpc>
            </a:pPr>
            <a:r>
              <a:rPr lang="en-US" sz="2400" b="0"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The 2D physical Model in wave flume:</a:t>
            </a:r>
          </a:p>
          <a:p>
            <a:pPr marL="800100" lvl="1" indent="-342900" algn="just">
              <a:lnSpc>
                <a:spcPct val="150000"/>
              </a:lnSpc>
              <a:buFontTx/>
              <a:buChar char="-"/>
            </a:pPr>
            <a:r>
              <a:rPr lang="en-US" sz="2400" b="0"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Study </a:t>
            </a:r>
            <a:r>
              <a:rPr lang="en-US" sz="2400" b="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the influence of some parameters of the reef on the wave propagation characteristics on the </a:t>
            </a:r>
            <a:r>
              <a:rPr lang="en-US" sz="2400" b="0"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reef flat (B, Kr, wave spectrum).</a:t>
            </a:r>
          </a:p>
          <a:p>
            <a:pPr marL="800100" lvl="1" indent="-342900" algn="just">
              <a:lnSpc>
                <a:spcPct val="150000"/>
              </a:lnSpc>
              <a:buFontTx/>
              <a:buChar char="-"/>
            </a:pPr>
            <a:r>
              <a:rPr lang="en-US" sz="2400" b="0"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Making </a:t>
            </a:r>
            <a:r>
              <a:rPr lang="en-US" sz="2400" b="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recommendations on the effective reef width for wave reduction purposes.</a:t>
            </a:r>
            <a:endParaRPr lang="en-US" sz="2400" b="0" dirty="0"/>
          </a:p>
        </p:txBody>
      </p:sp>
    </p:spTree>
    <p:extLst>
      <p:ext uri="{BB962C8B-B14F-4D97-AF65-F5344CB8AC3E}">
        <p14:creationId xmlns:p14="http://schemas.microsoft.com/office/powerpoint/2010/main" val="277507651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3" y="892175"/>
            <a:ext cx="9110662" cy="127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48500" name="AutoShape 20"/>
          <p:cNvSpPr>
            <a:spLocks noChangeArrowheads="1"/>
          </p:cNvSpPr>
          <p:nvPr/>
        </p:nvSpPr>
        <p:spPr bwMode="gray">
          <a:xfrm>
            <a:off x="228599" y="132484"/>
            <a:ext cx="685800" cy="685800"/>
          </a:xfrm>
          <a:prstGeom prst="diamond">
            <a:avLst/>
          </a:prstGeom>
          <a:solidFill>
            <a:srgbClr val="008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9222" name="Text Box 22"/>
          <p:cNvSpPr txBox="1">
            <a:spLocks noChangeArrowheads="1"/>
          </p:cNvSpPr>
          <p:nvPr/>
        </p:nvSpPr>
        <p:spPr bwMode="gray">
          <a:xfrm>
            <a:off x="407833" y="263435"/>
            <a:ext cx="327333" cy="400110"/>
          </a:xfrm>
          <a:prstGeom prst="rect">
            <a:avLst/>
          </a:prstGeom>
          <a:noFill/>
          <a:ln w="9525" algn="ctr">
            <a:noFill/>
            <a:miter lim="800000"/>
            <a:headEnd/>
            <a:tailEnd/>
          </a:ln>
        </p:spPr>
        <p:txBody>
          <a:bodyPr wrap="none">
            <a:spAutoFit/>
          </a:bodyPr>
          <a:lstStyle/>
          <a:p>
            <a:pPr algn="ctr" eaLnBrk="0" hangingPunct="0"/>
            <a:r>
              <a:rPr lang="en-US" sz="2000" dirty="0">
                <a:solidFill>
                  <a:schemeClr val="bg1"/>
                </a:solidFill>
              </a:rPr>
              <a:t>2</a:t>
            </a:r>
          </a:p>
        </p:txBody>
      </p:sp>
      <p:sp>
        <p:nvSpPr>
          <p:cNvPr id="10" name="Slide Number Placeholder 9"/>
          <p:cNvSpPr>
            <a:spLocks noGrp="1"/>
          </p:cNvSpPr>
          <p:nvPr>
            <p:ph type="sldNum" sz="quarter" idx="12"/>
          </p:nvPr>
        </p:nvSpPr>
        <p:spPr/>
        <p:txBody>
          <a:bodyPr/>
          <a:lstStyle/>
          <a:p>
            <a:pPr>
              <a:defRPr/>
            </a:pPr>
            <a:fld id="{016ABEA2-618F-40F0-9721-DDED37653B53}" type="slidenum">
              <a:rPr lang="en-US" smtClean="0"/>
              <a:pPr>
                <a:defRPr/>
              </a:pPr>
              <a:t>8</a:t>
            </a:fld>
            <a:endParaRPr lang="en-US"/>
          </a:p>
        </p:txBody>
      </p:sp>
      <p:sp>
        <p:nvSpPr>
          <p:cNvPr id="12" name="AutoShape 19"/>
          <p:cNvSpPr>
            <a:spLocks noChangeArrowheads="1"/>
          </p:cNvSpPr>
          <p:nvPr/>
        </p:nvSpPr>
        <p:spPr bwMode="gray">
          <a:xfrm>
            <a:off x="1142999" y="204752"/>
            <a:ext cx="7543801" cy="477982"/>
          </a:xfrm>
          <a:prstGeom prst="roundRect">
            <a:avLst>
              <a:gd name="adj" fmla="val 16667"/>
            </a:avLst>
          </a:prstGeom>
          <a:solidFill>
            <a:srgbClr val="008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r>
              <a:rPr lang="en-US" sz="2400"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Experiment </a:t>
            </a:r>
            <a:r>
              <a:rPr lang="en-US" sz="2400" dirty="0" smtClean="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design</a:t>
            </a:r>
            <a:endParaRPr lang="en-US" sz="2200" dirty="0">
              <a:solidFill>
                <a:schemeClr val="bg1"/>
              </a:solidFill>
            </a:endParaRPr>
          </a:p>
        </p:txBody>
      </p:sp>
      <p:pic>
        <p:nvPicPr>
          <p:cNvPr id="2" name="Picture 1"/>
          <p:cNvPicPr>
            <a:picLocks noChangeAspect="1"/>
          </p:cNvPicPr>
          <p:nvPr/>
        </p:nvPicPr>
        <p:blipFill>
          <a:blip r:embed="rId3"/>
          <a:stretch>
            <a:fillRect/>
          </a:stretch>
        </p:blipFill>
        <p:spPr>
          <a:xfrm>
            <a:off x="23813" y="1794651"/>
            <a:ext cx="9110662" cy="2749466"/>
          </a:xfrm>
          <a:prstGeom prst="rect">
            <a:avLst/>
          </a:prstGeom>
        </p:spPr>
      </p:pic>
      <p:sp>
        <p:nvSpPr>
          <p:cNvPr id="5" name="Rectangle 4"/>
          <p:cNvSpPr/>
          <p:nvPr/>
        </p:nvSpPr>
        <p:spPr>
          <a:xfrm>
            <a:off x="3039024" y="4899747"/>
            <a:ext cx="2805576" cy="461665"/>
          </a:xfrm>
          <a:prstGeom prst="rect">
            <a:avLst/>
          </a:prstGeom>
        </p:spPr>
        <p:txBody>
          <a:bodyPr wrap="none">
            <a:spAutoFit/>
          </a:bodyPr>
          <a:lstStyle/>
          <a:p>
            <a:r>
              <a:rPr lang="en-US" sz="2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Experiment set up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3" y="892175"/>
            <a:ext cx="9110662" cy="127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48500" name="AutoShape 20"/>
          <p:cNvSpPr>
            <a:spLocks noChangeArrowheads="1"/>
          </p:cNvSpPr>
          <p:nvPr/>
        </p:nvSpPr>
        <p:spPr bwMode="gray">
          <a:xfrm>
            <a:off x="228599" y="132484"/>
            <a:ext cx="685800" cy="685800"/>
          </a:xfrm>
          <a:prstGeom prst="diamond">
            <a:avLst/>
          </a:prstGeom>
          <a:solidFill>
            <a:srgbClr val="008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p>
        </p:txBody>
      </p:sp>
      <p:sp>
        <p:nvSpPr>
          <p:cNvPr id="9222" name="Text Box 22"/>
          <p:cNvSpPr txBox="1">
            <a:spLocks noChangeArrowheads="1"/>
          </p:cNvSpPr>
          <p:nvPr/>
        </p:nvSpPr>
        <p:spPr bwMode="gray">
          <a:xfrm>
            <a:off x="407833" y="263435"/>
            <a:ext cx="327333" cy="400110"/>
          </a:xfrm>
          <a:prstGeom prst="rect">
            <a:avLst/>
          </a:prstGeom>
          <a:noFill/>
          <a:ln w="9525" algn="ctr">
            <a:noFill/>
            <a:miter lim="800000"/>
            <a:headEnd/>
            <a:tailEnd/>
          </a:ln>
        </p:spPr>
        <p:txBody>
          <a:bodyPr wrap="none">
            <a:spAutoFit/>
          </a:bodyPr>
          <a:lstStyle/>
          <a:p>
            <a:pPr algn="ctr" eaLnBrk="0" hangingPunct="0"/>
            <a:r>
              <a:rPr lang="en-US" sz="2000" dirty="0">
                <a:solidFill>
                  <a:schemeClr val="bg1"/>
                </a:solidFill>
              </a:rPr>
              <a:t>2</a:t>
            </a:r>
          </a:p>
        </p:txBody>
      </p:sp>
      <p:sp>
        <p:nvSpPr>
          <p:cNvPr id="10" name="Slide Number Placeholder 9"/>
          <p:cNvSpPr>
            <a:spLocks noGrp="1"/>
          </p:cNvSpPr>
          <p:nvPr>
            <p:ph type="sldNum" sz="quarter" idx="12"/>
          </p:nvPr>
        </p:nvSpPr>
        <p:spPr/>
        <p:txBody>
          <a:bodyPr/>
          <a:lstStyle/>
          <a:p>
            <a:pPr>
              <a:defRPr/>
            </a:pPr>
            <a:fld id="{016ABEA2-618F-40F0-9721-DDED37653B53}" type="slidenum">
              <a:rPr lang="en-US" smtClean="0"/>
              <a:pPr>
                <a:defRPr/>
              </a:pPr>
              <a:t>9</a:t>
            </a:fld>
            <a:endParaRPr lang="en-US"/>
          </a:p>
        </p:txBody>
      </p:sp>
      <p:sp>
        <p:nvSpPr>
          <p:cNvPr id="12" name="AutoShape 19"/>
          <p:cNvSpPr>
            <a:spLocks noChangeArrowheads="1"/>
          </p:cNvSpPr>
          <p:nvPr/>
        </p:nvSpPr>
        <p:spPr bwMode="gray">
          <a:xfrm>
            <a:off x="1142999" y="228600"/>
            <a:ext cx="7543801" cy="477982"/>
          </a:xfrm>
          <a:prstGeom prst="roundRect">
            <a:avLst>
              <a:gd name="adj" fmla="val 16667"/>
            </a:avLst>
          </a:prstGeom>
          <a:solidFill>
            <a:srgbClr val="008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endParaRPr lang="en-US" sz="2400" dirty="0" smtClean="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95000"/>
              </a:lnSpc>
              <a:spcBef>
                <a:spcPts val="1200"/>
              </a:spcBef>
              <a:spcAft>
                <a:spcPts val="300"/>
              </a:spcAft>
            </a:pPr>
            <a:r>
              <a:rPr lang="en-US" sz="2400" dirty="0" smtClean="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 Experiment </a:t>
            </a:r>
            <a:r>
              <a:rPr lang="en-US" sz="2400"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design</a:t>
            </a:r>
          </a:p>
          <a:p>
            <a:pPr eaLnBrk="0" hangingPunct="0"/>
            <a:endParaRPr lang="en-US" sz="2200"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262921239"/>
              </p:ext>
            </p:extLst>
          </p:nvPr>
        </p:nvGraphicFramePr>
        <p:xfrm>
          <a:off x="311035" y="1828798"/>
          <a:ext cx="8105600" cy="4520047"/>
        </p:xfrm>
        <a:graphic>
          <a:graphicData uri="http://schemas.openxmlformats.org/drawingml/2006/table">
            <a:tbl>
              <a:tblPr firstRow="1" firstCol="1" bandRow="1">
                <a:tableStyleId>{5C22544A-7EE6-4342-B048-85BDC9FD1C3A}</a:tableStyleId>
              </a:tblPr>
              <a:tblGrid>
                <a:gridCol w="1012164">
                  <a:extLst>
                    <a:ext uri="{9D8B030D-6E8A-4147-A177-3AD203B41FA5}">
                      <a16:colId xmlns:a16="http://schemas.microsoft.com/office/drawing/2014/main" val="297597984"/>
                    </a:ext>
                  </a:extLst>
                </a:gridCol>
                <a:gridCol w="1012164">
                  <a:extLst>
                    <a:ext uri="{9D8B030D-6E8A-4147-A177-3AD203B41FA5}">
                      <a16:colId xmlns:a16="http://schemas.microsoft.com/office/drawing/2014/main" val="2551760368"/>
                    </a:ext>
                  </a:extLst>
                </a:gridCol>
                <a:gridCol w="1012164">
                  <a:extLst>
                    <a:ext uri="{9D8B030D-6E8A-4147-A177-3AD203B41FA5}">
                      <a16:colId xmlns:a16="http://schemas.microsoft.com/office/drawing/2014/main" val="1358664253"/>
                    </a:ext>
                  </a:extLst>
                </a:gridCol>
                <a:gridCol w="1016308">
                  <a:extLst>
                    <a:ext uri="{9D8B030D-6E8A-4147-A177-3AD203B41FA5}">
                      <a16:colId xmlns:a16="http://schemas.microsoft.com/office/drawing/2014/main" val="3758969626"/>
                    </a:ext>
                  </a:extLst>
                </a:gridCol>
                <a:gridCol w="1012164">
                  <a:extLst>
                    <a:ext uri="{9D8B030D-6E8A-4147-A177-3AD203B41FA5}">
                      <a16:colId xmlns:a16="http://schemas.microsoft.com/office/drawing/2014/main" val="2603123473"/>
                    </a:ext>
                  </a:extLst>
                </a:gridCol>
                <a:gridCol w="1012164">
                  <a:extLst>
                    <a:ext uri="{9D8B030D-6E8A-4147-A177-3AD203B41FA5}">
                      <a16:colId xmlns:a16="http://schemas.microsoft.com/office/drawing/2014/main" val="821008620"/>
                    </a:ext>
                  </a:extLst>
                </a:gridCol>
                <a:gridCol w="1012164">
                  <a:extLst>
                    <a:ext uri="{9D8B030D-6E8A-4147-A177-3AD203B41FA5}">
                      <a16:colId xmlns:a16="http://schemas.microsoft.com/office/drawing/2014/main" val="3158715707"/>
                    </a:ext>
                  </a:extLst>
                </a:gridCol>
                <a:gridCol w="1016308">
                  <a:extLst>
                    <a:ext uri="{9D8B030D-6E8A-4147-A177-3AD203B41FA5}">
                      <a16:colId xmlns:a16="http://schemas.microsoft.com/office/drawing/2014/main" val="127524727"/>
                    </a:ext>
                  </a:extLst>
                </a:gridCol>
              </a:tblGrid>
              <a:tr h="645721">
                <a:tc gridSpan="4">
                  <a:txBody>
                    <a:bodyPr/>
                    <a:lstStyle/>
                    <a:p>
                      <a:pPr algn="ctr">
                        <a:lnSpc>
                          <a:spcPct val="115000"/>
                        </a:lnSpc>
                        <a:spcAft>
                          <a:spcPts val="0"/>
                        </a:spcAft>
                      </a:pPr>
                      <a:r>
                        <a:rPr lang="en-US" sz="1600" dirty="0">
                          <a:solidFill>
                            <a:schemeClr val="tx1"/>
                          </a:solidFill>
                          <a:effectLst/>
                        </a:rPr>
                        <a:t>Model</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endParaRPr lang="en-US" sz="1600" dirty="0" smtClean="0">
                        <a:solidFill>
                          <a:schemeClr val="tx1"/>
                        </a:solidFill>
                        <a:effectLst/>
                      </a:endParaRPr>
                    </a:p>
                    <a:p>
                      <a:pPr algn="ctr">
                        <a:lnSpc>
                          <a:spcPct val="115000"/>
                        </a:lnSpc>
                        <a:spcAft>
                          <a:spcPts val="0"/>
                        </a:spcAft>
                      </a:pPr>
                      <a:r>
                        <a:rPr lang="en-US" sz="1600" dirty="0" smtClean="0">
                          <a:solidFill>
                            <a:schemeClr val="tx1"/>
                          </a:solidFill>
                          <a:effectLst/>
                        </a:rPr>
                        <a:t>Prototype</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2390755"/>
                  </a:ext>
                </a:extLst>
              </a:tr>
              <a:tr h="645721">
                <a:tc>
                  <a:txBody>
                    <a:bodyPr/>
                    <a:lstStyle/>
                    <a:p>
                      <a:pPr algn="ctr">
                        <a:lnSpc>
                          <a:spcPct val="115000"/>
                        </a:lnSpc>
                        <a:spcAft>
                          <a:spcPts val="0"/>
                        </a:spcAft>
                      </a:pPr>
                      <a:r>
                        <a:rPr lang="en-US" sz="2000" b="0" dirty="0">
                          <a:solidFill>
                            <a:schemeClr val="tx1"/>
                          </a:solidFill>
                          <a:effectLst/>
                        </a:rPr>
                        <a:t>B(m)</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Hs (cm)</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err="1">
                          <a:solidFill>
                            <a:schemeClr val="tx1"/>
                          </a:solidFill>
                          <a:effectLst/>
                        </a:rPr>
                        <a:t>Tp</a:t>
                      </a:r>
                      <a:r>
                        <a:rPr lang="en-US" sz="1600" dirty="0">
                          <a:solidFill>
                            <a:schemeClr val="tx1"/>
                          </a:solidFill>
                          <a:effectLst/>
                        </a:rPr>
                        <a:t> (s)</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err="1">
                          <a:solidFill>
                            <a:schemeClr val="tx1"/>
                          </a:solidFill>
                          <a:effectLst/>
                        </a:rPr>
                        <a:t>Rc</a:t>
                      </a:r>
                      <a:r>
                        <a:rPr lang="en-US" sz="1600" dirty="0">
                          <a:solidFill>
                            <a:schemeClr val="tx1"/>
                          </a:solidFill>
                          <a:effectLst/>
                        </a:rPr>
                        <a:t> (cm)</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B(m)</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Hs (cm)</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Tp (s)</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Rc (m)</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39803738"/>
                  </a:ext>
                </a:extLst>
              </a:tr>
              <a:tr h="645721">
                <a:tc>
                  <a:txBody>
                    <a:bodyPr/>
                    <a:lstStyle/>
                    <a:p>
                      <a:pPr algn="ctr">
                        <a:lnSpc>
                          <a:spcPct val="115000"/>
                        </a:lnSpc>
                        <a:spcAft>
                          <a:spcPts val="0"/>
                        </a:spcAft>
                      </a:pPr>
                      <a:r>
                        <a:rPr lang="en-US" sz="2000" b="0" dirty="0">
                          <a:solidFill>
                            <a:schemeClr val="tx1"/>
                          </a:solidFill>
                          <a:effectLst/>
                        </a:rPr>
                        <a:t>1.90</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10</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1.5</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0</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28.5</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1.5</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5.81</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9755002"/>
                  </a:ext>
                </a:extLst>
              </a:tr>
              <a:tr h="645721">
                <a:tc>
                  <a:txBody>
                    <a:bodyPr/>
                    <a:lstStyle/>
                    <a:p>
                      <a:pPr algn="ctr">
                        <a:lnSpc>
                          <a:spcPct val="115000"/>
                        </a:lnSpc>
                        <a:spcAft>
                          <a:spcPts val="0"/>
                        </a:spcAft>
                      </a:pPr>
                      <a:r>
                        <a:rPr lang="en-US" sz="2000" b="0" dirty="0">
                          <a:solidFill>
                            <a:schemeClr val="tx1"/>
                          </a:solidFill>
                          <a:effectLst/>
                        </a:rPr>
                        <a:t>1.50</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12</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1.7</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5</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22.5</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1.8</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6.58</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0.75</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5621419"/>
                  </a:ext>
                </a:extLst>
              </a:tr>
              <a:tr h="645721">
                <a:tc>
                  <a:txBody>
                    <a:bodyPr/>
                    <a:lstStyle/>
                    <a:p>
                      <a:pPr algn="ctr">
                        <a:lnSpc>
                          <a:spcPct val="115000"/>
                        </a:lnSpc>
                        <a:spcAft>
                          <a:spcPts val="0"/>
                        </a:spcAft>
                      </a:pPr>
                      <a:r>
                        <a:rPr lang="en-US" sz="2000" b="0" dirty="0">
                          <a:solidFill>
                            <a:schemeClr val="tx1"/>
                          </a:solidFill>
                          <a:effectLst/>
                        </a:rPr>
                        <a:t>1.20</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15</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1.8</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10</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18.0</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2.25</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6.97</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1.5</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37519526"/>
                  </a:ext>
                </a:extLst>
              </a:tr>
              <a:tr h="645721">
                <a:tc>
                  <a:txBody>
                    <a:bodyPr/>
                    <a:lstStyle/>
                    <a:p>
                      <a:pPr algn="ctr">
                        <a:lnSpc>
                          <a:spcPct val="115000"/>
                        </a:lnSpc>
                        <a:spcAft>
                          <a:spcPts val="0"/>
                        </a:spcAft>
                      </a:pPr>
                      <a:r>
                        <a:rPr lang="en-US" sz="2000" b="0" dirty="0">
                          <a:solidFill>
                            <a:schemeClr val="tx1"/>
                          </a:solidFill>
                          <a:effectLst/>
                        </a:rPr>
                        <a:t>0.80</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18</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1.9</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12.0</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2.7</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7.36</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6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9637211"/>
                  </a:ext>
                </a:extLst>
              </a:tr>
              <a:tr h="645721">
                <a:tc>
                  <a:txBody>
                    <a:bodyPr/>
                    <a:lstStyle/>
                    <a:p>
                      <a:pPr algn="ctr">
                        <a:lnSpc>
                          <a:spcPct val="115000"/>
                        </a:lnSpc>
                        <a:spcAft>
                          <a:spcPts val="0"/>
                        </a:spcAft>
                      </a:pPr>
                      <a:r>
                        <a:rPr lang="en-US" sz="2000" b="0" dirty="0">
                          <a:solidFill>
                            <a:schemeClr val="tx1"/>
                          </a:solidFill>
                          <a:effectLst/>
                        </a:rPr>
                        <a:t>0.45</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20</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2.1</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6.8</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solidFill>
                            <a:schemeClr val="tx1"/>
                          </a:solidFill>
                          <a:effectLst/>
                        </a:rPr>
                        <a:t>3</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rPr>
                        <a:t>8.13</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6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0080634"/>
                  </a:ext>
                </a:extLst>
              </a:tr>
            </a:tbl>
          </a:graphicData>
        </a:graphic>
      </p:graphicFrame>
      <p:sp>
        <p:nvSpPr>
          <p:cNvPr id="13" name="Rectangle 2"/>
          <p:cNvSpPr>
            <a:spLocks noChangeArrowheads="1"/>
          </p:cNvSpPr>
          <p:nvPr/>
        </p:nvSpPr>
        <p:spPr bwMode="auto">
          <a:xfrm>
            <a:off x="310718" y="1397968"/>
            <a:ext cx="14248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Cordia New" charset="0"/>
              </a:rPr>
              <a:t>Table 1.</a:t>
            </a:r>
            <a:r>
              <a:rPr kumimoji="0" lang="en-US" altLang="en-US" sz="20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Matrix of </a:t>
            </a:r>
            <a:r>
              <a:rPr kumimoji="0" lang="en-US" altLang="en-US" sz="2000" b="0" i="0" u="none" strike="noStrike" cap="none" normalizeH="0" baseline="0" dirty="0" err="1"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experimetal</a:t>
            </a:r>
            <a:r>
              <a:rPr kumimoji="0" lang="en-US" altLang="en-US" sz="20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program</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82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5859</TotalTime>
  <Words>637</Words>
  <Application>Microsoft Office PowerPoint</Application>
  <PresentationFormat>On-screen Show (4:3)</PresentationFormat>
  <Paragraphs>144</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SimSun</vt:lpstr>
      <vt:lpstr>Arial</vt:lpstr>
      <vt:lpstr>Calibri</vt:lpstr>
      <vt:lpstr>Cordia New</vt:lpstr>
      <vt:lpstr>Palatino Linotype</vt:lpstr>
      <vt:lpstr>Symbol</vt:lpstr>
      <vt:lpstr>Times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Vien KH Thuy Loij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Vinh HD</dc:creator>
  <cp:lastModifiedBy>Windows User</cp:lastModifiedBy>
  <cp:revision>518</cp:revision>
  <dcterms:created xsi:type="dcterms:W3CDTF">2008-02-22T17:35:21Z</dcterms:created>
  <dcterms:modified xsi:type="dcterms:W3CDTF">2021-11-11T15:09:19Z</dcterms:modified>
</cp:coreProperties>
</file>