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2"/>
  </p:notesMasterIdLst>
  <p:sldIdLst>
    <p:sldId id="256" r:id="rId3"/>
    <p:sldId id="263" r:id="rId4"/>
    <p:sldId id="284" r:id="rId5"/>
    <p:sldId id="289" r:id="rId6"/>
    <p:sldId id="271" r:id="rId7"/>
    <p:sldId id="296" r:id="rId8"/>
    <p:sldId id="297" r:id="rId9"/>
    <p:sldId id="298" r:id="rId10"/>
    <p:sldId id="29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80C3"/>
    <a:srgbClr val="04ACA4"/>
    <a:srgbClr val="019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7BCB6-6132-4D46-9EB5-FE2F3C4B5FA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o-RO"/>
        </a:p>
      </dgm:t>
    </dgm:pt>
    <dgm:pt modelId="{92871BB9-601D-4867-A254-A88BD3335430}">
      <dgm:prSet phldrT="[Text]"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Step 1</a:t>
          </a:r>
          <a:endParaRPr kumimoji="0" lang="en-US" sz="1400"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DEM processing</a:t>
          </a:r>
          <a:endParaRPr kumimoji="0" lang="ro-RO" sz="1400" b="0" i="0" u="none" strike="noStrike" kern="0" cap="none" spc="0" normalizeH="0" baseline="0" noProof="0" dirty="0">
            <a:ln>
              <a:noFill/>
            </a:ln>
            <a:solidFill>
              <a:prstClr val="black"/>
            </a:solidFill>
            <a:effectLst/>
            <a:uLnTx/>
            <a:uFillTx/>
            <a:latin typeface="Roboto"/>
            <a:ea typeface="Roboto"/>
            <a:cs typeface="Roboto"/>
            <a:sym typeface="Roboto"/>
          </a:endParaRPr>
        </a:p>
      </dgm:t>
    </dgm:pt>
    <dgm:pt modelId="{6C812EC9-AC1C-4CEB-B784-074AF26D47E8}" type="parTrans" cxnId="{F07D9970-D2EC-4512-A282-49F255E50C2E}">
      <dgm:prSet/>
      <dgm:spPr/>
      <dgm:t>
        <a:bodyPr/>
        <a:lstStyle/>
        <a:p>
          <a:endParaRPr lang="ro-RO"/>
        </a:p>
      </dgm:t>
    </dgm:pt>
    <dgm:pt modelId="{BC325A23-3575-4CDB-B926-8AA66EF4A09B}" type="sibTrans" cxnId="{F07D9970-D2EC-4512-A282-49F255E50C2E}">
      <dgm:prSet/>
      <dgm:spPr/>
      <dgm:t>
        <a:bodyPr/>
        <a:lstStyle/>
        <a:p>
          <a:endParaRPr lang="ro-RO"/>
        </a:p>
      </dgm:t>
    </dgm:pt>
    <dgm:pt modelId="{72FDBEFA-3363-44F4-B2CF-B92164E1C73D}">
      <dgm:prSet phldrT="[Text]"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Step 2</a:t>
          </a:r>
          <a:endParaRPr kumimoji="0" lang="en-US" sz="1400"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Raster calculator and reclassification </a:t>
          </a:r>
          <a:endParaRPr kumimoji="0" lang="ro-RO" sz="1400" b="0" i="0" u="none" strike="noStrike" kern="0" cap="none" spc="0" normalizeH="0" baseline="0" noProof="0" dirty="0">
            <a:ln>
              <a:noFill/>
            </a:ln>
            <a:solidFill>
              <a:prstClr val="black"/>
            </a:solidFill>
            <a:effectLst/>
            <a:uLnTx/>
            <a:uFillTx/>
            <a:latin typeface="Roboto"/>
            <a:ea typeface="Roboto"/>
            <a:cs typeface="Roboto"/>
            <a:sym typeface="Roboto"/>
          </a:endParaRPr>
        </a:p>
      </dgm:t>
    </dgm:pt>
    <dgm:pt modelId="{CD327116-69F7-4DE0-963E-F74A294A2E1F}" type="parTrans" cxnId="{1C02D409-BE29-4872-AFD0-98C86B5040EE}">
      <dgm:prSet/>
      <dgm:spPr/>
      <dgm:t>
        <a:bodyPr/>
        <a:lstStyle/>
        <a:p>
          <a:endParaRPr lang="ro-RO"/>
        </a:p>
      </dgm:t>
    </dgm:pt>
    <dgm:pt modelId="{FA0EBA99-0789-4A60-B650-D6294FBE53C4}" type="sibTrans" cxnId="{1C02D409-BE29-4872-AFD0-98C86B5040EE}">
      <dgm:prSet/>
      <dgm:spPr/>
      <dgm:t>
        <a:bodyPr/>
        <a:lstStyle/>
        <a:p>
          <a:endParaRPr lang="ro-RO"/>
        </a:p>
      </dgm:t>
    </dgm:pt>
    <dgm:pt modelId="{F1927210-9156-4753-8504-5573B55F7F47}">
      <dgm:prSet phldrT="[Text]"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Step 3</a:t>
          </a:r>
          <a:endParaRPr kumimoji="0" lang="en-US" sz="1400"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Raster to polygon and sea level rise scenarios </a:t>
          </a:r>
          <a:endParaRPr kumimoji="0" lang="en-US" sz="1400" b="0" i="0" u="none" strike="noStrike" kern="0" cap="none" spc="0" normalizeH="0" baseline="0" noProof="0" dirty="0">
            <a:ln>
              <a:noFill/>
            </a:ln>
            <a:solidFill>
              <a:prstClr val="black"/>
            </a:solidFill>
            <a:effectLst/>
            <a:uLnTx/>
            <a:uFillTx/>
            <a:latin typeface="Roboto"/>
            <a:ea typeface="Roboto"/>
            <a:cs typeface="Roboto"/>
            <a:sym typeface="Roboto"/>
          </a:endParaRPr>
        </a:p>
      </dgm:t>
    </dgm:pt>
    <dgm:pt modelId="{1D106FE4-3743-42C8-ACDC-A354D6608C14}" type="parTrans" cxnId="{79BA49B9-C7A3-4C56-B071-F420B2DE8C02}">
      <dgm:prSet/>
      <dgm:spPr/>
      <dgm:t>
        <a:bodyPr/>
        <a:lstStyle/>
        <a:p>
          <a:endParaRPr lang="ro-RO"/>
        </a:p>
      </dgm:t>
    </dgm:pt>
    <dgm:pt modelId="{1299AE0F-4C33-414E-AE83-8D7A4935F133}" type="sibTrans" cxnId="{79BA49B9-C7A3-4C56-B071-F420B2DE8C02}">
      <dgm:prSet/>
      <dgm:spPr/>
      <dgm:t>
        <a:bodyPr/>
        <a:lstStyle/>
        <a:p>
          <a:endParaRPr lang="ro-RO"/>
        </a:p>
      </dgm:t>
    </dgm:pt>
    <dgm:pt modelId="{604E1F5D-DB6E-402F-B4D9-22BFBAEB7694}">
      <dgm:prSet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Step 4</a:t>
          </a:r>
          <a:endParaRPr kumimoji="0" lang="en-US" sz="1400"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Times New Roman" panose="02020603050405020304" pitchFamily="18" charset="0"/>
              <a:ea typeface="Roboto"/>
              <a:cs typeface="Times New Roman" panose="02020603050405020304" pitchFamily="18" charset="0"/>
              <a:sym typeface="Roboto"/>
            </a:rPr>
            <a:t>A</a:t>
          </a:r>
          <a:r>
            <a:rPr kumimoji="0" lang="en-US" sz="1400" b="0" i="0" u="none" strike="noStrike" kern="0" cap="none" spc="0" normalizeH="0" baseline="0" noProof="0" dirty="0" err="1">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rPr>
            <a:t>nalysis</a:t>
          </a:r>
          <a:r>
            <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rPr>
            <a:t> the impact on the study area through spatial analysis</a:t>
          </a:r>
        </a:p>
      </dgm:t>
    </dgm:pt>
    <dgm:pt modelId="{B7C40A5E-28B9-4AC3-BCCD-B1F762DA435E}" type="parTrans" cxnId="{C3FCE36F-C547-4F4E-B246-1F2EE97DBD25}">
      <dgm:prSet/>
      <dgm:spPr/>
      <dgm:t>
        <a:bodyPr/>
        <a:lstStyle/>
        <a:p>
          <a:endParaRPr lang="ro-RO"/>
        </a:p>
      </dgm:t>
    </dgm:pt>
    <dgm:pt modelId="{A464A428-1150-4F33-9A24-8C1796F42C93}" type="sibTrans" cxnId="{C3FCE36F-C547-4F4E-B246-1F2EE97DBD25}">
      <dgm:prSet/>
      <dgm:spPr/>
      <dgm:t>
        <a:bodyPr/>
        <a:lstStyle/>
        <a:p>
          <a:endParaRPr lang="ro-RO"/>
        </a:p>
      </dgm:t>
    </dgm:pt>
    <dgm:pt modelId="{8094E97E-9254-4378-8254-722C18662375}" type="pres">
      <dgm:prSet presAssocID="{2A47BCB6-6132-4D46-9EB5-FE2F3C4B5FAA}" presName="rootnode" presStyleCnt="0">
        <dgm:presLayoutVars>
          <dgm:chMax/>
          <dgm:chPref/>
          <dgm:dir/>
          <dgm:animLvl val="lvl"/>
        </dgm:presLayoutVars>
      </dgm:prSet>
      <dgm:spPr/>
    </dgm:pt>
    <dgm:pt modelId="{58588BBE-7F00-4382-8D3C-3DB9C07218BF}" type="pres">
      <dgm:prSet presAssocID="{92871BB9-601D-4867-A254-A88BD3335430}" presName="composite" presStyleCnt="0"/>
      <dgm:spPr/>
    </dgm:pt>
    <dgm:pt modelId="{C811F500-82E3-42E7-8ECA-97EB01F5712B}" type="pres">
      <dgm:prSet presAssocID="{92871BB9-601D-4867-A254-A88BD3335430}" presName="bentUpArrow1" presStyleLbl="alignImgPlace1" presStyleIdx="0" presStyleCnt="3"/>
      <dgm:spPr/>
    </dgm:pt>
    <dgm:pt modelId="{DCF2C748-FE88-4466-A6CE-4BA35353A062}" type="pres">
      <dgm:prSet presAssocID="{92871BB9-601D-4867-A254-A88BD3335430}" presName="ParentText" presStyleLbl="node1" presStyleIdx="0" presStyleCnt="4" custScaleX="110099">
        <dgm:presLayoutVars>
          <dgm:chMax val="1"/>
          <dgm:chPref val="1"/>
          <dgm:bulletEnabled val="1"/>
        </dgm:presLayoutVars>
      </dgm:prSet>
      <dgm:spPr/>
    </dgm:pt>
    <dgm:pt modelId="{4FEBAABE-1804-4327-A228-168FC79A1C58}" type="pres">
      <dgm:prSet presAssocID="{92871BB9-601D-4867-A254-A88BD3335430}" presName="ChildText" presStyleLbl="revTx" presStyleIdx="0" presStyleCnt="3">
        <dgm:presLayoutVars>
          <dgm:chMax val="0"/>
          <dgm:chPref val="0"/>
          <dgm:bulletEnabled val="1"/>
        </dgm:presLayoutVars>
      </dgm:prSet>
      <dgm:spPr/>
    </dgm:pt>
    <dgm:pt modelId="{AB5D826B-DF27-4DB1-B3C2-EEC39CEC1BF3}" type="pres">
      <dgm:prSet presAssocID="{BC325A23-3575-4CDB-B926-8AA66EF4A09B}" presName="sibTrans" presStyleCnt="0"/>
      <dgm:spPr/>
    </dgm:pt>
    <dgm:pt modelId="{03A4CFA9-73C1-4420-8EC4-D86643A34BE6}" type="pres">
      <dgm:prSet presAssocID="{72FDBEFA-3363-44F4-B2CF-B92164E1C73D}" presName="composite" presStyleCnt="0"/>
      <dgm:spPr/>
    </dgm:pt>
    <dgm:pt modelId="{A098B068-7562-4F44-A0FA-2C00DDA8D704}" type="pres">
      <dgm:prSet presAssocID="{72FDBEFA-3363-44F4-B2CF-B92164E1C73D}" presName="bentUpArrow1" presStyleLbl="alignImgPlace1" presStyleIdx="1" presStyleCnt="3"/>
      <dgm:spPr/>
    </dgm:pt>
    <dgm:pt modelId="{F1E05C32-B539-4F81-923C-55B3CC84DA18}" type="pres">
      <dgm:prSet presAssocID="{72FDBEFA-3363-44F4-B2CF-B92164E1C73D}" presName="ParentText" presStyleLbl="node1" presStyleIdx="1" presStyleCnt="4" custScaleX="124265">
        <dgm:presLayoutVars>
          <dgm:chMax val="1"/>
          <dgm:chPref val="1"/>
          <dgm:bulletEnabled val="1"/>
        </dgm:presLayoutVars>
      </dgm:prSet>
      <dgm:spPr/>
    </dgm:pt>
    <dgm:pt modelId="{9C36D48B-BB20-472D-9AC8-C6FFB131D576}" type="pres">
      <dgm:prSet presAssocID="{72FDBEFA-3363-44F4-B2CF-B92164E1C73D}" presName="ChildText" presStyleLbl="revTx" presStyleIdx="1" presStyleCnt="3">
        <dgm:presLayoutVars>
          <dgm:chMax val="0"/>
          <dgm:chPref val="0"/>
          <dgm:bulletEnabled val="1"/>
        </dgm:presLayoutVars>
      </dgm:prSet>
      <dgm:spPr/>
    </dgm:pt>
    <dgm:pt modelId="{312AD4AB-561A-48DB-9BDD-6771DC53758D}" type="pres">
      <dgm:prSet presAssocID="{FA0EBA99-0789-4A60-B650-D6294FBE53C4}" presName="sibTrans" presStyleCnt="0"/>
      <dgm:spPr/>
    </dgm:pt>
    <dgm:pt modelId="{A8ABB484-4F1D-4407-AA90-043779ADBF59}" type="pres">
      <dgm:prSet presAssocID="{F1927210-9156-4753-8504-5573B55F7F47}" presName="composite" presStyleCnt="0"/>
      <dgm:spPr/>
    </dgm:pt>
    <dgm:pt modelId="{26AAACDF-E5B5-4A71-BD71-5CFDA46CDCFC}" type="pres">
      <dgm:prSet presAssocID="{F1927210-9156-4753-8504-5573B55F7F47}" presName="bentUpArrow1" presStyleLbl="alignImgPlace1" presStyleIdx="2" presStyleCnt="3"/>
      <dgm:spPr/>
    </dgm:pt>
    <dgm:pt modelId="{C1511225-08C2-41F5-BDF8-2F7194F0043D}" type="pres">
      <dgm:prSet presAssocID="{F1927210-9156-4753-8504-5573B55F7F47}" presName="ParentText" presStyleLbl="node1" presStyleIdx="2" presStyleCnt="4" custScaleX="141285">
        <dgm:presLayoutVars>
          <dgm:chMax val="1"/>
          <dgm:chPref val="1"/>
          <dgm:bulletEnabled val="1"/>
        </dgm:presLayoutVars>
      </dgm:prSet>
      <dgm:spPr/>
    </dgm:pt>
    <dgm:pt modelId="{BAAC58C9-4BC5-4F56-9D2E-5BCB533853AA}" type="pres">
      <dgm:prSet presAssocID="{F1927210-9156-4753-8504-5573B55F7F47}" presName="ChildText" presStyleLbl="revTx" presStyleIdx="2" presStyleCnt="3">
        <dgm:presLayoutVars>
          <dgm:chMax val="0"/>
          <dgm:chPref val="0"/>
          <dgm:bulletEnabled val="1"/>
        </dgm:presLayoutVars>
      </dgm:prSet>
      <dgm:spPr/>
    </dgm:pt>
    <dgm:pt modelId="{2C3CEB8E-9D62-454C-A534-B206E46A1A12}" type="pres">
      <dgm:prSet presAssocID="{1299AE0F-4C33-414E-AE83-8D7A4935F133}" presName="sibTrans" presStyleCnt="0"/>
      <dgm:spPr/>
    </dgm:pt>
    <dgm:pt modelId="{170A9228-2B5B-4A57-93F3-925D7F51692B}" type="pres">
      <dgm:prSet presAssocID="{604E1F5D-DB6E-402F-B4D9-22BFBAEB7694}" presName="composite" presStyleCnt="0"/>
      <dgm:spPr/>
    </dgm:pt>
    <dgm:pt modelId="{7F14179E-5A6A-437E-8235-F2F75B2F9822}" type="pres">
      <dgm:prSet presAssocID="{604E1F5D-DB6E-402F-B4D9-22BFBAEB7694}" presName="ParentText" presStyleLbl="node1" presStyleIdx="3" presStyleCnt="4" custScaleX="145754">
        <dgm:presLayoutVars>
          <dgm:chMax val="1"/>
          <dgm:chPref val="1"/>
          <dgm:bulletEnabled val="1"/>
        </dgm:presLayoutVars>
      </dgm:prSet>
      <dgm:spPr/>
    </dgm:pt>
  </dgm:ptLst>
  <dgm:cxnLst>
    <dgm:cxn modelId="{1C02D409-BE29-4872-AFD0-98C86B5040EE}" srcId="{2A47BCB6-6132-4D46-9EB5-FE2F3C4B5FAA}" destId="{72FDBEFA-3363-44F4-B2CF-B92164E1C73D}" srcOrd="1" destOrd="0" parTransId="{CD327116-69F7-4DE0-963E-F74A294A2E1F}" sibTransId="{FA0EBA99-0789-4A60-B650-D6294FBE53C4}"/>
    <dgm:cxn modelId="{A0CFF226-300A-4F6B-ACC7-6BF1CAE32F4F}" type="presOf" srcId="{F1927210-9156-4753-8504-5573B55F7F47}" destId="{C1511225-08C2-41F5-BDF8-2F7194F0043D}" srcOrd="0" destOrd="0" presId="urn:microsoft.com/office/officeart/2005/8/layout/StepDownProcess"/>
    <dgm:cxn modelId="{B96B314A-8D51-4559-90BE-0760773A691F}" type="presOf" srcId="{72FDBEFA-3363-44F4-B2CF-B92164E1C73D}" destId="{F1E05C32-B539-4F81-923C-55B3CC84DA18}" srcOrd="0" destOrd="0" presId="urn:microsoft.com/office/officeart/2005/8/layout/StepDownProcess"/>
    <dgm:cxn modelId="{C3FCE36F-C547-4F4E-B246-1F2EE97DBD25}" srcId="{2A47BCB6-6132-4D46-9EB5-FE2F3C4B5FAA}" destId="{604E1F5D-DB6E-402F-B4D9-22BFBAEB7694}" srcOrd="3" destOrd="0" parTransId="{B7C40A5E-28B9-4AC3-BCCD-B1F762DA435E}" sibTransId="{A464A428-1150-4F33-9A24-8C1796F42C93}"/>
    <dgm:cxn modelId="{F07D9970-D2EC-4512-A282-49F255E50C2E}" srcId="{2A47BCB6-6132-4D46-9EB5-FE2F3C4B5FAA}" destId="{92871BB9-601D-4867-A254-A88BD3335430}" srcOrd="0" destOrd="0" parTransId="{6C812EC9-AC1C-4CEB-B784-074AF26D47E8}" sibTransId="{BC325A23-3575-4CDB-B926-8AA66EF4A09B}"/>
    <dgm:cxn modelId="{ED45ECA6-45F1-4F21-9BC4-7143B08C6B58}" type="presOf" srcId="{92871BB9-601D-4867-A254-A88BD3335430}" destId="{DCF2C748-FE88-4466-A6CE-4BA35353A062}" srcOrd="0" destOrd="0" presId="urn:microsoft.com/office/officeart/2005/8/layout/StepDownProcess"/>
    <dgm:cxn modelId="{79BA49B9-C7A3-4C56-B071-F420B2DE8C02}" srcId="{2A47BCB6-6132-4D46-9EB5-FE2F3C4B5FAA}" destId="{F1927210-9156-4753-8504-5573B55F7F47}" srcOrd="2" destOrd="0" parTransId="{1D106FE4-3743-42C8-ACDC-A354D6608C14}" sibTransId="{1299AE0F-4C33-414E-AE83-8D7A4935F133}"/>
    <dgm:cxn modelId="{E28163F8-5CAD-4A7F-A29D-216E5CE4D628}" type="presOf" srcId="{2A47BCB6-6132-4D46-9EB5-FE2F3C4B5FAA}" destId="{8094E97E-9254-4378-8254-722C18662375}" srcOrd="0" destOrd="0" presId="urn:microsoft.com/office/officeart/2005/8/layout/StepDownProcess"/>
    <dgm:cxn modelId="{FB58ABF8-AAFD-4A8A-BFE0-95C6DD304CB8}" type="presOf" srcId="{604E1F5D-DB6E-402F-B4D9-22BFBAEB7694}" destId="{7F14179E-5A6A-437E-8235-F2F75B2F9822}" srcOrd="0" destOrd="0" presId="urn:microsoft.com/office/officeart/2005/8/layout/StepDownProcess"/>
    <dgm:cxn modelId="{7F036051-A410-4074-A653-BCC39EC8284D}" type="presParOf" srcId="{8094E97E-9254-4378-8254-722C18662375}" destId="{58588BBE-7F00-4382-8D3C-3DB9C07218BF}" srcOrd="0" destOrd="0" presId="urn:microsoft.com/office/officeart/2005/8/layout/StepDownProcess"/>
    <dgm:cxn modelId="{05F1AE79-CFB9-40D3-82E1-408880730B2F}" type="presParOf" srcId="{58588BBE-7F00-4382-8D3C-3DB9C07218BF}" destId="{C811F500-82E3-42E7-8ECA-97EB01F5712B}" srcOrd="0" destOrd="0" presId="urn:microsoft.com/office/officeart/2005/8/layout/StepDownProcess"/>
    <dgm:cxn modelId="{2476A5AE-AFCF-4500-8A49-C8F523E4F60E}" type="presParOf" srcId="{58588BBE-7F00-4382-8D3C-3DB9C07218BF}" destId="{DCF2C748-FE88-4466-A6CE-4BA35353A062}" srcOrd="1" destOrd="0" presId="urn:microsoft.com/office/officeart/2005/8/layout/StepDownProcess"/>
    <dgm:cxn modelId="{C5AC69C7-018E-4437-9E42-20514FF09523}" type="presParOf" srcId="{58588BBE-7F00-4382-8D3C-3DB9C07218BF}" destId="{4FEBAABE-1804-4327-A228-168FC79A1C58}" srcOrd="2" destOrd="0" presId="urn:microsoft.com/office/officeart/2005/8/layout/StepDownProcess"/>
    <dgm:cxn modelId="{91D0B430-E3A9-40E8-B623-52988217A495}" type="presParOf" srcId="{8094E97E-9254-4378-8254-722C18662375}" destId="{AB5D826B-DF27-4DB1-B3C2-EEC39CEC1BF3}" srcOrd="1" destOrd="0" presId="urn:microsoft.com/office/officeart/2005/8/layout/StepDownProcess"/>
    <dgm:cxn modelId="{1EC5D0F2-6527-4338-8B40-378429AFCC99}" type="presParOf" srcId="{8094E97E-9254-4378-8254-722C18662375}" destId="{03A4CFA9-73C1-4420-8EC4-D86643A34BE6}" srcOrd="2" destOrd="0" presId="urn:microsoft.com/office/officeart/2005/8/layout/StepDownProcess"/>
    <dgm:cxn modelId="{E3E1EFAF-BCD3-42E4-919C-17387A8B25B6}" type="presParOf" srcId="{03A4CFA9-73C1-4420-8EC4-D86643A34BE6}" destId="{A098B068-7562-4F44-A0FA-2C00DDA8D704}" srcOrd="0" destOrd="0" presId="urn:microsoft.com/office/officeart/2005/8/layout/StepDownProcess"/>
    <dgm:cxn modelId="{A253683B-4E87-46DD-A556-3682DA76416E}" type="presParOf" srcId="{03A4CFA9-73C1-4420-8EC4-D86643A34BE6}" destId="{F1E05C32-B539-4F81-923C-55B3CC84DA18}" srcOrd="1" destOrd="0" presId="urn:microsoft.com/office/officeart/2005/8/layout/StepDownProcess"/>
    <dgm:cxn modelId="{E681CC6A-2B5B-4DEB-8C1E-EA3F07196814}" type="presParOf" srcId="{03A4CFA9-73C1-4420-8EC4-D86643A34BE6}" destId="{9C36D48B-BB20-472D-9AC8-C6FFB131D576}" srcOrd="2" destOrd="0" presId="urn:microsoft.com/office/officeart/2005/8/layout/StepDownProcess"/>
    <dgm:cxn modelId="{6F3179CF-258D-4834-B5D4-2901B812BE67}" type="presParOf" srcId="{8094E97E-9254-4378-8254-722C18662375}" destId="{312AD4AB-561A-48DB-9BDD-6771DC53758D}" srcOrd="3" destOrd="0" presId="urn:microsoft.com/office/officeart/2005/8/layout/StepDownProcess"/>
    <dgm:cxn modelId="{34518C8B-64FC-452A-B8F8-D102F1AA4D04}" type="presParOf" srcId="{8094E97E-9254-4378-8254-722C18662375}" destId="{A8ABB484-4F1D-4407-AA90-043779ADBF59}" srcOrd="4" destOrd="0" presId="urn:microsoft.com/office/officeart/2005/8/layout/StepDownProcess"/>
    <dgm:cxn modelId="{91C0F8F4-BD0E-4C6D-BBCA-A03133191268}" type="presParOf" srcId="{A8ABB484-4F1D-4407-AA90-043779ADBF59}" destId="{26AAACDF-E5B5-4A71-BD71-5CFDA46CDCFC}" srcOrd="0" destOrd="0" presId="urn:microsoft.com/office/officeart/2005/8/layout/StepDownProcess"/>
    <dgm:cxn modelId="{7DFC0B54-BF18-4ABA-82E5-9D623B9F9C22}" type="presParOf" srcId="{A8ABB484-4F1D-4407-AA90-043779ADBF59}" destId="{C1511225-08C2-41F5-BDF8-2F7194F0043D}" srcOrd="1" destOrd="0" presId="urn:microsoft.com/office/officeart/2005/8/layout/StepDownProcess"/>
    <dgm:cxn modelId="{F719D5E2-4645-4772-9299-40D90D5C416A}" type="presParOf" srcId="{A8ABB484-4F1D-4407-AA90-043779ADBF59}" destId="{BAAC58C9-4BC5-4F56-9D2E-5BCB533853AA}" srcOrd="2" destOrd="0" presId="urn:microsoft.com/office/officeart/2005/8/layout/StepDownProcess"/>
    <dgm:cxn modelId="{6EA875A2-6F75-4634-B16D-DA1A28DA94AC}" type="presParOf" srcId="{8094E97E-9254-4378-8254-722C18662375}" destId="{2C3CEB8E-9D62-454C-A534-B206E46A1A12}" srcOrd="5" destOrd="0" presId="urn:microsoft.com/office/officeart/2005/8/layout/StepDownProcess"/>
    <dgm:cxn modelId="{CA3B7144-9C3B-4CC5-9EC0-D19AE28D6928}" type="presParOf" srcId="{8094E97E-9254-4378-8254-722C18662375}" destId="{170A9228-2B5B-4A57-93F3-925D7F51692B}" srcOrd="6" destOrd="0" presId="urn:microsoft.com/office/officeart/2005/8/layout/StepDownProcess"/>
    <dgm:cxn modelId="{D840BD07-999D-476D-A8CC-0B63CC35B72E}" type="presParOf" srcId="{170A9228-2B5B-4A57-93F3-925D7F51692B}" destId="{7F14179E-5A6A-437E-8235-F2F75B2F9822}" srcOrd="0"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1F500-82E3-42E7-8ECA-97EB01F5712B}">
      <dsp:nvSpPr>
        <dsp:cNvPr id="0" name=""/>
        <dsp:cNvSpPr/>
      </dsp:nvSpPr>
      <dsp:spPr>
        <a:xfrm rot="5400000">
          <a:off x="515895" y="904884"/>
          <a:ext cx="794685" cy="90472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F2C748-FE88-4466-A6CE-4BA35353A062}">
      <dsp:nvSpPr>
        <dsp:cNvPr id="0" name=""/>
        <dsp:cNvSpPr/>
      </dsp:nvSpPr>
      <dsp:spPr>
        <a:xfrm>
          <a:off x="237800" y="23959"/>
          <a:ext cx="1472884" cy="93640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Step 1</a:t>
          </a:r>
          <a:endParaRPr kumimoji="0" lang="en-US" sz="1400"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o-RO"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DEM processing</a:t>
          </a:r>
          <a:endParaRPr kumimoji="0" lang="ro-RO" sz="1400" b="0" i="0" u="none" strike="noStrike" kern="0" cap="none" spc="0" normalizeH="0" baseline="0" noProof="0" dirty="0">
            <a:ln>
              <a:noFill/>
            </a:ln>
            <a:solidFill>
              <a:prstClr val="black"/>
            </a:solidFill>
            <a:effectLst/>
            <a:uLnTx/>
            <a:uFillTx/>
            <a:latin typeface="Roboto"/>
            <a:ea typeface="Roboto"/>
            <a:cs typeface="Roboto"/>
            <a:sym typeface="Roboto"/>
          </a:endParaRPr>
        </a:p>
      </dsp:txBody>
      <dsp:txXfrm>
        <a:off x="283520" y="69679"/>
        <a:ext cx="1381444" cy="844964"/>
      </dsp:txXfrm>
    </dsp:sp>
    <dsp:sp modelId="{4FEBAABE-1804-4327-A228-168FC79A1C58}">
      <dsp:nvSpPr>
        <dsp:cNvPr id="0" name=""/>
        <dsp:cNvSpPr/>
      </dsp:nvSpPr>
      <dsp:spPr>
        <a:xfrm>
          <a:off x="1643134" y="113267"/>
          <a:ext cx="972975" cy="756843"/>
        </a:xfrm>
        <a:prstGeom prst="rect">
          <a:avLst/>
        </a:prstGeom>
        <a:noFill/>
        <a:ln>
          <a:noFill/>
        </a:ln>
        <a:effectLst/>
      </dsp:spPr>
      <dsp:style>
        <a:lnRef idx="0">
          <a:scrgbClr r="0" g="0" b="0"/>
        </a:lnRef>
        <a:fillRef idx="0">
          <a:scrgbClr r="0" g="0" b="0"/>
        </a:fillRef>
        <a:effectRef idx="0">
          <a:scrgbClr r="0" g="0" b="0"/>
        </a:effectRef>
        <a:fontRef idx="minor"/>
      </dsp:style>
    </dsp:sp>
    <dsp:sp modelId="{A098B068-7562-4F44-A0FA-2C00DDA8D704}">
      <dsp:nvSpPr>
        <dsp:cNvPr id="0" name=""/>
        <dsp:cNvSpPr/>
      </dsp:nvSpPr>
      <dsp:spPr>
        <a:xfrm rot="5400000">
          <a:off x="1752238" y="1956775"/>
          <a:ext cx="794685" cy="90472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E05C32-B539-4F81-923C-55B3CC84DA18}">
      <dsp:nvSpPr>
        <dsp:cNvPr id="0" name=""/>
        <dsp:cNvSpPr/>
      </dsp:nvSpPr>
      <dsp:spPr>
        <a:xfrm>
          <a:off x="1379389" y="1075850"/>
          <a:ext cx="1662395" cy="93640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Step 2</a:t>
          </a:r>
          <a:endParaRPr kumimoji="0" lang="en-US" sz="1400"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o-RO"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Raster calculator and reclassification </a:t>
          </a:r>
          <a:endParaRPr kumimoji="0" lang="ro-RO" sz="1400" b="0" i="0" u="none" strike="noStrike" kern="0" cap="none" spc="0" normalizeH="0" baseline="0" noProof="0" dirty="0">
            <a:ln>
              <a:noFill/>
            </a:ln>
            <a:solidFill>
              <a:prstClr val="black"/>
            </a:solidFill>
            <a:effectLst/>
            <a:uLnTx/>
            <a:uFillTx/>
            <a:latin typeface="Roboto"/>
            <a:ea typeface="Roboto"/>
            <a:cs typeface="Roboto"/>
            <a:sym typeface="Roboto"/>
          </a:endParaRPr>
        </a:p>
      </dsp:txBody>
      <dsp:txXfrm>
        <a:off x="1425109" y="1121570"/>
        <a:ext cx="1570955" cy="844964"/>
      </dsp:txXfrm>
    </dsp:sp>
    <dsp:sp modelId="{9C36D48B-BB20-472D-9AC8-C6FFB131D576}">
      <dsp:nvSpPr>
        <dsp:cNvPr id="0" name=""/>
        <dsp:cNvSpPr/>
      </dsp:nvSpPr>
      <dsp:spPr>
        <a:xfrm>
          <a:off x="2879477" y="1165158"/>
          <a:ext cx="972975" cy="756843"/>
        </a:xfrm>
        <a:prstGeom prst="rect">
          <a:avLst/>
        </a:prstGeom>
        <a:noFill/>
        <a:ln>
          <a:noFill/>
        </a:ln>
        <a:effectLst/>
      </dsp:spPr>
      <dsp:style>
        <a:lnRef idx="0">
          <a:scrgbClr r="0" g="0" b="0"/>
        </a:lnRef>
        <a:fillRef idx="0">
          <a:scrgbClr r="0" g="0" b="0"/>
        </a:fillRef>
        <a:effectRef idx="0">
          <a:scrgbClr r="0" g="0" b="0"/>
        </a:effectRef>
        <a:fontRef idx="minor"/>
      </dsp:style>
    </dsp:sp>
    <dsp:sp modelId="{26AAACDF-E5B5-4A71-BD71-5CFDA46CDCFC}">
      <dsp:nvSpPr>
        <dsp:cNvPr id="0" name=""/>
        <dsp:cNvSpPr/>
      </dsp:nvSpPr>
      <dsp:spPr>
        <a:xfrm rot="5400000">
          <a:off x="3007672" y="3008666"/>
          <a:ext cx="794685" cy="90472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511225-08C2-41F5-BDF8-2F7194F0043D}">
      <dsp:nvSpPr>
        <dsp:cNvPr id="0" name=""/>
        <dsp:cNvSpPr/>
      </dsp:nvSpPr>
      <dsp:spPr>
        <a:xfrm>
          <a:off x="2520977" y="2127741"/>
          <a:ext cx="1890085" cy="93640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Step 3</a:t>
          </a:r>
          <a:endParaRPr kumimoji="0" lang="en-US" sz="1400"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Raster to polygon and sea level rise scenarios </a:t>
          </a:r>
          <a:endParaRPr kumimoji="0" lang="en-US" sz="1400" b="0" i="0" u="none" strike="noStrike" kern="0" cap="none" spc="0" normalizeH="0" baseline="0" noProof="0" dirty="0">
            <a:ln>
              <a:noFill/>
            </a:ln>
            <a:solidFill>
              <a:prstClr val="black"/>
            </a:solidFill>
            <a:effectLst/>
            <a:uLnTx/>
            <a:uFillTx/>
            <a:latin typeface="Roboto"/>
            <a:ea typeface="Roboto"/>
            <a:cs typeface="Roboto"/>
            <a:sym typeface="Roboto"/>
          </a:endParaRPr>
        </a:p>
      </dsp:txBody>
      <dsp:txXfrm>
        <a:off x="2566697" y="2173461"/>
        <a:ext cx="1798645" cy="844964"/>
      </dsp:txXfrm>
    </dsp:sp>
    <dsp:sp modelId="{BAAC58C9-4BC5-4F56-9D2E-5BCB533853AA}">
      <dsp:nvSpPr>
        <dsp:cNvPr id="0" name=""/>
        <dsp:cNvSpPr/>
      </dsp:nvSpPr>
      <dsp:spPr>
        <a:xfrm>
          <a:off x="4134911" y="2217049"/>
          <a:ext cx="972975" cy="756843"/>
        </a:xfrm>
        <a:prstGeom prst="rect">
          <a:avLst/>
        </a:prstGeom>
        <a:noFill/>
        <a:ln>
          <a:noFill/>
        </a:ln>
        <a:effectLst/>
      </dsp:spPr>
      <dsp:style>
        <a:lnRef idx="0">
          <a:scrgbClr r="0" g="0" b="0"/>
        </a:lnRef>
        <a:fillRef idx="0">
          <a:scrgbClr r="0" g="0" b="0"/>
        </a:fillRef>
        <a:effectRef idx="0">
          <a:scrgbClr r="0" g="0" b="0"/>
        </a:effectRef>
        <a:fontRef idx="minor"/>
      </dsp:style>
    </dsp:sp>
    <dsp:sp modelId="{7F14179E-5A6A-437E-8235-F2F75B2F9822}">
      <dsp:nvSpPr>
        <dsp:cNvPr id="0" name=""/>
        <dsp:cNvSpPr/>
      </dsp:nvSpPr>
      <dsp:spPr>
        <a:xfrm>
          <a:off x="3662565" y="3179632"/>
          <a:ext cx="1949871" cy="93640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Step 4</a:t>
          </a:r>
          <a:endParaRPr kumimoji="0" lang="en-US" sz="1400" b="0" i="0" u="none" strike="noStrike" kern="0" cap="none" spc="0" normalizeH="0" baseline="0" noProof="0" dirty="0">
            <a:ln>
              <a:noFill/>
            </a:ln>
            <a:solidFill>
              <a:srgbClr val="FFFFFF"/>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kern="0" dirty="0">
              <a:solidFill>
                <a:prstClr val="black"/>
              </a:solidFill>
              <a:latin typeface="Times New Roman" panose="02020603050405020304" pitchFamily="18" charset="0"/>
              <a:ea typeface="Roboto"/>
              <a:cs typeface="Times New Roman" panose="02020603050405020304" pitchFamily="18" charset="0"/>
              <a:sym typeface="Roboto"/>
            </a:rPr>
            <a:t>A</a:t>
          </a:r>
          <a:r>
            <a:rPr kumimoji="0" lang="en-US" sz="1400" b="0" i="0" u="none" strike="noStrike" kern="0" cap="none" spc="0" normalizeH="0" baseline="0" noProof="0" dirty="0" err="1">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rPr>
            <a:t>nalysis</a:t>
          </a:r>
          <a:r>
            <a:rPr kumimoji="0" lang="en-US" sz="1400" b="0" i="0" u="none" strike="noStrike" kern="0" cap="none" spc="0" normalizeH="0" baseline="0" noProof="0" dirty="0">
              <a:ln>
                <a:noFill/>
              </a:ln>
              <a:solidFill>
                <a:prstClr val="black"/>
              </a:solidFill>
              <a:effectLst/>
              <a:uLnTx/>
              <a:uFillTx/>
              <a:latin typeface="Times New Roman" panose="02020603050405020304" pitchFamily="18" charset="0"/>
              <a:ea typeface="Roboto"/>
              <a:cs typeface="Times New Roman" panose="02020603050405020304" pitchFamily="18" charset="0"/>
              <a:sym typeface="Roboto"/>
            </a:rPr>
            <a:t> the impact on the study area through spatial analysis</a:t>
          </a:r>
        </a:p>
      </dsp:txBody>
      <dsp:txXfrm>
        <a:off x="3708285" y="3225352"/>
        <a:ext cx="1858431" cy="84496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1CAE3-214A-48CF-8213-72828725786D}" type="datetimeFigureOut">
              <a:rPr lang="ro-RO" smtClean="0"/>
              <a:t>08.11.2021</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2EE0B-2F8C-466F-BDE6-C3EB82F4287C}" type="slidenum">
              <a:rPr lang="ro-RO" smtClean="0"/>
              <a:t>‹#›</a:t>
            </a:fld>
            <a:endParaRPr lang="ro-RO"/>
          </a:p>
        </p:txBody>
      </p:sp>
    </p:spTree>
    <p:extLst>
      <p:ext uri="{BB962C8B-B14F-4D97-AF65-F5344CB8AC3E}">
        <p14:creationId xmlns:p14="http://schemas.microsoft.com/office/powerpoint/2010/main" val="35082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8e8b782381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8e8b782381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8ea1cd33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6" name="Google Shape;1356;g8ea1cd33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8ea1cd33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6" name="Google Shape;1356;g8ea1cd33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5755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8ea1cd33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6" name="Google Shape;1356;g8ea1cd33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987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298437C-3DF6-419B-9821-E5F2BA37D771}" type="datetime3">
              <a:rPr lang="en-US" smtClean="0"/>
              <a:t>8 November 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E91B7376-816E-4968-BB85-CD943012A412}" type="slidenum">
              <a:rPr lang="ro-RO" smtClean="0"/>
              <a:t>‹#›</a:t>
            </a:fld>
            <a:endParaRPr lang="ro-RO"/>
          </a:p>
        </p:txBody>
      </p:sp>
    </p:spTree>
    <p:extLst>
      <p:ext uri="{BB962C8B-B14F-4D97-AF65-F5344CB8AC3E}">
        <p14:creationId xmlns:p14="http://schemas.microsoft.com/office/powerpoint/2010/main" val="2826915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A86DD9-8E8E-415E-A5AF-585ABFF241A9}" type="datetime3">
              <a:rPr lang="en-US" smtClean="0"/>
              <a:t>8 November 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91B7376-816E-4968-BB85-CD943012A412}" type="slidenum">
              <a:rPr lang="ro-RO" smtClean="0"/>
              <a:t>‹#›</a:t>
            </a:fld>
            <a:endParaRPr lang="ro-RO"/>
          </a:p>
        </p:txBody>
      </p:sp>
    </p:spTree>
    <p:extLst>
      <p:ext uri="{BB962C8B-B14F-4D97-AF65-F5344CB8AC3E}">
        <p14:creationId xmlns:p14="http://schemas.microsoft.com/office/powerpoint/2010/main" val="171906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4A7E60-240A-46BF-80F2-7050E049C333}" type="datetime3">
              <a:rPr lang="en-US" smtClean="0"/>
              <a:t>8 November 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91B7376-816E-4968-BB85-CD943012A412}" type="slidenum">
              <a:rPr lang="ro-RO" smtClean="0"/>
              <a:t>‹#›</a:t>
            </a:fld>
            <a:endParaRPr lang="ro-RO"/>
          </a:p>
        </p:txBody>
      </p:sp>
    </p:spTree>
    <p:extLst>
      <p:ext uri="{BB962C8B-B14F-4D97-AF65-F5344CB8AC3E}">
        <p14:creationId xmlns:p14="http://schemas.microsoft.com/office/powerpoint/2010/main" val="3116353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332061-36FC-480D-B048-37B8566CAB46}" type="datetime3">
              <a:rPr lang="en-US" smtClean="0"/>
              <a:t>8 November 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91B7376-816E-4968-BB85-CD943012A412}" type="slidenum">
              <a:rPr lang="ro-RO" smtClean="0"/>
              <a:t>‹#›</a:t>
            </a:fld>
            <a:endParaRPr lang="ro-RO"/>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84985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6CD343-A212-404E-93EA-B6B756C48DA9}" type="datetime3">
              <a:rPr lang="en-US" smtClean="0"/>
              <a:t>8 November 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91B7376-816E-4968-BB85-CD943012A412}" type="slidenum">
              <a:rPr lang="ro-RO" smtClean="0"/>
              <a:t>‹#›</a:t>
            </a:fld>
            <a:endParaRPr lang="ro-RO"/>
          </a:p>
        </p:txBody>
      </p:sp>
    </p:spTree>
    <p:extLst>
      <p:ext uri="{BB962C8B-B14F-4D97-AF65-F5344CB8AC3E}">
        <p14:creationId xmlns:p14="http://schemas.microsoft.com/office/powerpoint/2010/main" val="2267952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063811-B1D4-4BC0-9FB0-0A8F61C5FB73}" type="datetime3">
              <a:rPr lang="en-US" smtClean="0"/>
              <a:t>8 November 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E91B7376-816E-4968-BB85-CD943012A412}" type="slidenum">
              <a:rPr lang="ro-RO" smtClean="0"/>
              <a:t>‹#›</a:t>
            </a:fld>
            <a:endParaRPr lang="ro-RO"/>
          </a:p>
        </p:txBody>
      </p:sp>
    </p:spTree>
    <p:extLst>
      <p:ext uri="{BB962C8B-B14F-4D97-AF65-F5344CB8AC3E}">
        <p14:creationId xmlns:p14="http://schemas.microsoft.com/office/powerpoint/2010/main" val="1910747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6334A3-0652-4946-970B-5AE603CAADBD}" type="datetime3">
              <a:rPr lang="en-US" smtClean="0"/>
              <a:t>8 November 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E91B7376-816E-4968-BB85-CD943012A412}" type="slidenum">
              <a:rPr lang="ro-RO" smtClean="0"/>
              <a:t>‹#›</a:t>
            </a:fld>
            <a:endParaRPr lang="ro-RO"/>
          </a:p>
        </p:txBody>
      </p:sp>
    </p:spTree>
    <p:extLst>
      <p:ext uri="{BB962C8B-B14F-4D97-AF65-F5344CB8AC3E}">
        <p14:creationId xmlns:p14="http://schemas.microsoft.com/office/powerpoint/2010/main" val="39370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59B52-5F6E-496D-96CC-A036EEE55645}" type="datetime3">
              <a:rPr lang="en-US" smtClean="0"/>
              <a:t>8 November 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91B7376-816E-4968-BB85-CD943012A412}" type="slidenum">
              <a:rPr lang="ro-RO" smtClean="0"/>
              <a:t>‹#›</a:t>
            </a:fld>
            <a:endParaRPr lang="ro-RO"/>
          </a:p>
        </p:txBody>
      </p:sp>
    </p:spTree>
    <p:extLst>
      <p:ext uri="{BB962C8B-B14F-4D97-AF65-F5344CB8AC3E}">
        <p14:creationId xmlns:p14="http://schemas.microsoft.com/office/powerpoint/2010/main" val="3379801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10990F-265E-4052-B527-27A1CC037570}" type="datetime3">
              <a:rPr lang="en-US" smtClean="0"/>
              <a:t>8 November 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91B7376-816E-4968-BB85-CD943012A412}" type="slidenum">
              <a:rPr lang="ro-RO" smtClean="0"/>
              <a:t>‹#›</a:t>
            </a:fld>
            <a:endParaRPr lang="ro-RO"/>
          </a:p>
        </p:txBody>
      </p:sp>
    </p:spTree>
    <p:extLst>
      <p:ext uri="{BB962C8B-B14F-4D97-AF65-F5344CB8AC3E}">
        <p14:creationId xmlns:p14="http://schemas.microsoft.com/office/powerpoint/2010/main" val="3423242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1"/>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2209799" y="3694377"/>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o-RO"/>
              <a:t>Faceți clic pentru a edita stilul de subtitlu coordonator</a:t>
            </a:r>
            <a:endParaRPr lang="en-US" dirty="0"/>
          </a:p>
        </p:txBody>
      </p:sp>
      <p:sp>
        <p:nvSpPr>
          <p:cNvPr id="7" name="Date Placeholder 6"/>
          <p:cNvSpPr>
            <a:spLocks noGrp="1"/>
          </p:cNvSpPr>
          <p:nvPr>
            <p:ph type="dt" sz="half" idx="10"/>
          </p:nvPr>
        </p:nvSpPr>
        <p:spPr/>
        <p:txBody>
          <a:bodyPr/>
          <a:lstStyle/>
          <a:p>
            <a:fld id="{3789EC01-712B-4E31-92F4-E60B151EF156}" type="datetime3">
              <a:rPr lang="en-US" smtClean="0"/>
              <a:t>8 November 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689346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37401261-A141-4DAB-B414-48991A49204D}" type="datetime3">
              <a:rPr lang="en-US" smtClean="0"/>
              <a:t>8 November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9678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4EA59-432B-4748-9D8F-728ED9A65381}" type="datetime3">
              <a:rPr lang="en-US" smtClean="0"/>
              <a:t>8 November 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91B7376-816E-4968-BB85-CD943012A412}" type="slidenum">
              <a:rPr lang="ro-RO" smtClean="0"/>
              <a:t>‹#›</a:t>
            </a:fld>
            <a:endParaRPr lang="ro-RO"/>
          </a:p>
        </p:txBody>
      </p:sp>
    </p:spTree>
    <p:extLst>
      <p:ext uri="{BB962C8B-B14F-4D97-AF65-F5344CB8AC3E}">
        <p14:creationId xmlns:p14="http://schemas.microsoft.com/office/powerpoint/2010/main" val="3365471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1"/>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o-RO"/>
              <a:t>Faceți clic pentru a edita stilul de titlu coordonator</a:t>
            </a:r>
            <a:endParaRPr lang="en-US" dirty="0"/>
          </a:p>
        </p:txBody>
      </p:sp>
      <p:sp>
        <p:nvSpPr>
          <p:cNvPr id="8" name="Subtitle 2"/>
          <p:cNvSpPr>
            <a:spLocks noGrp="1"/>
          </p:cNvSpPr>
          <p:nvPr>
            <p:ph type="subTitle" idx="1"/>
          </p:nvPr>
        </p:nvSpPr>
        <p:spPr>
          <a:xfrm>
            <a:off x="854532" y="3693676"/>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661230F6-36DC-4E9F-AC6A-0257498492F3}" type="datetime3">
              <a:rPr lang="en-US" smtClean="0"/>
              <a:t>8 November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05386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120000" y="1825625"/>
            <a:ext cx="5025216" cy="4351339"/>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319840" y="1825625"/>
            <a:ext cx="5033960" cy="4351339"/>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C5B09B7A-9BFA-49CA-9A4D-410C9F823C56}" type="datetime3">
              <a:rPr lang="en-US" smtClean="0"/>
              <a:t>8 November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83557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120000" y="2505075"/>
            <a:ext cx="5025216"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319841"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o-RO"/>
              <a:t>Faceţi clic pentru a edita Master stiluri text</a:t>
            </a:r>
          </a:p>
        </p:txBody>
      </p:sp>
      <p:sp>
        <p:nvSpPr>
          <p:cNvPr id="6" name="Content Placeholder 5"/>
          <p:cNvSpPr>
            <a:spLocks noGrp="1"/>
          </p:cNvSpPr>
          <p:nvPr>
            <p:ph sz="quarter" idx="4"/>
          </p:nvPr>
        </p:nvSpPr>
        <p:spPr>
          <a:xfrm>
            <a:off x="6319841" y="2505075"/>
            <a:ext cx="503554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4A2E3A04-3372-40AB-853A-6AF47BDF63D5}" type="datetime3">
              <a:rPr lang="en-US" smtClean="0"/>
              <a:t>8 November 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22340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EE79278D-C6A2-4DFB-84F0-C43766166CE8}" type="datetime3">
              <a:rPr lang="en-US" smtClean="0"/>
              <a:t>8 November 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70284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39844-EBA9-48FD-BD28-430E91687B94}" type="datetime3">
              <a:rPr lang="en-US" smtClean="0"/>
              <a:t>8 November 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39392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dirty="0"/>
          </a:p>
        </p:txBody>
      </p:sp>
      <p:sp>
        <p:nvSpPr>
          <p:cNvPr id="3" name="Content Placeholder 2"/>
          <p:cNvSpPr>
            <a:spLocks noGrp="1"/>
          </p:cNvSpPr>
          <p:nvPr>
            <p:ph idx="1"/>
          </p:nvPr>
        </p:nvSpPr>
        <p:spPr>
          <a:xfrm>
            <a:off x="5183188" y="987426"/>
            <a:ext cx="6172200" cy="4873625"/>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120001" y="2057401"/>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03E5E115-4BA8-4079-B1D4-5256902A5186}" type="datetime3">
              <a:rPr lang="en-US" smtClean="0"/>
              <a:t>8 November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44467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120001" y="2057401"/>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A8A59FF1-B889-4C50-B0BF-6308F7B0DDB6}" type="datetime3">
              <a:rPr lang="en-US" smtClean="0"/>
              <a:t>8 November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57622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839788" y="987426"/>
            <a:ext cx="10515600" cy="337973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839789"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C83BBE8D-FD38-4E42-8D3A-5547AA2075E4}" type="datetime3">
              <a:rPr lang="en-US" smtClean="0"/>
              <a:t>8 November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81400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839789" y="4489399"/>
            <a:ext cx="10514012" cy="1501827"/>
          </a:xfrm>
        </p:spPr>
        <p:txBody>
          <a:bodyPr anchor="ct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B253AAA-07BC-44C2-9BC0-694619FCF3B9}" type="datetime3">
              <a:rPr lang="en-US" smtClean="0"/>
              <a:t>8 November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56651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ro-RO"/>
              <a:t>Faceți clic pentru a edita stilul de titlu coordonator</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o-RO"/>
              <a:t>Faceţi clic pentru a edita Master stiluri text</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769B85FA-D982-4321-BE41-0304033E2BDF}" type="datetime3">
              <a:rPr lang="en-US" smtClean="0"/>
              <a:t>8 November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5501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CA2BEA-9E00-4CCF-8B19-27193242E471}" type="datetime3">
              <a:rPr lang="en-US" smtClean="0"/>
              <a:t>8 November 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91B7376-816E-4968-BB85-CD943012A412}" type="slidenum">
              <a:rPr lang="ro-RO" smtClean="0"/>
              <a:t>‹#›</a:t>
            </a:fld>
            <a:endParaRPr lang="ro-RO"/>
          </a:p>
        </p:txBody>
      </p:sp>
    </p:spTree>
    <p:extLst>
      <p:ext uri="{BB962C8B-B14F-4D97-AF65-F5344CB8AC3E}">
        <p14:creationId xmlns:p14="http://schemas.microsoft.com/office/powerpoint/2010/main" val="3793553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8"/>
            <a:ext cx="10515600" cy="2511835"/>
          </a:xfrm>
        </p:spPr>
        <p:txBody>
          <a:bodyPr anchor="b">
            <a:normAutofit/>
          </a:bodyPr>
          <a:lstStyle>
            <a:lvl1pPr>
              <a:defRPr sz="54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839789" y="4850582"/>
            <a:ext cx="10514012" cy="1140644"/>
          </a:xfrm>
        </p:spPr>
        <p:txBody>
          <a:bodyPr anchor="t"/>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927D187A-AA7D-4BFB-B330-8B2B8EDFA011}" type="datetime3">
              <a:rPr lang="en-US" smtClean="0"/>
              <a:t>8 November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82110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o-RO"/>
              <a:t>Faceți clic pentru a edita stilul de titlu coordonator</a:t>
            </a:r>
            <a:endParaRPr lang="en-US" dirty="0"/>
          </a:p>
        </p:txBody>
      </p:sp>
      <p:sp>
        <p:nvSpPr>
          <p:cNvPr id="7" name="Text Placeholder 2"/>
          <p:cNvSpPr>
            <a:spLocks noGrp="1"/>
          </p:cNvSpPr>
          <p:nvPr>
            <p:ph type="body" idx="1"/>
          </p:nvPr>
        </p:nvSpPr>
        <p:spPr>
          <a:xfrm>
            <a:off x="1337281" y="1885950"/>
            <a:ext cx="2946867" cy="576263"/>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o-RO"/>
              <a:t>Faceţi clic pentru a edita Master stiluri text</a:t>
            </a:r>
          </a:p>
        </p:txBody>
      </p:sp>
      <p:sp>
        <p:nvSpPr>
          <p:cNvPr id="8" name="Text Placeholder 3"/>
          <p:cNvSpPr>
            <a:spLocks noGrp="1"/>
          </p:cNvSpPr>
          <p:nvPr>
            <p:ph type="body" sz="half" idx="15"/>
          </p:nvPr>
        </p:nvSpPr>
        <p:spPr>
          <a:xfrm>
            <a:off x="1356798" y="2571749"/>
            <a:ext cx="2927351" cy="358933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ro-RO"/>
              <a:t>Faceţi clic pentru a edita Master stiluri text</a:t>
            </a:r>
          </a:p>
        </p:txBody>
      </p:sp>
      <p:sp>
        <p:nvSpPr>
          <p:cNvPr id="9" name="Text Placeholder 4"/>
          <p:cNvSpPr>
            <a:spLocks noGrp="1"/>
          </p:cNvSpPr>
          <p:nvPr>
            <p:ph type="body" sz="quarter" idx="3"/>
          </p:nvPr>
        </p:nvSpPr>
        <p:spPr>
          <a:xfrm>
            <a:off x="4587996" y="1885950"/>
            <a:ext cx="2936241" cy="576263"/>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o-RO"/>
              <a:t>Faceţi clic pentru a edita Master stiluri text</a:t>
            </a:r>
          </a:p>
        </p:txBody>
      </p:sp>
      <p:sp>
        <p:nvSpPr>
          <p:cNvPr id="10" name="Text Placeholder 3"/>
          <p:cNvSpPr>
            <a:spLocks noGrp="1"/>
          </p:cNvSpPr>
          <p:nvPr>
            <p:ph type="body" sz="half" idx="16"/>
          </p:nvPr>
        </p:nvSpPr>
        <p:spPr>
          <a:xfrm>
            <a:off x="4577441" y="2571749"/>
            <a:ext cx="2946795" cy="358933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ro-RO"/>
              <a:t>Faceţi clic pentru a edita Master stiluri text</a:t>
            </a:r>
          </a:p>
        </p:txBody>
      </p:sp>
      <p:sp>
        <p:nvSpPr>
          <p:cNvPr id="11" name="Text Placeholder 4"/>
          <p:cNvSpPr>
            <a:spLocks noGrp="1"/>
          </p:cNvSpPr>
          <p:nvPr>
            <p:ph type="body" sz="quarter" idx="13"/>
          </p:nvPr>
        </p:nvSpPr>
        <p:spPr>
          <a:xfrm>
            <a:off x="7829037" y="1885950"/>
            <a:ext cx="2932113" cy="576263"/>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o-RO"/>
              <a:t>Faceţi clic pentru a edita Master stiluri text</a:t>
            </a:r>
          </a:p>
        </p:txBody>
      </p:sp>
      <p:sp>
        <p:nvSpPr>
          <p:cNvPr id="12" name="Text Placeholder 3"/>
          <p:cNvSpPr>
            <a:spLocks noGrp="1"/>
          </p:cNvSpPr>
          <p:nvPr>
            <p:ph type="body" sz="half" idx="17"/>
          </p:nvPr>
        </p:nvSpPr>
        <p:spPr>
          <a:xfrm>
            <a:off x="7829037" y="2571749"/>
            <a:ext cx="2932113" cy="358933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91EB6CE0-FE5A-469E-B171-098838399637}" type="datetime3">
              <a:rPr lang="en-US" smtClean="0"/>
              <a:t>8 November 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84276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o-RO"/>
              <a:t>Faceți clic pentru a edita stilul de titlu coordonator</a:t>
            </a:r>
            <a:endParaRPr lang="en-US" dirty="0"/>
          </a:p>
        </p:txBody>
      </p:sp>
      <p:sp>
        <p:nvSpPr>
          <p:cNvPr id="19" name="Text Placeholder 2"/>
          <p:cNvSpPr>
            <a:spLocks noGrp="1"/>
          </p:cNvSpPr>
          <p:nvPr>
            <p:ph type="body" idx="1"/>
          </p:nvPr>
        </p:nvSpPr>
        <p:spPr>
          <a:xfrm>
            <a:off x="1332085" y="4297503"/>
            <a:ext cx="2940051" cy="576263"/>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o-RO"/>
              <a:t>Faceţi clic pentru a edita Master stiluri text</a:t>
            </a:r>
          </a:p>
        </p:txBody>
      </p:sp>
      <p:sp>
        <p:nvSpPr>
          <p:cNvPr id="20" name="Picture Placeholder 2"/>
          <p:cNvSpPr>
            <a:spLocks noGrp="1" noChangeAspect="1"/>
          </p:cNvSpPr>
          <p:nvPr>
            <p:ph type="pic" idx="15"/>
          </p:nvPr>
        </p:nvSpPr>
        <p:spPr>
          <a:xfrm>
            <a:off x="1332085" y="2256355"/>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ro-RO"/>
              <a:t>Faceți clic pe pictogramă pentru a adăuga o imagine</a:t>
            </a:r>
            <a:endParaRPr lang="en-US" dirty="0"/>
          </a:p>
        </p:txBody>
      </p:sp>
      <p:sp>
        <p:nvSpPr>
          <p:cNvPr id="21" name="Text Placeholder 3"/>
          <p:cNvSpPr>
            <a:spLocks noGrp="1"/>
          </p:cNvSpPr>
          <p:nvPr>
            <p:ph type="body" sz="half" idx="18"/>
          </p:nvPr>
        </p:nvSpPr>
        <p:spPr>
          <a:xfrm>
            <a:off x="1332085" y="4873766"/>
            <a:ext cx="2940051"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ro-RO"/>
              <a:t>Faceţi clic pentru a edita Master stiluri text</a:t>
            </a:r>
          </a:p>
        </p:txBody>
      </p:sp>
      <p:sp>
        <p:nvSpPr>
          <p:cNvPr id="22" name="Text Placeholder 4"/>
          <p:cNvSpPr>
            <a:spLocks noGrp="1"/>
          </p:cNvSpPr>
          <p:nvPr>
            <p:ph type="body" sz="quarter" idx="3"/>
          </p:nvPr>
        </p:nvSpPr>
        <p:spPr>
          <a:xfrm>
            <a:off x="4568998" y="4297503"/>
            <a:ext cx="2930525" cy="576263"/>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o-RO"/>
              <a:t>Faceţi clic pentru a edita Master stiluri text</a:t>
            </a:r>
          </a:p>
        </p:txBody>
      </p:sp>
      <p:sp>
        <p:nvSpPr>
          <p:cNvPr id="23" name="Picture Placeholder 2"/>
          <p:cNvSpPr>
            <a:spLocks noGrp="1" noChangeAspect="1"/>
          </p:cNvSpPr>
          <p:nvPr>
            <p:ph type="pic" idx="21"/>
          </p:nvPr>
        </p:nvSpPr>
        <p:spPr>
          <a:xfrm>
            <a:off x="4568996" y="2256355"/>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ro-RO"/>
              <a:t>Faceți clic pe pictogramă pentru a adăuga o imagine</a:t>
            </a:r>
            <a:endParaRPr lang="en-US" dirty="0"/>
          </a:p>
        </p:txBody>
      </p:sp>
      <p:sp>
        <p:nvSpPr>
          <p:cNvPr id="24" name="Text Placeholder 3"/>
          <p:cNvSpPr>
            <a:spLocks noGrp="1"/>
          </p:cNvSpPr>
          <p:nvPr>
            <p:ph type="body" sz="half" idx="19"/>
          </p:nvPr>
        </p:nvSpPr>
        <p:spPr>
          <a:xfrm>
            <a:off x="4567645" y="4873764"/>
            <a:ext cx="293440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ro-RO"/>
              <a:t>Faceţi clic pentru a edita Master stiluri text</a:t>
            </a:r>
          </a:p>
        </p:txBody>
      </p:sp>
      <p:sp>
        <p:nvSpPr>
          <p:cNvPr id="25" name="Text Placeholder 4"/>
          <p:cNvSpPr>
            <a:spLocks noGrp="1"/>
          </p:cNvSpPr>
          <p:nvPr>
            <p:ph type="body" sz="quarter" idx="13"/>
          </p:nvPr>
        </p:nvSpPr>
        <p:spPr>
          <a:xfrm>
            <a:off x="7804324" y="4297503"/>
            <a:ext cx="2932113" cy="576263"/>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o-RO"/>
              <a:t>Faceţi clic pentru a edita Master stiluri text</a:t>
            </a:r>
          </a:p>
        </p:txBody>
      </p:sp>
      <p:sp>
        <p:nvSpPr>
          <p:cNvPr id="26" name="Picture Placeholder 2"/>
          <p:cNvSpPr>
            <a:spLocks noGrp="1" noChangeAspect="1"/>
          </p:cNvSpPr>
          <p:nvPr>
            <p:ph type="pic" idx="22"/>
          </p:nvPr>
        </p:nvSpPr>
        <p:spPr>
          <a:xfrm>
            <a:off x="7804322" y="2256355"/>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ro-RO"/>
              <a:t>Faceți clic pe pictogramă pentru a adăuga o imagine</a:t>
            </a:r>
            <a:endParaRPr lang="en-US" dirty="0"/>
          </a:p>
        </p:txBody>
      </p:sp>
      <p:sp>
        <p:nvSpPr>
          <p:cNvPr id="27" name="Text Placeholder 3"/>
          <p:cNvSpPr>
            <a:spLocks noGrp="1"/>
          </p:cNvSpPr>
          <p:nvPr>
            <p:ph type="body" sz="half" idx="20"/>
          </p:nvPr>
        </p:nvSpPr>
        <p:spPr>
          <a:xfrm>
            <a:off x="7804198" y="4873763"/>
            <a:ext cx="293599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F27F743B-BFB2-4F0A-94B0-D4F1A97676B5}" type="datetime3">
              <a:rPr lang="en-US" smtClean="0"/>
              <a:t>8 November 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08038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2139C58-0311-4CCD-8792-3A5F722B0BEE}" type="datetime3">
              <a:rPr lang="en-US" smtClean="0"/>
              <a:t>8 November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56422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5E287BF2-07D3-4F11-ADC3-A99877EA6C04}" type="datetime3">
              <a:rPr lang="en-US" smtClean="0"/>
              <a:t>8 November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6574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7CD927-760B-44E6-9F4E-AB8038714D4C}" type="datetime3">
              <a:rPr lang="en-US" smtClean="0"/>
              <a:t>8 November 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91B7376-816E-4968-BB85-CD943012A412}" type="slidenum">
              <a:rPr lang="ro-RO" smtClean="0"/>
              <a:t>‹#›</a:t>
            </a:fld>
            <a:endParaRPr lang="ro-RO"/>
          </a:p>
        </p:txBody>
      </p:sp>
    </p:spTree>
    <p:extLst>
      <p:ext uri="{BB962C8B-B14F-4D97-AF65-F5344CB8AC3E}">
        <p14:creationId xmlns:p14="http://schemas.microsoft.com/office/powerpoint/2010/main" val="188565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751B01-C126-44D2-ABB3-8247F5974105}" type="datetime3">
              <a:rPr lang="en-US" smtClean="0"/>
              <a:t>8 November 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E91B7376-816E-4968-BB85-CD943012A412}" type="slidenum">
              <a:rPr lang="ro-RO" smtClean="0"/>
              <a:t>‹#›</a:t>
            </a:fld>
            <a:endParaRPr lang="ro-RO"/>
          </a:p>
        </p:txBody>
      </p:sp>
    </p:spTree>
    <p:extLst>
      <p:ext uri="{BB962C8B-B14F-4D97-AF65-F5344CB8AC3E}">
        <p14:creationId xmlns:p14="http://schemas.microsoft.com/office/powerpoint/2010/main" val="362908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E2115D-DEBA-4373-8482-69545F99B566}" type="datetime3">
              <a:rPr lang="en-US" smtClean="0"/>
              <a:t>8 November 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E91B7376-816E-4968-BB85-CD943012A412}" type="slidenum">
              <a:rPr lang="ro-RO" smtClean="0"/>
              <a:t>‹#›</a:t>
            </a:fld>
            <a:endParaRPr lang="ro-RO"/>
          </a:p>
        </p:txBody>
      </p:sp>
    </p:spTree>
    <p:extLst>
      <p:ext uri="{BB962C8B-B14F-4D97-AF65-F5344CB8AC3E}">
        <p14:creationId xmlns:p14="http://schemas.microsoft.com/office/powerpoint/2010/main" val="268566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AF850-92AA-41A4-A03A-F8283776F78C}" type="datetime3">
              <a:rPr lang="en-US" smtClean="0"/>
              <a:t>8 November 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E91B7376-816E-4968-BB85-CD943012A412}" type="slidenum">
              <a:rPr lang="ro-RO" smtClean="0"/>
              <a:t>‹#›</a:t>
            </a:fld>
            <a:endParaRPr lang="ro-RO"/>
          </a:p>
        </p:txBody>
      </p:sp>
    </p:spTree>
    <p:extLst>
      <p:ext uri="{BB962C8B-B14F-4D97-AF65-F5344CB8AC3E}">
        <p14:creationId xmlns:p14="http://schemas.microsoft.com/office/powerpoint/2010/main" val="231909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0A0B2E-8BEB-4469-B393-FCF3424F5785}" type="datetime3">
              <a:rPr lang="en-US" smtClean="0"/>
              <a:t>8 November 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91B7376-816E-4968-BB85-CD943012A412}" type="slidenum">
              <a:rPr lang="ro-RO" smtClean="0"/>
              <a:t>‹#›</a:t>
            </a:fld>
            <a:endParaRPr lang="ro-RO"/>
          </a:p>
        </p:txBody>
      </p:sp>
    </p:spTree>
    <p:extLst>
      <p:ext uri="{BB962C8B-B14F-4D97-AF65-F5344CB8AC3E}">
        <p14:creationId xmlns:p14="http://schemas.microsoft.com/office/powerpoint/2010/main" val="145057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C3350B-E4E0-4003-AB52-CBACD7873620}" type="datetime3">
              <a:rPr lang="en-US" smtClean="0"/>
              <a:t>8 November 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91B7376-816E-4968-BB85-CD943012A412}" type="slidenum">
              <a:rPr lang="ro-RO" smtClean="0"/>
              <a:t>‹#›</a:t>
            </a:fld>
            <a:endParaRPr lang="ro-RO"/>
          </a:p>
        </p:txBody>
      </p:sp>
    </p:spTree>
    <p:extLst>
      <p:ext uri="{BB962C8B-B14F-4D97-AF65-F5344CB8AC3E}">
        <p14:creationId xmlns:p14="http://schemas.microsoft.com/office/powerpoint/2010/main" val="124735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5D0B01A-3153-4A94-8168-A69063C8B153}" type="datetime3">
              <a:rPr lang="en-US" smtClean="0"/>
              <a:t>8 November 2021</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91B7376-816E-4968-BB85-CD943012A412}" type="slidenum">
              <a:rPr lang="ro-RO" smtClean="0"/>
              <a:t>‹#›</a:t>
            </a:fld>
            <a:endParaRPr lang="ro-RO"/>
          </a:p>
        </p:txBody>
      </p:sp>
    </p:spTree>
    <p:extLst>
      <p:ext uri="{BB962C8B-B14F-4D97-AF65-F5344CB8AC3E}">
        <p14:creationId xmlns:p14="http://schemas.microsoft.com/office/powerpoint/2010/main" val="15642184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120000" y="1825625"/>
            <a:ext cx="10233800" cy="4351339"/>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C9710AE-5D17-45A8-8C41-61D00D4CDE95}" type="datetime3">
              <a:rPr lang="en-US" smtClean="0"/>
              <a:t>8 November 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33950179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p:txStyles>
    <p:titleStyle>
      <a:lvl1pPr algn="l" defTabSz="914377"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opengis.unibuc.ro/moodle/"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opengis.unibuc.ro/moodle/"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opengis.unibuc.ro/moodle/" TargetMode="Externa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6.jpg"/><Relationship Id="rId7" Type="http://schemas.openxmlformats.org/officeDocument/2006/relationships/image" Target="../media/image4.png"/><Relationship Id="rId12"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3.png"/><Relationship Id="rId11" Type="http://schemas.openxmlformats.org/officeDocument/2006/relationships/diagramColors" Target="../diagrams/colors1.xml"/><Relationship Id="rId5" Type="http://schemas.openxmlformats.org/officeDocument/2006/relationships/hyperlink" Target="http://opengis.unibuc.ro/moodle/" TargetMode="External"/><Relationship Id="rId10"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hyperlink" Target="http://opengis.unibuc.ro/moodle/"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s://thenounproject.com/term/coastal/8676/" TargetMode="External"/><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opengis.unibuc.ro/moodl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cologyaction.ca/sea-level-rise-education-planning" TargetMode="External"/><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opengis.unibuc.ro/moodl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opengis.unibuc.ro/moodl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vox.com/2015/1/15/7552539/sea-level-20th-century" TargetMode="External"/><Relationship Id="rId2" Type="http://schemas.openxmlformats.org/officeDocument/2006/relationships/image" Target="../media/image11.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ACA4"/>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F86134B-6075-4638-BB81-2D8203EE7315}"/>
              </a:ext>
            </a:extLst>
          </p:cNvPr>
          <p:cNvSpPr>
            <a:spLocks noGrp="1"/>
          </p:cNvSpPr>
          <p:nvPr>
            <p:ph type="subTitle" idx="1"/>
          </p:nvPr>
        </p:nvSpPr>
        <p:spPr>
          <a:xfrm>
            <a:off x="-438539" y="5602324"/>
            <a:ext cx="9144000" cy="754025"/>
          </a:xfrm>
        </p:spPr>
        <p:txBody>
          <a:bodyPr>
            <a:normAutofit/>
          </a:bodyPr>
          <a:lstStyle/>
          <a:p>
            <a:r>
              <a:rPr lang="en-US" sz="2000" b="1" dirty="0" err="1">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rPr>
              <a:t>Autors</a:t>
            </a:r>
            <a:r>
              <a:rPr lang="en-US" sz="2000" b="1" dirty="0">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rPr>
              <a:t>: Emilia Avram, Daniel Constantin Diaconu, Mustafa </a:t>
            </a:r>
            <a:r>
              <a:rPr lang="en-US" sz="2000" b="1" dirty="0" err="1">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rPr>
              <a:t>Tufekcioglu</a:t>
            </a:r>
            <a:r>
              <a:rPr lang="en-US" sz="2000" b="1" dirty="0">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rPr>
              <a:t> </a:t>
            </a:r>
            <a:endParaRPr lang="ro-RO" sz="2000" dirty="0">
              <a:solidFill>
                <a:schemeClr val="bg1"/>
              </a:solidFill>
            </a:endParaRPr>
          </a:p>
        </p:txBody>
      </p:sp>
      <p:sp>
        <p:nvSpPr>
          <p:cNvPr id="4" name="Title 3">
            <a:extLst>
              <a:ext uri="{FF2B5EF4-FFF2-40B4-BE49-F238E27FC236}">
                <a16:creationId xmlns:a16="http://schemas.microsoft.com/office/drawing/2014/main" id="{E4264AD2-C05F-48AB-AD2E-A5CA5E445B4B}"/>
              </a:ext>
            </a:extLst>
          </p:cNvPr>
          <p:cNvSpPr txBox="1">
            <a:spLocks/>
          </p:cNvSpPr>
          <p:nvPr/>
        </p:nvSpPr>
        <p:spPr>
          <a:xfrm>
            <a:off x="0" y="5099"/>
            <a:ext cx="12192000" cy="620623"/>
          </a:xfrm>
          <a:prstGeom prst="rect">
            <a:avLst/>
          </a:prstGeom>
          <a:solidFill>
            <a:schemeClr val="tx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Palatino Linotype" panose="02040502050505030304" pitchFamily="18" charset="0"/>
              </a:rPr>
              <a:t>6th International Electronic Conference on Water Sciences (ECWS-6) </a:t>
            </a:r>
          </a:p>
        </p:txBody>
      </p:sp>
      <p:pic>
        <p:nvPicPr>
          <p:cNvPr id="5" name="Imagine 36">
            <a:extLst>
              <a:ext uri="{FF2B5EF4-FFF2-40B4-BE49-F238E27FC236}">
                <a16:creationId xmlns:a16="http://schemas.microsoft.com/office/drawing/2014/main" id="{06EA56C8-7B1A-4E6A-A3A5-C1F68A14B71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4002" y="18167"/>
            <a:ext cx="873034" cy="617671"/>
          </a:xfrm>
          <a:prstGeom prst="rect">
            <a:avLst/>
          </a:prstGeom>
        </p:spPr>
      </p:pic>
      <p:pic>
        <p:nvPicPr>
          <p:cNvPr id="6" name="Picture 2">
            <a:extLst>
              <a:ext uri="{FF2B5EF4-FFF2-40B4-BE49-F238E27FC236}">
                <a16:creationId xmlns:a16="http://schemas.microsoft.com/office/drawing/2014/main" id="{B312A6AF-2460-43B3-B20B-7E88847A8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8578" y="63485"/>
            <a:ext cx="1711053" cy="5270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538E5180-E1E2-4AAF-9233-6761098F9C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0377" y="93548"/>
            <a:ext cx="1121000" cy="5037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01A860B-0FEA-4A94-83D9-5399B25D8D6D}"/>
              </a:ext>
            </a:extLst>
          </p:cNvPr>
          <p:cNvSpPr txBox="1"/>
          <p:nvPr/>
        </p:nvSpPr>
        <p:spPr>
          <a:xfrm>
            <a:off x="1260252" y="2518708"/>
            <a:ext cx="10017348" cy="1323439"/>
          </a:xfrm>
          <a:prstGeom prst="rect">
            <a:avLst/>
          </a:prstGeom>
          <a:noFill/>
        </p:spPr>
        <p:txBody>
          <a:bodyPr wrap="square">
            <a:spAutoFit/>
          </a:bodyPr>
          <a:lstStyle/>
          <a:p>
            <a:pPr marL="0" marR="0" algn="ctr">
              <a:spcBef>
                <a:spcPts val="0"/>
              </a:spcBef>
              <a:spcAft>
                <a:spcPts val="1200"/>
              </a:spcAft>
            </a:pPr>
            <a:r>
              <a:rPr lang="en-US" sz="4000" b="1"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Coastal flood risk analysis in Turkey's Black Sea Region</a:t>
            </a:r>
            <a:endParaRPr lang="ro-RO" sz="4000" dirty="0">
              <a:solidFill>
                <a:schemeClr val="bg1"/>
              </a:solidFill>
            </a:endParaRPr>
          </a:p>
        </p:txBody>
      </p:sp>
      <p:cxnSp>
        <p:nvCxnSpPr>
          <p:cNvPr id="8" name="Conector drept 10">
            <a:extLst>
              <a:ext uri="{FF2B5EF4-FFF2-40B4-BE49-F238E27FC236}">
                <a16:creationId xmlns:a16="http://schemas.microsoft.com/office/drawing/2014/main" id="{FB375E2B-A216-488E-BEB5-213675DC25EE}"/>
              </a:ext>
            </a:extLst>
          </p:cNvPr>
          <p:cNvCxnSpPr>
            <a:cxnSpLocks/>
          </p:cNvCxnSpPr>
          <p:nvPr/>
        </p:nvCxnSpPr>
        <p:spPr>
          <a:xfrm flipV="1">
            <a:off x="0" y="6356349"/>
            <a:ext cx="12192000" cy="1"/>
          </a:xfrm>
          <a:prstGeom prst="line">
            <a:avLst/>
          </a:prstGeom>
          <a:ln w="38100">
            <a:solidFill>
              <a:srgbClr val="0070C0"/>
            </a:solidFill>
          </a:ln>
        </p:spPr>
        <p:style>
          <a:lnRef idx="1">
            <a:schemeClr val="accent2"/>
          </a:lnRef>
          <a:fillRef idx="0">
            <a:schemeClr val="accent2"/>
          </a:fillRef>
          <a:effectRef idx="0">
            <a:schemeClr val="accent2"/>
          </a:effectRef>
          <a:fontRef idx="minor">
            <a:schemeClr val="tx1"/>
          </a:fontRef>
        </p:style>
      </p:cxnSp>
      <p:sp>
        <p:nvSpPr>
          <p:cNvPr id="2" name="Date Placeholder 1">
            <a:extLst>
              <a:ext uri="{FF2B5EF4-FFF2-40B4-BE49-F238E27FC236}">
                <a16:creationId xmlns:a16="http://schemas.microsoft.com/office/drawing/2014/main" id="{8D940251-7E6D-44A6-AA36-26A0CF0B3587}"/>
              </a:ext>
            </a:extLst>
          </p:cNvPr>
          <p:cNvSpPr>
            <a:spLocks noGrp="1"/>
          </p:cNvSpPr>
          <p:nvPr>
            <p:ph type="dt" sz="half" idx="10"/>
          </p:nvPr>
        </p:nvSpPr>
        <p:spPr/>
        <p:txBody>
          <a:bodyPr/>
          <a:lstStyle/>
          <a:p>
            <a:fld id="{6C294F3A-A49C-4F73-A85A-AD154BC39DF6}" type="datetime3">
              <a:rPr lang="en-US" smtClean="0"/>
              <a:t>8 November 2021</a:t>
            </a:fld>
            <a:endParaRPr lang="ro-RO"/>
          </a:p>
        </p:txBody>
      </p:sp>
      <p:sp>
        <p:nvSpPr>
          <p:cNvPr id="9" name="Slide Number Placeholder 8">
            <a:extLst>
              <a:ext uri="{FF2B5EF4-FFF2-40B4-BE49-F238E27FC236}">
                <a16:creationId xmlns:a16="http://schemas.microsoft.com/office/drawing/2014/main" id="{B75651D7-5511-4F6B-B6FC-6A13C07186A0}"/>
              </a:ext>
            </a:extLst>
          </p:cNvPr>
          <p:cNvSpPr>
            <a:spLocks noGrp="1"/>
          </p:cNvSpPr>
          <p:nvPr>
            <p:ph type="sldNum" sz="quarter" idx="12"/>
          </p:nvPr>
        </p:nvSpPr>
        <p:spPr/>
        <p:txBody>
          <a:bodyPr/>
          <a:lstStyle/>
          <a:p>
            <a:fld id="{E91B7376-816E-4968-BB85-CD943012A412}" type="slidenum">
              <a:rPr lang="ro-RO" smtClean="0"/>
              <a:t>1</a:t>
            </a:fld>
            <a:endParaRPr lang="ro-RO"/>
          </a:p>
        </p:txBody>
      </p:sp>
    </p:spTree>
    <p:extLst>
      <p:ext uri="{BB962C8B-B14F-4D97-AF65-F5344CB8AC3E}">
        <p14:creationId xmlns:p14="http://schemas.microsoft.com/office/powerpoint/2010/main" val="183833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ACA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B9A36-8C0C-4442-82C8-4D14303B491E}"/>
              </a:ext>
            </a:extLst>
          </p:cNvPr>
          <p:cNvSpPr>
            <a:spLocks noGrp="1"/>
          </p:cNvSpPr>
          <p:nvPr>
            <p:ph type="title"/>
          </p:nvPr>
        </p:nvSpPr>
        <p:spPr>
          <a:xfrm>
            <a:off x="837917" y="664247"/>
            <a:ext cx="10515600" cy="771828"/>
          </a:xfrm>
        </p:spPr>
        <p:txBody>
          <a:bodyPr>
            <a:normAutofit/>
          </a:bodyPr>
          <a:lstStyle/>
          <a:p>
            <a:pPr algn="ctr"/>
            <a:r>
              <a:rPr lang="en-US" sz="3200" u="sng" dirty="0">
                <a:solidFill>
                  <a:schemeClr val="bg1"/>
                </a:solidFill>
                <a:latin typeface="Palatino Linotype" panose="02040502050505030304" pitchFamily="18" charset="0"/>
                <a:cs typeface="Times New Roman" panose="02020603050405020304" pitchFamily="18" charset="0"/>
              </a:rPr>
              <a:t>1. Scientific context</a:t>
            </a:r>
          </a:p>
        </p:txBody>
      </p:sp>
      <p:grpSp>
        <p:nvGrpSpPr>
          <p:cNvPr id="33" name="Group 32">
            <a:extLst>
              <a:ext uri="{FF2B5EF4-FFF2-40B4-BE49-F238E27FC236}">
                <a16:creationId xmlns:a16="http://schemas.microsoft.com/office/drawing/2014/main" id="{35ECE05C-369E-4B49-A63C-11C44FC8321F}"/>
              </a:ext>
            </a:extLst>
          </p:cNvPr>
          <p:cNvGrpSpPr/>
          <p:nvPr/>
        </p:nvGrpSpPr>
        <p:grpSpPr>
          <a:xfrm>
            <a:off x="5122132" y="3645090"/>
            <a:ext cx="1923690" cy="1847688"/>
            <a:chOff x="4716619" y="2506936"/>
            <a:chExt cx="2827182" cy="2809830"/>
          </a:xfrm>
          <a:solidFill>
            <a:srgbClr val="57687C"/>
          </a:solidFill>
        </p:grpSpPr>
        <p:sp>
          <p:nvSpPr>
            <p:cNvPr id="34" name="Circle: Hollow 33">
              <a:extLst>
                <a:ext uri="{FF2B5EF4-FFF2-40B4-BE49-F238E27FC236}">
                  <a16:creationId xmlns:a16="http://schemas.microsoft.com/office/drawing/2014/main" id="{0405A253-B506-4BB6-8739-046DC9D065E5}"/>
                </a:ext>
              </a:extLst>
            </p:cNvPr>
            <p:cNvSpPr/>
            <p:nvPr/>
          </p:nvSpPr>
          <p:spPr>
            <a:xfrm>
              <a:off x="4762500" y="2533650"/>
              <a:ext cx="2743200" cy="2743200"/>
            </a:xfrm>
            <a:prstGeom prst="donut">
              <a:avLst>
                <a:gd name="adj" fmla="val 1358"/>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cs typeface="+mn-cs"/>
              </a:endParaRPr>
            </a:p>
          </p:txBody>
        </p:sp>
        <p:sp>
          <p:nvSpPr>
            <p:cNvPr id="35" name="Oval 34">
              <a:extLst>
                <a:ext uri="{FF2B5EF4-FFF2-40B4-BE49-F238E27FC236}">
                  <a16:creationId xmlns:a16="http://schemas.microsoft.com/office/drawing/2014/main" id="{08C2E5A0-59FE-4848-B243-894BCAA9A320}"/>
                </a:ext>
              </a:extLst>
            </p:cNvPr>
            <p:cNvSpPr/>
            <p:nvPr/>
          </p:nvSpPr>
          <p:spPr>
            <a:xfrm>
              <a:off x="5076825" y="2930843"/>
              <a:ext cx="114300" cy="1143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36" name="Oval 35">
              <a:extLst>
                <a:ext uri="{FF2B5EF4-FFF2-40B4-BE49-F238E27FC236}">
                  <a16:creationId xmlns:a16="http://schemas.microsoft.com/office/drawing/2014/main" id="{609C66F9-23E0-4121-91A2-F0BCAF27D96F}"/>
                </a:ext>
              </a:extLst>
            </p:cNvPr>
            <p:cNvSpPr/>
            <p:nvPr/>
          </p:nvSpPr>
          <p:spPr>
            <a:xfrm>
              <a:off x="7090641" y="2921318"/>
              <a:ext cx="114300" cy="1143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37" name="Oval 36">
              <a:extLst>
                <a:ext uri="{FF2B5EF4-FFF2-40B4-BE49-F238E27FC236}">
                  <a16:creationId xmlns:a16="http://schemas.microsoft.com/office/drawing/2014/main" id="{C0805CEB-8E37-491E-B2C9-59276865F49D}"/>
                </a:ext>
              </a:extLst>
            </p:cNvPr>
            <p:cNvSpPr/>
            <p:nvPr/>
          </p:nvSpPr>
          <p:spPr>
            <a:xfrm>
              <a:off x="7100166" y="4727953"/>
              <a:ext cx="114300" cy="1143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38" name="Oval 37">
              <a:extLst>
                <a:ext uri="{FF2B5EF4-FFF2-40B4-BE49-F238E27FC236}">
                  <a16:creationId xmlns:a16="http://schemas.microsoft.com/office/drawing/2014/main" id="{B06D69D9-E436-45B8-8DE3-24BDB99FFCE5}"/>
                </a:ext>
              </a:extLst>
            </p:cNvPr>
            <p:cNvSpPr/>
            <p:nvPr/>
          </p:nvSpPr>
          <p:spPr>
            <a:xfrm>
              <a:off x="5067300" y="4737478"/>
              <a:ext cx="114300" cy="1143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39" name="Oval 38">
              <a:extLst>
                <a:ext uri="{FF2B5EF4-FFF2-40B4-BE49-F238E27FC236}">
                  <a16:creationId xmlns:a16="http://schemas.microsoft.com/office/drawing/2014/main" id="{703A3CBD-B21A-42FA-B2A9-112549F0D6AC}"/>
                </a:ext>
              </a:extLst>
            </p:cNvPr>
            <p:cNvSpPr/>
            <p:nvPr/>
          </p:nvSpPr>
          <p:spPr>
            <a:xfrm>
              <a:off x="6076950" y="5202466"/>
              <a:ext cx="114300" cy="1143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40" name="Oval 39">
              <a:extLst>
                <a:ext uri="{FF2B5EF4-FFF2-40B4-BE49-F238E27FC236}">
                  <a16:creationId xmlns:a16="http://schemas.microsoft.com/office/drawing/2014/main" id="{55E90E4B-C47C-4B31-AA43-C7C967403405}"/>
                </a:ext>
              </a:extLst>
            </p:cNvPr>
            <p:cNvSpPr/>
            <p:nvPr/>
          </p:nvSpPr>
          <p:spPr>
            <a:xfrm>
              <a:off x="6076950" y="2506936"/>
              <a:ext cx="114300" cy="1143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41" name="Oval 40">
              <a:extLst>
                <a:ext uri="{FF2B5EF4-FFF2-40B4-BE49-F238E27FC236}">
                  <a16:creationId xmlns:a16="http://schemas.microsoft.com/office/drawing/2014/main" id="{30F27681-082D-4301-8A40-092814606F13}"/>
                </a:ext>
              </a:extLst>
            </p:cNvPr>
            <p:cNvSpPr/>
            <p:nvPr/>
          </p:nvSpPr>
          <p:spPr>
            <a:xfrm>
              <a:off x="4716619" y="3848100"/>
              <a:ext cx="114300" cy="1143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42" name="Oval 41">
              <a:extLst>
                <a:ext uri="{FF2B5EF4-FFF2-40B4-BE49-F238E27FC236}">
                  <a16:creationId xmlns:a16="http://schemas.microsoft.com/office/drawing/2014/main" id="{1E1EF384-AF29-4283-BFCB-1E3AEF2CACB5}"/>
                </a:ext>
              </a:extLst>
            </p:cNvPr>
            <p:cNvSpPr/>
            <p:nvPr/>
          </p:nvSpPr>
          <p:spPr>
            <a:xfrm>
              <a:off x="7429501" y="3848100"/>
              <a:ext cx="114300" cy="1143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grpSp>
      <p:sp>
        <p:nvSpPr>
          <p:cNvPr id="43" name="Title 3">
            <a:extLst>
              <a:ext uri="{FF2B5EF4-FFF2-40B4-BE49-F238E27FC236}">
                <a16:creationId xmlns:a16="http://schemas.microsoft.com/office/drawing/2014/main" id="{1C2C4191-ECBF-4351-B2D1-0FEE38F0F517}"/>
              </a:ext>
            </a:extLst>
          </p:cNvPr>
          <p:cNvSpPr txBox="1">
            <a:spLocks/>
          </p:cNvSpPr>
          <p:nvPr/>
        </p:nvSpPr>
        <p:spPr>
          <a:xfrm>
            <a:off x="0" y="5099"/>
            <a:ext cx="12192000" cy="620623"/>
          </a:xfrm>
          <a:prstGeom prst="rect">
            <a:avLst/>
          </a:prstGeom>
          <a:solidFill>
            <a:schemeClr val="tx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Palatino Linotype" panose="02040502050505030304" pitchFamily="18" charset="0"/>
              </a:rPr>
              <a:t>6th International Electronic Conference on Water Sciences (ECWS-6) </a:t>
            </a:r>
          </a:p>
        </p:txBody>
      </p:sp>
      <p:grpSp>
        <p:nvGrpSpPr>
          <p:cNvPr id="45" name="그룹 76">
            <a:extLst>
              <a:ext uri="{FF2B5EF4-FFF2-40B4-BE49-F238E27FC236}">
                <a16:creationId xmlns:a16="http://schemas.microsoft.com/office/drawing/2014/main" id="{E2A98837-975F-4F4D-8853-7CA0494C7FF4}"/>
              </a:ext>
            </a:extLst>
          </p:cNvPr>
          <p:cNvGrpSpPr/>
          <p:nvPr/>
        </p:nvGrpSpPr>
        <p:grpSpPr>
          <a:xfrm flipH="1">
            <a:off x="6235671" y="2046078"/>
            <a:ext cx="1211932" cy="2707164"/>
            <a:chOff x="4748872" y="1806373"/>
            <a:chExt cx="1211932" cy="2707164"/>
          </a:xfrm>
        </p:grpSpPr>
        <p:cxnSp>
          <p:nvCxnSpPr>
            <p:cNvPr id="46" name="Elbow Connector 49">
              <a:extLst>
                <a:ext uri="{FF2B5EF4-FFF2-40B4-BE49-F238E27FC236}">
                  <a16:creationId xmlns:a16="http://schemas.microsoft.com/office/drawing/2014/main" id="{22B4F8D6-C003-4364-A4DC-8047C64A3793}"/>
                </a:ext>
              </a:extLst>
            </p:cNvPr>
            <p:cNvCxnSpPr>
              <a:cxnSpLocks/>
            </p:cNvCxnSpPr>
            <p:nvPr/>
          </p:nvCxnSpPr>
          <p:spPr>
            <a:xfrm rot="16200000" flipV="1">
              <a:off x="4716625" y="3874095"/>
              <a:ext cx="671689" cy="607195"/>
            </a:xfrm>
            <a:prstGeom prst="bentConnector3">
              <a:avLst>
                <a:gd name="adj1" fmla="val 101050"/>
              </a:avLst>
            </a:prstGeom>
            <a:noFill/>
            <a:ln w="50800" cap="flat" cmpd="sng" algn="ctr">
              <a:solidFill>
                <a:sysClr val="windowText" lastClr="000000">
                  <a:lumMod val="75000"/>
                  <a:lumOff val="25000"/>
                </a:sysClr>
              </a:solidFill>
              <a:prstDash val="solid"/>
              <a:miter lim="800000"/>
              <a:headEnd type="oval"/>
              <a:tailEnd type="oval"/>
            </a:ln>
            <a:effectLst/>
          </p:spPr>
        </p:cxnSp>
        <p:cxnSp>
          <p:nvCxnSpPr>
            <p:cNvPr id="47" name="Elbow Connector 50">
              <a:extLst>
                <a:ext uri="{FF2B5EF4-FFF2-40B4-BE49-F238E27FC236}">
                  <a16:creationId xmlns:a16="http://schemas.microsoft.com/office/drawing/2014/main" id="{17F4AD68-70C7-478A-824F-1D630BCBF0AC}"/>
                </a:ext>
              </a:extLst>
            </p:cNvPr>
            <p:cNvCxnSpPr>
              <a:cxnSpLocks/>
            </p:cNvCxnSpPr>
            <p:nvPr/>
          </p:nvCxnSpPr>
          <p:spPr>
            <a:xfrm rot="16200000" flipV="1">
              <a:off x="4068193" y="2620926"/>
              <a:ext cx="2707163" cy="1078058"/>
            </a:xfrm>
            <a:prstGeom prst="bentConnector3">
              <a:avLst>
                <a:gd name="adj1" fmla="val 99962"/>
              </a:avLst>
            </a:prstGeom>
            <a:noFill/>
            <a:ln w="50800" cap="flat" cmpd="sng" algn="ctr">
              <a:solidFill>
                <a:sysClr val="windowText" lastClr="000000">
                  <a:lumMod val="75000"/>
                  <a:lumOff val="25000"/>
                </a:sysClr>
              </a:solidFill>
              <a:prstDash val="solid"/>
              <a:miter lim="800000"/>
              <a:headEnd type="oval"/>
              <a:tailEnd type="oval"/>
            </a:ln>
            <a:effectLst/>
          </p:spPr>
        </p:cxnSp>
      </p:grpSp>
      <p:grpSp>
        <p:nvGrpSpPr>
          <p:cNvPr id="49" name="그룹 27">
            <a:extLst>
              <a:ext uri="{FF2B5EF4-FFF2-40B4-BE49-F238E27FC236}">
                <a16:creationId xmlns:a16="http://schemas.microsoft.com/office/drawing/2014/main" id="{59DE313A-0CCF-408F-8DE7-3CFFA3A1AB90}"/>
              </a:ext>
            </a:extLst>
          </p:cNvPr>
          <p:cNvGrpSpPr/>
          <p:nvPr/>
        </p:nvGrpSpPr>
        <p:grpSpPr>
          <a:xfrm>
            <a:off x="4740246" y="2046078"/>
            <a:ext cx="1211932" cy="2707164"/>
            <a:chOff x="4748872" y="1806373"/>
            <a:chExt cx="1211932" cy="2707164"/>
          </a:xfrm>
        </p:grpSpPr>
        <p:cxnSp>
          <p:nvCxnSpPr>
            <p:cNvPr id="50" name="Elbow Connector 49">
              <a:extLst>
                <a:ext uri="{FF2B5EF4-FFF2-40B4-BE49-F238E27FC236}">
                  <a16:creationId xmlns:a16="http://schemas.microsoft.com/office/drawing/2014/main" id="{2723060C-E5B5-4CF8-BDD2-53318A925A32}"/>
                </a:ext>
              </a:extLst>
            </p:cNvPr>
            <p:cNvCxnSpPr>
              <a:cxnSpLocks/>
            </p:cNvCxnSpPr>
            <p:nvPr/>
          </p:nvCxnSpPr>
          <p:spPr>
            <a:xfrm rot="16200000" flipV="1">
              <a:off x="4716625" y="3874095"/>
              <a:ext cx="671689" cy="607195"/>
            </a:xfrm>
            <a:prstGeom prst="bentConnector3">
              <a:avLst>
                <a:gd name="adj1" fmla="val 101050"/>
              </a:avLst>
            </a:prstGeom>
            <a:noFill/>
            <a:ln w="50800" cap="flat" cmpd="sng" algn="ctr">
              <a:solidFill>
                <a:sysClr val="windowText" lastClr="000000">
                  <a:lumMod val="75000"/>
                  <a:lumOff val="25000"/>
                </a:sysClr>
              </a:solidFill>
              <a:prstDash val="solid"/>
              <a:miter lim="800000"/>
              <a:headEnd type="oval"/>
              <a:tailEnd type="oval"/>
            </a:ln>
            <a:effectLst/>
          </p:spPr>
        </p:cxnSp>
        <p:cxnSp>
          <p:nvCxnSpPr>
            <p:cNvPr id="51" name="Elbow Connector 50">
              <a:extLst>
                <a:ext uri="{FF2B5EF4-FFF2-40B4-BE49-F238E27FC236}">
                  <a16:creationId xmlns:a16="http://schemas.microsoft.com/office/drawing/2014/main" id="{A6C8A2C5-0D09-4357-9322-F614434B0B52}"/>
                </a:ext>
              </a:extLst>
            </p:cNvPr>
            <p:cNvCxnSpPr>
              <a:cxnSpLocks/>
            </p:cNvCxnSpPr>
            <p:nvPr/>
          </p:nvCxnSpPr>
          <p:spPr>
            <a:xfrm rot="16200000" flipV="1">
              <a:off x="4068193" y="2620926"/>
              <a:ext cx="2707163" cy="1078058"/>
            </a:xfrm>
            <a:prstGeom prst="bentConnector3">
              <a:avLst>
                <a:gd name="adj1" fmla="val 99962"/>
              </a:avLst>
            </a:prstGeom>
            <a:noFill/>
            <a:ln w="50800" cap="flat" cmpd="sng" algn="ctr">
              <a:solidFill>
                <a:sysClr val="windowText" lastClr="000000">
                  <a:lumMod val="75000"/>
                  <a:lumOff val="25000"/>
                </a:sysClr>
              </a:solidFill>
              <a:prstDash val="solid"/>
              <a:miter lim="800000"/>
              <a:headEnd type="oval"/>
              <a:tailEnd type="oval"/>
            </a:ln>
            <a:effectLst/>
          </p:spPr>
        </p:cxnSp>
      </p:grpSp>
      <p:sp>
        <p:nvSpPr>
          <p:cNvPr id="53" name="Rectangle 52">
            <a:extLst>
              <a:ext uri="{FF2B5EF4-FFF2-40B4-BE49-F238E27FC236}">
                <a16:creationId xmlns:a16="http://schemas.microsoft.com/office/drawing/2014/main" id="{99918457-71EB-42F5-97C1-BB7A7F8320CA}"/>
              </a:ext>
            </a:extLst>
          </p:cNvPr>
          <p:cNvSpPr/>
          <p:nvPr/>
        </p:nvSpPr>
        <p:spPr>
          <a:xfrm>
            <a:off x="224042" y="1818556"/>
            <a:ext cx="4729056" cy="1006936"/>
          </a:xfrm>
          <a:prstGeom prst="rect">
            <a:avLst/>
          </a:prstGeom>
          <a:solidFill>
            <a:srgbClr val="0680C3"/>
          </a:solidFill>
          <a:ln w="38100" cap="flat" cmpd="sng" algn="ctr">
            <a:solidFill>
              <a:schemeClr val="accent1"/>
            </a:solidFill>
            <a:prstDash val="solid"/>
            <a:miter lim="800000"/>
          </a:ln>
          <a:effectLst/>
        </p:spPr>
        <p:txBody>
          <a:bodyPr rtlCol="0" anchor="ctr"/>
          <a:lstStyle/>
          <a:p>
            <a:pPr lvl="0" algn="just" defTabSz="914400">
              <a:defRPr/>
            </a:pPr>
            <a:r>
              <a:rPr lang="en-US" sz="1400" dirty="0">
                <a:effectLst/>
                <a:latin typeface="Times New Roman" panose="02020603050405020304" pitchFamily="18" charset="0"/>
                <a:ea typeface="Calibri" panose="020F0502020204030204" pitchFamily="34" charset="0"/>
              </a:rPr>
              <a:t>         </a:t>
            </a:r>
            <a:r>
              <a:rPr lang="en-US" sz="1400"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A large proportion of the world's population lives in coastal areas and more people are expected to live in areas that are vulnerable to the effects of climate change [1-4]. </a:t>
            </a:r>
            <a:endParaRPr kumimoji="0" lang="ko-KR" altLang="en-US" sz="2000" b="0" i="0" u="none" strike="noStrike" kern="0" cap="none" spc="0" normalizeH="0" baseline="0" noProof="0" dirty="0">
              <a:ln>
                <a:noFill/>
              </a:ln>
              <a:solidFill>
                <a:schemeClr val="bg1"/>
              </a:solidFill>
              <a:effectLst/>
              <a:uLnTx/>
              <a:uFillTx/>
              <a:latin typeface="Arial"/>
              <a:cs typeface="+mn-cs"/>
            </a:endParaRPr>
          </a:p>
        </p:txBody>
      </p:sp>
      <p:sp>
        <p:nvSpPr>
          <p:cNvPr id="64" name="TextBox 63">
            <a:extLst>
              <a:ext uri="{FF2B5EF4-FFF2-40B4-BE49-F238E27FC236}">
                <a16:creationId xmlns:a16="http://schemas.microsoft.com/office/drawing/2014/main" id="{E858429B-7E29-4506-835D-CC762FDA2F22}"/>
              </a:ext>
            </a:extLst>
          </p:cNvPr>
          <p:cNvSpPr txBox="1"/>
          <p:nvPr/>
        </p:nvSpPr>
        <p:spPr>
          <a:xfrm>
            <a:off x="226033" y="3635846"/>
            <a:ext cx="4682796" cy="954107"/>
          </a:xfrm>
          <a:prstGeom prst="rect">
            <a:avLst/>
          </a:prstGeom>
          <a:solidFill>
            <a:srgbClr val="0680C3"/>
          </a:solidFill>
          <a:ln w="38100">
            <a:solidFill>
              <a:srgbClr val="07A398"/>
            </a:solidFill>
          </a:ln>
        </p:spPr>
        <p:txBody>
          <a:bodyPr wrap="square">
            <a:spAutoFit/>
          </a:bodyPr>
          <a:lstStyle/>
          <a:p>
            <a:pPr algn="just"/>
            <a:r>
              <a:rPr lang="en-US" sz="1400"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Climate change is a major global problem with significant negative effects for coastal settlements. Risks include sea-level rise, increased frequency and intensity of storms [5].</a:t>
            </a:r>
            <a:endParaRPr lang="ro-RO" sz="1400" dirty="0">
              <a:solidFill>
                <a:schemeClr val="bg1"/>
              </a:solidFill>
            </a:endParaRPr>
          </a:p>
        </p:txBody>
      </p:sp>
      <p:sp>
        <p:nvSpPr>
          <p:cNvPr id="72" name="TextBox 71">
            <a:extLst>
              <a:ext uri="{FF2B5EF4-FFF2-40B4-BE49-F238E27FC236}">
                <a16:creationId xmlns:a16="http://schemas.microsoft.com/office/drawing/2014/main" id="{0D2B89D2-F3D0-4041-8746-7781505DD0BE}"/>
              </a:ext>
            </a:extLst>
          </p:cNvPr>
          <p:cNvSpPr txBox="1"/>
          <p:nvPr/>
        </p:nvSpPr>
        <p:spPr>
          <a:xfrm>
            <a:off x="2038788" y="5555231"/>
            <a:ext cx="8095670" cy="738664"/>
          </a:xfrm>
          <a:prstGeom prst="rect">
            <a:avLst/>
          </a:prstGeom>
          <a:solidFill>
            <a:srgbClr val="0680C3"/>
          </a:solidFill>
        </p:spPr>
        <p:txBody>
          <a:bodyPr wrap="square">
            <a:spAutoFit/>
          </a:bodyPr>
          <a:lstStyle/>
          <a:p>
            <a:pPr marL="0" marR="0" indent="457200" algn="just">
              <a:spcBef>
                <a:spcPts val="0"/>
              </a:spcBef>
              <a:spcAft>
                <a:spcPts val="0"/>
              </a:spcAft>
            </a:pPr>
            <a:r>
              <a:rPr lang="en-US" sz="14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A vulnerability assessment of Turkey coastal areas regarding sea-level rise is needed both as part of coastal management policies for sustainable development and as a guideline for resource allocation for preparation of adaptation for the upcoming problems [</a:t>
            </a:r>
            <a:r>
              <a:rPr lang="en-US" sz="14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9</a:t>
            </a:r>
            <a:r>
              <a:rPr lang="en-US" sz="14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a:t>
            </a:r>
          </a:p>
        </p:txBody>
      </p:sp>
      <p:grpSp>
        <p:nvGrpSpPr>
          <p:cNvPr id="30" name="Group 29">
            <a:extLst>
              <a:ext uri="{FF2B5EF4-FFF2-40B4-BE49-F238E27FC236}">
                <a16:creationId xmlns:a16="http://schemas.microsoft.com/office/drawing/2014/main" id="{CECBA173-A82C-4B15-8115-0DF04B21F3E3}"/>
              </a:ext>
            </a:extLst>
          </p:cNvPr>
          <p:cNvGrpSpPr/>
          <p:nvPr/>
        </p:nvGrpSpPr>
        <p:grpSpPr>
          <a:xfrm>
            <a:off x="5252331" y="3800988"/>
            <a:ext cx="1686773" cy="1565658"/>
            <a:chOff x="4574848" y="1897856"/>
            <a:chExt cx="3028217" cy="3026664"/>
          </a:xfrm>
        </p:grpSpPr>
        <p:sp>
          <p:nvSpPr>
            <p:cNvPr id="31" name="Freeform: Shape 30">
              <a:extLst>
                <a:ext uri="{FF2B5EF4-FFF2-40B4-BE49-F238E27FC236}">
                  <a16:creationId xmlns:a16="http://schemas.microsoft.com/office/drawing/2014/main" id="{1ED25028-C51B-490C-A7DF-24B45DA8D40C}"/>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57687C">
                <a:lumMod val="40000"/>
                <a:lumOff val="60000"/>
              </a:srgbClr>
            </a:solidFill>
            <a:ln w="9525" cap="flat">
              <a:noFill/>
              <a:prstDash val="solid"/>
              <a:miter/>
            </a:ln>
            <a:effectLst>
              <a:outerShdw blurRad="63500" sx="102000" sy="102000" algn="ctr"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32" name="Freeform: Shape 31">
              <a:extLst>
                <a:ext uri="{FF2B5EF4-FFF2-40B4-BE49-F238E27FC236}">
                  <a16:creationId xmlns:a16="http://schemas.microsoft.com/office/drawing/2014/main" id="{9B9551E6-2913-4D7E-BDD3-3ABE62A7BE65}"/>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57687C"/>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pic>
        <p:nvPicPr>
          <p:cNvPr id="59" name="Imagine 36">
            <a:extLst>
              <a:ext uri="{FF2B5EF4-FFF2-40B4-BE49-F238E27FC236}">
                <a16:creationId xmlns:a16="http://schemas.microsoft.com/office/drawing/2014/main" id="{DE108A67-332B-40A5-9D9C-B8FAB4B71B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4002" y="18167"/>
            <a:ext cx="873034" cy="617671"/>
          </a:xfrm>
          <a:prstGeom prst="rect">
            <a:avLst/>
          </a:prstGeom>
        </p:spPr>
      </p:pic>
      <p:sp>
        <p:nvSpPr>
          <p:cNvPr id="3" name="Date Placeholder 2">
            <a:extLst>
              <a:ext uri="{FF2B5EF4-FFF2-40B4-BE49-F238E27FC236}">
                <a16:creationId xmlns:a16="http://schemas.microsoft.com/office/drawing/2014/main" id="{F6AB2159-D07C-4878-AEB8-AA054A411157}"/>
              </a:ext>
            </a:extLst>
          </p:cNvPr>
          <p:cNvSpPr>
            <a:spLocks noGrp="1"/>
          </p:cNvSpPr>
          <p:nvPr>
            <p:ph type="dt" sz="half" idx="10"/>
          </p:nvPr>
        </p:nvSpPr>
        <p:spPr/>
        <p:txBody>
          <a:bodyPr/>
          <a:lstStyle/>
          <a:p>
            <a:fld id="{97C33F07-43CE-4FF3-9DB7-3C1B01915C57}" type="datetime3">
              <a:rPr lang="en-US" smtClean="0"/>
              <a:t>8 November 2021</a:t>
            </a:fld>
            <a:endParaRPr lang="en-US" dirty="0"/>
          </a:p>
        </p:txBody>
      </p:sp>
      <p:sp>
        <p:nvSpPr>
          <p:cNvPr id="4" name="Slide Number Placeholder 3">
            <a:extLst>
              <a:ext uri="{FF2B5EF4-FFF2-40B4-BE49-F238E27FC236}">
                <a16:creationId xmlns:a16="http://schemas.microsoft.com/office/drawing/2014/main" id="{52194FF9-4344-46FF-B5B5-0D07A2E2AB02}"/>
              </a:ext>
            </a:extLst>
          </p:cNvPr>
          <p:cNvSpPr>
            <a:spLocks noGrp="1"/>
          </p:cNvSpPr>
          <p:nvPr>
            <p:ph type="sldNum" sz="quarter" idx="12"/>
          </p:nvPr>
        </p:nvSpPr>
        <p:spPr/>
        <p:txBody>
          <a:bodyPr/>
          <a:lstStyle/>
          <a:p>
            <a:fld id="{2C0C5DDD-8F2E-4E9E-A2C4-71CF9D28DEE1}" type="slidenum">
              <a:rPr lang="en-US" smtClean="0"/>
              <a:t>2</a:t>
            </a:fld>
            <a:endParaRPr lang="en-US"/>
          </a:p>
        </p:txBody>
      </p:sp>
      <p:sp>
        <p:nvSpPr>
          <p:cNvPr id="52" name="Rectangle 51">
            <a:extLst>
              <a:ext uri="{FF2B5EF4-FFF2-40B4-BE49-F238E27FC236}">
                <a16:creationId xmlns:a16="http://schemas.microsoft.com/office/drawing/2014/main" id="{90093A83-7947-4D74-9B29-967088450EC7}"/>
              </a:ext>
            </a:extLst>
          </p:cNvPr>
          <p:cNvSpPr/>
          <p:nvPr/>
        </p:nvSpPr>
        <p:spPr>
          <a:xfrm>
            <a:off x="7238903" y="3668808"/>
            <a:ext cx="4872231" cy="1046962"/>
          </a:xfrm>
          <a:prstGeom prst="rect">
            <a:avLst/>
          </a:prstGeom>
          <a:solidFill>
            <a:srgbClr val="0680C3"/>
          </a:solidFill>
          <a:ln w="38100" cap="flat" cmpd="sng" algn="ctr">
            <a:solidFill>
              <a:schemeClr val="accent1"/>
            </a:solidFill>
            <a:prstDash val="solid"/>
            <a:miter lim="800000"/>
          </a:ln>
          <a:effectLst/>
        </p:spPr>
        <p:txBody>
          <a:bodyPr rtlCol="0" anchor="ctr"/>
          <a:lstStyle/>
          <a:p>
            <a:pPr lvl="0" algn="just" defTabSz="914400">
              <a:defRPr/>
            </a:pPr>
            <a:r>
              <a:rPr lang="en-US" sz="1400"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rPr>
              <a:t>The Geographic Information Systems (GIS) has had a significant role in flood hazard assessment and the identification of areas prone to floods and it is a crucial element for any mitigation strategy to the flood risk [7,8]. </a:t>
            </a:r>
            <a:endParaRPr kumimoji="0" lang="ko-KR" altLang="en-US" sz="1600" b="0" i="0" u="none" strike="noStrike" kern="0" cap="none" spc="0" normalizeH="0" baseline="0" noProof="0" dirty="0">
              <a:ln>
                <a:noFill/>
              </a:ln>
              <a:solidFill>
                <a:schemeClr val="bg1"/>
              </a:solidFill>
              <a:effectLst/>
              <a:uLnTx/>
              <a:uFillTx/>
              <a:latin typeface="Arial"/>
              <a:cs typeface="+mn-cs"/>
            </a:endParaRPr>
          </a:p>
        </p:txBody>
      </p:sp>
      <p:sp>
        <p:nvSpPr>
          <p:cNvPr id="54" name="TextBox 53">
            <a:extLst>
              <a:ext uri="{FF2B5EF4-FFF2-40B4-BE49-F238E27FC236}">
                <a16:creationId xmlns:a16="http://schemas.microsoft.com/office/drawing/2014/main" id="{CA09D32D-3672-4BC9-B1FB-781C68D9170D}"/>
              </a:ext>
            </a:extLst>
          </p:cNvPr>
          <p:cNvSpPr txBox="1"/>
          <p:nvPr/>
        </p:nvSpPr>
        <p:spPr>
          <a:xfrm>
            <a:off x="7238903" y="1818556"/>
            <a:ext cx="4872230" cy="954107"/>
          </a:xfrm>
          <a:prstGeom prst="rect">
            <a:avLst/>
          </a:prstGeom>
          <a:solidFill>
            <a:srgbClr val="0680C3"/>
          </a:solidFill>
          <a:ln w="38100">
            <a:solidFill>
              <a:srgbClr val="07A398"/>
            </a:solidFill>
          </a:ln>
        </p:spPr>
        <p:txBody>
          <a:bodyPr wrap="square">
            <a:spAutoFit/>
          </a:bodyPr>
          <a:lstStyle/>
          <a:p>
            <a:pPr algn="just"/>
            <a:r>
              <a:rPr lang="en-US" sz="1400" dirty="0">
                <a:solidFill>
                  <a:schemeClr val="bg1"/>
                </a:solidFill>
                <a:latin typeface="Palatino Linotype" panose="02040502050505030304" pitchFamily="18" charset="0"/>
                <a:ea typeface="SimSun" panose="02010600030101010101" pitchFamily="2" charset="-122"/>
                <a:cs typeface="Times New Roman" panose="02020603050405020304" pitchFamily="18" charset="0"/>
              </a:rPr>
              <a:t>As in many other parts of the world, floods are some of the most devastating extreme events in Turkey, often resulting in significant losses. In many cases floods have caused deaths, injuries and health deterioration [6]. </a:t>
            </a:r>
          </a:p>
        </p:txBody>
      </p:sp>
      <p:pic>
        <p:nvPicPr>
          <p:cNvPr id="2050" name="Picture 2">
            <a:extLst>
              <a:ext uri="{FF2B5EF4-FFF2-40B4-BE49-F238E27FC236}">
                <a16:creationId xmlns:a16="http://schemas.microsoft.com/office/drawing/2014/main" id="{6DAF0C39-022E-4C5B-A28F-ADEA0324B1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8578" y="63485"/>
            <a:ext cx="1711053" cy="5270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28675BF-F566-4391-A74D-96CF121A20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0377" y="93548"/>
            <a:ext cx="1121000" cy="503709"/>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Conector drept 12">
            <a:extLst>
              <a:ext uri="{FF2B5EF4-FFF2-40B4-BE49-F238E27FC236}">
                <a16:creationId xmlns:a16="http://schemas.microsoft.com/office/drawing/2014/main" id="{DF71D2AB-D9E9-4841-8997-7B904BEF9E1F}"/>
              </a:ext>
            </a:extLst>
          </p:cNvPr>
          <p:cNvCxnSpPr>
            <a:cxnSpLocks/>
          </p:cNvCxnSpPr>
          <p:nvPr/>
        </p:nvCxnSpPr>
        <p:spPr>
          <a:xfrm flipV="1">
            <a:off x="0" y="6356349"/>
            <a:ext cx="12192000" cy="1"/>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165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4ACA4"/>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EE6D144-B2A1-4433-9455-3744C96030A7}"/>
              </a:ext>
            </a:extLst>
          </p:cNvPr>
          <p:cNvSpPr>
            <a:spLocks noGrp="1"/>
          </p:cNvSpPr>
          <p:nvPr>
            <p:ph type="title"/>
          </p:nvPr>
        </p:nvSpPr>
        <p:spPr>
          <a:xfrm>
            <a:off x="132348" y="2766218"/>
            <a:ext cx="2741481" cy="1325563"/>
          </a:xfrm>
        </p:spPr>
        <p:txBody>
          <a:bodyPr>
            <a:normAutofit/>
          </a:bodyPr>
          <a:lstStyle/>
          <a:p>
            <a:r>
              <a:rPr lang="en-US" sz="3200" u="sng" dirty="0">
                <a:solidFill>
                  <a:schemeClr val="bg1"/>
                </a:solidFill>
                <a:latin typeface="Palatino Linotype" panose="02040502050505030304" pitchFamily="18" charset="0"/>
                <a:cs typeface="Times New Roman" panose="02020603050405020304" pitchFamily="18" charset="0"/>
              </a:rPr>
              <a:t>2. Study area</a:t>
            </a:r>
          </a:p>
        </p:txBody>
      </p:sp>
      <p:sp>
        <p:nvSpPr>
          <p:cNvPr id="3" name="Substituent dată 2">
            <a:extLst>
              <a:ext uri="{FF2B5EF4-FFF2-40B4-BE49-F238E27FC236}">
                <a16:creationId xmlns:a16="http://schemas.microsoft.com/office/drawing/2014/main" id="{F29307C1-443F-4095-8BEE-31FCF6C37B18}"/>
              </a:ext>
            </a:extLst>
          </p:cNvPr>
          <p:cNvSpPr>
            <a:spLocks noGrp="1"/>
          </p:cNvSpPr>
          <p:nvPr>
            <p:ph type="dt" sz="half" idx="10"/>
          </p:nvPr>
        </p:nvSpPr>
        <p:spPr/>
        <p:txBody>
          <a:bodyPr/>
          <a:lstStyle/>
          <a:p>
            <a:fld id="{F8C4AC48-385E-4D3F-99B4-8CD8A301B6BA}" type="datetime3">
              <a:rPr lang="en-US" smtClean="0"/>
              <a:t>8 November 2021</a:t>
            </a:fld>
            <a:endParaRPr lang="en-US"/>
          </a:p>
        </p:txBody>
      </p:sp>
      <p:sp>
        <p:nvSpPr>
          <p:cNvPr id="4" name="Substituent număr diapozitiv 3">
            <a:extLst>
              <a:ext uri="{FF2B5EF4-FFF2-40B4-BE49-F238E27FC236}">
                <a16:creationId xmlns:a16="http://schemas.microsoft.com/office/drawing/2014/main" id="{70B3BE8D-8DA0-41F2-9AF8-A448EBDFAECD}"/>
              </a:ext>
            </a:extLst>
          </p:cNvPr>
          <p:cNvSpPr>
            <a:spLocks noGrp="1"/>
          </p:cNvSpPr>
          <p:nvPr>
            <p:ph type="sldNum" sz="quarter" idx="12"/>
          </p:nvPr>
        </p:nvSpPr>
        <p:spPr/>
        <p:txBody>
          <a:bodyPr/>
          <a:lstStyle/>
          <a:p>
            <a:fld id="{54B1A96B-3762-49E2-946F-EE3B7041003D}" type="slidenum">
              <a:rPr lang="en-US" smtClean="0"/>
              <a:t>3</a:t>
            </a:fld>
            <a:endParaRPr lang="en-US"/>
          </a:p>
        </p:txBody>
      </p:sp>
      <p:cxnSp>
        <p:nvCxnSpPr>
          <p:cNvPr id="13" name="Conector drept 12">
            <a:extLst>
              <a:ext uri="{FF2B5EF4-FFF2-40B4-BE49-F238E27FC236}">
                <a16:creationId xmlns:a16="http://schemas.microsoft.com/office/drawing/2014/main" id="{2DC695D8-944A-4FFD-8ABF-1DCD1D58A65E}"/>
              </a:ext>
            </a:extLst>
          </p:cNvPr>
          <p:cNvCxnSpPr>
            <a:cxnSpLocks/>
          </p:cNvCxnSpPr>
          <p:nvPr/>
        </p:nvCxnSpPr>
        <p:spPr>
          <a:xfrm flipV="1">
            <a:off x="0" y="6356349"/>
            <a:ext cx="12192000" cy="1"/>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5" name="Picture 14">
            <a:extLst>
              <a:ext uri="{FF2B5EF4-FFF2-40B4-BE49-F238E27FC236}">
                <a16:creationId xmlns:a16="http://schemas.microsoft.com/office/drawing/2014/main" id="{687B0508-C719-48A0-9D87-FA61509B6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1527" y="684108"/>
            <a:ext cx="6891314" cy="5325106"/>
          </a:xfrm>
          <a:prstGeom prst="rect">
            <a:avLst/>
          </a:prstGeom>
        </p:spPr>
      </p:pic>
      <p:sp>
        <p:nvSpPr>
          <p:cNvPr id="7" name="Title 3">
            <a:extLst>
              <a:ext uri="{FF2B5EF4-FFF2-40B4-BE49-F238E27FC236}">
                <a16:creationId xmlns:a16="http://schemas.microsoft.com/office/drawing/2014/main" id="{9C3BD13F-7F9F-447D-A9EA-8631EEBA4405}"/>
              </a:ext>
            </a:extLst>
          </p:cNvPr>
          <p:cNvSpPr txBox="1">
            <a:spLocks/>
          </p:cNvSpPr>
          <p:nvPr/>
        </p:nvSpPr>
        <p:spPr>
          <a:xfrm>
            <a:off x="0" y="5099"/>
            <a:ext cx="12192000" cy="620623"/>
          </a:xfrm>
          <a:prstGeom prst="rect">
            <a:avLst/>
          </a:prstGeom>
          <a:solidFill>
            <a:schemeClr val="tx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Palatino Linotype" panose="02040502050505030304" pitchFamily="18" charset="0"/>
              </a:rPr>
              <a:t>6th International Electronic Conference on Water Sciences (ECWS-6) </a:t>
            </a:r>
          </a:p>
        </p:txBody>
      </p:sp>
      <p:pic>
        <p:nvPicPr>
          <p:cNvPr id="8" name="Imagine 36">
            <a:extLst>
              <a:ext uri="{FF2B5EF4-FFF2-40B4-BE49-F238E27FC236}">
                <a16:creationId xmlns:a16="http://schemas.microsoft.com/office/drawing/2014/main" id="{D777106F-4743-4237-9225-9EAD8D0E034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4002" y="18167"/>
            <a:ext cx="873034" cy="617671"/>
          </a:xfrm>
          <a:prstGeom prst="rect">
            <a:avLst/>
          </a:prstGeom>
        </p:spPr>
      </p:pic>
      <p:pic>
        <p:nvPicPr>
          <p:cNvPr id="9" name="Picture 2">
            <a:extLst>
              <a:ext uri="{FF2B5EF4-FFF2-40B4-BE49-F238E27FC236}">
                <a16:creationId xmlns:a16="http://schemas.microsoft.com/office/drawing/2014/main" id="{16768962-3C1A-4617-ADDE-E76373F48F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8578" y="63485"/>
            <a:ext cx="1711053" cy="5270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8DF69283-982D-475D-8FFC-2F21C76AD0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0377" y="93548"/>
            <a:ext cx="1121000" cy="50370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FB530F4-FB41-420D-AFAA-8B2F8593944E}"/>
              </a:ext>
            </a:extLst>
          </p:cNvPr>
          <p:cNvSpPr txBox="1"/>
          <p:nvPr/>
        </p:nvSpPr>
        <p:spPr>
          <a:xfrm>
            <a:off x="4310415" y="6009214"/>
            <a:ext cx="6153538" cy="267766"/>
          </a:xfrm>
          <a:prstGeom prst="rect">
            <a:avLst/>
          </a:prstGeom>
          <a:noFill/>
        </p:spPr>
        <p:txBody>
          <a:bodyPr wrap="square">
            <a:spAutoFit/>
          </a:bodyPr>
          <a:lstStyle/>
          <a:p>
            <a:pPr marL="0" marR="0" indent="0" algn="ctr">
              <a:lnSpc>
                <a:spcPct val="95000"/>
              </a:lnSpc>
              <a:spcBef>
                <a:spcPts val="0"/>
              </a:spcBef>
              <a:spcAft>
                <a:spcPts val="0"/>
              </a:spcAft>
            </a:pPr>
            <a:r>
              <a:rPr lang="en-US" sz="12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1.</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Study area</a:t>
            </a:r>
          </a:p>
        </p:txBody>
      </p:sp>
    </p:spTree>
    <p:extLst>
      <p:ext uri="{BB962C8B-B14F-4D97-AF65-F5344CB8AC3E}">
        <p14:creationId xmlns:p14="http://schemas.microsoft.com/office/powerpoint/2010/main" val="2184752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ACA4"/>
        </a:solidFill>
        <a:effectLst/>
      </p:bgPr>
    </p:bg>
    <p:spTree>
      <p:nvGrpSpPr>
        <p:cNvPr id="1" name="Shape 462"/>
        <p:cNvGrpSpPr/>
        <p:nvPr/>
      </p:nvGrpSpPr>
      <p:grpSpPr>
        <a:xfrm>
          <a:off x="0" y="0"/>
          <a:ext cx="0" cy="0"/>
          <a:chOff x="0" y="0"/>
          <a:chExt cx="0" cy="0"/>
        </a:xfrm>
      </p:grpSpPr>
      <p:sp>
        <p:nvSpPr>
          <p:cNvPr id="33" name="Titlu 1">
            <a:extLst>
              <a:ext uri="{FF2B5EF4-FFF2-40B4-BE49-F238E27FC236}">
                <a16:creationId xmlns:a16="http://schemas.microsoft.com/office/drawing/2014/main" id="{5B6796B6-61A3-4F97-B2DD-0CB2163B0EC3}"/>
              </a:ext>
            </a:extLst>
          </p:cNvPr>
          <p:cNvSpPr>
            <a:spLocks noGrp="1"/>
          </p:cNvSpPr>
          <p:nvPr>
            <p:ph type="title"/>
          </p:nvPr>
        </p:nvSpPr>
        <p:spPr>
          <a:xfrm>
            <a:off x="3078324" y="644900"/>
            <a:ext cx="6035351" cy="571096"/>
          </a:xfrm>
        </p:spPr>
        <p:txBody>
          <a:bodyPr>
            <a:normAutofit/>
          </a:bodyPr>
          <a:lstStyle/>
          <a:p>
            <a:pPr algn="ctr"/>
            <a:r>
              <a:rPr lang="ro-RO" sz="3200" u="sng" dirty="0">
                <a:solidFill>
                  <a:schemeClr val="bg1"/>
                </a:solidFill>
                <a:latin typeface="Palatino Linotype" panose="02040502050505030304" pitchFamily="18" charset="0"/>
                <a:cs typeface="Times New Roman" panose="02020603050405020304" pitchFamily="18" charset="0"/>
              </a:rPr>
              <a:t>3. Met</a:t>
            </a:r>
            <a:r>
              <a:rPr lang="en-US" sz="3200" u="sng" dirty="0" err="1">
                <a:solidFill>
                  <a:schemeClr val="bg1"/>
                </a:solidFill>
                <a:latin typeface="Palatino Linotype" panose="02040502050505030304" pitchFamily="18" charset="0"/>
                <a:cs typeface="Times New Roman" panose="02020603050405020304" pitchFamily="18" charset="0"/>
              </a:rPr>
              <a:t>hodology</a:t>
            </a:r>
            <a:endParaRPr lang="en-US" sz="3200" u="sng" dirty="0">
              <a:solidFill>
                <a:schemeClr val="bg1"/>
              </a:solidFill>
              <a:latin typeface="Palatino Linotype" panose="02040502050505030304" pitchFamily="18" charset="0"/>
              <a:cs typeface="Times New Roman" panose="02020603050405020304" pitchFamily="18" charset="0"/>
            </a:endParaRPr>
          </a:p>
        </p:txBody>
      </p:sp>
      <p:sp>
        <p:nvSpPr>
          <p:cNvPr id="4" name="Substituent dată 3">
            <a:extLst>
              <a:ext uri="{FF2B5EF4-FFF2-40B4-BE49-F238E27FC236}">
                <a16:creationId xmlns:a16="http://schemas.microsoft.com/office/drawing/2014/main" id="{118F97B1-8B03-44F4-9527-24E0AFFA61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72BB09-0BAD-4279-9E5A-2CD8D551DA4A}" type="datetime3">
              <a:rPr kumimoji="0" lang="en-US"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t>8 November 2021</a:t>
            </a:fld>
            <a:endParaRPr kumimoji="0" lang="en-US" sz="12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Substituent număr diapozitiv 4">
            <a:extLst>
              <a:ext uri="{FF2B5EF4-FFF2-40B4-BE49-F238E27FC236}">
                <a16:creationId xmlns:a16="http://schemas.microsoft.com/office/drawing/2014/main" id="{ADA34229-95FC-4A24-92EE-EB760210F8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cxnSp>
        <p:nvCxnSpPr>
          <p:cNvPr id="36" name="Conector drept 35">
            <a:extLst>
              <a:ext uri="{FF2B5EF4-FFF2-40B4-BE49-F238E27FC236}">
                <a16:creationId xmlns:a16="http://schemas.microsoft.com/office/drawing/2014/main" id="{07281D41-5C62-4243-ADD9-70B3A85196B1}"/>
              </a:ext>
            </a:extLst>
          </p:cNvPr>
          <p:cNvCxnSpPr>
            <a:cxnSpLocks/>
          </p:cNvCxnSpPr>
          <p:nvPr/>
        </p:nvCxnSpPr>
        <p:spPr>
          <a:xfrm flipV="1">
            <a:off x="0" y="6356349"/>
            <a:ext cx="12192000" cy="1"/>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F7017598-B347-43CA-A964-B05E1CBC3EB3}"/>
              </a:ext>
            </a:extLst>
          </p:cNvPr>
          <p:cNvPicPr>
            <a:picLocks noChangeAspect="1"/>
          </p:cNvPicPr>
          <p:nvPr/>
        </p:nvPicPr>
        <p:blipFill rotWithShape="1">
          <a:blip r:embed="rId3">
            <a:extLst>
              <a:ext uri="{28A0092B-C50C-407E-A947-70E740481C1C}">
                <a14:useLocalDpi xmlns:a14="http://schemas.microsoft.com/office/drawing/2010/main" val="0"/>
              </a:ext>
            </a:extLst>
          </a:blip>
          <a:srcRect l="3214" r="13596"/>
          <a:stretch/>
        </p:blipFill>
        <p:spPr>
          <a:xfrm>
            <a:off x="5523722" y="1448957"/>
            <a:ext cx="6668278" cy="4508900"/>
          </a:xfrm>
          <a:prstGeom prst="rect">
            <a:avLst/>
          </a:prstGeom>
        </p:spPr>
      </p:pic>
      <p:sp>
        <p:nvSpPr>
          <p:cNvPr id="32" name="Title 3">
            <a:extLst>
              <a:ext uri="{FF2B5EF4-FFF2-40B4-BE49-F238E27FC236}">
                <a16:creationId xmlns:a16="http://schemas.microsoft.com/office/drawing/2014/main" id="{3FEA3B57-1CF1-4DB4-8BC4-52FAC5B36FE9}"/>
              </a:ext>
            </a:extLst>
          </p:cNvPr>
          <p:cNvSpPr txBox="1">
            <a:spLocks/>
          </p:cNvSpPr>
          <p:nvPr/>
        </p:nvSpPr>
        <p:spPr>
          <a:xfrm>
            <a:off x="0" y="5099"/>
            <a:ext cx="12192000" cy="620623"/>
          </a:xfrm>
          <a:prstGeom prst="rect">
            <a:avLst/>
          </a:prstGeom>
          <a:solidFill>
            <a:sysClr val="window" lastClr="FFFFF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Palatino Linotype" panose="02040502050505030304" pitchFamily="18" charset="0"/>
                <a:ea typeface="+mj-ea"/>
                <a:cs typeface="+mj-cs"/>
              </a:rPr>
              <a:t>6th International Electronic Conference on Water Sciences (ECWS-6) </a:t>
            </a:r>
          </a:p>
        </p:txBody>
      </p:sp>
      <p:pic>
        <p:nvPicPr>
          <p:cNvPr id="34" name="Imagine 36">
            <a:extLst>
              <a:ext uri="{FF2B5EF4-FFF2-40B4-BE49-F238E27FC236}">
                <a16:creationId xmlns:a16="http://schemas.microsoft.com/office/drawing/2014/main" id="{A38ECABA-2477-4E3A-92EF-ADA8D338360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4002" y="18167"/>
            <a:ext cx="873034" cy="617671"/>
          </a:xfrm>
          <a:prstGeom prst="rect">
            <a:avLst/>
          </a:prstGeom>
        </p:spPr>
      </p:pic>
      <p:pic>
        <p:nvPicPr>
          <p:cNvPr id="35" name="Picture 2">
            <a:extLst>
              <a:ext uri="{FF2B5EF4-FFF2-40B4-BE49-F238E27FC236}">
                <a16:creationId xmlns:a16="http://schemas.microsoft.com/office/drawing/2014/main" id="{C4E2E840-7381-491A-887A-900748C6DA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8578" y="63485"/>
            <a:ext cx="1711053" cy="52703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a:extLst>
              <a:ext uri="{FF2B5EF4-FFF2-40B4-BE49-F238E27FC236}">
                <a16:creationId xmlns:a16="http://schemas.microsoft.com/office/drawing/2014/main" id="{D7731AD3-AF73-4D63-9CCF-64FDC2B04E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0377" y="93548"/>
            <a:ext cx="1121000" cy="5037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6A52B359-CAE9-440E-BCB9-BDABB68D9632}"/>
              </a:ext>
            </a:extLst>
          </p:cNvPr>
          <p:cNvGraphicFramePr/>
          <p:nvPr>
            <p:extLst>
              <p:ext uri="{D42A27DB-BD31-4B8C-83A1-F6EECF244321}">
                <p14:modId xmlns:p14="http://schemas.microsoft.com/office/powerpoint/2010/main" val="2401387873"/>
              </p:ext>
            </p:extLst>
          </p:nvPr>
        </p:nvGraphicFramePr>
        <p:xfrm>
          <a:off x="-181575" y="1817860"/>
          <a:ext cx="5850238" cy="41399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9" name="TextBox 38">
            <a:extLst>
              <a:ext uri="{FF2B5EF4-FFF2-40B4-BE49-F238E27FC236}">
                <a16:creationId xmlns:a16="http://schemas.microsoft.com/office/drawing/2014/main" id="{C3BA9030-C0B1-4D8C-B60F-5CEAA058F7C4}"/>
              </a:ext>
            </a:extLst>
          </p:cNvPr>
          <p:cNvSpPr txBox="1"/>
          <p:nvPr/>
        </p:nvSpPr>
        <p:spPr>
          <a:xfrm>
            <a:off x="5743769" y="6006120"/>
            <a:ext cx="6228184" cy="413959"/>
          </a:xfrm>
          <a:prstGeom prst="rect">
            <a:avLst/>
          </a:prstGeom>
          <a:noFill/>
        </p:spPr>
        <p:txBody>
          <a:bodyPr wrap="square">
            <a:spAutoFit/>
          </a:bodyPr>
          <a:lstStyle/>
          <a:p>
            <a:pPr marL="0" marR="0" indent="0" algn="ctr">
              <a:lnSpc>
                <a:spcPct val="95000"/>
              </a:lnSpc>
              <a:spcBef>
                <a:spcPts val="0"/>
              </a:spcBef>
              <a:spcAft>
                <a:spcPts val="0"/>
              </a:spcAft>
            </a:pPr>
            <a:r>
              <a:rPr lang="en-US" sz="12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2.</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Methodology flowchart</a:t>
            </a:r>
          </a:p>
          <a:p>
            <a:pPr marL="0" marR="0" indent="0" algn="ctr">
              <a:lnSpc>
                <a:spcPct val="95000"/>
              </a:lnSpc>
              <a:spcBef>
                <a:spcPts val="0"/>
              </a:spcBef>
              <a:spcAft>
                <a:spcPts val="0"/>
              </a:spcAft>
            </a:pP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ACA4"/>
        </a:solidFill>
        <a:effectLst/>
      </p:bgPr>
    </p:bg>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6C8431C-8D8D-47C0-A02C-48BA6FF5E09A}"/>
              </a:ext>
            </a:extLst>
          </p:cNvPr>
          <p:cNvSpPr>
            <a:spLocks noGrp="1"/>
          </p:cNvSpPr>
          <p:nvPr>
            <p:ph type="title"/>
          </p:nvPr>
        </p:nvSpPr>
        <p:spPr>
          <a:xfrm>
            <a:off x="5149679" y="513670"/>
            <a:ext cx="1892642" cy="803376"/>
          </a:xfrm>
        </p:spPr>
        <p:txBody>
          <a:bodyPr>
            <a:normAutofit fontScale="90000"/>
          </a:bodyPr>
          <a:lstStyle/>
          <a:p>
            <a:r>
              <a:rPr lang="en-US" sz="3200" u="sng" dirty="0">
                <a:solidFill>
                  <a:schemeClr val="bg1"/>
                </a:solidFill>
                <a:latin typeface="Palatino Linotype" panose="02040502050505030304" pitchFamily="18" charset="0"/>
                <a:cs typeface="Times New Roman" panose="02020603050405020304" pitchFamily="18" charset="0"/>
              </a:rPr>
              <a:t>4. Results</a:t>
            </a:r>
          </a:p>
        </p:txBody>
      </p:sp>
      <p:sp>
        <p:nvSpPr>
          <p:cNvPr id="4" name="Substituent dată 3">
            <a:extLst>
              <a:ext uri="{FF2B5EF4-FFF2-40B4-BE49-F238E27FC236}">
                <a16:creationId xmlns:a16="http://schemas.microsoft.com/office/drawing/2014/main" id="{45499868-0983-4474-AE93-241A3D25AB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FBA47F-7C29-40C6-9D39-BBDD4212D677}" type="datetime3">
              <a:rPr kumimoji="0" lang="en-US"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t>8 November 2021</a:t>
            </a:fld>
            <a:endParaRPr kumimoji="0" lang="en-US"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Substituent număr diapozitiv 5">
            <a:extLst>
              <a:ext uri="{FF2B5EF4-FFF2-40B4-BE49-F238E27FC236}">
                <a16:creationId xmlns:a16="http://schemas.microsoft.com/office/drawing/2014/main" id="{4426855C-769B-45DE-8567-7B0E859DF3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B1A96B-3762-49E2-946F-EE3B7041003D}" type="slidenum">
              <a:rPr kumimoji="0" lang="en-US"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cxnSp>
        <p:nvCxnSpPr>
          <p:cNvPr id="12" name="Conector drept 11">
            <a:extLst>
              <a:ext uri="{FF2B5EF4-FFF2-40B4-BE49-F238E27FC236}">
                <a16:creationId xmlns:a16="http://schemas.microsoft.com/office/drawing/2014/main" id="{22AE5CB7-A335-4075-B8D5-DAA13B00EB1A}"/>
              </a:ext>
            </a:extLst>
          </p:cNvPr>
          <p:cNvCxnSpPr>
            <a:cxnSpLocks/>
          </p:cNvCxnSpPr>
          <p:nvPr/>
        </p:nvCxnSpPr>
        <p:spPr>
          <a:xfrm flipV="1">
            <a:off x="0" y="6356349"/>
            <a:ext cx="12192000" cy="1"/>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9" name="Picture 18">
            <a:extLst>
              <a:ext uri="{FF2B5EF4-FFF2-40B4-BE49-F238E27FC236}">
                <a16:creationId xmlns:a16="http://schemas.microsoft.com/office/drawing/2014/main" id="{9162DC4A-62AB-4C32-85A5-AA447F745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3" y="1222663"/>
            <a:ext cx="6113929" cy="4724400"/>
          </a:xfrm>
          <a:prstGeom prst="rect">
            <a:avLst/>
          </a:prstGeom>
        </p:spPr>
      </p:pic>
      <p:graphicFrame>
        <p:nvGraphicFramePr>
          <p:cNvPr id="22" name="Table 21">
            <a:extLst>
              <a:ext uri="{FF2B5EF4-FFF2-40B4-BE49-F238E27FC236}">
                <a16:creationId xmlns:a16="http://schemas.microsoft.com/office/drawing/2014/main" id="{F4DEAC30-E375-4515-A7DF-B45998B55E4F}"/>
              </a:ext>
            </a:extLst>
          </p:cNvPr>
          <p:cNvGraphicFramePr>
            <a:graphicFrameLocks noGrp="1"/>
          </p:cNvGraphicFramePr>
          <p:nvPr>
            <p:extLst>
              <p:ext uri="{D42A27DB-BD31-4B8C-83A1-F6EECF244321}">
                <p14:modId xmlns:p14="http://schemas.microsoft.com/office/powerpoint/2010/main" val="4115426976"/>
              </p:ext>
            </p:extLst>
          </p:nvPr>
        </p:nvGraphicFramePr>
        <p:xfrm>
          <a:off x="6309131" y="4245433"/>
          <a:ext cx="5699365" cy="2046867"/>
        </p:xfrm>
        <a:graphic>
          <a:graphicData uri="http://schemas.openxmlformats.org/drawingml/2006/table">
            <a:tbl>
              <a:tblPr firstRow="1" firstCol="1" bandRow="1"/>
              <a:tblGrid>
                <a:gridCol w="1777063">
                  <a:extLst>
                    <a:ext uri="{9D8B030D-6E8A-4147-A177-3AD203B41FA5}">
                      <a16:colId xmlns:a16="http://schemas.microsoft.com/office/drawing/2014/main" val="2748186244"/>
                    </a:ext>
                  </a:extLst>
                </a:gridCol>
                <a:gridCol w="786512">
                  <a:extLst>
                    <a:ext uri="{9D8B030D-6E8A-4147-A177-3AD203B41FA5}">
                      <a16:colId xmlns:a16="http://schemas.microsoft.com/office/drawing/2014/main" val="2080357561"/>
                    </a:ext>
                  </a:extLst>
                </a:gridCol>
                <a:gridCol w="786512">
                  <a:extLst>
                    <a:ext uri="{9D8B030D-6E8A-4147-A177-3AD203B41FA5}">
                      <a16:colId xmlns:a16="http://schemas.microsoft.com/office/drawing/2014/main" val="1970872851"/>
                    </a:ext>
                  </a:extLst>
                </a:gridCol>
                <a:gridCol w="786512">
                  <a:extLst>
                    <a:ext uri="{9D8B030D-6E8A-4147-A177-3AD203B41FA5}">
                      <a16:colId xmlns:a16="http://schemas.microsoft.com/office/drawing/2014/main" val="3129468254"/>
                    </a:ext>
                  </a:extLst>
                </a:gridCol>
                <a:gridCol w="781953">
                  <a:extLst>
                    <a:ext uri="{9D8B030D-6E8A-4147-A177-3AD203B41FA5}">
                      <a16:colId xmlns:a16="http://schemas.microsoft.com/office/drawing/2014/main" val="3677933196"/>
                    </a:ext>
                  </a:extLst>
                </a:gridCol>
                <a:gridCol w="780813">
                  <a:extLst>
                    <a:ext uri="{9D8B030D-6E8A-4147-A177-3AD203B41FA5}">
                      <a16:colId xmlns:a16="http://schemas.microsoft.com/office/drawing/2014/main" val="2716004681"/>
                    </a:ext>
                  </a:extLst>
                </a:gridCol>
              </a:tblGrid>
              <a:tr h="267062">
                <a:tc>
                  <a:txBody>
                    <a:bodyPr/>
                    <a:lstStyle/>
                    <a:p>
                      <a:pPr marL="0" marR="0" algn="ctr">
                        <a:lnSpc>
                          <a:spcPts val="1300"/>
                        </a:lnSpc>
                        <a:spcBef>
                          <a:spcPts val="0"/>
                        </a:spcBef>
                        <a:spcAft>
                          <a:spcPts val="0"/>
                        </a:spcAft>
                      </a:pPr>
                      <a:r>
                        <a:rPr lang="en-US" sz="1000" b="1"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Land use</a:t>
                      </a:r>
                      <a:endParaRPr lang="en-US" sz="10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b="1">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1m</a:t>
                      </a:r>
                      <a:endPar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b="1">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2m</a:t>
                      </a:r>
                      <a:endPar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b="1">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3m</a:t>
                      </a:r>
                      <a:endPar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b="1">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4m</a:t>
                      </a:r>
                      <a:endPar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b="1">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5m</a:t>
                      </a:r>
                      <a:endPar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75089607"/>
                  </a:ext>
                </a:extLst>
              </a:tr>
              <a:tr h="355961">
                <a:tc>
                  <a:txBody>
                    <a:bodyPr/>
                    <a:lstStyle/>
                    <a:p>
                      <a:pPr marL="0" marR="0" algn="ctr">
                        <a:lnSpc>
                          <a:spcPts val="1300"/>
                        </a:lnSpc>
                        <a:spcBef>
                          <a:spcPts val="0"/>
                        </a:spcBef>
                        <a:spcAft>
                          <a:spcPts val="0"/>
                        </a:spcAft>
                      </a:pPr>
                      <a:r>
                        <a:rPr lang="en-US" sz="10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Artificial surfaces</a:t>
                      </a:r>
                      <a:endParaRPr lang="en-US" sz="1000"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1.2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5.30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13.8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23.2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29.8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912821975"/>
                  </a:ext>
                </a:extLst>
              </a:tr>
              <a:tr h="355961">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Agricultural areas</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52.3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149.4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255.4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355.2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434.6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475778898"/>
                  </a:ext>
                </a:extLst>
              </a:tr>
              <a:tr h="355961">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Forest and semi natural areas</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17.8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32.9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48.2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57.9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63.8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706721528"/>
                  </a:ext>
                </a:extLst>
              </a:tr>
              <a:tr h="355961">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Wetlands</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66.4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89.1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93.1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94.4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94.9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56020239"/>
                  </a:ext>
                </a:extLst>
              </a:tr>
              <a:tr h="355961">
                <a:tc>
                  <a:txBody>
                    <a:bodyPr/>
                    <a:lstStyle/>
                    <a:p>
                      <a:pPr marL="0" marR="0" algn="ctr">
                        <a:lnSpc>
                          <a:spcPts val="1300"/>
                        </a:lnSpc>
                        <a:spcBef>
                          <a:spcPts val="0"/>
                        </a:spcBef>
                        <a:spcAft>
                          <a:spcPts val="0"/>
                        </a:spcAft>
                      </a:pPr>
                      <a:r>
                        <a:rPr lang="en-US" sz="10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Water bodies</a:t>
                      </a:r>
                      <a:endParaRPr lang="en-US" sz="1000"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37.4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40.1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41.2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42.4 sq km</a:t>
                      </a:r>
                      <a:endParaRPr lang="en-US" sz="100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0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43.4 sq km</a:t>
                      </a:r>
                      <a:endParaRPr lang="en-US" sz="1000" dirty="0">
                        <a:solidFill>
                          <a:schemeClr val="bg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197663167"/>
                  </a:ext>
                </a:extLst>
              </a:tr>
            </a:tbl>
          </a:graphicData>
        </a:graphic>
      </p:graphicFrame>
      <p:pic>
        <p:nvPicPr>
          <p:cNvPr id="25" name="Picture 24">
            <a:extLst>
              <a:ext uri="{FF2B5EF4-FFF2-40B4-BE49-F238E27FC236}">
                <a16:creationId xmlns:a16="http://schemas.microsoft.com/office/drawing/2014/main" id="{F1F1F5FE-0786-4848-8DF1-871F87DBC2EB}"/>
              </a:ext>
            </a:extLst>
          </p:cNvPr>
          <p:cNvPicPr>
            <a:picLocks noChangeAspect="1"/>
          </p:cNvPicPr>
          <p:nvPr/>
        </p:nvPicPr>
        <p:blipFill>
          <a:blip r:embed="rId3"/>
          <a:stretch>
            <a:fillRect/>
          </a:stretch>
        </p:blipFill>
        <p:spPr>
          <a:xfrm>
            <a:off x="6054395" y="1237860"/>
            <a:ext cx="6358128" cy="2479548"/>
          </a:xfrm>
          <a:prstGeom prst="rect">
            <a:avLst/>
          </a:prstGeom>
        </p:spPr>
      </p:pic>
      <p:sp>
        <p:nvSpPr>
          <p:cNvPr id="11" name="Title 3">
            <a:extLst>
              <a:ext uri="{FF2B5EF4-FFF2-40B4-BE49-F238E27FC236}">
                <a16:creationId xmlns:a16="http://schemas.microsoft.com/office/drawing/2014/main" id="{55282912-0318-4069-8566-4634E01A6A64}"/>
              </a:ext>
            </a:extLst>
          </p:cNvPr>
          <p:cNvSpPr txBox="1">
            <a:spLocks/>
          </p:cNvSpPr>
          <p:nvPr/>
        </p:nvSpPr>
        <p:spPr>
          <a:xfrm>
            <a:off x="0" y="5099"/>
            <a:ext cx="12192000" cy="620623"/>
          </a:xfrm>
          <a:prstGeom prst="rect">
            <a:avLst/>
          </a:prstGeom>
          <a:solidFill>
            <a:sysClr val="window" lastClr="FFFFF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Palatino Linotype" panose="02040502050505030304" pitchFamily="18" charset="0"/>
                <a:ea typeface="+mj-ea"/>
                <a:cs typeface="+mj-cs"/>
              </a:rPr>
              <a:t>6th International Electronic Conference on Water Sciences (ECWS-6) </a:t>
            </a:r>
          </a:p>
        </p:txBody>
      </p:sp>
      <p:pic>
        <p:nvPicPr>
          <p:cNvPr id="13" name="Imagine 36">
            <a:extLst>
              <a:ext uri="{FF2B5EF4-FFF2-40B4-BE49-F238E27FC236}">
                <a16:creationId xmlns:a16="http://schemas.microsoft.com/office/drawing/2014/main" id="{80B6EDEA-CF1C-4DBA-BA99-4FF69A28C6C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4002" y="18167"/>
            <a:ext cx="873034" cy="617671"/>
          </a:xfrm>
          <a:prstGeom prst="rect">
            <a:avLst/>
          </a:prstGeom>
        </p:spPr>
      </p:pic>
      <p:pic>
        <p:nvPicPr>
          <p:cNvPr id="14" name="Picture 2">
            <a:extLst>
              <a:ext uri="{FF2B5EF4-FFF2-40B4-BE49-F238E27FC236}">
                <a16:creationId xmlns:a16="http://schemas.microsoft.com/office/drawing/2014/main" id="{B0820F82-D9F7-4405-94C5-0CA1048790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8578" y="63485"/>
            <a:ext cx="1711053" cy="5270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0AF4E004-F882-477F-973E-734CD0CC42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0377" y="93548"/>
            <a:ext cx="1121000" cy="50370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12801D9-42AE-430F-A87F-C37C61526BC8}"/>
              </a:ext>
            </a:extLst>
          </p:cNvPr>
          <p:cNvSpPr txBox="1"/>
          <p:nvPr/>
        </p:nvSpPr>
        <p:spPr>
          <a:xfrm>
            <a:off x="-19071" y="6020488"/>
            <a:ext cx="6204856" cy="267766"/>
          </a:xfrm>
          <a:prstGeom prst="rect">
            <a:avLst/>
          </a:prstGeom>
          <a:noFill/>
        </p:spPr>
        <p:txBody>
          <a:bodyPr wrap="square">
            <a:spAutoFit/>
          </a:bodyPr>
          <a:lstStyle/>
          <a:p>
            <a:pPr marL="0" marR="0" indent="0" algn="ctr">
              <a:lnSpc>
                <a:spcPct val="95000"/>
              </a:lnSpc>
              <a:spcBef>
                <a:spcPts val="0"/>
              </a:spcBef>
              <a:spcAft>
                <a:spcPts val="0"/>
              </a:spcAft>
            </a:pPr>
            <a:r>
              <a:rPr lang="en-US" sz="12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3.</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Modeling scenarios on the Samsun province coast</a:t>
            </a:r>
          </a:p>
        </p:txBody>
      </p:sp>
      <p:sp>
        <p:nvSpPr>
          <p:cNvPr id="17" name="TextBox 16">
            <a:extLst>
              <a:ext uri="{FF2B5EF4-FFF2-40B4-BE49-F238E27FC236}">
                <a16:creationId xmlns:a16="http://schemas.microsoft.com/office/drawing/2014/main" id="{96A7129E-8E07-40EA-8AE2-C25EB511FA4A}"/>
              </a:ext>
            </a:extLst>
          </p:cNvPr>
          <p:cNvSpPr txBox="1"/>
          <p:nvPr/>
        </p:nvSpPr>
        <p:spPr>
          <a:xfrm>
            <a:off x="6654521" y="3410455"/>
            <a:ext cx="5243803" cy="443198"/>
          </a:xfrm>
          <a:prstGeom prst="rect">
            <a:avLst/>
          </a:prstGeom>
          <a:noFill/>
        </p:spPr>
        <p:txBody>
          <a:bodyPr wrap="square">
            <a:spAutoFit/>
          </a:bodyPr>
          <a:lstStyle/>
          <a:p>
            <a:pPr marL="0" marR="0" indent="0" algn="ctr">
              <a:lnSpc>
                <a:spcPct val="95000"/>
              </a:lnSpc>
              <a:spcBef>
                <a:spcPts val="0"/>
              </a:spcBef>
              <a:spcAft>
                <a:spcPts val="0"/>
              </a:spcAft>
            </a:pPr>
            <a:r>
              <a:rPr lang="en-US" sz="12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4.</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Area affected (a) and number of inhabitants affected (b) for the five scenarios of sea level rise</a:t>
            </a:r>
          </a:p>
        </p:txBody>
      </p:sp>
      <p:sp>
        <p:nvSpPr>
          <p:cNvPr id="18" name="TextBox 17">
            <a:extLst>
              <a:ext uri="{FF2B5EF4-FFF2-40B4-BE49-F238E27FC236}">
                <a16:creationId xmlns:a16="http://schemas.microsoft.com/office/drawing/2014/main" id="{F116EAF3-974C-4B9C-BE3D-FBE59CD1AD7D}"/>
              </a:ext>
            </a:extLst>
          </p:cNvPr>
          <p:cNvSpPr txBox="1"/>
          <p:nvPr/>
        </p:nvSpPr>
        <p:spPr>
          <a:xfrm>
            <a:off x="6054395" y="3921072"/>
            <a:ext cx="6214186" cy="267766"/>
          </a:xfrm>
          <a:prstGeom prst="rect">
            <a:avLst/>
          </a:prstGeom>
          <a:noFill/>
        </p:spPr>
        <p:txBody>
          <a:bodyPr wrap="square">
            <a:spAutoFit/>
          </a:bodyPr>
          <a:lstStyle/>
          <a:p>
            <a:pPr marL="0" marR="0" algn="ctr">
              <a:lnSpc>
                <a:spcPct val="95000"/>
              </a:lnSpc>
              <a:spcBef>
                <a:spcPts val="1200"/>
              </a:spcBef>
              <a:spcAft>
                <a:spcPts val="600"/>
              </a:spcAft>
            </a:pPr>
            <a:r>
              <a:rPr lang="en-US" sz="1200" b="1" dirty="0">
                <a:solidFill>
                  <a:srgbClr val="000000"/>
                </a:solidFill>
                <a:effectLst/>
                <a:latin typeface="Palatino Linotype" panose="02040502050505030304" pitchFamily="18" charset="0"/>
                <a:ea typeface="Times New Roman" panose="02020603050405020304" pitchFamily="18" charset="0"/>
                <a:cs typeface="Cordia New" panose="020B0502040204020203" pitchFamily="34" charset="-34"/>
              </a:rPr>
              <a:t>Table 1. </a:t>
            </a:r>
            <a:r>
              <a:rPr lang="en-US" sz="1200" dirty="0">
                <a:solidFill>
                  <a:srgbClr val="000000"/>
                </a:solidFill>
                <a:effectLst/>
                <a:latin typeface="Palatino Linotype" panose="02040502050505030304" pitchFamily="18" charset="0"/>
                <a:ea typeface="Times New Roman" panose="02020603050405020304" pitchFamily="18" charset="0"/>
                <a:cs typeface="Cordia New" panose="020B0502040204020203" pitchFamily="34" charset="-34"/>
              </a:rPr>
              <a:t>Land use categories affected for the five scenarios of sea level rise</a:t>
            </a:r>
          </a:p>
        </p:txBody>
      </p:sp>
    </p:spTree>
    <p:extLst>
      <p:ext uri="{BB962C8B-B14F-4D97-AF65-F5344CB8AC3E}">
        <p14:creationId xmlns:p14="http://schemas.microsoft.com/office/powerpoint/2010/main" val="382095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ACA4"/>
        </a:solidFill>
        <a:effectLst/>
      </p:bgPr>
    </p:bg>
    <p:spTree>
      <p:nvGrpSpPr>
        <p:cNvPr id="1" name="Shape 1357"/>
        <p:cNvGrpSpPr/>
        <p:nvPr/>
      </p:nvGrpSpPr>
      <p:grpSpPr>
        <a:xfrm>
          <a:off x="0" y="0"/>
          <a:ext cx="0" cy="0"/>
          <a:chOff x="0" y="0"/>
          <a:chExt cx="0" cy="0"/>
        </a:xfrm>
      </p:grpSpPr>
      <p:sp>
        <p:nvSpPr>
          <p:cNvPr id="32" name="Titlu 1">
            <a:extLst>
              <a:ext uri="{FF2B5EF4-FFF2-40B4-BE49-F238E27FC236}">
                <a16:creationId xmlns:a16="http://schemas.microsoft.com/office/drawing/2014/main" id="{F2F214FE-147C-468B-9475-01E93798D5DE}"/>
              </a:ext>
            </a:extLst>
          </p:cNvPr>
          <p:cNvSpPr>
            <a:spLocks noGrp="1"/>
          </p:cNvSpPr>
          <p:nvPr>
            <p:ph type="title"/>
          </p:nvPr>
        </p:nvSpPr>
        <p:spPr>
          <a:xfrm>
            <a:off x="2348508" y="936832"/>
            <a:ext cx="6102246" cy="739828"/>
          </a:xfrm>
        </p:spPr>
        <p:txBody>
          <a:bodyPr>
            <a:normAutofit/>
          </a:bodyPr>
          <a:lstStyle/>
          <a:p>
            <a:pPr algn="ctr"/>
            <a:r>
              <a:rPr lang="en-US" sz="3200" u="sng" dirty="0">
                <a:solidFill>
                  <a:schemeClr val="bg1"/>
                </a:solidFill>
                <a:latin typeface="Palatino Linotype" panose="02040502050505030304" pitchFamily="18" charset="0"/>
                <a:cs typeface="Times New Roman" panose="02020603050405020304" pitchFamily="18" charset="0"/>
              </a:rPr>
              <a:t>5. </a:t>
            </a:r>
            <a:r>
              <a:rPr lang="ro-RO" sz="3200" u="sng" dirty="0">
                <a:solidFill>
                  <a:schemeClr val="bg1"/>
                </a:solidFill>
                <a:latin typeface="Palatino Linotype" panose="02040502050505030304" pitchFamily="18" charset="0"/>
                <a:cs typeface="Times New Roman" panose="02020603050405020304" pitchFamily="18" charset="0"/>
              </a:rPr>
              <a:t>Discu</a:t>
            </a:r>
            <a:r>
              <a:rPr lang="en-US" sz="3200" u="sng" dirty="0" err="1">
                <a:solidFill>
                  <a:schemeClr val="bg1"/>
                </a:solidFill>
                <a:latin typeface="Palatino Linotype" panose="02040502050505030304" pitchFamily="18" charset="0"/>
                <a:cs typeface="Times New Roman" panose="02020603050405020304" pitchFamily="18" charset="0"/>
              </a:rPr>
              <a:t>ssions</a:t>
            </a:r>
            <a:endParaRPr lang="en-US" sz="3200" u="sng" dirty="0">
              <a:solidFill>
                <a:schemeClr val="bg1"/>
              </a:solidFill>
              <a:latin typeface="Palatino Linotype" panose="02040502050505030304" pitchFamily="18" charset="0"/>
              <a:cs typeface="Times New Roman" panose="02020603050405020304" pitchFamily="18" charset="0"/>
            </a:endParaRPr>
          </a:p>
        </p:txBody>
      </p:sp>
      <p:cxnSp>
        <p:nvCxnSpPr>
          <p:cNvPr id="33" name="Conector drept 32">
            <a:extLst>
              <a:ext uri="{FF2B5EF4-FFF2-40B4-BE49-F238E27FC236}">
                <a16:creationId xmlns:a16="http://schemas.microsoft.com/office/drawing/2014/main" id="{CC7A31D5-3921-461E-AEAC-BEC6D4FCD60B}"/>
              </a:ext>
            </a:extLst>
          </p:cNvPr>
          <p:cNvCxnSpPr>
            <a:cxnSpLocks/>
          </p:cNvCxnSpPr>
          <p:nvPr/>
        </p:nvCxnSpPr>
        <p:spPr>
          <a:xfrm flipV="1">
            <a:off x="0" y="6356349"/>
            <a:ext cx="12192000"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Substituent dată 5">
            <a:extLst>
              <a:ext uri="{FF2B5EF4-FFF2-40B4-BE49-F238E27FC236}">
                <a16:creationId xmlns:a16="http://schemas.microsoft.com/office/drawing/2014/main" id="{CB3A4C4E-92B8-427A-96E7-23B4C94C81BD}"/>
              </a:ext>
            </a:extLst>
          </p:cNvPr>
          <p:cNvSpPr>
            <a:spLocks noGrp="1"/>
          </p:cNvSpPr>
          <p:nvPr>
            <p:ph type="dt" sz="half" idx="10"/>
          </p:nvPr>
        </p:nvSpPr>
        <p:spPr/>
        <p:txBody>
          <a:bodyPr/>
          <a:lstStyle/>
          <a:p>
            <a:fld id="{52F01881-C298-46C8-BB93-AFBC205584DB}" type="datetime3">
              <a:rPr lang="en-US" smtClean="0"/>
              <a:t>8 November 2021</a:t>
            </a:fld>
            <a:endParaRPr lang="en-US" dirty="0"/>
          </a:p>
        </p:txBody>
      </p:sp>
      <p:sp>
        <p:nvSpPr>
          <p:cNvPr id="7" name="Substituent număr diapozitiv 6">
            <a:extLst>
              <a:ext uri="{FF2B5EF4-FFF2-40B4-BE49-F238E27FC236}">
                <a16:creationId xmlns:a16="http://schemas.microsoft.com/office/drawing/2014/main" id="{CA8C7BB4-BEC1-4F6E-946C-28C1EAF841D2}"/>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15" name="Title 3">
            <a:extLst>
              <a:ext uri="{FF2B5EF4-FFF2-40B4-BE49-F238E27FC236}">
                <a16:creationId xmlns:a16="http://schemas.microsoft.com/office/drawing/2014/main" id="{DFDC4E86-966F-4AFA-83B8-AA3095A949DD}"/>
              </a:ext>
            </a:extLst>
          </p:cNvPr>
          <p:cNvSpPr txBox="1">
            <a:spLocks/>
          </p:cNvSpPr>
          <p:nvPr/>
        </p:nvSpPr>
        <p:spPr>
          <a:xfrm>
            <a:off x="0" y="5099"/>
            <a:ext cx="12192000" cy="620623"/>
          </a:xfrm>
          <a:prstGeom prst="rect">
            <a:avLst/>
          </a:prstGeom>
          <a:solidFill>
            <a:sysClr val="window" lastClr="FFFFF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Palatino Linotype" panose="02040502050505030304" pitchFamily="18" charset="0"/>
                <a:ea typeface="+mj-ea"/>
                <a:cs typeface="+mj-cs"/>
              </a:rPr>
              <a:t>6th International Electronic Conference on Water Sciences (ECWS-6) </a:t>
            </a:r>
          </a:p>
        </p:txBody>
      </p:sp>
      <p:pic>
        <p:nvPicPr>
          <p:cNvPr id="16" name="Imagine 36">
            <a:extLst>
              <a:ext uri="{FF2B5EF4-FFF2-40B4-BE49-F238E27FC236}">
                <a16:creationId xmlns:a16="http://schemas.microsoft.com/office/drawing/2014/main" id="{2BEBB715-80F2-4CF8-99BA-2D5F997281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4002" y="18167"/>
            <a:ext cx="873034" cy="617671"/>
          </a:xfrm>
          <a:prstGeom prst="rect">
            <a:avLst/>
          </a:prstGeom>
        </p:spPr>
      </p:pic>
      <p:pic>
        <p:nvPicPr>
          <p:cNvPr id="17" name="Picture 2">
            <a:extLst>
              <a:ext uri="{FF2B5EF4-FFF2-40B4-BE49-F238E27FC236}">
                <a16:creationId xmlns:a16="http://schemas.microsoft.com/office/drawing/2014/main" id="{103EFB6A-2CFC-4C9D-9882-FADA8AADCF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8578" y="63485"/>
            <a:ext cx="1711053" cy="5270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5BBD2844-4BCE-447F-B1C4-7D55E5636F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0377" y="93548"/>
            <a:ext cx="1121000" cy="5037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332D26A-2C30-44FB-A0EB-E0D809C379F4}"/>
              </a:ext>
            </a:extLst>
          </p:cNvPr>
          <p:cNvSpPr txBox="1"/>
          <p:nvPr/>
        </p:nvSpPr>
        <p:spPr>
          <a:xfrm>
            <a:off x="-1143828" y="3524357"/>
            <a:ext cx="7525967" cy="2321469"/>
          </a:xfrm>
          <a:prstGeom prst="rect">
            <a:avLst/>
          </a:prstGeom>
          <a:noFill/>
        </p:spPr>
        <p:txBody>
          <a:bodyPr wrap="square">
            <a:spAutoFit/>
          </a:bodyPr>
          <a:lstStyle/>
          <a:p>
            <a:pPr marL="1941830" marR="0" indent="-285750" algn="just">
              <a:lnSpc>
                <a:spcPct val="150000"/>
              </a:lnSpc>
              <a:spcBef>
                <a:spcPts val="0"/>
              </a:spcBef>
              <a:spcAft>
                <a:spcPts val="0"/>
              </a:spcAft>
              <a:buFont typeface="Wingdings" panose="05000000000000000000" pitchFamily="2" charset="2"/>
              <a:buChar char="Ø"/>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modeling presented offers an alternative to identify critical areas, where rising sea levels can have negative effects. The databases used are accessible and can be replicated to other areas. The proposed methodological plus contributes to the completion of these approaches with the spatial design of the phenomenon that can lead to a better understanding of the determinants of a certain level of negative impact of human communities.</a:t>
            </a:r>
          </a:p>
        </p:txBody>
      </p:sp>
      <p:pic>
        <p:nvPicPr>
          <p:cNvPr id="4" name="Picture 3">
            <a:extLst>
              <a:ext uri="{FF2B5EF4-FFF2-40B4-BE49-F238E27FC236}">
                <a16:creationId xmlns:a16="http://schemas.microsoft.com/office/drawing/2014/main" id="{7D6BADD3-9C5E-4A75-93BC-D4C595E9CF8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524330" y="1817779"/>
            <a:ext cx="5667670" cy="5667670"/>
          </a:xfrm>
          <a:prstGeom prst="rect">
            <a:avLst/>
          </a:prstGeom>
        </p:spPr>
      </p:pic>
      <p:sp>
        <p:nvSpPr>
          <p:cNvPr id="24" name="TextBox 23">
            <a:extLst>
              <a:ext uri="{FF2B5EF4-FFF2-40B4-BE49-F238E27FC236}">
                <a16:creationId xmlns:a16="http://schemas.microsoft.com/office/drawing/2014/main" id="{BCAD2C8E-4F77-4C9B-9221-8BB2A2538B9D}"/>
              </a:ext>
            </a:extLst>
          </p:cNvPr>
          <p:cNvSpPr txBox="1"/>
          <p:nvPr/>
        </p:nvSpPr>
        <p:spPr>
          <a:xfrm>
            <a:off x="-1143828" y="1782575"/>
            <a:ext cx="12393386" cy="1675139"/>
          </a:xfrm>
          <a:prstGeom prst="rect">
            <a:avLst/>
          </a:prstGeom>
          <a:noFill/>
        </p:spPr>
        <p:txBody>
          <a:bodyPr wrap="square">
            <a:spAutoFit/>
          </a:bodyPr>
          <a:lstStyle/>
          <a:p>
            <a:pPr marL="1941830" marR="0" indent="-285750" algn="just">
              <a:lnSpc>
                <a:spcPct val="150000"/>
              </a:lnSpc>
              <a:spcBef>
                <a:spcPts val="0"/>
              </a:spcBef>
              <a:spcAft>
                <a:spcPts val="0"/>
              </a:spcAft>
              <a:buFont typeface="Wingdings" panose="05000000000000000000" pitchFamily="2" charset="2"/>
              <a:buChar char="Ø"/>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Sea level rise along the Turkish coast is not significant as in some other areas around the world but there will be local vulnerability. Coastal erosion and flooding along Turkish shorelines are problems of national significance. Generally there is a lack of regional, national and specific data. </a:t>
            </a:r>
          </a:p>
          <a:p>
            <a:pPr marL="1941830" marR="0" indent="-285750" algn="just">
              <a:lnSpc>
                <a:spcPct val="150000"/>
              </a:lnSpc>
              <a:spcBef>
                <a:spcPts val="0"/>
              </a:spcBef>
              <a:spcAft>
                <a:spcPts val="0"/>
              </a:spcAft>
              <a:buFont typeface="Wingdings" panose="05000000000000000000" pitchFamily="2" charset="2"/>
              <a:buChar char="Ø"/>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this time, sea level rise scenarios are difficult to develop due to defective knowledge of the local and regional factors. All the uncertainties must be considered when explaining impact and response assessments [</a:t>
            </a:r>
            <a:r>
              <a:rPr lang="en-US"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10</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4ACA4"/>
        </a:solidFill>
        <a:effectLst/>
      </p:bgPr>
    </p:bg>
    <p:spTree>
      <p:nvGrpSpPr>
        <p:cNvPr id="1" name="Shape 1357"/>
        <p:cNvGrpSpPr/>
        <p:nvPr/>
      </p:nvGrpSpPr>
      <p:grpSpPr>
        <a:xfrm>
          <a:off x="0" y="0"/>
          <a:ext cx="0" cy="0"/>
          <a:chOff x="0" y="0"/>
          <a:chExt cx="0" cy="0"/>
        </a:xfrm>
      </p:grpSpPr>
      <p:sp>
        <p:nvSpPr>
          <p:cNvPr id="32" name="Titlu 1">
            <a:extLst>
              <a:ext uri="{FF2B5EF4-FFF2-40B4-BE49-F238E27FC236}">
                <a16:creationId xmlns:a16="http://schemas.microsoft.com/office/drawing/2014/main" id="{F2F214FE-147C-468B-9475-01E93798D5DE}"/>
              </a:ext>
            </a:extLst>
          </p:cNvPr>
          <p:cNvSpPr>
            <a:spLocks noGrp="1"/>
          </p:cNvSpPr>
          <p:nvPr>
            <p:ph type="title"/>
          </p:nvPr>
        </p:nvSpPr>
        <p:spPr>
          <a:xfrm>
            <a:off x="2822248" y="1176130"/>
            <a:ext cx="6102246" cy="739828"/>
          </a:xfrm>
        </p:spPr>
        <p:txBody>
          <a:bodyPr>
            <a:normAutofit/>
          </a:bodyPr>
          <a:lstStyle/>
          <a:p>
            <a:pPr algn="ctr"/>
            <a:r>
              <a:rPr lang="en-US" sz="3200" u="sng" dirty="0">
                <a:solidFill>
                  <a:schemeClr val="bg1"/>
                </a:solidFill>
                <a:latin typeface="Palatino Linotype" panose="02040502050505030304" pitchFamily="18" charset="0"/>
                <a:cs typeface="Times New Roman" panose="02020603050405020304" pitchFamily="18" charset="0"/>
              </a:rPr>
              <a:t>6. Conclusions</a:t>
            </a:r>
          </a:p>
        </p:txBody>
      </p:sp>
      <p:cxnSp>
        <p:nvCxnSpPr>
          <p:cNvPr id="33" name="Conector drept 32">
            <a:extLst>
              <a:ext uri="{FF2B5EF4-FFF2-40B4-BE49-F238E27FC236}">
                <a16:creationId xmlns:a16="http://schemas.microsoft.com/office/drawing/2014/main" id="{CC7A31D5-3921-461E-AEAC-BEC6D4FCD60B}"/>
              </a:ext>
            </a:extLst>
          </p:cNvPr>
          <p:cNvCxnSpPr>
            <a:cxnSpLocks/>
          </p:cNvCxnSpPr>
          <p:nvPr/>
        </p:nvCxnSpPr>
        <p:spPr>
          <a:xfrm flipV="1">
            <a:off x="0" y="6356349"/>
            <a:ext cx="12192000"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Substituent dată 5">
            <a:extLst>
              <a:ext uri="{FF2B5EF4-FFF2-40B4-BE49-F238E27FC236}">
                <a16:creationId xmlns:a16="http://schemas.microsoft.com/office/drawing/2014/main" id="{CB3A4C4E-92B8-427A-96E7-23B4C94C81BD}"/>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AB828F1-CCD0-47C0-8BFC-256AF4A5E513}" type="datetime3">
              <a:rPr kumimoji="0" lang="en-US"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t>8 November 2021</a:t>
            </a:fld>
            <a:endParaRPr kumimoji="0" lang="en-US" sz="12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7" name="Substituent număr diapozitiv 6">
            <a:extLst>
              <a:ext uri="{FF2B5EF4-FFF2-40B4-BE49-F238E27FC236}">
                <a16:creationId xmlns:a16="http://schemas.microsoft.com/office/drawing/2014/main" id="{CA8C7BB4-BEC1-4F6E-946C-28C1EAF841D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15" name="Title 3">
            <a:extLst>
              <a:ext uri="{FF2B5EF4-FFF2-40B4-BE49-F238E27FC236}">
                <a16:creationId xmlns:a16="http://schemas.microsoft.com/office/drawing/2014/main" id="{DFDC4E86-966F-4AFA-83B8-AA3095A949DD}"/>
              </a:ext>
            </a:extLst>
          </p:cNvPr>
          <p:cNvSpPr txBox="1">
            <a:spLocks/>
          </p:cNvSpPr>
          <p:nvPr/>
        </p:nvSpPr>
        <p:spPr>
          <a:xfrm>
            <a:off x="0" y="5099"/>
            <a:ext cx="12192000" cy="620623"/>
          </a:xfrm>
          <a:prstGeom prst="rect">
            <a:avLst/>
          </a:prstGeom>
          <a:solidFill>
            <a:sysClr val="window" lastClr="FFFFF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Palatino Linotype" panose="02040502050505030304" pitchFamily="18" charset="0"/>
                <a:ea typeface="+mj-ea"/>
                <a:cs typeface="+mj-cs"/>
              </a:rPr>
              <a:t>6th International Electronic Conference on Water Sciences (ECWS-6) </a:t>
            </a:r>
          </a:p>
        </p:txBody>
      </p:sp>
      <p:pic>
        <p:nvPicPr>
          <p:cNvPr id="16" name="Imagine 36">
            <a:extLst>
              <a:ext uri="{FF2B5EF4-FFF2-40B4-BE49-F238E27FC236}">
                <a16:creationId xmlns:a16="http://schemas.microsoft.com/office/drawing/2014/main" id="{2BEBB715-80F2-4CF8-99BA-2D5F997281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4002" y="18167"/>
            <a:ext cx="873034" cy="617671"/>
          </a:xfrm>
          <a:prstGeom prst="rect">
            <a:avLst/>
          </a:prstGeom>
        </p:spPr>
      </p:pic>
      <p:pic>
        <p:nvPicPr>
          <p:cNvPr id="17" name="Picture 2">
            <a:extLst>
              <a:ext uri="{FF2B5EF4-FFF2-40B4-BE49-F238E27FC236}">
                <a16:creationId xmlns:a16="http://schemas.microsoft.com/office/drawing/2014/main" id="{103EFB6A-2CFC-4C9D-9882-FADA8AADCF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8578" y="63485"/>
            <a:ext cx="1711053" cy="5270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5BBD2844-4BCE-447F-B1C4-7D55E5636F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0377" y="93548"/>
            <a:ext cx="1121000" cy="5037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332D26A-2C30-44FB-A0EB-E0D809C379F4}"/>
              </a:ext>
            </a:extLst>
          </p:cNvPr>
          <p:cNvSpPr txBox="1"/>
          <p:nvPr/>
        </p:nvSpPr>
        <p:spPr>
          <a:xfrm>
            <a:off x="4133461" y="3278590"/>
            <a:ext cx="7576308" cy="2321469"/>
          </a:xfrm>
          <a:prstGeom prst="rect">
            <a:avLst/>
          </a:prstGeom>
          <a:noFill/>
        </p:spPr>
        <p:txBody>
          <a:bodyPr wrap="square">
            <a:spAutoFit/>
          </a:bodyPr>
          <a:lstStyle/>
          <a:p>
            <a:pPr marL="194183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In order to analyze the sea level rise impact and assess the damage, a model of inundated areas was created. This model in the form of five different sea level rise scenarios was then overlaid on three GIS layers (total surface, population and land use) to assess the impact.</a:t>
            </a:r>
          </a:p>
          <a:p>
            <a:pPr marL="194183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This study presents a simulation of a different sea levels rise and can be considered by the authorities to implement measures to reduce negative effects.</a:t>
            </a:r>
          </a:p>
        </p:txBody>
      </p:sp>
      <p:pic>
        <p:nvPicPr>
          <p:cNvPr id="9" name="Picture 8">
            <a:extLst>
              <a:ext uri="{FF2B5EF4-FFF2-40B4-BE49-F238E27FC236}">
                <a16:creationId xmlns:a16="http://schemas.microsoft.com/office/drawing/2014/main" id="{6BC98C59-95FF-4F0C-9A90-6042BAEC40D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44002" y="2728182"/>
            <a:ext cx="5729369" cy="3516808"/>
          </a:xfrm>
          <a:prstGeom prst="rect">
            <a:avLst/>
          </a:prstGeom>
        </p:spPr>
      </p:pic>
      <p:sp>
        <p:nvSpPr>
          <p:cNvPr id="19" name="TextBox 18">
            <a:extLst>
              <a:ext uri="{FF2B5EF4-FFF2-40B4-BE49-F238E27FC236}">
                <a16:creationId xmlns:a16="http://schemas.microsoft.com/office/drawing/2014/main" id="{C052E569-3A09-413F-BE7F-4AA6FCD34627}"/>
              </a:ext>
            </a:extLst>
          </p:cNvPr>
          <p:cNvSpPr txBox="1"/>
          <p:nvPr/>
        </p:nvSpPr>
        <p:spPr>
          <a:xfrm>
            <a:off x="369334" y="2249782"/>
            <a:ext cx="11340435" cy="1028808"/>
          </a:xfrm>
          <a:prstGeom prst="rect">
            <a:avLst/>
          </a:prstGeom>
          <a:noFill/>
        </p:spPr>
        <p:txBody>
          <a:bodyPr wrap="square">
            <a:spAutoFit/>
          </a:bodyPr>
          <a:lstStyle/>
          <a:p>
            <a:pPr marL="194183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The main objective of this research was to create potentially inundated coastal areas for Black Sea Region of Turkey. To quantify and to analyze visually the impact of sea level rise on Black Sea Region the Digital Elevation Model (DEM) was used. It was observed that coastal zone of Samsun province will be the most affected area. </a:t>
            </a:r>
          </a:p>
        </p:txBody>
      </p:sp>
    </p:spTree>
    <p:extLst>
      <p:ext uri="{BB962C8B-B14F-4D97-AF65-F5344CB8AC3E}">
        <p14:creationId xmlns:p14="http://schemas.microsoft.com/office/powerpoint/2010/main" val="234162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ACA4"/>
        </a:solidFill>
        <a:effectLst/>
      </p:bgPr>
    </p:bg>
    <p:spTree>
      <p:nvGrpSpPr>
        <p:cNvPr id="1" name="Shape 1357"/>
        <p:cNvGrpSpPr/>
        <p:nvPr/>
      </p:nvGrpSpPr>
      <p:grpSpPr>
        <a:xfrm>
          <a:off x="0" y="0"/>
          <a:ext cx="0" cy="0"/>
          <a:chOff x="0" y="0"/>
          <a:chExt cx="0" cy="0"/>
        </a:xfrm>
      </p:grpSpPr>
      <p:sp>
        <p:nvSpPr>
          <p:cNvPr id="32" name="Titlu 1">
            <a:extLst>
              <a:ext uri="{FF2B5EF4-FFF2-40B4-BE49-F238E27FC236}">
                <a16:creationId xmlns:a16="http://schemas.microsoft.com/office/drawing/2014/main" id="{F2F214FE-147C-468B-9475-01E93798D5DE}"/>
              </a:ext>
            </a:extLst>
          </p:cNvPr>
          <p:cNvSpPr>
            <a:spLocks noGrp="1"/>
          </p:cNvSpPr>
          <p:nvPr>
            <p:ph type="title"/>
          </p:nvPr>
        </p:nvSpPr>
        <p:spPr>
          <a:xfrm>
            <a:off x="382554" y="597257"/>
            <a:ext cx="2484749" cy="739828"/>
          </a:xfrm>
        </p:spPr>
        <p:txBody>
          <a:bodyPr>
            <a:normAutofit/>
          </a:bodyPr>
          <a:lstStyle/>
          <a:p>
            <a:pPr algn="ctr"/>
            <a:r>
              <a:rPr lang="en-US" sz="3200" u="sng" dirty="0">
                <a:solidFill>
                  <a:schemeClr val="bg1"/>
                </a:solidFill>
                <a:latin typeface="Times New Roman" panose="02020603050405020304" pitchFamily="18" charset="0"/>
                <a:cs typeface="Times New Roman" panose="02020603050405020304" pitchFamily="18" charset="0"/>
              </a:rPr>
              <a:t>References</a:t>
            </a:r>
          </a:p>
        </p:txBody>
      </p:sp>
      <p:cxnSp>
        <p:nvCxnSpPr>
          <p:cNvPr id="33" name="Conector drept 32">
            <a:extLst>
              <a:ext uri="{FF2B5EF4-FFF2-40B4-BE49-F238E27FC236}">
                <a16:creationId xmlns:a16="http://schemas.microsoft.com/office/drawing/2014/main" id="{CC7A31D5-3921-461E-AEAC-BEC6D4FCD60B}"/>
              </a:ext>
            </a:extLst>
          </p:cNvPr>
          <p:cNvCxnSpPr>
            <a:cxnSpLocks/>
          </p:cNvCxnSpPr>
          <p:nvPr/>
        </p:nvCxnSpPr>
        <p:spPr>
          <a:xfrm flipV="1">
            <a:off x="0" y="6356349"/>
            <a:ext cx="12192000" cy="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Substituent dată 5">
            <a:extLst>
              <a:ext uri="{FF2B5EF4-FFF2-40B4-BE49-F238E27FC236}">
                <a16:creationId xmlns:a16="http://schemas.microsoft.com/office/drawing/2014/main" id="{CB3A4C4E-92B8-427A-96E7-23B4C94C81BD}"/>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BBD9718-165B-49B0-99A8-3184BFF5F886}" type="datetime3">
              <a:rPr kumimoji="0" lang="en-US"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t>8 November 2021</a:t>
            </a:fld>
            <a:endParaRPr kumimoji="0" lang="en-US" sz="12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7" name="Substituent număr diapozitiv 6">
            <a:extLst>
              <a:ext uri="{FF2B5EF4-FFF2-40B4-BE49-F238E27FC236}">
                <a16:creationId xmlns:a16="http://schemas.microsoft.com/office/drawing/2014/main" id="{CA8C7BB4-BEC1-4F6E-946C-28C1EAF841D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15" name="Title 3">
            <a:extLst>
              <a:ext uri="{FF2B5EF4-FFF2-40B4-BE49-F238E27FC236}">
                <a16:creationId xmlns:a16="http://schemas.microsoft.com/office/drawing/2014/main" id="{DFDC4E86-966F-4AFA-83B8-AA3095A949DD}"/>
              </a:ext>
            </a:extLst>
          </p:cNvPr>
          <p:cNvSpPr txBox="1">
            <a:spLocks/>
          </p:cNvSpPr>
          <p:nvPr/>
        </p:nvSpPr>
        <p:spPr>
          <a:xfrm>
            <a:off x="0" y="5099"/>
            <a:ext cx="12192000" cy="620623"/>
          </a:xfrm>
          <a:prstGeom prst="rect">
            <a:avLst/>
          </a:prstGeom>
          <a:solidFill>
            <a:sysClr val="window" lastClr="FFFFF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Palatino Linotype" panose="02040502050505030304" pitchFamily="18" charset="0"/>
                <a:ea typeface="+mj-ea"/>
                <a:cs typeface="+mj-cs"/>
              </a:rPr>
              <a:t>6th International Electronic Conference on Water Sciences (ECWS-6) </a:t>
            </a:r>
          </a:p>
        </p:txBody>
      </p:sp>
      <p:pic>
        <p:nvPicPr>
          <p:cNvPr id="16" name="Imagine 36">
            <a:extLst>
              <a:ext uri="{FF2B5EF4-FFF2-40B4-BE49-F238E27FC236}">
                <a16:creationId xmlns:a16="http://schemas.microsoft.com/office/drawing/2014/main" id="{2BEBB715-80F2-4CF8-99BA-2D5F997281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4002" y="18167"/>
            <a:ext cx="873034" cy="617671"/>
          </a:xfrm>
          <a:prstGeom prst="rect">
            <a:avLst/>
          </a:prstGeom>
        </p:spPr>
      </p:pic>
      <p:pic>
        <p:nvPicPr>
          <p:cNvPr id="17" name="Picture 2">
            <a:extLst>
              <a:ext uri="{FF2B5EF4-FFF2-40B4-BE49-F238E27FC236}">
                <a16:creationId xmlns:a16="http://schemas.microsoft.com/office/drawing/2014/main" id="{103EFB6A-2CFC-4C9D-9882-FADA8AADCF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8578" y="63485"/>
            <a:ext cx="1711053" cy="5270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5BBD2844-4BCE-447F-B1C4-7D55E5636F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0377" y="93548"/>
            <a:ext cx="1121000" cy="5037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332D26A-2C30-44FB-A0EB-E0D809C379F4}"/>
              </a:ext>
            </a:extLst>
          </p:cNvPr>
          <p:cNvSpPr txBox="1"/>
          <p:nvPr/>
        </p:nvSpPr>
        <p:spPr>
          <a:xfrm>
            <a:off x="-1321055" y="1094227"/>
            <a:ext cx="13441371" cy="5562613"/>
          </a:xfrm>
          <a:prstGeom prst="rect">
            <a:avLst/>
          </a:prstGeom>
          <a:noFill/>
        </p:spPr>
        <p:txBody>
          <a:bodyPr wrap="square">
            <a:spAutoFit/>
          </a:bodyPr>
          <a:lstStyle/>
          <a:p>
            <a:pPr marL="194183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1.	Bunce, M.; Brown, K.; Rosendo, S. Policy misfits, climate change and cross-scale vulnerability in coastal Africa: how development projects undermine resilience. Environ. Sci. Policy 2010, 13, 485–497. doi:10.1016/j.envsci.2010.06.003</a:t>
            </a:r>
          </a:p>
          <a:p>
            <a:pPr marL="194183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2.	Lewis, J. Some realities of resilience: an updated case study of storms and flooding at Chiswell, Dorset. Disaster Prev.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Manag</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2013, 22, 300–311. doi:10.1108/dpm-03-2013-0053. </a:t>
            </a:r>
          </a:p>
          <a:p>
            <a:pPr marL="194183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3.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Mehvar</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S.;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Filatova</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T.;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Dastgheib</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A.; de Ruyter van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Steveninck</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E.; Ranasinghe, R. Quantifying economic value of coastal ecosystem services: a review. J. Mar. Sci. Eng. 2018, 6. doi:10.3390/jmse6010005. </a:t>
            </a:r>
          </a:p>
          <a:p>
            <a:pPr marL="194183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4.	Ferro-</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Azcona</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H.; Espinoza-Tenorio, A.; Calderon-Contreras, R.;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Ramenzoni</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V.C.; Gomez País, M. de las M.; Me-</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sa</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-Jurado, M.A. Adaptive capacity and social-ecological resilience of coastal areas: a systematic review. Ocean Coast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Manag</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2019, 173, 36–51. doi:10.1016/j.ocecoaman.2019.01.005. </a:t>
            </a:r>
          </a:p>
          <a:p>
            <a:pPr marL="194183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5.	Lieske, D. J.; Wade, T.;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Roness</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L. A. Climate change awareness and strategies for communicating the risk of coastal flooding: A Canadian Maritime case example.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Estuar</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Coast. Shelf Sci. 2014, 140, 83–94. doi:10.1016/j.ecss.2013.04.017. </a:t>
            </a:r>
          </a:p>
          <a:p>
            <a:pPr marL="194183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sz="12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6</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Diaconu, D.C;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Costache</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R.; Popa, M.C.; An Overview of Flood Risk Analysis Methods. Water 2021, 13. doi:10.3390/w13040474.</a:t>
            </a:r>
          </a:p>
          <a:p>
            <a:pPr marL="194183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sz="12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7.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Costache</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R.;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Tincu</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R.;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Elkhrachy</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I.; Pham, Q.B.; Popa, M.C.; Diaconu, D.C.;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Avand</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M.;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Costache</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I.;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Arabameri</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A.; Bui, D.T. New neural fuzzy-based machine learning ensemble for enhancing the prediction accuracy of flood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suscepti-bility</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mapping.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Hydrol</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Sci. J., 2020, 65, 2816-2837.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doi</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10.1080/02626667.2020.1842412.</a:t>
            </a:r>
          </a:p>
          <a:p>
            <a:pPr marL="194183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sz="12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8</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Yüksek</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Ö.;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Kankal</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M.;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Üçüncü</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O. Assessment of big floods in the Eastern Black Sea Basin of Turkey. Environ.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Monit</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Assess., 2012, 185, 797–814. doi:10.1007/s10661-012-2592-2.</a:t>
            </a:r>
          </a:p>
          <a:p>
            <a:pPr marL="194183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sz="12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9</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Özyurt</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G.;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Ergin</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A. Application of Sea Level Rise Vulnerability Assessment Model to Selected Coastal Areas of Turkey, In Journal of Coastal Research. Proceedings of the 10th International Coastal Symposium, Lisbon, Portugal, 2010, Special Issue No. 56248-251.</a:t>
            </a:r>
          </a:p>
          <a:p>
            <a:pPr marL="194183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sz="12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10</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Kuleli</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T.;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Şenkal</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O.;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Erdem</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M. National assessment of sea level rise using topographic and census data for Turkish coastal zone. Environ. </a:t>
            </a:r>
            <a:r>
              <a:rPr kumimoji="0" lang="en-US" sz="1200" b="0" i="0" u="none" strike="noStrike" kern="1200" cap="none" spc="0" normalizeH="0" baseline="0" noProof="0" dirty="0" err="1">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Monit</a:t>
            </a:r>
            <a:r>
              <a:rPr kumimoji="0" lang="en-US" sz="12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rPr>
              <a:t>. Assess. 2008, 156, 425–434. doi:10.1007/s10661-008-0495-z. </a:t>
            </a:r>
          </a:p>
          <a:p>
            <a:pPr marL="194183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sz="10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1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4ACA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A25F80-3A42-4955-A181-A0195E18E212}"/>
              </a:ext>
            </a:extLst>
          </p:cNvPr>
          <p:cNvSpPr>
            <a:spLocks noGrp="1"/>
          </p:cNvSpPr>
          <p:nvPr>
            <p:ph type="dt" sz="half" idx="10"/>
          </p:nvPr>
        </p:nvSpPr>
        <p:spPr/>
        <p:txBody>
          <a:bodyPr/>
          <a:lstStyle/>
          <a:p>
            <a:fld id="{4BE39844-EBA9-48FD-BD28-430E91687B94}" type="datetime3">
              <a:rPr lang="en-US" smtClean="0"/>
              <a:t>8 November 2021</a:t>
            </a:fld>
            <a:endParaRPr lang="en-US" dirty="0"/>
          </a:p>
        </p:txBody>
      </p:sp>
      <p:sp>
        <p:nvSpPr>
          <p:cNvPr id="3" name="Slide Number Placeholder 2">
            <a:extLst>
              <a:ext uri="{FF2B5EF4-FFF2-40B4-BE49-F238E27FC236}">
                <a16:creationId xmlns:a16="http://schemas.microsoft.com/office/drawing/2014/main" id="{A366A690-14AB-4903-A151-D47EFCD983F8}"/>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8" name="TextBox 7">
            <a:extLst>
              <a:ext uri="{FF2B5EF4-FFF2-40B4-BE49-F238E27FC236}">
                <a16:creationId xmlns:a16="http://schemas.microsoft.com/office/drawing/2014/main" id="{97F308FE-82C8-4747-A65D-68EA96E653AE}"/>
              </a:ext>
            </a:extLst>
          </p:cNvPr>
          <p:cNvSpPr txBox="1"/>
          <p:nvPr/>
        </p:nvSpPr>
        <p:spPr>
          <a:xfrm>
            <a:off x="3051499" y="1611878"/>
            <a:ext cx="6089002" cy="1107996"/>
          </a:xfrm>
          <a:prstGeom prst="rect">
            <a:avLst/>
          </a:prstGeom>
          <a:noFill/>
        </p:spPr>
        <p:txBody>
          <a:bodyPr wrap="square" rtlCol="0">
            <a:spAutoFit/>
          </a:bodyPr>
          <a:lstStyle/>
          <a:p>
            <a:r>
              <a:rPr lang="en-US" sz="6600" dirty="0">
                <a:latin typeface="Palatino Linotype" panose="02040502050505030304" pitchFamily="18" charset="0"/>
              </a:rPr>
              <a:t>THANK YOU!</a:t>
            </a:r>
            <a:endParaRPr lang="ro-RO" sz="6600" dirty="0">
              <a:latin typeface="Palatino Linotype" panose="02040502050505030304" pitchFamily="18" charset="0"/>
            </a:endParaRPr>
          </a:p>
        </p:txBody>
      </p:sp>
      <p:pic>
        <p:nvPicPr>
          <p:cNvPr id="10" name="Picture 9">
            <a:extLst>
              <a:ext uri="{FF2B5EF4-FFF2-40B4-BE49-F238E27FC236}">
                <a16:creationId xmlns:a16="http://schemas.microsoft.com/office/drawing/2014/main" id="{E89DC2BE-A26B-44BB-8CA5-87D9E494CCB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96342" y="2614192"/>
            <a:ext cx="5015982" cy="3343988"/>
          </a:xfrm>
          <a:prstGeom prst="rect">
            <a:avLst/>
          </a:prstGeom>
        </p:spPr>
      </p:pic>
    </p:spTree>
    <p:extLst>
      <p:ext uri="{BB962C8B-B14F-4D97-AF65-F5344CB8AC3E}">
        <p14:creationId xmlns:p14="http://schemas.microsoft.com/office/powerpoint/2010/main" val="134479077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1_Adâncime">
  <a:themeElements>
    <a:clrScheme name="Adâncime">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Adâncime">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ânci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382</TotalTime>
  <Words>1366</Words>
  <Application>Microsoft Office PowerPoint</Application>
  <PresentationFormat>Widescreen</PresentationFormat>
  <Paragraphs>107</Paragraphs>
  <Slides>9</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Corbel</vt:lpstr>
      <vt:lpstr>Fira Sans Extra Condensed Medium</vt:lpstr>
      <vt:lpstr>Palatino Linotype</vt:lpstr>
      <vt:lpstr>Roboto</vt:lpstr>
      <vt:lpstr>Times New Roman</vt:lpstr>
      <vt:lpstr>Wingdings</vt:lpstr>
      <vt:lpstr>Depth</vt:lpstr>
      <vt:lpstr>1_Adâncime</vt:lpstr>
      <vt:lpstr>PowerPoint Presentation</vt:lpstr>
      <vt:lpstr>1. Scientific context</vt:lpstr>
      <vt:lpstr>2. Study area</vt:lpstr>
      <vt:lpstr>3. Methodology</vt:lpstr>
      <vt:lpstr>4. Results</vt:lpstr>
      <vt:lpstr>5. Discussions</vt:lpstr>
      <vt:lpstr>6. Conclusions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emilia.avram97@gmail.com</dc:creator>
  <cp:lastModifiedBy>emilia.avram97@gmail.com</cp:lastModifiedBy>
  <cp:revision>44</cp:revision>
  <dcterms:created xsi:type="dcterms:W3CDTF">2021-11-06T09:37:02Z</dcterms:created>
  <dcterms:modified xsi:type="dcterms:W3CDTF">2021-11-08T16:24:39Z</dcterms:modified>
</cp:coreProperties>
</file>