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CCFFFF"/>
    <a:srgbClr val="2CF2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Stile chiaro 2 - Color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138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3D07F-3B6C-4783-B5C7-767324F912E9}" type="datetimeFigureOut">
              <a:rPr lang="en-GB" smtClean="0"/>
              <a:t>10/09/2021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D8683F-32E7-4F6E-8488-5BF7D5F135F2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235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ADAB0-CFB9-4B7D-A301-E275E3369984}" type="datetime1">
              <a:rPr lang="en-GB" smtClean="0"/>
              <a:t>10/09/2021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B7C13-DDF0-4265-BF62-E075846F5CB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9808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6F2D5-DBCA-4637-96BD-39F1E910BDA4}" type="datetime1">
              <a:rPr lang="en-GB" smtClean="0"/>
              <a:t>10/09/2021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B7C13-DDF0-4265-BF62-E075846F5CB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2774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A0A94-EC38-4B1E-90C4-81821F156063}" type="datetime1">
              <a:rPr lang="en-GB" smtClean="0"/>
              <a:t>10/09/2021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B7C13-DDF0-4265-BF62-E075846F5CB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3414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95079-067D-4EAD-B355-8635D901BA47}" type="datetime1">
              <a:rPr lang="en-GB" smtClean="0"/>
              <a:t>10/09/2021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B7C13-DDF0-4265-BF62-E075846F5CB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3378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3D342-AC63-4BD7-B407-D58058B1319F}" type="datetime1">
              <a:rPr lang="en-GB" smtClean="0"/>
              <a:t>10/09/2021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B7C13-DDF0-4265-BF62-E075846F5CB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3516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C35FA-803B-465B-AA05-800E4E5AA242}" type="datetime1">
              <a:rPr lang="en-GB" smtClean="0"/>
              <a:t>10/09/2021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B7C13-DDF0-4265-BF62-E075846F5CB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7523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65C75-05A1-496F-AFD8-962354B259D5}" type="datetime1">
              <a:rPr lang="en-GB" smtClean="0"/>
              <a:t>10/09/2021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B7C13-DDF0-4265-BF62-E075846F5CB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6189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A56CA-DC2A-4A24-8267-E28947F134AE}" type="datetime1">
              <a:rPr lang="en-GB" smtClean="0"/>
              <a:t>10/09/2021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B7C13-DDF0-4265-BF62-E075846F5CB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724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9EC20-DECD-4775-84FF-BD7230A73DB8}" type="datetime1">
              <a:rPr lang="en-GB" smtClean="0"/>
              <a:t>10/09/2021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B7C13-DDF0-4265-BF62-E075846F5CB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348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DECD8-31FE-4A41-AE3D-570423A8A856}" type="datetime1">
              <a:rPr lang="en-GB" smtClean="0"/>
              <a:t>10/09/2021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B7C13-DDF0-4265-BF62-E075846F5CB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3343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C90AC-F7C6-4D86-A916-75BFE5B53F51}" type="datetime1">
              <a:rPr lang="en-GB" smtClean="0"/>
              <a:t>10/09/2021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B7C13-DDF0-4265-BF62-E075846F5CB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5971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39D14-E201-48CB-97EB-316111EDB90D}" type="datetime1">
              <a:rPr lang="en-GB" smtClean="0"/>
              <a:t>10/09/2021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B7C13-DDF0-4265-BF62-E075846F5CB6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447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1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auladefilosofia.net/2008/10/28/guia-didactica-psicologia/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9B896E-2942-44B7-B988-93C008BA05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148840"/>
            <a:ext cx="9144000" cy="1102744"/>
          </a:xfrm>
        </p:spPr>
        <p:txBody>
          <a:bodyPr>
            <a:normAutofit/>
          </a:bodyPr>
          <a:lstStyle/>
          <a:p>
            <a:r>
              <a:rPr lang="en-GB" sz="3600" b="1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GB" sz="36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GB" sz="3600" b="1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GB" sz="3600" b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-dimethyl-4-amino-2,1,3-benzothiadiazole: synthesis and luminescent </a:t>
            </a:r>
            <a:r>
              <a:rPr lang="en-GB" sz="3600" b="1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solvatochromism</a:t>
            </a:r>
            <a:endParaRPr lang="en-GB" sz="1780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E352230-0674-44A0-8A3A-96AE69F55F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3736" y="3343023"/>
            <a:ext cx="8788916" cy="1799999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GB" sz="1800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Valentina Ferraro </a:t>
            </a:r>
            <a:r>
              <a:rPr lang="en-GB" sz="1800" i="1" baseline="30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1,*</a:t>
            </a:r>
            <a:r>
              <a:rPr lang="en-GB" sz="1800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, Matteo </a:t>
            </a:r>
            <a:r>
              <a:rPr lang="en-GB" sz="1800" i="1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Girotto</a:t>
            </a:r>
            <a:r>
              <a:rPr lang="en-GB" sz="1800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i="1" baseline="30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GB" sz="1800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, Marco </a:t>
            </a:r>
            <a:r>
              <a:rPr lang="en-GB" sz="1800" i="1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Bortoluzzi</a:t>
            </a:r>
            <a:r>
              <a:rPr lang="en-GB" sz="1800" i="1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i="1" baseline="30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endParaRPr lang="en-GB" sz="1800" i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GB" sz="1600" baseline="300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GB" sz="16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Dipartimento</a:t>
            </a:r>
            <a:r>
              <a:rPr lang="en-GB" sz="16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GB" sz="16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Scienze</a:t>
            </a:r>
            <a:r>
              <a:rPr lang="en-GB" sz="16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6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Molecolari</a:t>
            </a:r>
            <a:r>
              <a:rPr lang="en-GB" sz="16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e </a:t>
            </a:r>
            <a:r>
              <a:rPr lang="en-GB" sz="16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Nanosistemi</a:t>
            </a:r>
            <a:r>
              <a:rPr lang="en-GB" sz="16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16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Università</a:t>
            </a:r>
            <a:r>
              <a:rPr lang="en-GB" sz="16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Ca’ Foscari Venezia, Via Torino 155, 30170 Mestre (VE), Italy. E-mail: valentina.ferraro@unive.it</a:t>
            </a:r>
            <a:endParaRPr lang="en-GB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1800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4FA93620-16E7-4AE7-A341-B9E86A58CC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" t="6403" r="85108" b="63363"/>
          <a:stretch/>
        </p:blipFill>
        <p:spPr bwMode="auto">
          <a:xfrm>
            <a:off x="173736" y="198184"/>
            <a:ext cx="1673352" cy="166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magine 8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7E0C3770-3210-4F7B-8AD6-7785817922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728" y="287592"/>
            <a:ext cx="124460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7" descr="Immagine che contiene tazza, interni, luce&#10;&#10;Descrizione generata automaticamente">
            <a:extLst>
              <a:ext uri="{FF2B5EF4-FFF2-40B4-BE49-F238E27FC236}">
                <a16:creationId xmlns:a16="http://schemas.microsoft.com/office/drawing/2014/main" id="{0FC47222-7C63-4089-8A49-B40502873B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705" y="4916961"/>
            <a:ext cx="3329947" cy="1800000"/>
          </a:xfrm>
          <a:prstGeom prst="rect">
            <a:avLst/>
          </a:prstGeom>
        </p:spPr>
      </p:pic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CD68A653-1D99-4E2D-AD8E-5149BF95B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B7C13-DDF0-4265-BF62-E075846F5CB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127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D09596C-473D-4914-B22D-E26AA8080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B7C13-DDF0-4265-BF62-E075846F5CB6}" type="slidenum">
              <a:rPr lang="en-GB" smtClean="0"/>
              <a:t>2</a:t>
            </a:fld>
            <a:endParaRPr lang="en-GB"/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0A34845B-3150-43E6-9D0E-F30954841E31}"/>
              </a:ext>
            </a:extLst>
          </p:cNvPr>
          <p:cNvSpPr/>
          <p:nvPr/>
        </p:nvSpPr>
        <p:spPr>
          <a:xfrm>
            <a:off x="3640241" y="2761005"/>
            <a:ext cx="1737360" cy="1152144"/>
          </a:xfrm>
          <a:prstGeom prst="roundRect">
            <a:avLst/>
          </a:prstGeom>
          <a:solidFill>
            <a:srgbClr val="CCFFCC"/>
          </a:solidFill>
          <a:ln w="19050"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image32.png">
            <a:extLst>
              <a:ext uri="{FF2B5EF4-FFF2-40B4-BE49-F238E27FC236}">
                <a16:creationId xmlns:a16="http://schemas.microsoft.com/office/drawing/2014/main" id="{C85D12C3-9A66-4F32-90AB-9E1A347CCD17}"/>
              </a:ext>
            </a:extLst>
          </p:cNvPr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45635" y="2988112"/>
            <a:ext cx="1185672" cy="697929"/>
          </a:xfrm>
          <a:prstGeom prst="rect">
            <a:avLst/>
          </a:prstGeom>
        </p:spPr>
      </p:pic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F2B91ABD-078F-4FB6-8511-2AA5351B7039}"/>
              </a:ext>
            </a:extLst>
          </p:cNvPr>
          <p:cNvCxnSpPr>
            <a:cxnSpLocks/>
          </p:cNvCxnSpPr>
          <p:nvPr/>
        </p:nvCxnSpPr>
        <p:spPr>
          <a:xfrm flipH="1" flipV="1">
            <a:off x="2371344" y="1684908"/>
            <a:ext cx="1391793" cy="10575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65C4F37A-9D50-41AA-B40B-58AE1EF0C3FD}"/>
              </a:ext>
            </a:extLst>
          </p:cNvPr>
          <p:cNvSpPr/>
          <p:nvPr/>
        </p:nvSpPr>
        <p:spPr>
          <a:xfrm>
            <a:off x="4605530" y="637476"/>
            <a:ext cx="1868424" cy="889572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OLEDs</a:t>
            </a:r>
          </a:p>
          <a:p>
            <a:pPr algn="ctr"/>
            <a:r>
              <a:rPr lang="en-GB" sz="1050" dirty="0">
                <a:solidFill>
                  <a:schemeClr val="tx1"/>
                </a:solidFill>
              </a:rPr>
              <a:t>D. Volz et al., </a:t>
            </a:r>
            <a:r>
              <a:rPr lang="en-GB" sz="1050" i="1" dirty="0">
                <a:solidFill>
                  <a:schemeClr val="tx1"/>
                </a:solidFill>
              </a:rPr>
              <a:t>Green Chem.</a:t>
            </a:r>
            <a:r>
              <a:rPr lang="en-GB" sz="1050" dirty="0">
                <a:solidFill>
                  <a:schemeClr val="tx1"/>
                </a:solidFill>
              </a:rPr>
              <a:t> </a:t>
            </a:r>
            <a:r>
              <a:rPr lang="en-GB" sz="1050" b="1" dirty="0">
                <a:solidFill>
                  <a:schemeClr val="tx1"/>
                </a:solidFill>
              </a:rPr>
              <a:t>17</a:t>
            </a:r>
            <a:r>
              <a:rPr lang="en-GB" sz="1050" dirty="0">
                <a:solidFill>
                  <a:schemeClr val="tx1"/>
                </a:solidFill>
              </a:rPr>
              <a:t> (2015) 1988.</a:t>
            </a:r>
          </a:p>
          <a:p>
            <a:pPr algn="ctr"/>
            <a:r>
              <a:rPr lang="en-GB" sz="1050" dirty="0">
                <a:solidFill>
                  <a:schemeClr val="tx1"/>
                </a:solidFill>
              </a:rPr>
              <a:t>Y. Zhang et al., </a:t>
            </a:r>
            <a:r>
              <a:rPr lang="it-IT" sz="1050" i="1" dirty="0">
                <a:solidFill>
                  <a:schemeClr val="tx1"/>
                </a:solidFill>
              </a:rPr>
              <a:t>Sci. China </a:t>
            </a:r>
            <a:r>
              <a:rPr lang="it-IT" sz="1050" i="1" dirty="0" err="1">
                <a:solidFill>
                  <a:schemeClr val="tx1"/>
                </a:solidFill>
              </a:rPr>
              <a:t>Chem</a:t>
            </a:r>
            <a:r>
              <a:rPr lang="it-IT" sz="1050" i="1" dirty="0">
                <a:solidFill>
                  <a:schemeClr val="tx1"/>
                </a:solidFill>
              </a:rPr>
              <a:t>.</a:t>
            </a:r>
            <a:r>
              <a:rPr lang="it-IT" sz="1050" dirty="0">
                <a:solidFill>
                  <a:schemeClr val="tx1"/>
                </a:solidFill>
              </a:rPr>
              <a:t> </a:t>
            </a:r>
            <a:r>
              <a:rPr lang="it-IT" sz="1050" b="1" dirty="0">
                <a:solidFill>
                  <a:schemeClr val="tx1"/>
                </a:solidFill>
              </a:rPr>
              <a:t>64</a:t>
            </a:r>
            <a:r>
              <a:rPr lang="it-IT" sz="1050" dirty="0">
                <a:solidFill>
                  <a:schemeClr val="tx1"/>
                </a:solidFill>
              </a:rPr>
              <a:t> (2021) 341.</a:t>
            </a:r>
            <a:endParaRPr lang="en-GB" sz="1050" dirty="0">
              <a:solidFill>
                <a:schemeClr val="tx1"/>
              </a:solidFill>
            </a:endParaRP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E6FC7468-E33E-4F57-A66C-4E8CC7AB55BC}"/>
              </a:ext>
            </a:extLst>
          </p:cNvPr>
          <p:cNvSpPr/>
          <p:nvPr/>
        </p:nvSpPr>
        <p:spPr>
          <a:xfrm>
            <a:off x="505968" y="454152"/>
            <a:ext cx="2164080" cy="1203324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Herbicide, fungicide and antibacterial agents</a:t>
            </a:r>
          </a:p>
          <a:p>
            <a:pPr algn="ctr"/>
            <a:r>
              <a:rPr lang="en-GB" sz="1050" dirty="0">
                <a:solidFill>
                  <a:schemeClr val="tx1"/>
                </a:solidFill>
              </a:rPr>
              <a:t>B.A.D. Neto et al., </a:t>
            </a:r>
            <a:r>
              <a:rPr lang="en-GB" sz="1050" i="1" dirty="0">
                <a:solidFill>
                  <a:schemeClr val="tx1"/>
                </a:solidFill>
              </a:rPr>
              <a:t>Eur. J. Org. Chem. </a:t>
            </a:r>
            <a:r>
              <a:rPr lang="en-GB" sz="1050" dirty="0">
                <a:solidFill>
                  <a:schemeClr val="tx1"/>
                </a:solidFill>
              </a:rPr>
              <a:t>(2013) 228.</a:t>
            </a:r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8EBF8B66-DB5A-403C-ADE7-7E2139050E49}"/>
              </a:ext>
            </a:extLst>
          </p:cNvPr>
          <p:cNvSpPr/>
          <p:nvPr/>
        </p:nvSpPr>
        <p:spPr>
          <a:xfrm>
            <a:off x="6690364" y="1527048"/>
            <a:ext cx="2164080" cy="2343213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Dyes</a:t>
            </a:r>
          </a:p>
          <a:p>
            <a:pPr algn="ctr"/>
            <a:r>
              <a:rPr lang="en-GB" sz="1050" dirty="0">
                <a:solidFill>
                  <a:schemeClr val="tx1"/>
                </a:solidFill>
              </a:rPr>
              <a:t>A. </a:t>
            </a:r>
            <a:r>
              <a:rPr lang="en-GB" sz="1050" dirty="0" err="1">
                <a:solidFill>
                  <a:schemeClr val="tx1"/>
                </a:solidFill>
              </a:rPr>
              <a:t>Pazini</a:t>
            </a:r>
            <a:r>
              <a:rPr lang="en-GB" sz="1050" dirty="0">
                <a:solidFill>
                  <a:schemeClr val="tx1"/>
                </a:solidFill>
              </a:rPr>
              <a:t> et al.,</a:t>
            </a:r>
            <a:r>
              <a:rPr lang="en-GB" sz="1050" i="1" dirty="0">
                <a:solidFill>
                  <a:schemeClr val="tx1"/>
                </a:solidFill>
              </a:rPr>
              <a:t> Tetrahedron Lett. </a:t>
            </a:r>
            <a:r>
              <a:rPr lang="en-GB" sz="1050" b="1" dirty="0">
                <a:solidFill>
                  <a:schemeClr val="tx1"/>
                </a:solidFill>
              </a:rPr>
              <a:t>59</a:t>
            </a:r>
            <a:r>
              <a:rPr lang="en-GB" sz="1050" dirty="0">
                <a:solidFill>
                  <a:schemeClr val="tx1"/>
                </a:solidFill>
              </a:rPr>
              <a:t> (2008) 2994.</a:t>
            </a:r>
          </a:p>
          <a:p>
            <a:pPr marL="228600" indent="-228600" algn="ctr">
              <a:buAutoNum type="alphaUcPeriod"/>
            </a:pPr>
            <a:r>
              <a:rPr lang="en-GB" sz="1050" dirty="0" err="1">
                <a:solidFill>
                  <a:schemeClr val="tx1"/>
                </a:solidFill>
              </a:rPr>
              <a:t>Pazini</a:t>
            </a:r>
            <a:r>
              <a:rPr lang="en-GB" sz="1050" dirty="0">
                <a:solidFill>
                  <a:schemeClr val="tx1"/>
                </a:solidFill>
              </a:rPr>
              <a:t> et al.,</a:t>
            </a:r>
            <a:r>
              <a:rPr lang="en-GB" sz="1050" i="1" dirty="0">
                <a:solidFill>
                  <a:schemeClr val="tx1"/>
                </a:solidFill>
              </a:rPr>
              <a:t> J. Mol. Struct. </a:t>
            </a:r>
            <a:r>
              <a:rPr lang="en-GB" sz="1050" b="1" dirty="0">
                <a:solidFill>
                  <a:schemeClr val="tx1"/>
                </a:solidFill>
              </a:rPr>
              <a:t>1131</a:t>
            </a:r>
            <a:r>
              <a:rPr lang="en-GB" sz="1050" dirty="0">
                <a:solidFill>
                  <a:schemeClr val="tx1"/>
                </a:solidFill>
              </a:rPr>
              <a:t> (2017) 181.</a:t>
            </a:r>
          </a:p>
          <a:p>
            <a:pPr algn="ctr"/>
            <a:r>
              <a:rPr lang="en-GB" sz="1050" dirty="0">
                <a:solidFill>
                  <a:schemeClr val="tx1"/>
                </a:solidFill>
              </a:rPr>
              <a:t>B. </a:t>
            </a:r>
            <a:r>
              <a:rPr lang="en-GB" sz="1050" dirty="0" err="1">
                <a:solidFill>
                  <a:schemeClr val="tx1"/>
                </a:solidFill>
              </a:rPr>
              <a:t>Bardi</a:t>
            </a:r>
            <a:r>
              <a:rPr lang="en-GB" sz="1050" dirty="0">
                <a:solidFill>
                  <a:schemeClr val="tx1"/>
                </a:solidFill>
              </a:rPr>
              <a:t> et al., </a:t>
            </a:r>
            <a:r>
              <a:rPr lang="en-GB" sz="1050" i="1" dirty="0">
                <a:solidFill>
                  <a:schemeClr val="tx1"/>
                </a:solidFill>
              </a:rPr>
              <a:t>J. Phys. Chem. C </a:t>
            </a:r>
            <a:r>
              <a:rPr lang="en-GB" sz="1050" b="1" dirty="0">
                <a:solidFill>
                  <a:schemeClr val="tx1"/>
                </a:solidFill>
              </a:rPr>
              <a:t>121</a:t>
            </a:r>
            <a:r>
              <a:rPr lang="en-GB" sz="1050" dirty="0">
                <a:solidFill>
                  <a:schemeClr val="tx1"/>
                </a:solidFill>
              </a:rPr>
              <a:t> (2017) 17466.</a:t>
            </a:r>
          </a:p>
          <a:p>
            <a:pPr algn="ctr"/>
            <a:r>
              <a:rPr lang="en-GB" sz="1050" dirty="0">
                <a:solidFill>
                  <a:schemeClr val="tx1"/>
                </a:solidFill>
              </a:rPr>
              <a:t>I. M. Paczkowski et al., </a:t>
            </a:r>
            <a:r>
              <a:rPr lang="en-GB" sz="1050" i="1" dirty="0">
                <a:solidFill>
                  <a:schemeClr val="tx1"/>
                </a:solidFill>
              </a:rPr>
              <a:t>J. Mol. Liq.</a:t>
            </a:r>
            <a:r>
              <a:rPr lang="en-GB" sz="1050" dirty="0">
                <a:solidFill>
                  <a:schemeClr val="tx1"/>
                </a:solidFill>
              </a:rPr>
              <a:t> </a:t>
            </a:r>
            <a:r>
              <a:rPr lang="en-GB" sz="1050" b="1" dirty="0">
                <a:solidFill>
                  <a:schemeClr val="tx1"/>
                </a:solidFill>
              </a:rPr>
              <a:t>319 </a:t>
            </a:r>
            <a:r>
              <a:rPr lang="en-GB" sz="1050" dirty="0">
                <a:solidFill>
                  <a:schemeClr val="tx1"/>
                </a:solidFill>
              </a:rPr>
              <a:t>(2020) 114277. </a:t>
            </a:r>
          </a:p>
          <a:p>
            <a:pPr algn="ctr"/>
            <a:r>
              <a:rPr lang="en-GB" sz="1050" dirty="0">
                <a:solidFill>
                  <a:schemeClr val="tx1"/>
                </a:solidFill>
              </a:rPr>
              <a:t>N.R. Paisley et al., </a:t>
            </a:r>
            <a:r>
              <a:rPr lang="en-GB" sz="1050" i="1" dirty="0">
                <a:solidFill>
                  <a:schemeClr val="tx1"/>
                </a:solidFill>
              </a:rPr>
              <a:t>Mater. Chem. Front. </a:t>
            </a:r>
            <a:r>
              <a:rPr lang="en-GB" sz="1050" b="1" dirty="0">
                <a:solidFill>
                  <a:schemeClr val="tx1"/>
                </a:solidFill>
              </a:rPr>
              <a:t>4</a:t>
            </a:r>
            <a:r>
              <a:rPr lang="en-GB" sz="1050" dirty="0">
                <a:solidFill>
                  <a:schemeClr val="tx1"/>
                </a:solidFill>
              </a:rPr>
              <a:t> (2020) 555.</a:t>
            </a:r>
          </a:p>
          <a:p>
            <a:pPr algn="ctr"/>
            <a:r>
              <a:rPr lang="en-GB" sz="1050" dirty="0">
                <a:solidFill>
                  <a:schemeClr val="tx1"/>
                </a:solidFill>
              </a:rPr>
              <a:t>S. Gao et al., </a:t>
            </a:r>
            <a:r>
              <a:rPr lang="en-GB" sz="1050" i="1" dirty="0">
                <a:solidFill>
                  <a:schemeClr val="tx1"/>
                </a:solidFill>
              </a:rPr>
              <a:t>Chem. Eur. J.</a:t>
            </a:r>
            <a:r>
              <a:rPr lang="en-GB" sz="1050" dirty="0">
                <a:solidFill>
                  <a:schemeClr val="tx1"/>
                </a:solidFill>
              </a:rPr>
              <a:t> </a:t>
            </a:r>
            <a:r>
              <a:rPr lang="en-GB" sz="1050" b="1" dirty="0">
                <a:solidFill>
                  <a:schemeClr val="tx1"/>
                </a:solidFill>
              </a:rPr>
              <a:t>26</a:t>
            </a:r>
            <a:r>
              <a:rPr lang="en-GB" sz="1050" dirty="0">
                <a:solidFill>
                  <a:schemeClr val="tx1"/>
                </a:solidFill>
              </a:rPr>
              <a:t> (2020) 11013.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F003F699-EFED-4E11-91A3-8445F0E3DD00}"/>
              </a:ext>
            </a:extLst>
          </p:cNvPr>
          <p:cNvSpPr/>
          <p:nvPr/>
        </p:nvSpPr>
        <p:spPr>
          <a:xfrm>
            <a:off x="5883456" y="4748492"/>
            <a:ext cx="2970988" cy="1164919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Solar and photovoltaic cells</a:t>
            </a:r>
          </a:p>
          <a:p>
            <a:pPr algn="ctr"/>
            <a:r>
              <a:rPr lang="en-GB" sz="1050" dirty="0">
                <a:solidFill>
                  <a:schemeClr val="tx1"/>
                </a:solidFill>
              </a:rPr>
              <a:t>Y. Wu, W. Zhu, </a:t>
            </a:r>
            <a:r>
              <a:rPr lang="en-GB" sz="1050" i="1" dirty="0">
                <a:solidFill>
                  <a:schemeClr val="tx1"/>
                </a:solidFill>
              </a:rPr>
              <a:t>Chem. Soc. Rev.</a:t>
            </a:r>
            <a:r>
              <a:rPr lang="en-GB" sz="1050" dirty="0">
                <a:solidFill>
                  <a:schemeClr val="tx1"/>
                </a:solidFill>
              </a:rPr>
              <a:t> </a:t>
            </a:r>
            <a:r>
              <a:rPr lang="en-GB" sz="1050" b="1" dirty="0">
                <a:solidFill>
                  <a:schemeClr val="tx1"/>
                </a:solidFill>
              </a:rPr>
              <a:t>42</a:t>
            </a:r>
            <a:r>
              <a:rPr lang="en-GB" sz="1050" dirty="0">
                <a:solidFill>
                  <a:schemeClr val="tx1"/>
                </a:solidFill>
              </a:rPr>
              <a:t> (2013) 2039.</a:t>
            </a:r>
          </a:p>
          <a:p>
            <a:pPr algn="ctr"/>
            <a:r>
              <a:rPr lang="en-GB" sz="1050" dirty="0">
                <a:solidFill>
                  <a:schemeClr val="tx1"/>
                </a:solidFill>
              </a:rPr>
              <a:t>S. Halliday et al., </a:t>
            </a:r>
            <a:r>
              <a:rPr lang="en-GB" sz="1050" i="1" dirty="0">
                <a:solidFill>
                  <a:schemeClr val="tx1"/>
                </a:solidFill>
              </a:rPr>
              <a:t>Prog. </a:t>
            </a:r>
            <a:r>
              <a:rPr lang="en-GB" sz="1050" i="1" dirty="0" err="1">
                <a:solidFill>
                  <a:schemeClr val="tx1"/>
                </a:solidFill>
              </a:rPr>
              <a:t>Polym</a:t>
            </a:r>
            <a:r>
              <a:rPr lang="en-GB" sz="1050" i="1" dirty="0">
                <a:solidFill>
                  <a:schemeClr val="tx1"/>
                </a:solidFill>
              </a:rPr>
              <a:t>. Sci.</a:t>
            </a:r>
            <a:r>
              <a:rPr lang="en-GB" sz="1050" dirty="0">
                <a:solidFill>
                  <a:schemeClr val="tx1"/>
                </a:solidFill>
              </a:rPr>
              <a:t> </a:t>
            </a:r>
            <a:r>
              <a:rPr lang="en-GB" sz="1050" b="1" dirty="0">
                <a:solidFill>
                  <a:schemeClr val="tx1"/>
                </a:solidFill>
              </a:rPr>
              <a:t>70</a:t>
            </a:r>
            <a:r>
              <a:rPr lang="en-GB" sz="1050" dirty="0">
                <a:solidFill>
                  <a:schemeClr val="tx1"/>
                </a:solidFill>
              </a:rPr>
              <a:t> (2017) 34.</a:t>
            </a:r>
          </a:p>
          <a:p>
            <a:pPr algn="ctr"/>
            <a:r>
              <a:rPr lang="en-GB" sz="1050" dirty="0">
                <a:solidFill>
                  <a:schemeClr val="tx1"/>
                </a:solidFill>
              </a:rPr>
              <a:t>C. Wang et al., </a:t>
            </a:r>
            <a:r>
              <a:rPr lang="en-GB" sz="1050" i="1" dirty="0">
                <a:solidFill>
                  <a:schemeClr val="tx1"/>
                </a:solidFill>
              </a:rPr>
              <a:t>Chin. J. </a:t>
            </a:r>
            <a:r>
              <a:rPr lang="en-GB" sz="1050" i="1" dirty="0" err="1">
                <a:solidFill>
                  <a:schemeClr val="tx1"/>
                </a:solidFill>
              </a:rPr>
              <a:t>Polym</a:t>
            </a:r>
            <a:r>
              <a:rPr lang="en-GB" sz="1050" i="1" dirty="0">
                <a:solidFill>
                  <a:schemeClr val="tx1"/>
                </a:solidFill>
              </a:rPr>
              <a:t>. Sci. </a:t>
            </a:r>
            <a:r>
              <a:rPr lang="en-GB" sz="1050" b="1" dirty="0">
                <a:solidFill>
                  <a:schemeClr val="tx1"/>
                </a:solidFill>
              </a:rPr>
              <a:t>39</a:t>
            </a:r>
            <a:r>
              <a:rPr lang="en-GB" sz="1050" dirty="0">
                <a:solidFill>
                  <a:schemeClr val="tx1"/>
                </a:solidFill>
              </a:rPr>
              <a:t> (2021) 525. </a:t>
            </a:r>
          </a:p>
          <a:p>
            <a:pPr algn="ctr"/>
            <a:r>
              <a:rPr lang="en-GB" sz="1050" dirty="0">
                <a:solidFill>
                  <a:schemeClr val="tx1"/>
                </a:solidFill>
              </a:rPr>
              <a:t>P. Zheng et al., </a:t>
            </a:r>
            <a:r>
              <a:rPr lang="en-GB" sz="1050" i="1" dirty="0">
                <a:solidFill>
                  <a:schemeClr val="tx1"/>
                </a:solidFill>
              </a:rPr>
              <a:t>New J. Chem. </a:t>
            </a:r>
            <a:r>
              <a:rPr lang="en-GB" sz="1050" b="1" dirty="0">
                <a:solidFill>
                  <a:schemeClr val="tx1"/>
                </a:solidFill>
              </a:rPr>
              <a:t>45</a:t>
            </a:r>
            <a:r>
              <a:rPr lang="en-GB" sz="1050" dirty="0">
                <a:solidFill>
                  <a:schemeClr val="tx1"/>
                </a:solidFill>
              </a:rPr>
              <a:t> (2021) 4443.</a:t>
            </a:r>
          </a:p>
        </p:txBody>
      </p:sp>
      <p:sp>
        <p:nvSpPr>
          <p:cNvPr id="16" name="Rettangolo con angoli arrotondati 15">
            <a:extLst>
              <a:ext uri="{FF2B5EF4-FFF2-40B4-BE49-F238E27FC236}">
                <a16:creationId xmlns:a16="http://schemas.microsoft.com/office/drawing/2014/main" id="{A1E09CC3-2CC1-49D3-AD6E-400B20A847F4}"/>
              </a:ext>
            </a:extLst>
          </p:cNvPr>
          <p:cNvSpPr/>
          <p:nvPr/>
        </p:nvSpPr>
        <p:spPr>
          <a:xfrm>
            <a:off x="52263" y="4397553"/>
            <a:ext cx="4456658" cy="131435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Fluorescent probes and thermometers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</a:rPr>
              <a:t>S. Uchiyama et al., </a:t>
            </a:r>
            <a:r>
              <a:rPr lang="en-GB" sz="1200" i="1" dirty="0">
                <a:solidFill>
                  <a:schemeClr val="tx1"/>
                </a:solidFill>
              </a:rPr>
              <a:t>Chem. Eur. J. </a:t>
            </a:r>
            <a:r>
              <a:rPr lang="en-GB" sz="1200" b="1" dirty="0">
                <a:solidFill>
                  <a:schemeClr val="tx1"/>
                </a:solidFill>
              </a:rPr>
              <a:t>18</a:t>
            </a:r>
            <a:r>
              <a:rPr lang="en-GB" sz="1200" dirty="0">
                <a:solidFill>
                  <a:schemeClr val="tx1"/>
                </a:solidFill>
              </a:rPr>
              <a:t> (2012) 9552.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</a:rPr>
              <a:t>S. Uchiyama et al., </a:t>
            </a:r>
            <a:r>
              <a:rPr lang="en-GB" sz="1200" i="1" dirty="0">
                <a:solidFill>
                  <a:schemeClr val="tx1"/>
                </a:solidFill>
              </a:rPr>
              <a:t>Analyst</a:t>
            </a:r>
            <a:r>
              <a:rPr lang="en-GB" sz="1200" dirty="0">
                <a:solidFill>
                  <a:schemeClr val="tx1"/>
                </a:solidFill>
              </a:rPr>
              <a:t> </a:t>
            </a:r>
            <a:r>
              <a:rPr lang="en-GB" sz="1200" b="1" dirty="0">
                <a:solidFill>
                  <a:schemeClr val="tx1"/>
                </a:solidFill>
              </a:rPr>
              <a:t>140</a:t>
            </a:r>
            <a:r>
              <a:rPr lang="en-GB" sz="1200" dirty="0">
                <a:solidFill>
                  <a:schemeClr val="tx1"/>
                </a:solidFill>
              </a:rPr>
              <a:t> (2015) 4498.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</a:rPr>
              <a:t>I. </a:t>
            </a:r>
            <a:r>
              <a:rPr lang="en-GB" sz="1200" dirty="0" err="1">
                <a:solidFill>
                  <a:schemeClr val="tx1"/>
                </a:solidFill>
              </a:rPr>
              <a:t>Raitz</a:t>
            </a:r>
            <a:r>
              <a:rPr lang="en-GB" sz="1200" dirty="0">
                <a:solidFill>
                  <a:schemeClr val="tx1"/>
                </a:solidFill>
              </a:rPr>
              <a:t> et al., </a:t>
            </a:r>
            <a:r>
              <a:rPr lang="en-GB" sz="1200" i="1" dirty="0">
                <a:solidFill>
                  <a:schemeClr val="tx1"/>
                </a:solidFill>
              </a:rPr>
              <a:t>ACS Omega</a:t>
            </a:r>
            <a:r>
              <a:rPr lang="en-GB" sz="1200" dirty="0">
                <a:solidFill>
                  <a:schemeClr val="tx1"/>
                </a:solidFill>
              </a:rPr>
              <a:t> </a:t>
            </a:r>
            <a:r>
              <a:rPr lang="en-GB" sz="1200" b="1" dirty="0">
                <a:solidFill>
                  <a:schemeClr val="tx1"/>
                </a:solidFill>
              </a:rPr>
              <a:t>2</a:t>
            </a:r>
            <a:r>
              <a:rPr lang="en-GB" sz="1200" dirty="0">
                <a:solidFill>
                  <a:schemeClr val="tx1"/>
                </a:solidFill>
              </a:rPr>
              <a:t> (2017) 3774.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</a:rPr>
              <a:t>H. </a:t>
            </a:r>
            <a:r>
              <a:rPr lang="en-GB" sz="1200" dirty="0" err="1">
                <a:solidFill>
                  <a:schemeClr val="tx1"/>
                </a:solidFill>
              </a:rPr>
              <a:t>Appelqvist</a:t>
            </a:r>
            <a:r>
              <a:rPr lang="en-GB" sz="1200" dirty="0">
                <a:solidFill>
                  <a:schemeClr val="tx1"/>
                </a:solidFill>
              </a:rPr>
              <a:t> et al., </a:t>
            </a:r>
            <a:r>
              <a:rPr lang="en-GB" sz="1200" i="1" dirty="0">
                <a:solidFill>
                  <a:schemeClr val="tx1"/>
                </a:solidFill>
              </a:rPr>
              <a:t>Bioconjugate Chem. </a:t>
            </a:r>
            <a:r>
              <a:rPr lang="en-GB" sz="1200" b="1" dirty="0">
                <a:solidFill>
                  <a:schemeClr val="tx1"/>
                </a:solidFill>
              </a:rPr>
              <a:t>28</a:t>
            </a:r>
            <a:r>
              <a:rPr lang="en-GB" sz="1200" dirty="0">
                <a:solidFill>
                  <a:schemeClr val="tx1"/>
                </a:solidFill>
              </a:rPr>
              <a:t> (2017) 1363.</a:t>
            </a:r>
          </a:p>
          <a:p>
            <a:pPr algn="ctr"/>
            <a:r>
              <a:rPr lang="en-GB" sz="1200" dirty="0">
                <a:solidFill>
                  <a:schemeClr val="tx1"/>
                </a:solidFill>
              </a:rPr>
              <a:t>V.S. Souza et al., </a:t>
            </a:r>
            <a:r>
              <a:rPr lang="en-GB" sz="1200" i="1" dirty="0">
                <a:solidFill>
                  <a:schemeClr val="tx1"/>
                </a:solidFill>
              </a:rPr>
              <a:t>Sens. Actuators B. Chem.</a:t>
            </a:r>
            <a:r>
              <a:rPr lang="en-GB" sz="1200" dirty="0">
                <a:solidFill>
                  <a:schemeClr val="tx1"/>
                </a:solidFill>
              </a:rPr>
              <a:t> </a:t>
            </a:r>
            <a:r>
              <a:rPr lang="en-GB" sz="1200" b="1" dirty="0">
                <a:solidFill>
                  <a:schemeClr val="tx1"/>
                </a:solidFill>
              </a:rPr>
              <a:t>321</a:t>
            </a:r>
            <a:r>
              <a:rPr lang="en-GB" sz="1200" dirty="0">
                <a:solidFill>
                  <a:schemeClr val="tx1"/>
                </a:solidFill>
              </a:rPr>
              <a:t> (2020) 128530.</a:t>
            </a:r>
          </a:p>
        </p:txBody>
      </p:sp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BB0FBA33-601A-4BA4-8B14-1706689042B7}"/>
              </a:ext>
            </a:extLst>
          </p:cNvPr>
          <p:cNvSpPr/>
          <p:nvPr/>
        </p:nvSpPr>
        <p:spPr>
          <a:xfrm>
            <a:off x="502920" y="2370645"/>
            <a:ext cx="1868424" cy="1152144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B0F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Polymeric photocatalysts</a:t>
            </a:r>
          </a:p>
          <a:p>
            <a:pPr algn="ctr"/>
            <a:r>
              <a:rPr lang="en-GB" sz="1050" dirty="0">
                <a:solidFill>
                  <a:schemeClr val="tx1"/>
                </a:solidFill>
              </a:rPr>
              <a:t>R. Li et al., </a:t>
            </a:r>
            <a:r>
              <a:rPr lang="en-GB" sz="1050" i="1" dirty="0">
                <a:solidFill>
                  <a:schemeClr val="tx1"/>
                </a:solidFill>
              </a:rPr>
              <a:t>ACS </a:t>
            </a:r>
            <a:r>
              <a:rPr lang="en-GB" sz="1050" i="1" dirty="0" err="1">
                <a:solidFill>
                  <a:schemeClr val="tx1"/>
                </a:solidFill>
              </a:rPr>
              <a:t>Catal</a:t>
            </a:r>
            <a:r>
              <a:rPr lang="en-GB" sz="1050" i="1" dirty="0">
                <a:solidFill>
                  <a:schemeClr val="tx1"/>
                </a:solidFill>
              </a:rPr>
              <a:t>.</a:t>
            </a:r>
            <a:r>
              <a:rPr lang="en-GB" sz="1050" dirty="0">
                <a:solidFill>
                  <a:schemeClr val="tx1"/>
                </a:solidFill>
              </a:rPr>
              <a:t> </a:t>
            </a:r>
            <a:r>
              <a:rPr lang="en-GB" sz="1050" b="1" dirty="0">
                <a:solidFill>
                  <a:schemeClr val="tx1"/>
                </a:solidFill>
              </a:rPr>
              <a:t>8</a:t>
            </a:r>
            <a:r>
              <a:rPr lang="en-GB" sz="1050" dirty="0">
                <a:solidFill>
                  <a:schemeClr val="tx1"/>
                </a:solidFill>
              </a:rPr>
              <a:t> (2018) 4735.</a:t>
            </a:r>
          </a:p>
          <a:p>
            <a:pPr algn="ctr"/>
            <a:r>
              <a:rPr lang="en-GB" sz="1050" dirty="0">
                <a:solidFill>
                  <a:schemeClr val="tx1"/>
                </a:solidFill>
              </a:rPr>
              <a:t>G.-B. Wang et al., </a:t>
            </a:r>
            <a:r>
              <a:rPr lang="en-GB" sz="1050" i="1" dirty="0">
                <a:solidFill>
                  <a:schemeClr val="tx1"/>
                </a:solidFill>
              </a:rPr>
              <a:t>Chem. </a:t>
            </a:r>
            <a:r>
              <a:rPr lang="en-GB" sz="1050" i="1" dirty="0" err="1">
                <a:solidFill>
                  <a:schemeClr val="tx1"/>
                </a:solidFill>
              </a:rPr>
              <a:t>Commun</a:t>
            </a:r>
            <a:r>
              <a:rPr lang="en-GB" sz="1050" i="1" dirty="0">
                <a:solidFill>
                  <a:schemeClr val="tx1"/>
                </a:solidFill>
              </a:rPr>
              <a:t>.</a:t>
            </a:r>
            <a:r>
              <a:rPr lang="en-GB" sz="1050" dirty="0">
                <a:solidFill>
                  <a:schemeClr val="tx1"/>
                </a:solidFill>
              </a:rPr>
              <a:t> </a:t>
            </a:r>
            <a:r>
              <a:rPr lang="en-GB" sz="1050" b="1" dirty="0">
                <a:solidFill>
                  <a:schemeClr val="tx1"/>
                </a:solidFill>
              </a:rPr>
              <a:t>56</a:t>
            </a:r>
            <a:r>
              <a:rPr lang="en-GB" sz="1050" dirty="0">
                <a:solidFill>
                  <a:schemeClr val="tx1"/>
                </a:solidFill>
              </a:rPr>
              <a:t> (2020) 12612.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A4A84DD-1C79-4B70-A16E-42CBD017FA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120" y="132270"/>
            <a:ext cx="820184" cy="731202"/>
          </a:xfrm>
          <a:prstGeom prst="rect">
            <a:avLst/>
          </a:prstGeom>
        </p:spPr>
      </p:pic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24283B27-A022-4669-B1BE-1ADA90A43822}"/>
              </a:ext>
            </a:extLst>
          </p:cNvPr>
          <p:cNvCxnSpPr>
            <a:cxnSpLocks/>
          </p:cNvCxnSpPr>
          <p:nvPr/>
        </p:nvCxnSpPr>
        <p:spPr>
          <a:xfrm flipV="1">
            <a:off x="4663440" y="1554480"/>
            <a:ext cx="235458" cy="1188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131E6CF9-07EB-4BA2-93A6-DD4A96F885F1}"/>
              </a:ext>
            </a:extLst>
          </p:cNvPr>
          <p:cNvCxnSpPr>
            <a:cxnSpLocks/>
          </p:cNvCxnSpPr>
          <p:nvPr/>
        </p:nvCxnSpPr>
        <p:spPr>
          <a:xfrm flipV="1">
            <a:off x="5401055" y="2544193"/>
            <a:ext cx="1271021" cy="5202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5CD679CE-B93D-46C8-A087-EC9501974BBF}"/>
              </a:ext>
            </a:extLst>
          </p:cNvPr>
          <p:cNvCxnSpPr>
            <a:cxnSpLocks/>
          </p:cNvCxnSpPr>
          <p:nvPr/>
        </p:nvCxnSpPr>
        <p:spPr>
          <a:xfrm>
            <a:off x="5358849" y="3870261"/>
            <a:ext cx="1246123" cy="8487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Connettore 2 31">
            <a:extLst>
              <a:ext uri="{FF2B5EF4-FFF2-40B4-BE49-F238E27FC236}">
                <a16:creationId xmlns:a16="http://schemas.microsoft.com/office/drawing/2014/main" id="{2299C2E2-4A1C-417C-8C03-E6A33AC5D7E4}"/>
              </a:ext>
            </a:extLst>
          </p:cNvPr>
          <p:cNvCxnSpPr>
            <a:cxnSpLocks/>
          </p:cNvCxnSpPr>
          <p:nvPr/>
        </p:nvCxnSpPr>
        <p:spPr>
          <a:xfrm flipH="1" flipV="1">
            <a:off x="2389632" y="2742480"/>
            <a:ext cx="1227156" cy="3219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6" name="Immagine 35">
            <a:extLst>
              <a:ext uri="{FF2B5EF4-FFF2-40B4-BE49-F238E27FC236}">
                <a16:creationId xmlns:a16="http://schemas.microsoft.com/office/drawing/2014/main" id="{C236D92B-1705-4F62-B905-6919C08E7D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205" y="5835037"/>
            <a:ext cx="1899899" cy="1014546"/>
          </a:xfrm>
          <a:prstGeom prst="rect">
            <a:avLst/>
          </a:prstGeom>
        </p:spPr>
      </p:pic>
      <p:cxnSp>
        <p:nvCxnSpPr>
          <p:cNvPr id="37" name="Connettore 2 36">
            <a:extLst>
              <a:ext uri="{FF2B5EF4-FFF2-40B4-BE49-F238E27FC236}">
                <a16:creationId xmlns:a16="http://schemas.microsoft.com/office/drawing/2014/main" id="{A0BE8D33-1FB5-4414-B75C-F6778FFDEEA1}"/>
              </a:ext>
            </a:extLst>
          </p:cNvPr>
          <p:cNvCxnSpPr>
            <a:cxnSpLocks/>
          </p:cNvCxnSpPr>
          <p:nvPr/>
        </p:nvCxnSpPr>
        <p:spPr>
          <a:xfrm flipH="1">
            <a:off x="2167128" y="3851973"/>
            <a:ext cx="1473114" cy="5272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1" name="Immagine 40">
            <a:extLst>
              <a:ext uri="{FF2B5EF4-FFF2-40B4-BE49-F238E27FC236}">
                <a16:creationId xmlns:a16="http://schemas.microsoft.com/office/drawing/2014/main" id="{D55B4DDE-24F9-4664-85B2-44AB709D388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053" y="5203400"/>
            <a:ext cx="1758004" cy="1758004"/>
          </a:xfrm>
          <a:prstGeom prst="rect">
            <a:avLst/>
          </a:prstGeom>
        </p:spPr>
      </p:pic>
      <p:pic>
        <p:nvPicPr>
          <p:cNvPr id="45" name="Immagine 44" descr="Immagine che contiene mappa&#10;&#10;Descrizione generata automaticamente">
            <a:extLst>
              <a:ext uri="{FF2B5EF4-FFF2-40B4-BE49-F238E27FC236}">
                <a16:creationId xmlns:a16="http://schemas.microsoft.com/office/drawing/2014/main" id="{A9AAC7AB-5EDA-4178-889F-6FB27B836EBF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600" y="941560"/>
            <a:ext cx="1185672" cy="1139074"/>
          </a:xfrm>
          <a:prstGeom prst="rect">
            <a:avLst/>
          </a:prstGeom>
        </p:spPr>
      </p:pic>
      <p:pic>
        <p:nvPicPr>
          <p:cNvPr id="47" name="Immagine 46">
            <a:extLst>
              <a:ext uri="{FF2B5EF4-FFF2-40B4-BE49-F238E27FC236}">
                <a16:creationId xmlns:a16="http://schemas.microsoft.com/office/drawing/2014/main" id="{F098EEB8-B019-4E8D-87DF-153BBF1A7DE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783" y="497871"/>
            <a:ext cx="915093" cy="915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626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urn chemical drawings into knowledge with ChemDraw &amp;amp; ChemOffice+ Cloud v20  | Webinar | Chemistry World">
            <a:extLst>
              <a:ext uri="{FF2B5EF4-FFF2-40B4-BE49-F238E27FC236}">
                <a16:creationId xmlns:a16="http://schemas.microsoft.com/office/drawing/2014/main" id="{772B88B3-9CC7-461B-A30B-B2531E67F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45720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B1F8EE8A-414D-4D10-BBFA-CAF5C45E1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8561" y="649452"/>
            <a:ext cx="4445127" cy="1325563"/>
          </a:xfrm>
        </p:spPr>
        <p:txBody>
          <a:bodyPr/>
          <a:lstStyle/>
          <a:p>
            <a:r>
              <a:rPr lang="it-IT" dirty="0" err="1"/>
              <a:t>Synthesis</a:t>
            </a:r>
            <a:endParaRPr lang="en-GB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A821920-A0B0-4AD4-868D-36D62A361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B7C13-DDF0-4265-BF62-E075846F5CB6}" type="slidenum">
              <a:rPr lang="en-GB" smtClean="0"/>
              <a:t>3</a:t>
            </a:fld>
            <a:endParaRPr lang="en-GB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3303855B-5D54-4562-B43C-D3044910F10F}"/>
              </a:ext>
            </a:extLst>
          </p:cNvPr>
          <p:cNvSpPr txBox="1"/>
          <p:nvPr/>
        </p:nvSpPr>
        <p:spPr>
          <a:xfrm>
            <a:off x="5799010" y="2925706"/>
            <a:ext cx="33752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Step 1: </a:t>
            </a:r>
            <a:r>
              <a:rPr lang="it-IT" sz="2400" b="1" dirty="0" err="1"/>
              <a:t>Nitration</a:t>
            </a:r>
            <a:endParaRPr lang="it-IT" sz="2400" b="1" dirty="0"/>
          </a:p>
          <a:p>
            <a:endParaRPr lang="it-IT" sz="2400" dirty="0"/>
          </a:p>
          <a:p>
            <a:r>
              <a:rPr lang="it-IT" sz="2400" dirty="0"/>
              <a:t>Step 2: </a:t>
            </a:r>
            <a:r>
              <a:rPr lang="it-IT" sz="2400" b="1" dirty="0" err="1"/>
              <a:t>Reduction</a:t>
            </a:r>
            <a:endParaRPr lang="it-IT" sz="2400" b="1" dirty="0"/>
          </a:p>
          <a:p>
            <a:endParaRPr lang="it-IT" sz="2400" dirty="0"/>
          </a:p>
          <a:p>
            <a:r>
              <a:rPr lang="it-IT" sz="2400" dirty="0"/>
              <a:t>Step 3: </a:t>
            </a:r>
            <a:r>
              <a:rPr lang="it-IT" sz="2400" b="1" dirty="0" err="1"/>
              <a:t>Methylation</a:t>
            </a:r>
            <a:endParaRPr lang="it-IT" sz="2400" b="1" dirty="0"/>
          </a:p>
        </p:txBody>
      </p:sp>
      <p:pic>
        <p:nvPicPr>
          <p:cNvPr id="9" name="Segnaposto contenuto 8">
            <a:extLst>
              <a:ext uri="{FF2B5EF4-FFF2-40B4-BE49-F238E27FC236}">
                <a16:creationId xmlns:a16="http://schemas.microsoft.com/office/drawing/2014/main" id="{743538D5-F104-4CC5-8EB9-8FB44A8D1A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56" y="2300510"/>
            <a:ext cx="3904488" cy="3474720"/>
          </a:xfrm>
        </p:spPr>
      </p:pic>
    </p:spTree>
    <p:extLst>
      <p:ext uri="{BB962C8B-B14F-4D97-AF65-F5344CB8AC3E}">
        <p14:creationId xmlns:p14="http://schemas.microsoft.com/office/powerpoint/2010/main" val="1515101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33C27F0-9B88-4BE2-B495-E75DFB103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B7C13-DDF0-4265-BF62-E075846F5CB6}" type="slidenum">
              <a:rPr lang="en-GB" smtClean="0"/>
              <a:t>4</a:t>
            </a:fld>
            <a:endParaRPr lang="en-GB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39976424-690D-467E-AB80-AD2BF30E50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750" y="255396"/>
            <a:ext cx="6618497" cy="5517772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FCFE7D3C-B62A-484A-B2A6-64F764AA029C}"/>
              </a:ext>
            </a:extLst>
          </p:cNvPr>
          <p:cNvSpPr txBox="1"/>
          <p:nvPr/>
        </p:nvSpPr>
        <p:spPr>
          <a:xfrm>
            <a:off x="730375" y="5892582"/>
            <a:ext cx="7683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aseline="30000" dirty="0"/>
              <a:t>1</a:t>
            </a:r>
            <a:r>
              <a:rPr lang="en-GB" dirty="0"/>
              <a:t>H NMR spectrum of BTD</a:t>
            </a:r>
            <a:r>
              <a:rPr lang="en-GB" baseline="30000" dirty="0"/>
              <a:t>NMe2</a:t>
            </a:r>
            <a:r>
              <a:rPr lang="en-GB" dirty="0"/>
              <a:t> in CDCl</a:t>
            </a:r>
            <a:r>
              <a:rPr lang="en-GB" baseline="-25000" dirty="0"/>
              <a:t>3</a:t>
            </a:r>
            <a:r>
              <a:rPr lang="en-GB" dirty="0"/>
              <a:t> at 298 K. Inset: </a:t>
            </a:r>
            <a:r>
              <a:rPr lang="en-GB" baseline="30000" dirty="0"/>
              <a:t>13</a:t>
            </a:r>
            <a:r>
              <a:rPr lang="en-GB" dirty="0"/>
              <a:t>C {</a:t>
            </a:r>
            <a:r>
              <a:rPr lang="en-GB" baseline="30000" dirty="0"/>
              <a:t>1</a:t>
            </a:r>
            <a:r>
              <a:rPr lang="en-GB" dirty="0"/>
              <a:t>H} NMR and </a:t>
            </a:r>
            <a:r>
              <a:rPr lang="en-GB" baseline="30000" dirty="0"/>
              <a:t>1</a:t>
            </a:r>
            <a:r>
              <a:rPr lang="en-GB" dirty="0"/>
              <a:t>H-</a:t>
            </a:r>
            <a:r>
              <a:rPr lang="en-GB" baseline="30000" dirty="0"/>
              <a:t>13</a:t>
            </a:r>
            <a:r>
              <a:rPr lang="en-GB" dirty="0"/>
              <a:t>C HSQC in CDCl</a:t>
            </a:r>
            <a:r>
              <a:rPr lang="en-GB" baseline="-25000" dirty="0"/>
              <a:t>3</a:t>
            </a:r>
            <a:r>
              <a:rPr lang="en-GB" dirty="0"/>
              <a:t> at 298 K</a:t>
            </a:r>
          </a:p>
        </p:txBody>
      </p:sp>
      <p:pic>
        <p:nvPicPr>
          <p:cNvPr id="3074" name="Picture 2" descr="Nmr - Department Of Chemistry The University Of Utah Magnifier Png,Online  Research Icon - free transparent png images - pngaaa.com">
            <a:extLst>
              <a:ext uri="{FF2B5EF4-FFF2-40B4-BE49-F238E27FC236}">
                <a16:creationId xmlns:a16="http://schemas.microsoft.com/office/drawing/2014/main" id="{CFEAD191-BF45-47CE-A149-254D38467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955" y="566928"/>
            <a:ext cx="1757045" cy="188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971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5AD3D1-608E-40A9-B9B4-ED9003BF1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3128" y="346360"/>
            <a:ext cx="4224528" cy="1325563"/>
          </a:xfrm>
        </p:spPr>
        <p:txBody>
          <a:bodyPr/>
          <a:lstStyle/>
          <a:p>
            <a:r>
              <a:rPr lang="it-IT" dirty="0" err="1"/>
              <a:t>Spectroscopic</a:t>
            </a:r>
            <a:r>
              <a:rPr lang="it-IT" dirty="0"/>
              <a:t> </a:t>
            </a:r>
            <a:br>
              <a:rPr lang="it-IT" dirty="0"/>
            </a:br>
            <a:r>
              <a:rPr lang="it-IT" dirty="0" err="1"/>
              <a:t>characterization</a:t>
            </a:r>
            <a:endParaRPr lang="en-GB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C3C37B3-AE8C-4DF9-A908-B07C9A291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B7C13-DDF0-4265-BF62-E075846F5CB6}" type="slidenum">
              <a:rPr lang="en-GB" smtClean="0"/>
              <a:t>5</a:t>
            </a:fld>
            <a:endParaRPr lang="en-GB"/>
          </a:p>
        </p:txBody>
      </p:sp>
      <p:pic>
        <p:nvPicPr>
          <p:cNvPr id="5" name="Picture 2" descr="Turn chemical drawings into knowledge with ChemDraw &amp;amp; ChemOffice+ Cloud v20  | Webinar | Chemistry World">
            <a:extLst>
              <a:ext uri="{FF2B5EF4-FFF2-40B4-BE49-F238E27FC236}">
                <a16:creationId xmlns:a16="http://schemas.microsoft.com/office/drawing/2014/main" id="{AA3C2629-6145-4CC7-B2DA-E6A5F21CC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45720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B31D1A7E-E36A-4317-A17A-92D656A44A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8283"/>
            <a:ext cx="9144000" cy="3548883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5D855392-08D9-43D0-B87F-4D725FF1BA59}"/>
              </a:ext>
            </a:extLst>
          </p:cNvPr>
          <p:cNvSpPr txBox="1"/>
          <p:nvPr/>
        </p:nvSpPr>
        <p:spPr>
          <a:xfrm>
            <a:off x="374904" y="5779008"/>
            <a:ext cx="8302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Absorption and emission spectra of 5·10</a:t>
            </a:r>
            <a:r>
              <a:rPr lang="en-GB" baseline="30000" dirty="0"/>
              <a:t>-5</a:t>
            </a:r>
            <a:r>
              <a:rPr lang="en-GB" dirty="0"/>
              <a:t> M solutions of BTD</a:t>
            </a:r>
            <a:r>
              <a:rPr lang="en-GB" baseline="30000" dirty="0"/>
              <a:t>NMe2</a:t>
            </a:r>
            <a:r>
              <a:rPr lang="en-GB" dirty="0"/>
              <a:t> in different solvents recorded at room temperature. </a:t>
            </a:r>
          </a:p>
          <a:p>
            <a:pPr algn="ctr"/>
            <a:r>
              <a:rPr lang="en-GB" dirty="0"/>
              <a:t>Inset: picture of the solutions under UV light (</a:t>
            </a:r>
            <a:r>
              <a:rPr lang="en-GB" dirty="0">
                <a:latin typeface="Symbol" panose="05050102010706020507" pitchFamily="18" charset="2"/>
              </a:rPr>
              <a:t></a:t>
            </a:r>
            <a:r>
              <a:rPr lang="en-GB" baseline="-25000" dirty="0"/>
              <a:t>excitation</a:t>
            </a:r>
            <a:r>
              <a:rPr lang="en-GB" dirty="0"/>
              <a:t> = 365 nm).</a:t>
            </a:r>
          </a:p>
        </p:txBody>
      </p:sp>
    </p:spTree>
    <p:extLst>
      <p:ext uri="{BB962C8B-B14F-4D97-AF65-F5344CB8AC3E}">
        <p14:creationId xmlns:p14="http://schemas.microsoft.com/office/powerpoint/2010/main" val="3894688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0E41CA8-866D-44BA-AE2A-D3481417B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4AFB7C13-DDF0-4265-BF62-E075846F5CB6}" type="slidenum">
              <a:rPr lang="en-US" smtClean="0"/>
              <a:pPr defTabSz="914400">
                <a:spcAft>
                  <a:spcPts val="600"/>
                </a:spcAft>
              </a:pPr>
              <a:t>6</a:t>
            </a:fld>
            <a:endParaRPr lang="en-US"/>
          </a:p>
        </p:txBody>
      </p:sp>
      <p:graphicFrame>
        <p:nvGraphicFramePr>
          <p:cNvPr id="6" name="Tabella 6">
            <a:extLst>
              <a:ext uri="{FF2B5EF4-FFF2-40B4-BE49-F238E27FC236}">
                <a16:creationId xmlns:a16="http://schemas.microsoft.com/office/drawing/2014/main" id="{6CBF6EAD-5E88-4077-AFB2-78A6109C3D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7973322"/>
              </p:ext>
            </p:extLst>
          </p:nvPr>
        </p:nvGraphicFramePr>
        <p:xfrm>
          <a:off x="274320" y="342769"/>
          <a:ext cx="8595360" cy="258369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34052">
                  <a:extLst>
                    <a:ext uri="{9D8B030D-6E8A-4147-A177-3AD203B41FA5}">
                      <a16:colId xmlns:a16="http://schemas.microsoft.com/office/drawing/2014/main" val="1926477076"/>
                    </a:ext>
                  </a:extLst>
                </a:gridCol>
                <a:gridCol w="784371">
                  <a:extLst>
                    <a:ext uri="{9D8B030D-6E8A-4147-A177-3AD203B41FA5}">
                      <a16:colId xmlns:a16="http://schemas.microsoft.com/office/drawing/2014/main" val="3346937271"/>
                    </a:ext>
                  </a:extLst>
                </a:gridCol>
                <a:gridCol w="800265">
                  <a:extLst>
                    <a:ext uri="{9D8B030D-6E8A-4147-A177-3AD203B41FA5}">
                      <a16:colId xmlns:a16="http://schemas.microsoft.com/office/drawing/2014/main" val="2265495967"/>
                    </a:ext>
                  </a:extLst>
                </a:gridCol>
                <a:gridCol w="1169179">
                  <a:extLst>
                    <a:ext uri="{9D8B030D-6E8A-4147-A177-3AD203B41FA5}">
                      <a16:colId xmlns:a16="http://schemas.microsoft.com/office/drawing/2014/main" val="2315896878"/>
                    </a:ext>
                  </a:extLst>
                </a:gridCol>
                <a:gridCol w="984722">
                  <a:extLst>
                    <a:ext uri="{9D8B030D-6E8A-4147-A177-3AD203B41FA5}">
                      <a16:colId xmlns:a16="http://schemas.microsoft.com/office/drawing/2014/main" val="2899149309"/>
                    </a:ext>
                  </a:extLst>
                </a:gridCol>
                <a:gridCol w="1092219">
                  <a:extLst>
                    <a:ext uri="{9D8B030D-6E8A-4147-A177-3AD203B41FA5}">
                      <a16:colId xmlns:a16="http://schemas.microsoft.com/office/drawing/2014/main" val="1477296299"/>
                    </a:ext>
                  </a:extLst>
                </a:gridCol>
                <a:gridCol w="877225">
                  <a:extLst>
                    <a:ext uri="{9D8B030D-6E8A-4147-A177-3AD203B41FA5}">
                      <a16:colId xmlns:a16="http://schemas.microsoft.com/office/drawing/2014/main" val="3876883198"/>
                    </a:ext>
                  </a:extLst>
                </a:gridCol>
                <a:gridCol w="1253327">
                  <a:extLst>
                    <a:ext uri="{9D8B030D-6E8A-4147-A177-3AD203B41FA5}">
                      <a16:colId xmlns:a16="http://schemas.microsoft.com/office/drawing/2014/main" val="2083488603"/>
                    </a:ext>
                  </a:extLst>
                </a:gridCol>
              </a:tblGrid>
              <a:tr h="5167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dirty="0">
                          <a:effectLst/>
                        </a:rPr>
                        <a:t>Solvent</a:t>
                      </a:r>
                      <a:endParaRPr lang="en-GB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dirty="0">
                          <a:effectLst/>
                          <a:latin typeface="Symbol" panose="05050102010706020507" pitchFamily="18" charset="2"/>
                        </a:rPr>
                        <a:t>e</a:t>
                      </a:r>
                      <a:endParaRPr lang="en-GB" sz="1600" dirty="0">
                        <a:effectLst/>
                        <a:latin typeface="Symbol" panose="05050102010706020507" pitchFamily="18" charset="2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endParaRPr lang="en-GB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ABS max (nm) </a:t>
                      </a:r>
                      <a:r>
                        <a:rPr lang="en-GB" sz="1600" b="1" baseline="30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GB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 max (nm) </a:t>
                      </a:r>
                      <a:r>
                        <a:rPr lang="en-GB" sz="1600" b="1" baseline="30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GB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Stokes shift (cm</a:t>
                      </a:r>
                      <a:r>
                        <a:rPr lang="en-GB" sz="1600" b="1" baseline="300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lang="en-GB" sz="16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 dirty="0">
                          <a:effectLst/>
                          <a:latin typeface="Symbol" panose="05050102010706020507" pitchFamily="18" charset="2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GB" sz="1600" b="1" baseline="-25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GB" sz="16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(%) </a:t>
                      </a:r>
                      <a:r>
                        <a:rPr lang="en-GB" sz="1600" b="1" baseline="30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GB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b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Orientation Polarizability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57606746"/>
                  </a:ext>
                </a:extLst>
              </a:tr>
              <a:tr h="5167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i="1" dirty="0">
                          <a:effectLst/>
                        </a:rPr>
                        <a:t>n</a:t>
                      </a:r>
                      <a:r>
                        <a:rPr lang="en-GB" sz="1600" dirty="0">
                          <a:effectLst/>
                        </a:rPr>
                        <a:t>-hexane</a:t>
                      </a:r>
                      <a:endParaRPr lang="en-GB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1.9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1.375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4559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0.001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61682140"/>
                  </a:ext>
                </a:extLst>
              </a:tr>
              <a:tr h="5167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Dichloromethane</a:t>
                      </a:r>
                      <a:endParaRPr lang="en-GB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8.9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1.424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6613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0.217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36154321"/>
                  </a:ext>
                </a:extLst>
              </a:tr>
              <a:tr h="5167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Acetone</a:t>
                      </a:r>
                      <a:endParaRPr lang="en-GB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20.7</a:t>
                      </a:r>
                      <a:endParaRPr lang="en-GB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1.359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6872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0.284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01120694"/>
                  </a:ext>
                </a:extLst>
              </a:tr>
              <a:tr h="5167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Acetonitrile</a:t>
                      </a:r>
                      <a:endParaRPr lang="en-GB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37.5</a:t>
                      </a:r>
                      <a:endParaRPr lang="en-GB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1.479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7448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0.305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78931914"/>
                  </a:ext>
                </a:extLst>
              </a:tr>
            </a:tbl>
          </a:graphicData>
        </a:graphic>
      </p:graphicFrame>
      <p:pic>
        <p:nvPicPr>
          <p:cNvPr id="3" name="Immagine 2">
            <a:extLst>
              <a:ext uri="{FF2B5EF4-FFF2-40B4-BE49-F238E27FC236}">
                <a16:creationId xmlns:a16="http://schemas.microsoft.com/office/drawing/2014/main" id="{B7392B8B-3E35-433C-93B6-3B5662DF2D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449490"/>
            <a:ext cx="4571999" cy="340851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51D4F308-7060-4AE3-97EC-B7CE08030C4B}"/>
              </a:ext>
            </a:extLst>
          </p:cNvPr>
          <p:cNvSpPr txBox="1"/>
          <p:nvPr/>
        </p:nvSpPr>
        <p:spPr>
          <a:xfrm>
            <a:off x="579501" y="2926459"/>
            <a:ext cx="7984998" cy="60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600" baseline="30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298 K. </a:t>
            </a:r>
            <a:r>
              <a:rPr lang="en-GB" sz="1600" baseline="30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 </a:t>
            </a:r>
            <a:r>
              <a:rPr lang="en-GB" sz="1600" dirty="0" err="1"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GB" sz="1600" baseline="-25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excitation</a:t>
            </a:r>
            <a:r>
              <a: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= 390 nm, 298 K. </a:t>
            </a:r>
            <a:r>
              <a:rPr lang="en-GB" sz="1600" baseline="30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Data obtained using a solution of anthracene in ethanol as standard (</a:t>
            </a:r>
            <a:r>
              <a:rPr lang="en-GB" sz="1600" dirty="0">
                <a:effectLst/>
                <a:latin typeface="Symbol" panose="05050102010706020507" pitchFamily="18" charset="2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GB" sz="1600" baseline="-25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GB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= 27%). </a:t>
            </a:r>
          </a:p>
        </p:txBody>
      </p:sp>
    </p:spTree>
    <p:extLst>
      <p:ext uri="{BB962C8B-B14F-4D97-AF65-F5344CB8AC3E}">
        <p14:creationId xmlns:p14="http://schemas.microsoft.com/office/powerpoint/2010/main" val="3161902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B1F3D0F-5B6F-4806-89C0-20EE8D76F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B7C13-DDF0-4265-BF62-E075846F5CB6}" type="slidenum">
              <a:rPr lang="en-GB" smtClean="0"/>
              <a:t>7</a:t>
            </a:fld>
            <a:endParaRPr lang="en-GB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980E5A4A-74DB-4194-97A4-985B13AE21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750" y="228599"/>
            <a:ext cx="7057837" cy="4846321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67216133-EA22-4310-8360-94F4B68E5569}"/>
              </a:ext>
            </a:extLst>
          </p:cNvPr>
          <p:cNvSpPr txBox="1"/>
          <p:nvPr/>
        </p:nvSpPr>
        <p:spPr>
          <a:xfrm>
            <a:off x="347472" y="5156022"/>
            <a:ext cx="844905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dirty="0">
                <a:effectLst/>
                <a:ea typeface="Calibri" panose="020F0502020204030204" pitchFamily="34" charset="0"/>
              </a:rPr>
              <a:t>CIE 1931 chromaticity diagram of BTD</a:t>
            </a:r>
            <a:r>
              <a:rPr lang="en-GB" sz="1800" baseline="30000" dirty="0">
                <a:effectLst/>
                <a:ea typeface="Calibri" panose="020F0502020204030204" pitchFamily="34" charset="0"/>
              </a:rPr>
              <a:t>NMe2</a:t>
            </a:r>
            <a:r>
              <a:rPr lang="en-GB" sz="1800" dirty="0">
                <a:effectLst/>
                <a:ea typeface="Calibri" panose="020F0502020204030204" pitchFamily="34" charset="0"/>
              </a:rPr>
              <a:t> in different solvents and in PMMA (</a:t>
            </a:r>
            <a:r>
              <a:rPr lang="en-GB" sz="1800" b="1" i="1" dirty="0">
                <a:effectLst/>
                <a:ea typeface="Calibri" panose="020F0502020204030204" pitchFamily="34" charset="0"/>
              </a:rPr>
              <a:t>n</a:t>
            </a:r>
            <a:r>
              <a:rPr lang="en-GB" sz="1800" b="1" dirty="0">
                <a:effectLst/>
                <a:ea typeface="Calibri" panose="020F0502020204030204" pitchFamily="34" charset="0"/>
              </a:rPr>
              <a:t>-hexane</a:t>
            </a:r>
            <a:r>
              <a:rPr lang="en-GB" sz="1800" dirty="0">
                <a:effectLst/>
                <a:ea typeface="Calibri" panose="020F0502020204030204" pitchFamily="34" charset="0"/>
              </a:rPr>
              <a:t>: x = 0.335, y = 0.590; </a:t>
            </a:r>
            <a:r>
              <a:rPr lang="en-GB" sz="1800" b="1" dirty="0">
                <a:effectLst/>
                <a:ea typeface="Calibri" panose="020F0502020204030204" pitchFamily="34" charset="0"/>
              </a:rPr>
              <a:t>dichloromethane</a:t>
            </a:r>
            <a:r>
              <a:rPr lang="en-GB" sz="1800" dirty="0">
                <a:effectLst/>
                <a:ea typeface="Calibri" panose="020F0502020204030204" pitchFamily="34" charset="0"/>
              </a:rPr>
              <a:t>: x = 0.558, y = 0.434; </a:t>
            </a:r>
            <a:r>
              <a:rPr lang="en-GB" sz="1800" b="1" dirty="0">
                <a:effectLst/>
                <a:ea typeface="Calibri" panose="020F0502020204030204" pitchFamily="34" charset="0"/>
              </a:rPr>
              <a:t>acetone</a:t>
            </a:r>
            <a:r>
              <a:rPr lang="en-GB" sz="1800" dirty="0">
                <a:effectLst/>
                <a:ea typeface="Calibri" panose="020F0502020204030204" pitchFamily="34" charset="0"/>
              </a:rPr>
              <a:t>: x = 0.561, y = 0.421; </a:t>
            </a:r>
            <a:r>
              <a:rPr lang="en-GB" sz="1800" b="1" dirty="0">
                <a:effectLst/>
                <a:ea typeface="Calibri" panose="020F0502020204030204" pitchFamily="34" charset="0"/>
              </a:rPr>
              <a:t>acetonitrile</a:t>
            </a:r>
            <a:r>
              <a:rPr lang="en-GB" sz="1800" dirty="0">
                <a:effectLst/>
                <a:ea typeface="Calibri" panose="020F0502020204030204" pitchFamily="34" charset="0"/>
              </a:rPr>
              <a:t>: x = 0.589	, y = 0.399;</a:t>
            </a:r>
            <a:r>
              <a:rPr lang="en-GB" sz="1800" b="1" dirty="0">
                <a:effectLst/>
                <a:ea typeface="Calibri" panose="020F0502020204030204" pitchFamily="34" charset="0"/>
              </a:rPr>
              <a:t> @PMMA</a:t>
            </a:r>
            <a:r>
              <a:rPr lang="en-GB" sz="1800" dirty="0">
                <a:effectLst/>
                <a:ea typeface="Calibri" panose="020F0502020204030204" pitchFamily="34" charset="0"/>
              </a:rPr>
              <a:t>: x = 0.526, y = 0.471). </a:t>
            </a:r>
          </a:p>
          <a:p>
            <a:pPr algn="ctr"/>
            <a:r>
              <a:rPr lang="en-GB" sz="1800" dirty="0">
                <a:effectLst/>
                <a:ea typeface="Calibri" panose="020F0502020204030204" pitchFamily="34" charset="0"/>
              </a:rPr>
              <a:t>Inset: BTD</a:t>
            </a:r>
            <a:r>
              <a:rPr lang="en-GB" sz="1800" baseline="30000" dirty="0">
                <a:effectLst/>
                <a:ea typeface="Calibri" panose="020F0502020204030204" pitchFamily="34" charset="0"/>
              </a:rPr>
              <a:t>NMe2</a:t>
            </a:r>
            <a:r>
              <a:rPr lang="en-GB" sz="1800" dirty="0">
                <a:effectLst/>
                <a:ea typeface="Calibri" panose="020F0502020204030204" pitchFamily="34" charset="0"/>
              </a:rPr>
              <a:t>@PMMA excited at 365 nm.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0671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ED1AB6C-DE20-49BB-86F4-6AFB059BC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B7C13-DDF0-4265-BF62-E075846F5CB6}" type="slidenum">
              <a:rPr lang="en-GB" smtClean="0"/>
              <a:t>8</a:t>
            </a:fld>
            <a:endParaRPr lang="en-GB"/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2F842FE9-2264-4561-8196-07E094898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3128" y="328072"/>
            <a:ext cx="4224528" cy="1325563"/>
          </a:xfrm>
        </p:spPr>
        <p:txBody>
          <a:bodyPr/>
          <a:lstStyle/>
          <a:p>
            <a:r>
              <a:rPr lang="it-IT" dirty="0"/>
              <a:t>DFT </a:t>
            </a:r>
            <a:r>
              <a:rPr lang="it-IT" dirty="0" err="1"/>
              <a:t>calculations</a:t>
            </a:r>
            <a:r>
              <a:rPr lang="it-IT" dirty="0"/>
              <a:t> and </a:t>
            </a:r>
            <a:r>
              <a:rPr lang="it-IT" dirty="0" err="1"/>
              <a:t>voltammetry</a:t>
            </a:r>
            <a:endParaRPr lang="en-GB" dirty="0"/>
          </a:p>
        </p:txBody>
      </p:sp>
      <p:pic>
        <p:nvPicPr>
          <p:cNvPr id="8" name="Picture 2" descr="Turn chemical drawings into knowledge with ChemDraw &amp;amp; ChemOffice+ Cloud v20  | Webinar | Chemistry World">
            <a:extLst>
              <a:ext uri="{FF2B5EF4-FFF2-40B4-BE49-F238E27FC236}">
                <a16:creationId xmlns:a16="http://schemas.microsoft.com/office/drawing/2014/main" id="{361118EC-14B6-41F3-B25B-0E18950E6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45720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38F5E755-17AE-4D70-9848-00C528B119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20" y="1605312"/>
            <a:ext cx="5760000" cy="4320000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29F8CE3-9AAC-42A2-8BA6-D9E446E7459F}"/>
              </a:ext>
            </a:extLst>
          </p:cNvPr>
          <p:cNvSpPr txBox="1"/>
          <p:nvPr/>
        </p:nvSpPr>
        <p:spPr>
          <a:xfrm>
            <a:off x="534924" y="5881775"/>
            <a:ext cx="8147304" cy="966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Square wave voltammetry of BTD</a:t>
            </a:r>
            <a:r>
              <a:rPr lang="en-GB" sz="1800" baseline="30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NMe2</a:t>
            </a: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(CH</a:t>
            </a:r>
            <a:r>
              <a:rPr lang="en-GB" sz="1800" baseline="-25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CN/LiClO</a:t>
            </a:r>
            <a:r>
              <a:rPr lang="en-GB" sz="1800" baseline="-25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8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ferrocene as </a:t>
            </a: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internal reference, blue line: reduction, red line: oxidation) and frontier molecular orbitals (surface </a:t>
            </a:r>
            <a:r>
              <a:rPr lang="en-GB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isovalue</a:t>
            </a: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0.03 </a:t>
            </a:r>
            <a:r>
              <a:rPr lang="en-GB" sz="18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a.u</a:t>
            </a:r>
            <a:r>
              <a:rPr lang="en-GB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.).</a:t>
            </a:r>
            <a:endParaRPr lang="en-GB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177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437B2A-57EF-40AB-AEB0-538011B75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Conclusion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5100C2F-8D0B-490C-86D2-E5631AB747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769" y="1574962"/>
            <a:ext cx="8268462" cy="4781389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GB" i="1" dirty="0"/>
              <a:t>N</a:t>
            </a:r>
            <a:r>
              <a:rPr lang="en-GB" dirty="0"/>
              <a:t>,</a:t>
            </a:r>
            <a:r>
              <a:rPr lang="en-GB" i="1" dirty="0"/>
              <a:t>N</a:t>
            </a:r>
            <a:r>
              <a:rPr lang="en-GB" dirty="0"/>
              <a:t>-dimethyl-4-amino-2,1,3-benzothiadiazole (BTD</a:t>
            </a:r>
            <a:r>
              <a:rPr lang="en-GB" baseline="30000" dirty="0"/>
              <a:t>NMe2</a:t>
            </a:r>
            <a:r>
              <a:rPr lang="en-GB" dirty="0"/>
              <a:t>) was prepared from 2,1,3-benzothiadiazole in a three steps synthetic path that involved nitration, subsequent reduction and methylation. </a:t>
            </a:r>
          </a:p>
          <a:p>
            <a:pPr algn="just"/>
            <a:r>
              <a:rPr lang="en-GB" dirty="0"/>
              <a:t>The compound was fully characterized by means of nuclear magnetic resonance (NMR) and infrared spectroscopy. </a:t>
            </a:r>
          </a:p>
          <a:p>
            <a:pPr algn="just"/>
            <a:r>
              <a:rPr lang="en-GB" dirty="0"/>
              <a:t>The compound revealed to be highly fluorescent and characterized by a noticeable </a:t>
            </a:r>
            <a:r>
              <a:rPr lang="en-GB" dirty="0" err="1"/>
              <a:t>solvatochromism</a:t>
            </a:r>
            <a:r>
              <a:rPr lang="en-GB" dirty="0"/>
              <a:t>. </a:t>
            </a:r>
          </a:p>
          <a:p>
            <a:pPr algn="just"/>
            <a:r>
              <a:rPr lang="en-GB" dirty="0"/>
              <a:t>The emission features, rationalized on the basis of electrochemical measurements and DFT calculations, were maintained once embedded in </a:t>
            </a:r>
            <a:r>
              <a:rPr lang="en-GB" dirty="0" err="1"/>
              <a:t>polymethylmetacrilate</a:t>
            </a:r>
            <a:r>
              <a:rPr lang="en-GB" dirty="0"/>
              <a:t>. </a:t>
            </a:r>
          </a:p>
          <a:p>
            <a:pPr algn="just"/>
            <a:r>
              <a:rPr lang="en-GB" dirty="0"/>
              <a:t>The photoluminescence properties exhibited by BTD</a:t>
            </a:r>
            <a:r>
              <a:rPr lang="en-GB" baseline="30000" dirty="0"/>
              <a:t>NMe2</a:t>
            </a:r>
            <a:r>
              <a:rPr lang="en-GB" dirty="0"/>
              <a:t> make it a suitable candidate for advanced </a:t>
            </a:r>
            <a:r>
              <a:rPr lang="en-GB"/>
              <a:t>technology applications.</a:t>
            </a:r>
            <a:endParaRPr lang="en-GB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52C6621-D00E-4BDB-9B5F-78DE9048E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B7C13-DDF0-4265-BF62-E075846F5CB6}" type="slidenum">
              <a:rPr lang="en-GB" smtClean="0"/>
              <a:t>9</a:t>
            </a:fld>
            <a:endParaRPr lang="en-GB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EE641DF-0FE4-4FEB-92AE-42A0D0047B8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103268" y="-2540"/>
            <a:ext cx="828652" cy="1030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0449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153</TotalTime>
  <Words>807</Words>
  <Application>Microsoft Office PowerPoint</Application>
  <PresentationFormat>Presentazione su schermo (4:3)</PresentationFormat>
  <Paragraphs>99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Symbol</vt:lpstr>
      <vt:lpstr>Tema di Office</vt:lpstr>
      <vt:lpstr>N,N-dimethyl-4-amino-2,1,3-benzothiadiazole: synthesis and luminescent solvatochromism</vt:lpstr>
      <vt:lpstr>Presentazione standard di PowerPoint</vt:lpstr>
      <vt:lpstr>Synthesis</vt:lpstr>
      <vt:lpstr>Presentazione standard di PowerPoint</vt:lpstr>
      <vt:lpstr>Spectroscopic  characterization</vt:lpstr>
      <vt:lpstr>Presentazione standard di PowerPoint</vt:lpstr>
      <vt:lpstr>Presentazione standard di PowerPoint</vt:lpstr>
      <vt:lpstr>DFT calculations and voltammetry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N,N-dimethyl-4-amino-2,1,3-benzothiadiazole: synthesis, solvatochromism and DFT calculations</dc:title>
  <dc:creator>Valentina Ferraro</dc:creator>
  <cp:lastModifiedBy>Valentina Ferraro</cp:lastModifiedBy>
  <cp:revision>10</cp:revision>
  <dcterms:created xsi:type="dcterms:W3CDTF">2021-08-19T12:56:11Z</dcterms:created>
  <dcterms:modified xsi:type="dcterms:W3CDTF">2021-09-10T09:09:51Z</dcterms:modified>
</cp:coreProperties>
</file>