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326" r:id="rId2"/>
    <p:sldId id="327" r:id="rId3"/>
    <p:sldId id="328" r:id="rId4"/>
    <p:sldId id="329" r:id="rId5"/>
    <p:sldId id="331" r:id="rId6"/>
    <p:sldId id="33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FFCC99"/>
    <a:srgbClr val="66CCFF"/>
    <a:srgbClr val="33CCCC"/>
    <a:srgbClr val="FFFF66"/>
    <a:srgbClr val="FF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19" autoAdjust="0"/>
    <p:restoredTop sz="86426" autoAdjust="0"/>
  </p:normalViewPr>
  <p:slideViewPr>
    <p:cSldViewPr snapToGrid="0">
      <p:cViewPr varScale="1">
        <p:scale>
          <a:sx n="72" d="100"/>
          <a:sy n="72" d="100"/>
        </p:scale>
        <p:origin x="-114" y="-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30665-7234-4319-9F96-BFEDC7E01199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E8CC6-9E30-4C03-9616-295A89A343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6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A414-7EC4-4A34-852D-7DBB2FDC9907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7C66A-1C01-46FE-AAD2-620F1606E481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0D36-A042-43C2-92A2-E21EC414B3F9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C187-0110-44A3-959F-FCA60AA0A0BD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8C01-B113-4784-8C78-253408B4E277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EAB1-0DD8-453E-B814-DFA337E04FE3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13FB-C25A-40FE-92B6-03D131B56E2A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90C4-F478-4C62-AC3A-C64B8F1473E6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6F93-E9BA-4BFC-9CC4-99F888FC2F43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CCCB-2278-4723-89F9-3191067AFE3C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32FA-B200-4E6C-A50A-66C89F7D6D6C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A45E-1DAB-4471-8946-AF4ADB077955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EBC8-B956-4303-9C10-650B82338A55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0CD-D3DD-44E5-BEDE-B2EF118CEA15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517F-EF57-4687-96EA-E1E7947921BB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96EA-7DBD-489B-9589-FD96FE66D9C8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58595-5AB3-4726-806B-1E17B9EF527C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latin typeface="+mn-lt"/>
              </a:rPr>
              <a:t>Study of Diels-Alder reactions of </a:t>
            </a:r>
            <a:r>
              <a:rPr lang="en-US" b="1" dirty="0" err="1">
                <a:solidFill>
                  <a:srgbClr val="C00000"/>
                </a:solidFill>
                <a:latin typeface="+mn-lt"/>
              </a:rPr>
              <a:t>purpurogallin</a:t>
            </a:r>
            <a:r>
              <a:rPr lang="en-US" b="1" dirty="0">
                <a:solidFill>
                  <a:srgbClr val="C00000"/>
                </a:solidFill>
                <a:latin typeface="+mn-lt"/>
              </a:rPr>
              <a:t> tetra-acetate with various dienophiles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b="1" baseline="30000" dirty="0">
                <a:solidFill>
                  <a:srgbClr val="C00000"/>
                </a:solidFill>
                <a:latin typeface="+mn-lt"/>
              </a:rPr>
              <a:t>†</a:t>
            </a:r>
            <a:r>
              <a:rPr lang="fr-FR" b="1" dirty="0">
                <a:solidFill>
                  <a:srgbClr val="C00000"/>
                </a:solidFill>
                <a:latin typeface="+mn-lt"/>
              </a:rPr>
              <a:t/>
            </a:r>
            <a:br>
              <a:rPr lang="fr-FR" b="1" dirty="0">
                <a:solidFill>
                  <a:srgbClr val="C00000"/>
                </a:solidFill>
                <a:latin typeface="+mn-lt"/>
              </a:rPr>
            </a:b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9756" y="1834912"/>
            <a:ext cx="8596668" cy="4448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Salima</a:t>
            </a:r>
            <a:r>
              <a:rPr lang="en-US" b="1" dirty="0"/>
              <a:t> Dib </a:t>
            </a:r>
            <a:r>
              <a:rPr lang="en-US" b="1" baseline="30000" dirty="0"/>
              <a:t>1, 2</a:t>
            </a:r>
            <a:r>
              <a:rPr lang="en-US" b="1" dirty="0"/>
              <a:t>, Bachir Mostefa-Kara </a:t>
            </a:r>
            <a:r>
              <a:rPr lang="en-US" b="1" baseline="30000" dirty="0"/>
              <a:t>1</a:t>
            </a:r>
            <a:r>
              <a:rPr lang="en-US" b="1" dirty="0"/>
              <a:t>, Didier Villemin </a:t>
            </a:r>
            <a:r>
              <a:rPr lang="en-US" b="1" baseline="30000" dirty="0"/>
              <a:t>2,</a:t>
            </a:r>
            <a:r>
              <a:rPr lang="en-US" b="1" dirty="0"/>
              <a:t> * and Nathalie Bar </a:t>
            </a:r>
            <a:r>
              <a:rPr lang="en-US" b="1" baseline="30000" dirty="0"/>
              <a:t>2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926926" y="3344449"/>
            <a:ext cx="778277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aseline="30000" dirty="0" smtClean="0"/>
              <a:t>1</a:t>
            </a:r>
            <a:r>
              <a:rPr lang="fr-FR" sz="1400" dirty="0" smtClean="0"/>
              <a:t>Laboratoire </a:t>
            </a:r>
            <a:r>
              <a:rPr lang="fr-FR" sz="1400" dirty="0"/>
              <a:t>de Catalyse et Synthèse en Chimie Organique, </a:t>
            </a:r>
            <a:r>
              <a:rPr lang="fr-FR" sz="1400" dirty="0" err="1"/>
              <a:t>Faculte</a:t>
            </a:r>
            <a:r>
              <a:rPr lang="fr-FR" sz="1400" dirty="0"/>
              <a:t> des Sciences, </a:t>
            </a:r>
            <a:r>
              <a:rPr lang="fr-FR" sz="1400" dirty="0" err="1"/>
              <a:t>Universite</a:t>
            </a:r>
            <a:r>
              <a:rPr lang="fr-FR" sz="1400" dirty="0"/>
              <a:t> de Tlemcen</a:t>
            </a:r>
            <a:r>
              <a:rPr lang="fr-FR" sz="1400" dirty="0" smtClean="0"/>
              <a:t>,</a:t>
            </a:r>
          </a:p>
          <a:p>
            <a:r>
              <a:rPr lang="fr-FR" sz="1400" dirty="0" smtClean="0"/>
              <a:t> </a:t>
            </a:r>
            <a:r>
              <a:rPr lang="fr-FR" sz="1400" dirty="0"/>
              <a:t>BP 119,13000 Tlemcen, </a:t>
            </a:r>
            <a:r>
              <a:rPr lang="fr-FR" sz="1400" dirty="0" err="1"/>
              <a:t>Algeria</a:t>
            </a:r>
            <a:endParaRPr lang="fr-FR" sz="1400" dirty="0"/>
          </a:p>
          <a:p>
            <a:r>
              <a:rPr lang="fr-FR" sz="1400" baseline="30000" dirty="0" smtClean="0"/>
              <a:t>2</a:t>
            </a:r>
            <a:r>
              <a:rPr lang="fr-FR" sz="1400" dirty="0" smtClean="0"/>
              <a:t>Normandie </a:t>
            </a:r>
            <a:r>
              <a:rPr lang="fr-FR" sz="1400" dirty="0"/>
              <a:t>Université France, ENSICAEN, LCMT, UMR CNRS 6507, INC3 M,</a:t>
            </a:r>
            <a:br>
              <a:rPr lang="fr-FR" sz="1400" dirty="0"/>
            </a:br>
            <a:r>
              <a:rPr lang="fr-FR" sz="1400" dirty="0" smtClean="0"/>
              <a:t> FR </a:t>
            </a:r>
            <a:r>
              <a:rPr lang="fr-FR" sz="1400" dirty="0"/>
              <a:t>3038, </a:t>
            </a:r>
            <a:r>
              <a:rPr lang="fr-FR" sz="1400" dirty="0" err="1"/>
              <a:t>Labex</a:t>
            </a:r>
            <a:r>
              <a:rPr lang="fr-FR" sz="1400" dirty="0"/>
              <a:t> EMC3, </a:t>
            </a:r>
            <a:r>
              <a:rPr lang="fr-FR" sz="1400" dirty="0" err="1"/>
              <a:t>LabexSynOrg</a:t>
            </a:r>
            <a:r>
              <a:rPr lang="fr-FR" sz="1400" dirty="0"/>
              <a:t>, 6 Bd Maréchal Juin 14050 Caen, </a:t>
            </a:r>
            <a:r>
              <a:rPr lang="fr-FR" sz="1400" dirty="0" smtClean="0"/>
              <a:t>France</a:t>
            </a:r>
          </a:p>
          <a:p>
            <a:endParaRPr lang="fr-FR" sz="1400" dirty="0"/>
          </a:p>
          <a:p>
            <a:r>
              <a:rPr lang="en-US" sz="1400" dirty="0"/>
              <a:t>*</a:t>
            </a:r>
            <a:r>
              <a:rPr lang="en-US" sz="1400" dirty="0" smtClean="0"/>
              <a:t>Correspondence</a:t>
            </a:r>
            <a:r>
              <a:rPr lang="en-US" sz="1400" dirty="0"/>
              <a:t>: </a:t>
            </a:r>
            <a:r>
              <a:rPr lang="en-US" sz="1400" dirty="0" smtClean="0">
                <a:solidFill>
                  <a:srgbClr val="0070C0"/>
                </a:solidFill>
              </a:rPr>
              <a:t>didier.villemin@ensicaen.fr</a:t>
            </a:r>
          </a:p>
          <a:p>
            <a:endParaRPr lang="en-US" sz="1400" dirty="0" smtClean="0"/>
          </a:p>
          <a:p>
            <a:r>
              <a:rPr lang="en-US" sz="1400" dirty="0" smtClean="0">
                <a:solidFill>
                  <a:srgbClr val="FF0000"/>
                </a:solidFill>
              </a:rPr>
              <a:t>Presented </a:t>
            </a:r>
            <a:r>
              <a:rPr lang="en-US" sz="1400" dirty="0">
                <a:solidFill>
                  <a:srgbClr val="FF0000"/>
                </a:solidFill>
              </a:rPr>
              <a:t>at the 25th International Electronic Conference on Synthetic Organic Chemistry, 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dirty="0" smtClean="0">
                <a:solidFill>
                  <a:srgbClr val="FF0000"/>
                </a:solidFill>
              </a:rPr>
              <a:t>15 </a:t>
            </a:r>
            <a:r>
              <a:rPr lang="en-US" sz="1400" dirty="0">
                <a:solidFill>
                  <a:srgbClr val="FF0000"/>
                </a:solidFill>
              </a:rPr>
              <a:t>November 2021–30 November 2020. </a:t>
            </a:r>
            <a:r>
              <a:rPr lang="en-US" sz="1400" dirty="0"/>
              <a:t>Available online: </a:t>
            </a:r>
            <a:r>
              <a:rPr lang="en-US" sz="1400" dirty="0">
                <a:solidFill>
                  <a:srgbClr val="0070C0"/>
                </a:solidFill>
              </a:rPr>
              <a:t>https://ecsoc-25.sciforum.net/.</a:t>
            </a:r>
            <a:endParaRPr lang="fr-FR" sz="1400" dirty="0">
              <a:solidFill>
                <a:srgbClr val="0070C0"/>
              </a:solidFill>
            </a:endParaRPr>
          </a:p>
          <a:p>
            <a:endParaRPr lang="fr-FR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345687" y="1661532"/>
            <a:ext cx="87382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The </a:t>
            </a:r>
            <a:r>
              <a:rPr lang="fr-FR" dirty="0" err="1"/>
              <a:t>benzotropolones</a:t>
            </a:r>
            <a:r>
              <a:rPr lang="fr-FR" dirty="0"/>
              <a:t> </a:t>
            </a:r>
            <a:r>
              <a:rPr lang="fr-FR" dirty="0" err="1"/>
              <a:t>represent</a:t>
            </a:r>
            <a:r>
              <a:rPr lang="fr-FR" dirty="0"/>
              <a:t> a class of </a:t>
            </a:r>
            <a:r>
              <a:rPr lang="fr-FR" dirty="0" err="1"/>
              <a:t>natural</a:t>
            </a:r>
            <a:r>
              <a:rPr lang="fr-FR" dirty="0"/>
              <a:t> </a:t>
            </a:r>
            <a:r>
              <a:rPr lang="fr-FR" dirty="0" err="1"/>
              <a:t>products</a:t>
            </a:r>
            <a:r>
              <a:rPr lang="fr-FR" dirty="0"/>
              <a:t>,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consists</a:t>
            </a:r>
            <a:r>
              <a:rPr lang="fr-FR" dirty="0"/>
              <a:t> of a </a:t>
            </a:r>
            <a:r>
              <a:rPr lang="fr-FR" dirty="0" err="1"/>
              <a:t>tropolone</a:t>
            </a:r>
            <a:r>
              <a:rPr lang="fr-FR" dirty="0"/>
              <a:t> </a:t>
            </a:r>
            <a:r>
              <a:rPr lang="fr-FR" dirty="0" smtClean="0"/>
              <a:t>unit</a:t>
            </a:r>
          </a:p>
          <a:p>
            <a:r>
              <a:rPr lang="fr-FR" dirty="0" smtClean="0"/>
              <a:t> </a:t>
            </a:r>
            <a:r>
              <a:rPr lang="fr-FR" dirty="0"/>
              <a:t>(</a:t>
            </a:r>
            <a:r>
              <a:rPr lang="fr-FR" dirty="0" err="1"/>
              <a:t>hydroxycycloheptatrienone</a:t>
            </a:r>
            <a:r>
              <a:rPr lang="fr-FR" dirty="0"/>
              <a:t>) </a:t>
            </a:r>
            <a:r>
              <a:rPr lang="fr-FR" dirty="0" err="1"/>
              <a:t>fused</a:t>
            </a:r>
            <a:r>
              <a:rPr lang="fr-FR" dirty="0"/>
              <a:t> to a </a:t>
            </a:r>
            <a:r>
              <a:rPr lang="fr-FR" dirty="0" err="1"/>
              <a:t>benzene</a:t>
            </a:r>
            <a:r>
              <a:rPr lang="fr-FR" dirty="0"/>
              <a:t> ring. The </a:t>
            </a:r>
            <a:r>
              <a:rPr lang="fr-FR" dirty="0" err="1"/>
              <a:t>most</a:t>
            </a:r>
            <a:r>
              <a:rPr lang="fr-FR" dirty="0"/>
              <a:t> </a:t>
            </a:r>
            <a:r>
              <a:rPr lang="fr-FR" dirty="0" err="1"/>
              <a:t>popular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Purpurogallin</a:t>
            </a:r>
            <a:r>
              <a:rPr lang="fr-FR" dirty="0"/>
              <a:t> (</a:t>
            </a:r>
            <a:r>
              <a:rPr lang="fr-FR" b="1" dirty="0"/>
              <a:t>1</a:t>
            </a:r>
            <a:r>
              <a:rPr lang="fr-FR" dirty="0" smtClean="0"/>
              <a:t>)</a:t>
            </a:r>
          </a:p>
          <a:p>
            <a:r>
              <a:rPr lang="fr-FR" dirty="0" smtClean="0"/>
              <a:t> </a:t>
            </a:r>
            <a:r>
              <a:rPr lang="fr-FR" dirty="0" err="1"/>
              <a:t>present</a:t>
            </a:r>
            <a:r>
              <a:rPr lang="fr-FR" dirty="0"/>
              <a:t> in Quercus </a:t>
            </a:r>
            <a:r>
              <a:rPr lang="fr-FR" dirty="0" err="1"/>
              <a:t>tree</a:t>
            </a:r>
            <a:r>
              <a:rPr lang="fr-FR" dirty="0"/>
              <a:t> and </a:t>
            </a:r>
            <a:r>
              <a:rPr lang="fr-FR" dirty="0" err="1"/>
              <a:t>displaying</a:t>
            </a:r>
            <a:r>
              <a:rPr lang="fr-FR" dirty="0"/>
              <a:t> </a:t>
            </a:r>
            <a:r>
              <a:rPr lang="fr-FR" dirty="0" err="1"/>
              <a:t>biological</a:t>
            </a:r>
            <a:r>
              <a:rPr lang="fr-FR" dirty="0"/>
              <a:t> </a:t>
            </a:r>
            <a:r>
              <a:rPr lang="fr-FR" dirty="0" err="1"/>
              <a:t>properties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576" y="2738838"/>
            <a:ext cx="1727044" cy="1651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787805" y="4021461"/>
            <a:ext cx="3395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/>
              <a:t>Figure 1. </a:t>
            </a:r>
            <a:r>
              <a:rPr lang="es-ES" sz="1600" b="1" dirty="0" err="1"/>
              <a:t>Structure</a:t>
            </a:r>
            <a:r>
              <a:rPr lang="es-ES" sz="1600" b="1" dirty="0"/>
              <a:t> of </a:t>
            </a:r>
            <a:r>
              <a:rPr lang="es-ES" sz="1600" b="1" dirty="0" err="1"/>
              <a:t>Purpurogall</a:t>
            </a:r>
            <a:r>
              <a:rPr lang="es-ES" b="1" dirty="0" err="1"/>
              <a:t>in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40640" y="702526"/>
            <a:ext cx="8648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Study of Diels-Alder reactions of </a:t>
            </a:r>
            <a:r>
              <a:rPr lang="en-US" b="1" dirty="0" err="1">
                <a:solidFill>
                  <a:srgbClr val="C00000"/>
                </a:solidFill>
              </a:rPr>
              <a:t>purpurogallin</a:t>
            </a:r>
            <a:r>
              <a:rPr lang="en-US" b="1" dirty="0">
                <a:solidFill>
                  <a:srgbClr val="C00000"/>
                </a:solidFill>
              </a:rPr>
              <a:t> tetra-acetate with various dienophiles 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8417" y="4728336"/>
            <a:ext cx="8530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Purpurogallin</a:t>
            </a:r>
            <a:r>
              <a:rPr lang="fr-FR" dirty="0"/>
              <a:t> (</a:t>
            </a:r>
            <a:r>
              <a:rPr lang="fr-FR" b="1" dirty="0"/>
              <a:t>1</a:t>
            </a:r>
            <a:r>
              <a:rPr lang="fr-FR" dirty="0"/>
              <a:t>)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yet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converted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</a:t>
            </a:r>
            <a:r>
              <a:rPr lang="fr-FR" dirty="0" err="1"/>
              <a:t>purpurogallin</a:t>
            </a:r>
            <a:r>
              <a:rPr lang="fr-FR" dirty="0"/>
              <a:t> </a:t>
            </a:r>
            <a:r>
              <a:rPr lang="fr-FR" dirty="0" err="1"/>
              <a:t>tetra-acetate</a:t>
            </a:r>
            <a:r>
              <a:rPr lang="fr-FR" dirty="0"/>
              <a:t> by </a:t>
            </a:r>
            <a:r>
              <a:rPr lang="fr-FR" dirty="0" err="1" smtClean="0"/>
              <a:t>peracetylation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acetic</a:t>
            </a:r>
            <a:r>
              <a:rPr lang="fr-FR" dirty="0"/>
              <a:t> anhydride in the </a:t>
            </a:r>
            <a:r>
              <a:rPr lang="fr-FR" dirty="0" err="1"/>
              <a:t>presence</a:t>
            </a:r>
            <a:r>
              <a:rPr lang="fr-FR" dirty="0"/>
              <a:t> of </a:t>
            </a:r>
            <a:r>
              <a:rPr lang="fr-FR"/>
              <a:t>DMAP </a:t>
            </a:r>
            <a:r>
              <a:rPr lang="fr-FR" smtClean="0"/>
              <a:t> </a:t>
            </a:r>
            <a:r>
              <a:rPr lang="fr-FR" dirty="0"/>
              <a:t>as </a:t>
            </a:r>
            <a:r>
              <a:rPr lang="fr-FR" dirty="0" err="1"/>
              <a:t>catalyst</a:t>
            </a:r>
            <a:r>
              <a:rPr lang="fr-FR" dirty="0"/>
              <a:t> in a </a:t>
            </a:r>
            <a:r>
              <a:rPr lang="fr-FR" dirty="0" err="1"/>
              <a:t>yield</a:t>
            </a:r>
            <a:r>
              <a:rPr lang="fr-FR" dirty="0"/>
              <a:t> of 87 %.(Scheme1).</a:t>
            </a:r>
          </a:p>
        </p:txBody>
      </p:sp>
    </p:spTree>
    <p:extLst>
      <p:ext uri="{BB962C8B-B14F-4D97-AF65-F5344CB8AC3E}">
        <p14:creationId xmlns:p14="http://schemas.microsoft.com/office/powerpoint/2010/main" val="26716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3509" y="263912"/>
            <a:ext cx="8596668" cy="594731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+mn-lt"/>
              </a:rPr>
              <a:t>Study of Diels-Alder reactions of </a:t>
            </a:r>
            <a:r>
              <a:rPr lang="en-US" sz="1800" b="1" dirty="0" err="1">
                <a:solidFill>
                  <a:srgbClr val="C00000"/>
                </a:solidFill>
                <a:latin typeface="+mn-lt"/>
              </a:rPr>
              <a:t>purpurogallin</a:t>
            </a:r>
            <a:r>
              <a:rPr lang="en-US" sz="1800" b="1" dirty="0">
                <a:solidFill>
                  <a:srgbClr val="C00000"/>
                </a:solidFill>
                <a:latin typeface="+mn-lt"/>
              </a:rPr>
              <a:t> tetra-acetate with various dienophile</a:t>
            </a:r>
            <a:r>
              <a:rPr lang="en-US" sz="1800" b="1" dirty="0">
                <a:solidFill>
                  <a:schemeClr val="tx1"/>
                </a:solidFill>
                <a:latin typeface="+mn-lt"/>
              </a:rPr>
              <a:t>s </a:t>
            </a:r>
            <a:endParaRPr lang="fr-FR" sz="1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244" y="1204331"/>
            <a:ext cx="4876707" cy="1326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698595" y="2362049"/>
            <a:ext cx="35953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err="1"/>
              <a:t>Scheme</a:t>
            </a:r>
            <a:r>
              <a:rPr lang="fr-FR" sz="1600" b="1" dirty="0"/>
              <a:t> 1: </a:t>
            </a:r>
            <a:r>
              <a:rPr lang="fr-FR" sz="1600" b="1" dirty="0" err="1"/>
              <a:t>acetylation</a:t>
            </a:r>
            <a:r>
              <a:rPr lang="fr-FR" sz="1600" b="1" dirty="0"/>
              <a:t> of </a:t>
            </a:r>
            <a:r>
              <a:rPr lang="fr-FR" sz="1600" b="1" dirty="0" err="1"/>
              <a:t>purpurogallin</a:t>
            </a:r>
            <a:endParaRPr lang="fr-FR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401444" y="2821259"/>
            <a:ext cx="80361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/>
              <a:t>Purpurogallin</a:t>
            </a:r>
            <a:r>
              <a:rPr lang="fr-FR" sz="1600" dirty="0"/>
              <a:t> </a:t>
            </a:r>
            <a:r>
              <a:rPr lang="fr-FR" sz="1600" dirty="0" err="1"/>
              <a:t>which</a:t>
            </a:r>
            <a:r>
              <a:rPr lang="fr-FR" sz="1600" dirty="0"/>
              <a:t> </a:t>
            </a:r>
            <a:r>
              <a:rPr lang="fr-FR" sz="1600" dirty="0" err="1"/>
              <a:t>possesses</a:t>
            </a:r>
            <a:r>
              <a:rPr lang="fr-FR" sz="1600" dirty="0"/>
              <a:t> an </a:t>
            </a:r>
            <a:r>
              <a:rPr lang="fr-FR" sz="1600" dirty="0" err="1"/>
              <a:t>antiaromatic</a:t>
            </a:r>
            <a:r>
              <a:rPr lang="fr-FR" sz="1600" dirty="0"/>
              <a:t> </a:t>
            </a:r>
            <a:r>
              <a:rPr lang="fr-FR" sz="1600" dirty="0" err="1"/>
              <a:t>tropolone</a:t>
            </a:r>
            <a:r>
              <a:rPr lang="fr-FR" sz="1600" dirty="0"/>
              <a:t> nucleus </a:t>
            </a:r>
            <a:r>
              <a:rPr lang="fr-FR" sz="1600" dirty="0" err="1"/>
              <a:t>is</a:t>
            </a:r>
            <a:r>
              <a:rPr lang="fr-FR" sz="1600" dirty="0"/>
              <a:t> able to </a:t>
            </a:r>
            <a:r>
              <a:rPr lang="fr-FR" sz="1600" dirty="0" err="1"/>
              <a:t>behave</a:t>
            </a:r>
            <a:r>
              <a:rPr lang="fr-FR" sz="1600" dirty="0"/>
              <a:t> </a:t>
            </a:r>
            <a:r>
              <a:rPr lang="fr-FR" sz="1600" dirty="0" err="1"/>
              <a:t>like</a:t>
            </a:r>
            <a:r>
              <a:rPr lang="fr-FR" sz="1600" dirty="0"/>
              <a:t> a </a:t>
            </a:r>
            <a:r>
              <a:rPr lang="fr-FR" sz="1600" dirty="0" err="1"/>
              <a:t>diene</a:t>
            </a:r>
            <a:r>
              <a:rPr lang="fr-FR" sz="1600" dirty="0" smtClean="0"/>
              <a:t>.</a:t>
            </a:r>
          </a:p>
          <a:p>
            <a:r>
              <a:rPr lang="fr-FR" sz="1600" dirty="0" smtClean="0"/>
              <a:t>So</a:t>
            </a:r>
            <a:r>
              <a:rPr lang="fr-FR" sz="1600" dirty="0"/>
              <a:t>, </a:t>
            </a:r>
            <a:r>
              <a:rPr lang="fr-FR" sz="1600" dirty="0" err="1"/>
              <a:t>we</a:t>
            </a:r>
            <a:r>
              <a:rPr lang="fr-FR" sz="1600" dirty="0"/>
              <a:t> </a:t>
            </a:r>
            <a:r>
              <a:rPr lang="fr-FR" sz="1600" dirty="0" err="1"/>
              <a:t>described</a:t>
            </a:r>
            <a:r>
              <a:rPr lang="fr-FR" sz="1600" dirty="0"/>
              <a:t> </a:t>
            </a:r>
            <a:r>
              <a:rPr lang="fr-FR" sz="1600" dirty="0" err="1"/>
              <a:t>herein</a:t>
            </a:r>
            <a:r>
              <a:rPr lang="fr-FR" sz="1600" dirty="0"/>
              <a:t> the </a:t>
            </a:r>
            <a:r>
              <a:rPr lang="fr-FR" sz="1600" dirty="0" err="1"/>
              <a:t>Diels</a:t>
            </a:r>
            <a:r>
              <a:rPr lang="fr-FR" sz="1600" dirty="0"/>
              <a:t>–</a:t>
            </a:r>
            <a:r>
              <a:rPr lang="fr-FR" sz="1600" dirty="0" err="1"/>
              <a:t>Alder</a:t>
            </a:r>
            <a:r>
              <a:rPr lang="fr-FR" sz="1600" dirty="0"/>
              <a:t> </a:t>
            </a:r>
            <a:r>
              <a:rPr lang="fr-FR" sz="1600" dirty="0" err="1"/>
              <a:t>reaction</a:t>
            </a:r>
            <a:r>
              <a:rPr lang="fr-FR" sz="1600" dirty="0"/>
              <a:t> of </a:t>
            </a:r>
            <a:r>
              <a:rPr lang="fr-FR" sz="1600" dirty="0" err="1"/>
              <a:t>Purpurogallin</a:t>
            </a:r>
            <a:r>
              <a:rPr lang="fr-FR" sz="1600" dirty="0"/>
              <a:t> </a:t>
            </a:r>
            <a:r>
              <a:rPr lang="fr-FR" sz="1600" dirty="0" err="1"/>
              <a:t>tetraacetate</a:t>
            </a:r>
            <a:r>
              <a:rPr lang="fr-FR" sz="1600" dirty="0"/>
              <a:t> </a:t>
            </a:r>
            <a:r>
              <a:rPr lang="fr-FR" sz="1600" dirty="0" err="1"/>
              <a:t>with</a:t>
            </a:r>
            <a:r>
              <a:rPr lang="fr-FR" sz="1600" dirty="0"/>
              <a:t> </a:t>
            </a:r>
            <a:endParaRPr lang="fr-FR" sz="1600" dirty="0" smtClean="0"/>
          </a:p>
          <a:p>
            <a:r>
              <a:rPr lang="fr-FR" sz="1600" dirty="0" err="1" smtClean="0"/>
              <a:t>different</a:t>
            </a:r>
            <a:r>
              <a:rPr lang="fr-FR" sz="1600" dirty="0" smtClean="0"/>
              <a:t> </a:t>
            </a:r>
            <a:r>
              <a:rPr lang="fr-FR" sz="1600" dirty="0" err="1"/>
              <a:t>dienophiles</a:t>
            </a:r>
            <a:r>
              <a:rPr lang="fr-FR" sz="1600" dirty="0"/>
              <a:t> in </a:t>
            </a:r>
            <a:r>
              <a:rPr lang="fr-FR" sz="1600" dirty="0" err="1"/>
              <a:t>refluxing</a:t>
            </a:r>
            <a:r>
              <a:rPr lang="fr-FR" sz="1600" dirty="0"/>
              <a:t> </a:t>
            </a:r>
            <a:r>
              <a:rPr lang="fr-FR" sz="1600" dirty="0" err="1"/>
              <a:t>bromobenzene</a:t>
            </a:r>
            <a:r>
              <a:rPr lang="fr-FR" sz="1600" dirty="0"/>
              <a:t> (154 ° C) </a:t>
            </a:r>
            <a:r>
              <a:rPr lang="fr-FR" sz="1600" dirty="0" err="1"/>
              <a:t>according</a:t>
            </a:r>
            <a:r>
              <a:rPr lang="fr-FR" sz="1600" dirty="0"/>
              <a:t> to the </a:t>
            </a:r>
            <a:r>
              <a:rPr lang="fr-FR" sz="1600" dirty="0" err="1"/>
              <a:t>scheme</a:t>
            </a:r>
            <a:r>
              <a:rPr lang="fr-FR" sz="1600" dirty="0"/>
              <a:t> 2.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588863"/>
              </p:ext>
            </p:extLst>
          </p:nvPr>
        </p:nvGraphicFramePr>
        <p:xfrm>
          <a:off x="1923323" y="4047892"/>
          <a:ext cx="5951009" cy="1650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S ChemDraw Drawing" r:id="rId4" imgW="6982920" imgH="1937880" progId="ChemDraw.Document.6.0">
                  <p:embed/>
                </p:oleObj>
              </mc:Choice>
              <mc:Fallback>
                <p:oleObj name="CS ChemDraw Drawing" r:id="rId4" imgW="6982920" imgH="1937880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3323" y="4047892"/>
                        <a:ext cx="5951009" cy="16503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453509" y="5827630"/>
            <a:ext cx="889063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Scheme 2: Diels-Alder reactions between </a:t>
            </a:r>
            <a:r>
              <a:rPr lang="en-US" sz="1600" b="1" dirty="0" err="1"/>
              <a:t>Purpurogallin</a:t>
            </a:r>
            <a:r>
              <a:rPr lang="en-US" sz="1600" b="1" dirty="0"/>
              <a:t> </a:t>
            </a:r>
            <a:r>
              <a:rPr lang="en-US" sz="1600" b="1" dirty="0" err="1"/>
              <a:t>tetraacetate</a:t>
            </a:r>
            <a:r>
              <a:rPr lang="en-US" sz="1600" b="1" dirty="0"/>
              <a:t> and various dienophiles (3a-d).</a:t>
            </a:r>
            <a:endParaRPr lang="fr-FR" sz="1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91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9276" y="564995"/>
            <a:ext cx="9336461" cy="527825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+mn-lt"/>
              </a:rPr>
              <a:t>Study of Diels-Alder reactions of </a:t>
            </a:r>
            <a:r>
              <a:rPr lang="en-US" sz="1800" b="1" dirty="0" err="1">
                <a:solidFill>
                  <a:srgbClr val="C00000"/>
                </a:solidFill>
                <a:latin typeface="+mn-lt"/>
              </a:rPr>
              <a:t>purpurogallin</a:t>
            </a:r>
            <a:r>
              <a:rPr lang="en-US" sz="1800" b="1" dirty="0">
                <a:solidFill>
                  <a:srgbClr val="C00000"/>
                </a:solidFill>
                <a:latin typeface="+mn-lt"/>
              </a:rPr>
              <a:t> tetra-acetate with various dienophiles </a:t>
            </a:r>
            <a:endParaRPr lang="fr-FR" sz="1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61856" y="5053797"/>
            <a:ext cx="510519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zh-CN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          Table 1: Products of Diels-Alder reaction isolated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901" y="1604983"/>
            <a:ext cx="1339300" cy="866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490" y="2455548"/>
            <a:ext cx="1268900" cy="823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055" y="3278983"/>
            <a:ext cx="1190991" cy="85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32" y="4249085"/>
            <a:ext cx="1128269" cy="83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665497"/>
              </p:ext>
            </p:extLst>
          </p:nvPr>
        </p:nvGraphicFramePr>
        <p:xfrm>
          <a:off x="1132205" y="1432009"/>
          <a:ext cx="4742816" cy="3296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0133"/>
                <a:gridCol w="1701690"/>
                <a:gridCol w="1567656"/>
                <a:gridCol w="793337"/>
              </a:tblGrid>
              <a:tr h="244302">
                <a:tc>
                  <a:txBody>
                    <a:bodyPr/>
                    <a:lstStyle/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Entry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Dienophile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71170" indent="-340995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Product (3a-d)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Yield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7199">
                <a:tc>
                  <a:txBody>
                    <a:bodyPr/>
                    <a:lstStyle/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N-phenylmaleimide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000">
                        <a:effectLst/>
                      </a:endParaRPr>
                    </a:p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4a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39%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7578">
                <a:tc>
                  <a:txBody>
                    <a:bodyPr/>
                    <a:lstStyle/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N-Ethylmaleimide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000">
                        <a:effectLst/>
                      </a:endParaRPr>
                    </a:p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4b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36%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7978">
                <a:tc>
                  <a:txBody>
                    <a:bodyPr/>
                    <a:lstStyle/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Maleic Anhydrid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000">
                        <a:effectLst/>
                      </a:endParaRPr>
                    </a:p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4c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58%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9768">
                <a:tc>
                  <a:txBody>
                    <a:bodyPr/>
                    <a:lstStyle/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Benzoquinone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000">
                        <a:effectLst/>
                      </a:endParaRPr>
                    </a:p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4d</a:t>
                      </a:r>
                      <a:endParaRPr lang="fr-FR" sz="1000">
                        <a:solidFill>
                          <a:srgbClr val="000000"/>
                        </a:solidFill>
                        <a:effectLst/>
                        <a:latin typeface="Palatino Linotype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71170" indent="-47117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41%</a:t>
                      </a:r>
                      <a:endParaRPr lang="fr-FR" sz="1000" dirty="0">
                        <a:solidFill>
                          <a:srgbClr val="000000"/>
                        </a:solidFill>
                        <a:effectLst/>
                        <a:latin typeface="Palatino Linotype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5279073" y="114778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68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41822" cy="480164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+mn-lt"/>
              </a:rPr>
              <a:t>Study of Diels-Alder reactions of </a:t>
            </a:r>
            <a:r>
              <a:rPr lang="en-US" sz="1800" b="1" dirty="0" err="1">
                <a:solidFill>
                  <a:srgbClr val="C00000"/>
                </a:solidFill>
                <a:latin typeface="+mn-lt"/>
              </a:rPr>
              <a:t>purpurogallin</a:t>
            </a:r>
            <a:r>
              <a:rPr lang="en-US" sz="1800" b="1" dirty="0">
                <a:solidFill>
                  <a:srgbClr val="C00000"/>
                </a:solidFill>
                <a:latin typeface="+mn-lt"/>
              </a:rPr>
              <a:t> tetra-acetate with various dienophiles </a:t>
            </a:r>
            <a:endParaRPr lang="fr-FR" sz="1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234977"/>
              </p:ext>
            </p:extLst>
          </p:nvPr>
        </p:nvGraphicFramePr>
        <p:xfrm>
          <a:off x="1008192" y="3075600"/>
          <a:ext cx="7895065" cy="350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9902"/>
                <a:gridCol w="1744596"/>
                <a:gridCol w="1839815"/>
                <a:gridCol w="1250752"/>
              </a:tblGrid>
              <a:tr h="35014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Product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HOMO (eV)</a:t>
                      </a:r>
                      <a:endParaRPr lang="fr-FR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LUMO (eV)</a:t>
                      </a:r>
                      <a:endParaRPr lang="fr-FR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m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debye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0148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bromobenzene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014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Purpurogallin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(1)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-5.59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-1.86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3.36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014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Tetraacetylpurpurogallin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-6.1</a:t>
                      </a:r>
                      <a:r>
                        <a:rPr lang="fr-FR" sz="1600">
                          <a:solidFill>
                            <a:srgbClr val="008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-1.69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12.84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014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Tetramethylpurpurogallin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-5.65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-1.48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2.88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0148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6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6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FR" sz="16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0148">
                <a:tc>
                  <a:txBody>
                    <a:bodyPr/>
                    <a:lstStyle/>
                    <a:p>
                      <a:pPr indent="13398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Maleic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anhydride 3c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-7.99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-2.88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4.15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014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N-</a:t>
                      </a: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Phenyl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maleimide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3a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-6.46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-2.5</a:t>
                      </a:r>
                      <a:r>
                        <a:rPr lang="fr-FR" sz="1600">
                          <a:solidFill>
                            <a:srgbClr val="008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1.31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014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N-</a:t>
                      </a: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Ethyl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maleimide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3b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-7.27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-2.33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0.85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014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Benzoquinone 3d</a:t>
                      </a:r>
                      <a:endParaRPr lang="fr-FR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-7.11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-3.22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726509" y="1124831"/>
            <a:ext cx="2104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Theoretical studies </a:t>
            </a:r>
            <a:endParaRPr lang="fr-FR" dirty="0">
              <a:solidFill>
                <a:srgbClr val="00B0F0"/>
              </a:solidFill>
            </a:endParaRP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726509" y="1771162"/>
            <a:ext cx="95472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The </a:t>
            </a:r>
            <a:r>
              <a:rPr lang="fr-FR" sz="1600" dirty="0" err="1"/>
              <a:t>frontier</a:t>
            </a:r>
            <a:r>
              <a:rPr lang="fr-FR" sz="1600" dirty="0"/>
              <a:t> </a:t>
            </a:r>
            <a:r>
              <a:rPr lang="fr-FR" sz="1600" dirty="0" err="1"/>
              <a:t>orbitals</a:t>
            </a:r>
            <a:r>
              <a:rPr lang="fr-FR" sz="1600" dirty="0"/>
              <a:t> of </a:t>
            </a:r>
            <a:r>
              <a:rPr lang="fr-FR" sz="1600" dirty="0" err="1"/>
              <a:t>purpurogallin</a:t>
            </a:r>
            <a:r>
              <a:rPr lang="fr-FR" sz="1600" dirty="0"/>
              <a:t> </a:t>
            </a:r>
            <a:r>
              <a:rPr lang="fr-FR" sz="1600" dirty="0" err="1"/>
              <a:t>tetra-acetate</a:t>
            </a:r>
            <a:r>
              <a:rPr lang="fr-FR" sz="1600" dirty="0"/>
              <a:t> </a:t>
            </a:r>
            <a:r>
              <a:rPr lang="fr-FR" sz="1600" b="1" dirty="0"/>
              <a:t>(2)</a:t>
            </a:r>
            <a:r>
              <a:rPr lang="fr-FR" sz="1600" dirty="0"/>
              <a:t> and </a:t>
            </a:r>
            <a:r>
              <a:rPr lang="fr-FR" sz="1600" dirty="0" err="1"/>
              <a:t>dienophiles</a:t>
            </a:r>
            <a:r>
              <a:rPr lang="fr-FR" sz="1600" dirty="0"/>
              <a:t> </a:t>
            </a:r>
            <a:r>
              <a:rPr lang="fr-FR" sz="1600" b="1" dirty="0"/>
              <a:t>(3a-d)</a:t>
            </a:r>
            <a:r>
              <a:rPr lang="fr-FR" sz="1600" dirty="0"/>
              <a:t> </a:t>
            </a:r>
            <a:r>
              <a:rPr lang="fr-FR" sz="1600" dirty="0" err="1"/>
              <a:t>were</a:t>
            </a:r>
            <a:r>
              <a:rPr lang="fr-FR" sz="1600" dirty="0"/>
              <a:t> </a:t>
            </a:r>
            <a:r>
              <a:rPr lang="fr-FR" sz="1600" dirty="0" err="1"/>
              <a:t>calculated</a:t>
            </a:r>
            <a:r>
              <a:rPr lang="fr-FR" sz="1600" dirty="0"/>
              <a:t> </a:t>
            </a:r>
            <a:r>
              <a:rPr lang="fr-FR" sz="1600" dirty="0" err="1"/>
              <a:t>using</a:t>
            </a:r>
            <a:r>
              <a:rPr lang="fr-FR" sz="1600" dirty="0"/>
              <a:t> </a:t>
            </a:r>
            <a:r>
              <a:rPr lang="fr-FR" sz="1600" dirty="0" smtClean="0"/>
              <a:t>the</a:t>
            </a:r>
          </a:p>
          <a:p>
            <a:r>
              <a:rPr lang="fr-FR" sz="1600" dirty="0" smtClean="0"/>
              <a:t> </a:t>
            </a:r>
            <a:r>
              <a:rPr lang="fr-FR" sz="1600" dirty="0"/>
              <a:t>DFT-B3LYP </a:t>
            </a:r>
            <a:r>
              <a:rPr lang="en-US" sz="1600" dirty="0"/>
              <a:t>with </a:t>
            </a:r>
            <a:r>
              <a:rPr lang="en-US" sz="1600" dirty="0" smtClean="0"/>
              <a:t>the </a:t>
            </a:r>
            <a:r>
              <a:rPr lang="en-US" sz="1600" dirty="0"/>
              <a:t>6-31G(d) basis set</a:t>
            </a:r>
            <a:r>
              <a:rPr lang="fr-FR" sz="1600" dirty="0"/>
              <a:t> in vacuum and </a:t>
            </a:r>
            <a:r>
              <a:rPr lang="fr-FR" sz="1600" dirty="0" err="1"/>
              <a:t>then</a:t>
            </a:r>
            <a:r>
              <a:rPr lang="fr-FR" sz="1600" dirty="0"/>
              <a:t> in </a:t>
            </a:r>
            <a:r>
              <a:rPr lang="fr-FR" sz="1600" dirty="0" err="1"/>
              <a:t>bromobenzene</a:t>
            </a:r>
            <a:r>
              <a:rPr lang="fr-FR" sz="1600" dirty="0"/>
              <a:t> (</a:t>
            </a:r>
            <a:r>
              <a:rPr lang="fr-FR" sz="1600" dirty="0" err="1"/>
              <a:t>dielectric</a:t>
            </a:r>
            <a:r>
              <a:rPr lang="fr-FR" sz="1600" dirty="0"/>
              <a:t> constant </a:t>
            </a:r>
            <a:r>
              <a:rPr lang="fr-FR" sz="1600" dirty="0">
                <a:sym typeface="Symbol"/>
              </a:rPr>
              <a:t></a:t>
            </a:r>
            <a:r>
              <a:rPr lang="fr-FR" sz="1600" dirty="0"/>
              <a:t> = 5.4) </a:t>
            </a:r>
            <a:r>
              <a:rPr lang="fr-FR" sz="1600" dirty="0" err="1"/>
              <a:t>using</a:t>
            </a:r>
            <a:r>
              <a:rPr lang="fr-FR" sz="1600" dirty="0"/>
              <a:t> </a:t>
            </a:r>
            <a:endParaRPr lang="fr-FR" sz="1600" dirty="0" smtClean="0"/>
          </a:p>
          <a:p>
            <a:r>
              <a:rPr lang="en-US" sz="1600" dirty="0" smtClean="0"/>
              <a:t>Continuum </a:t>
            </a:r>
            <a:r>
              <a:rPr lang="en-US" sz="1600" dirty="0"/>
              <a:t>Solvation Models, SM8 and are reported in the </a:t>
            </a:r>
            <a:r>
              <a:rPr lang="en-US" sz="1600" b="1" dirty="0"/>
              <a:t>Table</a:t>
            </a:r>
            <a:r>
              <a:rPr lang="fr-FR" sz="1600" b="1" dirty="0"/>
              <a:t> 2</a:t>
            </a:r>
            <a:r>
              <a:rPr lang="fr-FR" sz="1600" dirty="0"/>
              <a:t>.</a:t>
            </a:r>
            <a:endParaRPr lang="fr-FR" sz="1600" b="1" dirty="0"/>
          </a:p>
          <a:p>
            <a:endParaRPr lang="fr-FR" sz="1600" dirty="0"/>
          </a:p>
        </p:txBody>
      </p:sp>
      <p:sp>
        <p:nvSpPr>
          <p:cNvPr id="9" name="ZoneTexte 8"/>
          <p:cNvSpPr txBox="1"/>
          <p:nvPr/>
        </p:nvSpPr>
        <p:spPr>
          <a:xfrm>
            <a:off x="3018772" y="2402103"/>
            <a:ext cx="3462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fr-FR" dirty="0"/>
              <a:t> </a:t>
            </a:r>
            <a:endParaRPr lang="fr-FR" b="1" dirty="0"/>
          </a:p>
          <a:p>
            <a:pPr fontAlgn="base"/>
            <a:r>
              <a:rPr lang="fr-FR" sz="1600" b="1" dirty="0"/>
              <a:t>Table 2: Frontier orbitales </a:t>
            </a:r>
            <a:r>
              <a:rPr lang="fr-FR" sz="1600" b="1" dirty="0" err="1"/>
              <a:t>calculat</a:t>
            </a:r>
            <a:r>
              <a:rPr lang="fr-FR" b="1" dirty="0" err="1"/>
              <a:t>ed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04445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598" y="255639"/>
            <a:ext cx="8596668" cy="1320800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+mn-lt"/>
              </a:rPr>
              <a:t>Study of Diels-Alder reactions of </a:t>
            </a:r>
            <a:r>
              <a:rPr lang="en-US" sz="1800" b="1" dirty="0" err="1">
                <a:solidFill>
                  <a:srgbClr val="C00000"/>
                </a:solidFill>
                <a:latin typeface="+mn-lt"/>
              </a:rPr>
              <a:t>purpurogallin</a:t>
            </a:r>
            <a:r>
              <a:rPr lang="en-US" sz="1800" b="1" dirty="0">
                <a:solidFill>
                  <a:srgbClr val="C00000"/>
                </a:solidFill>
                <a:latin typeface="+mn-lt"/>
              </a:rPr>
              <a:t> tetra-acetate with various dienophil</a:t>
            </a:r>
            <a:r>
              <a:rPr lang="en-US" sz="1800" b="1" dirty="0">
                <a:solidFill>
                  <a:schemeClr val="tx1"/>
                </a:solidFill>
                <a:latin typeface="+mn-lt"/>
              </a:rPr>
              <a:t>es</a:t>
            </a:r>
            <a:endParaRPr lang="fr-FR" sz="18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4828" y="3983346"/>
            <a:ext cx="8596668" cy="181405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  Conclusions:</a:t>
            </a:r>
          </a:p>
          <a:p>
            <a:r>
              <a:rPr lang="en-US" dirty="0" err="1" smtClean="0"/>
              <a:t>Tetraacetylpurpurogallin</a:t>
            </a:r>
            <a:r>
              <a:rPr lang="en-US" dirty="0" smtClean="0"/>
              <a:t> </a:t>
            </a:r>
            <a:r>
              <a:rPr lang="en-US" dirty="0"/>
              <a:t>leads to reaction of Diels-Alder with cyclic dienophiles in moderate yield under thermal activation</a:t>
            </a:r>
            <a:r>
              <a:rPr lang="en-US" dirty="0" smtClean="0"/>
              <a:t>.</a:t>
            </a:r>
          </a:p>
          <a:p>
            <a:r>
              <a:rPr lang="fr-FR" dirty="0"/>
              <a:t>The </a:t>
            </a:r>
            <a:r>
              <a:rPr lang="fr-FR" dirty="0" err="1"/>
              <a:t>reactions</a:t>
            </a:r>
            <a:r>
              <a:rPr lang="fr-FR" dirty="0"/>
              <a:t> of </a:t>
            </a:r>
            <a:r>
              <a:rPr lang="fr-FR" dirty="0" err="1"/>
              <a:t>purpurogallin</a:t>
            </a:r>
            <a:r>
              <a:rPr lang="fr-FR" dirty="0"/>
              <a:t> </a:t>
            </a:r>
            <a:r>
              <a:rPr lang="fr-FR" dirty="0" err="1"/>
              <a:t>tetraacetate</a:t>
            </a:r>
            <a:r>
              <a:rPr lang="fr-FR" dirty="0"/>
              <a:t> </a:t>
            </a:r>
            <a:r>
              <a:rPr lang="fr-FR" b="1" dirty="0"/>
              <a:t>2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dienophiles</a:t>
            </a:r>
            <a:r>
              <a:rPr lang="fr-FR" dirty="0"/>
              <a:t> </a:t>
            </a:r>
            <a:r>
              <a:rPr lang="fr-FR" b="1" dirty="0"/>
              <a:t>3a-d</a:t>
            </a:r>
            <a:r>
              <a:rPr lang="fr-FR" dirty="0"/>
              <a:t> correspond at a Normal Electron </a:t>
            </a:r>
            <a:r>
              <a:rPr lang="fr-FR" dirty="0" err="1"/>
              <a:t>Demand</a:t>
            </a:r>
            <a:r>
              <a:rPr lang="fr-FR" dirty="0"/>
              <a:t> (NED) </a:t>
            </a:r>
            <a:r>
              <a:rPr lang="fr-FR" dirty="0" err="1"/>
              <a:t>Diels-alder</a:t>
            </a:r>
            <a:r>
              <a:rPr lang="fr-FR" dirty="0"/>
              <a:t> </a:t>
            </a:r>
            <a:r>
              <a:rPr lang="fr-FR" dirty="0" err="1"/>
              <a:t>reactions</a:t>
            </a:r>
            <a:r>
              <a:rPr lang="fr-FR" dirty="0"/>
              <a:t>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344557" y="1855302"/>
            <a:ext cx="969207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From</a:t>
            </a:r>
            <a:r>
              <a:rPr lang="fr-FR" dirty="0"/>
              <a:t> the position of the </a:t>
            </a:r>
            <a:r>
              <a:rPr lang="fr-FR" dirty="0" err="1"/>
              <a:t>frontier</a:t>
            </a:r>
            <a:r>
              <a:rPr lang="fr-FR" dirty="0"/>
              <a:t> </a:t>
            </a:r>
            <a:r>
              <a:rPr lang="fr-FR" dirty="0" err="1"/>
              <a:t>orbitals</a:t>
            </a:r>
            <a:r>
              <a:rPr lang="fr-FR" dirty="0"/>
              <a:t>, </a:t>
            </a:r>
            <a:r>
              <a:rPr lang="fr-FR" dirty="0" err="1"/>
              <a:t>i.e</a:t>
            </a:r>
            <a:r>
              <a:rPr lang="en-US" dirty="0"/>
              <a:t> difference between </a:t>
            </a:r>
            <a:r>
              <a:rPr lang="en-US" dirty="0" err="1"/>
              <a:t>HOMO</a:t>
            </a:r>
            <a:r>
              <a:rPr lang="en-US" baseline="30000" dirty="0" err="1"/>
              <a:t>d</a:t>
            </a:r>
            <a:r>
              <a:rPr lang="en-US" dirty="0"/>
              <a:t> and </a:t>
            </a:r>
            <a:r>
              <a:rPr lang="en-US" dirty="0" err="1"/>
              <a:t>LUMO</a:t>
            </a:r>
            <a:r>
              <a:rPr lang="en-US" baseline="30000" dirty="0" err="1"/>
              <a:t>a</a:t>
            </a:r>
            <a:r>
              <a:rPr lang="en-US" dirty="0"/>
              <a:t> and difference </a:t>
            </a:r>
            <a:endParaRPr lang="en-US" dirty="0" smtClean="0"/>
          </a:p>
          <a:p>
            <a:r>
              <a:rPr lang="en-US" dirty="0" smtClean="0"/>
              <a:t>between </a:t>
            </a:r>
            <a:r>
              <a:rPr lang="en-US" dirty="0" err="1"/>
              <a:t>HOMO</a:t>
            </a:r>
            <a:r>
              <a:rPr lang="en-US" baseline="30000" dirty="0" err="1"/>
              <a:t>a</a:t>
            </a:r>
            <a:r>
              <a:rPr lang="en-US" dirty="0"/>
              <a:t> and </a:t>
            </a:r>
            <a:r>
              <a:rPr lang="en-US" dirty="0" err="1"/>
              <a:t>LUMO</a:t>
            </a:r>
            <a:r>
              <a:rPr lang="en-US" baseline="30000" dirty="0" err="1"/>
              <a:t>d</a:t>
            </a:r>
            <a:r>
              <a:rPr lang="en-US" dirty="0"/>
              <a:t>,</a:t>
            </a:r>
            <a:r>
              <a:rPr lang="fr-FR" dirty="0"/>
              <a:t> the </a:t>
            </a:r>
            <a:r>
              <a:rPr lang="fr-FR" dirty="0" err="1"/>
              <a:t>most</a:t>
            </a:r>
            <a:r>
              <a:rPr lang="fr-FR" dirty="0"/>
              <a:t> probable </a:t>
            </a:r>
            <a:r>
              <a:rPr lang="fr-FR" dirty="0" err="1"/>
              <a:t>Diels-Alder</a:t>
            </a:r>
            <a:r>
              <a:rPr lang="fr-FR" dirty="0"/>
              <a:t> </a:t>
            </a:r>
            <a:r>
              <a:rPr lang="fr-FR" dirty="0" err="1"/>
              <a:t>reaction</a:t>
            </a:r>
            <a:r>
              <a:rPr lang="fr-FR" dirty="0"/>
              <a:t> </a:t>
            </a:r>
            <a:r>
              <a:rPr lang="fr-FR" dirty="0" err="1"/>
              <a:t>appears</a:t>
            </a:r>
            <a:r>
              <a:rPr lang="fr-FR" dirty="0"/>
              <a:t> as normal </a:t>
            </a:r>
            <a:r>
              <a:rPr lang="fr-FR" dirty="0" err="1"/>
              <a:t>demand</a:t>
            </a:r>
            <a:r>
              <a:rPr lang="fr-FR" dirty="0"/>
              <a:t> </a:t>
            </a:r>
            <a:r>
              <a:rPr lang="fr-FR" dirty="0" err="1" smtClean="0"/>
              <a:t>with</a:t>
            </a:r>
            <a:endParaRPr lang="fr-FR" dirty="0" smtClean="0"/>
          </a:p>
          <a:p>
            <a:r>
              <a:rPr lang="fr-FR" dirty="0" smtClean="0"/>
              <a:t>a </a:t>
            </a:r>
            <a:r>
              <a:rPr lang="fr-FR" dirty="0" err="1"/>
              <a:t>transfer</a:t>
            </a:r>
            <a:r>
              <a:rPr lang="fr-FR" dirty="0"/>
              <a:t> of </a:t>
            </a:r>
            <a:r>
              <a:rPr lang="fr-FR" dirty="0" err="1"/>
              <a:t>electrons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purpurogallin</a:t>
            </a:r>
            <a:r>
              <a:rPr lang="fr-FR" dirty="0"/>
              <a:t> </a:t>
            </a:r>
            <a:r>
              <a:rPr lang="fr-FR" dirty="0" err="1"/>
              <a:t>tetraacetate</a:t>
            </a:r>
            <a:r>
              <a:rPr lang="fr-FR" dirty="0"/>
              <a:t> or </a:t>
            </a:r>
            <a:r>
              <a:rPr lang="fr-FR" dirty="0" err="1"/>
              <a:t>tetramethyl</a:t>
            </a:r>
            <a:r>
              <a:rPr lang="fr-FR" dirty="0"/>
              <a:t> </a:t>
            </a:r>
            <a:r>
              <a:rPr lang="fr-FR" dirty="0" err="1"/>
              <a:t>purpurogallin</a:t>
            </a:r>
            <a:r>
              <a:rPr lang="fr-FR" dirty="0"/>
              <a:t> as </a:t>
            </a:r>
            <a:r>
              <a:rPr lang="fr-FR" dirty="0" err="1"/>
              <a:t>donor</a:t>
            </a:r>
            <a:r>
              <a:rPr lang="fr-FR" dirty="0"/>
              <a:t> to </a:t>
            </a:r>
            <a:endParaRPr lang="fr-FR" dirty="0" smtClean="0"/>
          </a:p>
          <a:p>
            <a:r>
              <a:rPr lang="fr-FR" dirty="0" err="1" smtClean="0"/>
              <a:t>acceptor</a:t>
            </a:r>
            <a:r>
              <a:rPr lang="fr-FR" dirty="0" smtClean="0"/>
              <a:t> </a:t>
            </a:r>
            <a:r>
              <a:rPr lang="fr-FR" dirty="0" err="1"/>
              <a:t>dienophile</a:t>
            </a:r>
            <a:r>
              <a:rPr lang="fr-FR" dirty="0"/>
              <a:t> in the 4 cases </a:t>
            </a:r>
            <a:r>
              <a:rPr lang="fr-FR" dirty="0" err="1"/>
              <a:t>studied</a:t>
            </a:r>
            <a:r>
              <a:rPr lang="fr-FR" dirty="0"/>
              <a:t>. In the case of </a:t>
            </a:r>
            <a:r>
              <a:rPr lang="en-US" dirty="0"/>
              <a:t>non-</a:t>
            </a:r>
            <a:r>
              <a:rPr lang="en-US" dirty="0" err="1"/>
              <a:t>benzenoid</a:t>
            </a:r>
            <a:r>
              <a:rPr lang="en-US" dirty="0"/>
              <a:t> aromatic compounds </a:t>
            </a:r>
            <a:r>
              <a:rPr lang="en-US" dirty="0" smtClean="0"/>
              <a:t>like</a:t>
            </a:r>
          </a:p>
          <a:p>
            <a:r>
              <a:rPr lang="en-US" dirty="0" smtClean="0"/>
              <a:t> </a:t>
            </a:r>
            <a:r>
              <a:rPr lang="en-US" dirty="0" err="1"/>
              <a:t>purpurogallin</a:t>
            </a:r>
            <a:r>
              <a:rPr lang="en-US" dirty="0"/>
              <a:t> or </a:t>
            </a:r>
            <a:r>
              <a:rPr lang="en-US" dirty="0" err="1"/>
              <a:t>tetraacetate</a:t>
            </a:r>
            <a:r>
              <a:rPr lang="en-US" dirty="0"/>
              <a:t> </a:t>
            </a:r>
            <a:r>
              <a:rPr lang="en-US" dirty="0" err="1"/>
              <a:t>purpurogallin</a:t>
            </a:r>
            <a:r>
              <a:rPr lang="en-US" dirty="0"/>
              <a:t>, the </a:t>
            </a:r>
            <a:r>
              <a:rPr lang="en-US" dirty="0" err="1"/>
              <a:t>antiaromaticity</a:t>
            </a:r>
            <a:r>
              <a:rPr lang="en-US" dirty="0"/>
              <a:t> leads to normal-electron-demand </a:t>
            </a:r>
            <a:endParaRPr lang="en-US" dirty="0" smtClean="0"/>
          </a:p>
          <a:p>
            <a:r>
              <a:rPr lang="en-US" dirty="0" smtClean="0"/>
              <a:t>Diels-Alder </a:t>
            </a:r>
            <a:r>
              <a:rPr lang="en-US" dirty="0"/>
              <a:t>reactions.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08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5670</TotalTime>
  <Words>537</Words>
  <Application>Microsoft Office PowerPoint</Application>
  <PresentationFormat>Personnalisé</PresentationFormat>
  <Paragraphs>105</Paragraphs>
  <Slides>6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Facette</vt:lpstr>
      <vt:lpstr>CS ChemDraw Drawing</vt:lpstr>
      <vt:lpstr>Study of Diels-Alder reactions of purpurogallin tetra-acetate with various dienophiles † </vt:lpstr>
      <vt:lpstr>Présentation PowerPoint</vt:lpstr>
      <vt:lpstr>Study of Diels-Alder reactions of purpurogallin tetra-acetate with various dienophiles </vt:lpstr>
      <vt:lpstr>Study of Diels-Alder reactions of purpurogallin tetra-acetate with various dienophiles </vt:lpstr>
      <vt:lpstr>Study of Diels-Alder reactions of purpurogallin tetra-acetate with various dienophiles </vt:lpstr>
      <vt:lpstr>Study of Diels-Alder reactions of purpurogallin tetra-acetate with various dienophiles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Activation aérobie et biomimétique de liaisons C-H des phénols catalysée par les complexes cuivre-amines</dc:title>
  <dc:creator>USER</dc:creator>
  <cp:lastModifiedBy>papou</cp:lastModifiedBy>
  <cp:revision>182</cp:revision>
  <dcterms:created xsi:type="dcterms:W3CDTF">2014-12-08T20:37:02Z</dcterms:created>
  <dcterms:modified xsi:type="dcterms:W3CDTF">2021-10-20T09:13:42Z</dcterms:modified>
</cp:coreProperties>
</file>