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9"/>
  </p:notesMasterIdLst>
  <p:sldIdLst>
    <p:sldId id="327" r:id="rId2"/>
    <p:sldId id="262" r:id="rId3"/>
    <p:sldId id="271" r:id="rId4"/>
    <p:sldId id="279" r:id="rId5"/>
    <p:sldId id="283" r:id="rId6"/>
    <p:sldId id="274" r:id="rId7"/>
    <p:sldId id="278" r:id="rId8"/>
    <p:sldId id="284" r:id="rId9"/>
    <p:sldId id="285" r:id="rId10"/>
    <p:sldId id="287" r:id="rId11"/>
    <p:sldId id="289" r:id="rId12"/>
    <p:sldId id="290" r:id="rId13"/>
    <p:sldId id="295" r:id="rId14"/>
    <p:sldId id="296" r:id="rId15"/>
    <p:sldId id="299" r:id="rId16"/>
    <p:sldId id="300" r:id="rId17"/>
    <p:sldId id="313" r:id="rId18"/>
  </p:sldIdLst>
  <p:sldSz cx="12192000" cy="6858000"/>
  <p:notesSz cx="7099300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FFFF"/>
    <a:srgbClr val="FFCC99"/>
    <a:srgbClr val="66CCFF"/>
    <a:srgbClr val="33CCCC"/>
    <a:srgbClr val="FFFF66"/>
    <a:srgbClr val="FF00FF"/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19" autoAdjust="0"/>
    <p:restoredTop sz="86355" autoAdjust="0"/>
  </p:normalViewPr>
  <p:slideViewPr>
    <p:cSldViewPr snapToGrid="0">
      <p:cViewPr varScale="1">
        <p:scale>
          <a:sx n="86" d="100"/>
          <a:sy n="86" d="100"/>
        </p:scale>
        <p:origin x="-714" y="-8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454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image" Target="../media/image19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e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image" Target="../media/image22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emf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7.emf"/><Relationship Id="rId1" Type="http://schemas.openxmlformats.org/officeDocument/2006/relationships/image" Target="../media/image26.e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image" Target="../media/image2.e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image" Target="../media/image12.e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image" Target="../media/image14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350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350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59D30665-7234-4319-9F96-BFEDC7E01199}" type="datetimeFigureOut">
              <a:rPr lang="fr-FR" smtClean="0"/>
              <a:t>31/10/2021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479425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709930" y="4925407"/>
            <a:ext cx="5679440" cy="4029879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6363" cy="51350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4021294" y="9721107"/>
            <a:ext cx="3076363" cy="51350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F48E8CC6-9E30-4C03-9616-295A89A3434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0682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8E8CC6-9E30-4C03-9616-295A89A34343}" type="slidenum">
              <a:rPr lang="fr-FR" smtClean="0"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807350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8E8CC6-9E30-4C03-9616-295A89A34343}" type="slidenum">
              <a:rPr lang="fr-FR" smtClean="0"/>
              <a:t>16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42643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DA414-7EC4-4A34-852D-7DBB2FDC9907}" type="datetime1">
              <a:rPr lang="en-US" smtClean="0"/>
              <a:t>10/31/2021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7C66A-1C01-46FE-AAD2-620F1606E481}" type="datetime1">
              <a:rPr lang="en-US" smtClean="0"/>
              <a:t>10/31/2021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D0D36-A042-43C2-92A2-E21EC414B3F9}" type="datetime1">
              <a:rPr lang="en-US" smtClean="0"/>
              <a:t>10/31/2021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0C187-0110-44A3-959F-FCA60AA0A0BD}" type="datetime1">
              <a:rPr lang="en-US" smtClean="0"/>
              <a:t>10/31/2021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A8C01-B113-4784-8C78-253408B4E277}" type="datetime1">
              <a:rPr lang="en-US" smtClean="0"/>
              <a:t>10/31/2021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CEAB1-0DD8-453E-B814-DFA337E04FE3}" type="datetime1">
              <a:rPr lang="en-US" smtClean="0"/>
              <a:t>10/31/2021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813FB-C25A-40FE-92B6-03D131B56E2A}" type="datetime1">
              <a:rPr lang="en-US" smtClean="0"/>
              <a:t>10/31/2021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C90C4-F478-4C62-AC3A-C64B8F1473E6}" type="datetime1">
              <a:rPr lang="en-US" smtClean="0"/>
              <a:t>10/31/2021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A6F93-E9BA-4BFC-9CC4-99F888FC2F43}" type="datetime1">
              <a:rPr lang="en-US" smtClean="0"/>
              <a:t>10/31/2021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8CCCB-2278-4723-89F9-3191067AFE3C}" type="datetime1">
              <a:rPr lang="en-US" smtClean="0"/>
              <a:t>10/31/2021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432FA-B200-4E6C-A50A-66C89F7D6D6C}" type="datetime1">
              <a:rPr lang="en-US" smtClean="0"/>
              <a:t>10/31/2021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BA45E-1DAB-4471-8946-AF4ADB077955}" type="datetime1">
              <a:rPr lang="en-US" smtClean="0"/>
              <a:t>10/31/2021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2EBC8-B956-4303-9C10-650B82338A55}" type="datetime1">
              <a:rPr lang="en-US" smtClean="0"/>
              <a:t>10/31/2021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E60CD-D3DD-44E5-BEDE-B2EF118CEA15}" type="datetime1">
              <a:rPr lang="en-US" smtClean="0"/>
              <a:t>10/31/2021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D517F-EF57-4687-96EA-E1E7947921BB}" type="datetime1">
              <a:rPr lang="en-US" smtClean="0"/>
              <a:t>10/31/2021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E96EA-7DBD-489B-9589-FD96FE66D9C8}" type="datetime1">
              <a:rPr lang="en-US" smtClean="0"/>
              <a:t>10/31/2021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258595-5AB3-4726-806B-1E17B9EF527C}" type="datetime1">
              <a:rPr lang="en-US" smtClean="0"/>
              <a:t>10/31/2021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8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20.emf"/><Relationship Id="rId5" Type="http://schemas.openxmlformats.org/officeDocument/2006/relationships/oleObject" Target="../embeddings/oleObject16.bin"/><Relationship Id="rId4" Type="http://schemas.openxmlformats.org/officeDocument/2006/relationships/image" Target="../media/image19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5" Type="http://schemas.openxmlformats.org/officeDocument/2006/relationships/image" Target="../media/image21.emf"/><Relationship Id="rId4" Type="http://schemas.openxmlformats.org/officeDocument/2006/relationships/oleObject" Target="../embeddings/oleObject17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23.emf"/><Relationship Id="rId5" Type="http://schemas.openxmlformats.org/officeDocument/2006/relationships/oleObject" Target="../embeddings/oleObject19.bin"/><Relationship Id="rId4" Type="http://schemas.openxmlformats.org/officeDocument/2006/relationships/image" Target="../media/image22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24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4" Type="http://schemas.openxmlformats.org/officeDocument/2006/relationships/image" Target="../media/image25.e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7" Type="http://schemas.openxmlformats.org/officeDocument/2006/relationships/image" Target="../media/image27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23.bin"/><Relationship Id="rId5" Type="http://schemas.openxmlformats.org/officeDocument/2006/relationships/image" Target="../media/image26.emf"/><Relationship Id="rId4" Type="http://schemas.openxmlformats.org/officeDocument/2006/relationships/oleObject" Target="../embeddings/oleObject22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4" Type="http://schemas.openxmlformats.org/officeDocument/2006/relationships/image" Target="../media/image28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emf"/><Relationship Id="rId3" Type="http://schemas.openxmlformats.org/officeDocument/2006/relationships/image" Target="../media/image4.emf"/><Relationship Id="rId7" Type="http://schemas.openxmlformats.org/officeDocument/2006/relationships/image" Target="../media/image3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11" Type="http://schemas.openxmlformats.org/officeDocument/2006/relationships/image" Target="../media/image8.emf"/><Relationship Id="rId5" Type="http://schemas.openxmlformats.org/officeDocument/2006/relationships/image" Target="../media/image2.emf"/><Relationship Id="rId10" Type="http://schemas.openxmlformats.org/officeDocument/2006/relationships/image" Target="../media/image7.emf"/><Relationship Id="rId4" Type="http://schemas.openxmlformats.org/officeDocument/2006/relationships/oleObject" Target="../embeddings/oleObject2.bin"/><Relationship Id="rId9" Type="http://schemas.openxmlformats.org/officeDocument/2006/relationships/image" Target="../media/image6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9.e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3" Type="http://schemas.openxmlformats.org/officeDocument/2006/relationships/image" Target="../media/image4.emf"/><Relationship Id="rId7" Type="http://schemas.openxmlformats.org/officeDocument/2006/relationships/image" Target="../media/image10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6.bin"/><Relationship Id="rId5" Type="http://schemas.openxmlformats.org/officeDocument/2006/relationships/image" Target="../media/image2.emf"/><Relationship Id="rId4" Type="http://schemas.openxmlformats.org/officeDocument/2006/relationships/oleObject" Target="../embeddings/oleObject5.bin"/><Relationship Id="rId9" Type="http://schemas.openxmlformats.org/officeDocument/2006/relationships/image" Target="../media/image11.e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s://doi.org/10.1021/cr300527g" TargetMode="External"/><Relationship Id="rId3" Type="http://schemas.openxmlformats.org/officeDocument/2006/relationships/image" Target="../media/image4.emf"/><Relationship Id="rId7" Type="http://schemas.openxmlformats.org/officeDocument/2006/relationships/image" Target="../media/image13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9.bin"/><Relationship Id="rId5" Type="http://schemas.openxmlformats.org/officeDocument/2006/relationships/image" Target="../media/image12.emf"/><Relationship Id="rId4" Type="http://schemas.openxmlformats.org/officeDocument/2006/relationships/oleObject" Target="../embeddings/oleObject8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5.e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14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6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7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err="1">
                <a:solidFill>
                  <a:schemeClr val="tx1"/>
                </a:solidFill>
                <a:latin typeface="+mn-lt"/>
              </a:rPr>
              <a:t>Aerobic</a:t>
            </a:r>
            <a:r>
              <a:rPr lang="fr-FR" dirty="0">
                <a:solidFill>
                  <a:schemeClr val="tx1"/>
                </a:solidFill>
                <a:latin typeface="+mn-lt"/>
              </a:rPr>
              <a:t> and </a:t>
            </a:r>
            <a:r>
              <a:rPr lang="fr-FR" dirty="0" err="1">
                <a:solidFill>
                  <a:schemeClr val="tx1"/>
                </a:solidFill>
                <a:latin typeface="+mn-lt"/>
              </a:rPr>
              <a:t>biomimetic</a:t>
            </a:r>
            <a:r>
              <a:rPr lang="fr-FR" dirty="0">
                <a:solidFill>
                  <a:schemeClr val="tx1"/>
                </a:solidFill>
                <a:latin typeface="+mn-lt"/>
              </a:rPr>
              <a:t> activation of C-H bonds of </a:t>
            </a:r>
            <a:r>
              <a:rPr lang="fr-FR" dirty="0" err="1">
                <a:solidFill>
                  <a:schemeClr val="tx1"/>
                </a:solidFill>
                <a:latin typeface="+mn-lt"/>
              </a:rPr>
              <a:t>phenols</a:t>
            </a:r>
            <a:r>
              <a:rPr lang="fr-FR" dirty="0">
                <a:solidFill>
                  <a:schemeClr val="tx1"/>
                </a:solidFill>
                <a:latin typeface="+mn-lt"/>
              </a:rPr>
              <a:t> </a:t>
            </a:r>
            <a:r>
              <a:rPr lang="fr-FR" dirty="0" err="1">
                <a:solidFill>
                  <a:schemeClr val="tx1"/>
                </a:solidFill>
                <a:latin typeface="+mn-lt"/>
              </a:rPr>
              <a:t>catalyzed</a:t>
            </a:r>
            <a:r>
              <a:rPr lang="fr-FR" dirty="0">
                <a:solidFill>
                  <a:schemeClr val="tx1"/>
                </a:solidFill>
                <a:latin typeface="+mn-lt"/>
              </a:rPr>
              <a:t> by </a:t>
            </a:r>
            <a:r>
              <a:rPr lang="fr-FR" dirty="0" err="1">
                <a:solidFill>
                  <a:schemeClr val="tx1"/>
                </a:solidFill>
                <a:latin typeface="+mn-lt"/>
              </a:rPr>
              <a:t>copper</a:t>
            </a:r>
            <a:r>
              <a:rPr lang="fr-FR" dirty="0">
                <a:solidFill>
                  <a:schemeClr val="tx1"/>
                </a:solidFill>
                <a:latin typeface="+mn-lt"/>
              </a:rPr>
              <a:t>-amine complexes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75861" y="2160589"/>
            <a:ext cx="8669845" cy="3406493"/>
          </a:xfrm>
        </p:spPr>
        <p:txBody>
          <a:bodyPr>
            <a:noAutofit/>
          </a:bodyPr>
          <a:lstStyle/>
          <a:p>
            <a:r>
              <a:rPr lang="fr-FR" sz="2000" b="1" dirty="0" err="1"/>
              <a:t>Mebrouka</a:t>
            </a:r>
            <a:r>
              <a:rPr lang="fr-FR" sz="2000" b="1" dirty="0"/>
              <a:t> </a:t>
            </a:r>
            <a:r>
              <a:rPr lang="fr-FR" sz="2000" b="1" dirty="0" err="1"/>
              <a:t>Dekhici,</a:t>
            </a:r>
            <a:r>
              <a:rPr lang="fr-FR" sz="2000" b="1" baseline="30000" dirty="0" err="1"/>
              <a:t>a,b</a:t>
            </a:r>
            <a:r>
              <a:rPr lang="fr-FR" sz="2000" b="1" dirty="0"/>
              <a:t> Didier </a:t>
            </a:r>
            <a:r>
              <a:rPr lang="fr-FR" sz="2000" b="1" dirty="0" err="1"/>
              <a:t>Villemin</a:t>
            </a:r>
            <a:r>
              <a:rPr lang="fr-FR" sz="2000" b="1" baseline="30000" dirty="0" err="1"/>
              <a:t>a</a:t>
            </a:r>
            <a:r>
              <a:rPr lang="fr-FR" sz="2000" b="1" dirty="0"/>
              <a:t>*, Nawel </a:t>
            </a:r>
            <a:r>
              <a:rPr lang="fr-FR" sz="2000" b="1" dirty="0" err="1" smtClean="0"/>
              <a:t>Cheikh</a:t>
            </a:r>
            <a:r>
              <a:rPr lang="fr-FR" sz="2000" b="1" baseline="30000" dirty="0" err="1" smtClean="0"/>
              <a:t>b,c</a:t>
            </a:r>
            <a:r>
              <a:rPr lang="fr-FR" sz="2000" b="1" dirty="0"/>
              <a:t>, Nathalie Bar</a:t>
            </a:r>
            <a:r>
              <a:rPr lang="fr-FR" sz="2000" b="1" baseline="30000" dirty="0"/>
              <a:t>a</a:t>
            </a:r>
            <a:endParaRPr lang="fr-FR" sz="2000" dirty="0"/>
          </a:p>
          <a:p>
            <a:endParaRPr lang="fr-FR" sz="1400" dirty="0" smtClean="0"/>
          </a:p>
          <a:p>
            <a:r>
              <a:rPr lang="fr-FR" sz="1600" dirty="0" smtClean="0"/>
              <a:t>a </a:t>
            </a:r>
            <a:r>
              <a:rPr lang="fr-FR" sz="1600" dirty="0"/>
              <a:t>Laboratoire de Chimie Moléculaire et </a:t>
            </a:r>
            <a:r>
              <a:rPr lang="fr-FR" sz="1600" dirty="0" err="1"/>
              <a:t>Thioorganique</a:t>
            </a:r>
            <a:r>
              <a:rPr lang="fr-FR" sz="1600" dirty="0"/>
              <a:t>, UMR CNRS 6507, INC3M, FR 3038, ENSICAEN et Université de Caen Normandie, 14050 Caen, France</a:t>
            </a:r>
          </a:p>
          <a:p>
            <a:r>
              <a:rPr lang="fr-FR" sz="1600" dirty="0"/>
              <a:t>b Université de Bechar, Faculté des Sciences et Technologies, BP 417, 08000 Bechar, </a:t>
            </a:r>
            <a:r>
              <a:rPr lang="fr-FR" sz="1600" dirty="0" err="1"/>
              <a:t>Algeria</a:t>
            </a:r>
            <a:endParaRPr lang="fr-FR" sz="1600" dirty="0"/>
          </a:p>
          <a:p>
            <a:r>
              <a:rPr lang="fr-FR" sz="1600" dirty="0" err="1"/>
              <a:t>cLaboratoire</a:t>
            </a:r>
            <a:r>
              <a:rPr lang="fr-FR" sz="1600" dirty="0"/>
              <a:t> de Catalyse Et Synthèse en Chimie Organique, Faculté des Sciences, Université de Tlemcen, BP 119, 13000, Tlemcen, </a:t>
            </a:r>
            <a:r>
              <a:rPr lang="fr-FR" sz="1600" dirty="0" err="1"/>
              <a:t>Algeria</a:t>
            </a:r>
            <a:endParaRPr lang="fr-FR" sz="1600" dirty="0"/>
          </a:p>
          <a:p>
            <a:endParaRPr lang="fr-FR" sz="1400" dirty="0" smtClean="0"/>
          </a:p>
          <a:p>
            <a:r>
              <a:rPr lang="fr-FR" sz="1600" dirty="0" smtClean="0"/>
              <a:t>E-mail</a:t>
            </a:r>
            <a:r>
              <a:rPr lang="fr-FR" sz="1600" dirty="0">
                <a:solidFill>
                  <a:srgbClr val="0070C0"/>
                </a:solidFill>
              </a:rPr>
              <a:t>: </a:t>
            </a:r>
            <a:r>
              <a:rPr lang="fr-FR" sz="1600" dirty="0" smtClean="0">
                <a:solidFill>
                  <a:srgbClr val="0070C0"/>
                </a:solidFill>
              </a:rPr>
              <a:t>didier.villemin@ensicaen.fr</a:t>
            </a:r>
            <a:endParaRPr lang="fr-FR" sz="1600" dirty="0">
              <a:solidFill>
                <a:srgbClr val="0070C0"/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5" name="ZoneTexte 4"/>
          <p:cNvSpPr txBox="1"/>
          <p:nvPr/>
        </p:nvSpPr>
        <p:spPr>
          <a:xfrm>
            <a:off x="437322" y="6081884"/>
            <a:ext cx="90569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sciforum-050847 </a:t>
            </a:r>
            <a:r>
              <a:rPr lang="fr-FR" dirty="0"/>
              <a:t>The 25th International </a:t>
            </a:r>
            <a:r>
              <a:rPr lang="fr-FR" dirty="0" err="1"/>
              <a:t>Electronic</a:t>
            </a:r>
            <a:r>
              <a:rPr lang="fr-FR" dirty="0"/>
              <a:t> </a:t>
            </a:r>
            <a:r>
              <a:rPr lang="fr-FR" dirty="0" err="1"/>
              <a:t>Conference</a:t>
            </a:r>
            <a:r>
              <a:rPr lang="fr-FR" dirty="0"/>
              <a:t> on </a:t>
            </a:r>
            <a:r>
              <a:rPr lang="fr-FR" dirty="0" err="1"/>
              <a:t>Synthetic</a:t>
            </a:r>
            <a:r>
              <a:rPr lang="fr-FR" dirty="0"/>
              <a:t> </a:t>
            </a:r>
            <a:r>
              <a:rPr lang="fr-FR" dirty="0" err="1"/>
              <a:t>Organic</a:t>
            </a:r>
            <a:r>
              <a:rPr lang="fr-FR" dirty="0"/>
              <a:t> </a:t>
            </a:r>
            <a:r>
              <a:rPr lang="fr-FR" dirty="0" err="1"/>
              <a:t>Chemistry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59207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1"/>
          <p:cNvSpPr txBox="1">
            <a:spLocks/>
          </p:cNvSpPr>
          <p:nvPr/>
        </p:nvSpPr>
        <p:spPr>
          <a:xfrm>
            <a:off x="1440287" y="132971"/>
            <a:ext cx="9133268" cy="9397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fr-FR" sz="28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Oxidative</a:t>
            </a:r>
            <a:r>
              <a:rPr lang="fr-FR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para-para </a:t>
            </a:r>
            <a:r>
              <a:rPr lang="fr-FR" sz="28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coupling</a:t>
            </a:r>
            <a:r>
              <a:rPr lang="fr-FR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fr-FR" sz="28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phenols</a:t>
            </a:r>
            <a:endParaRPr lang="fr-FR" sz="2800" b="1" dirty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06516" y="1190451"/>
            <a:ext cx="599555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sz="20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Oxidation</a:t>
            </a:r>
            <a:r>
              <a:rPr lang="fr-FR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fr-FR" sz="20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phenols</a:t>
            </a:r>
            <a:r>
              <a:rPr lang="fr-FR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in the présence of </a:t>
            </a:r>
            <a:r>
              <a:rPr lang="fr-FR" sz="2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Cu(I)/PEI</a:t>
            </a:r>
            <a:r>
              <a:rPr lang="en-GB" sz="2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fr-FR" sz="2000" dirty="0">
              <a:solidFill>
                <a:srgbClr val="0000FF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6995514" y="3349788"/>
            <a:ext cx="3190297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justLow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6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Oxidation</a:t>
            </a:r>
            <a:r>
              <a:rPr kumimoji="0" lang="fr-FR" sz="1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conditions:</a:t>
            </a:r>
          </a:p>
          <a:p>
            <a:pPr marL="0" marR="0" lvl="0" indent="0" algn="justLow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marL="285750" lvl="0" indent="-285750" algn="justLow" defTabSz="914400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fr-FR" sz="16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Phenol</a:t>
            </a:r>
            <a:r>
              <a:rPr lang="fr-FR" sz="1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/ Cu (100 / 3.75) (1.5mL)</a:t>
            </a:r>
          </a:p>
          <a:p>
            <a:pPr marL="285750" marR="0" lvl="0" indent="-285750" algn="justLow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  <a:tabLst/>
            </a:pPr>
            <a:r>
              <a:rPr kumimoji="0" lang="fr-FR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Room </a:t>
            </a:r>
            <a:r>
              <a:rPr kumimoji="0" lang="fr-FR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temperature</a:t>
            </a:r>
            <a:endParaRPr kumimoji="0" lang="fr-FR" sz="16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285750" marR="0" lvl="0" indent="-285750" algn="justLow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  <a:tabLst/>
            </a:pPr>
            <a:r>
              <a:rPr kumimoji="0" lang="fr-FR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EtOH</a:t>
            </a:r>
            <a:endParaRPr lang="fr-FR" sz="1600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285750" marR="0" lvl="0" indent="-285750" algn="justLow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  <a:tabLst/>
            </a:pPr>
            <a:r>
              <a:rPr kumimoji="0" lang="fr-FR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120 h</a:t>
            </a: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endParaRPr kumimoji="0" lang="fr-F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30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graphicFrame>
        <p:nvGraphicFramePr>
          <p:cNvPr id="4" name="Obje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15029216"/>
              </p:ext>
            </p:extLst>
          </p:nvPr>
        </p:nvGraphicFramePr>
        <p:xfrm>
          <a:off x="497783" y="1698033"/>
          <a:ext cx="6142381" cy="51599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48" name="CS ChemDraw Drawing" r:id="rId3" imgW="6375842" imgH="5348814" progId="ChemDraw.Document.6.0">
                  <p:embed/>
                </p:oleObj>
              </mc:Choice>
              <mc:Fallback>
                <p:oleObj name="CS ChemDraw Drawing" r:id="rId3" imgW="6375842" imgH="5348814" progId="ChemDraw.Document.6.0">
                  <p:embed/>
                  <p:pic>
                    <p:nvPicPr>
                      <p:cNvPr id="0" name="Object 1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7783" y="1698033"/>
                        <a:ext cx="6142381" cy="515996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03532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1"/>
          <p:cNvSpPr txBox="1">
            <a:spLocks/>
          </p:cNvSpPr>
          <p:nvPr/>
        </p:nvSpPr>
        <p:spPr>
          <a:xfrm>
            <a:off x="220395" y="250667"/>
            <a:ext cx="9133268" cy="9397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fr-FR" sz="28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Oxidation</a:t>
            </a:r>
            <a:r>
              <a:rPr lang="fr-FR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fr-FR" sz="28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phenols</a:t>
            </a:r>
            <a:endParaRPr lang="fr-FR" sz="2800" b="1" dirty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06516" y="1190451"/>
            <a:ext cx="796102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sz="20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Oxidation</a:t>
            </a:r>
            <a:r>
              <a:rPr lang="fr-FR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fr-FR" sz="20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phenols</a:t>
            </a:r>
            <a:r>
              <a:rPr lang="fr-FR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in the </a:t>
            </a:r>
            <a:r>
              <a:rPr lang="fr-FR" sz="20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presence</a:t>
            </a:r>
            <a:r>
              <a:rPr lang="fr-FR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of NHPI: formation of quinone</a:t>
            </a:r>
            <a:endParaRPr lang="fr-FR" sz="2000" dirty="0">
              <a:solidFill>
                <a:srgbClr val="0000FF"/>
              </a:solidFill>
            </a:endParaRPr>
          </a:p>
        </p:txBody>
      </p:sp>
      <p:sp>
        <p:nvSpPr>
          <p:cNvPr id="8" name="Rectangle 33"/>
          <p:cNvSpPr>
            <a:spLocks noChangeArrowheads="1"/>
          </p:cNvSpPr>
          <p:nvPr/>
        </p:nvSpPr>
        <p:spPr bwMode="auto">
          <a:xfrm>
            <a:off x="5108194" y="2099329"/>
            <a:ext cx="3103494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FR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itchFamily="18" charset="0"/>
              </a:rPr>
              <a:t>NHPI = </a:t>
            </a:r>
            <a:r>
              <a:rPr lang="fr-FR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itchFamily="18" charset="0"/>
              </a:rPr>
              <a:t>N</a:t>
            </a:r>
            <a:r>
              <a:rPr lang="fr-FR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itchFamily="18" charset="0"/>
              </a:rPr>
              <a:t>-</a:t>
            </a:r>
            <a:r>
              <a:rPr lang="fr-FR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itchFamily="18" charset="0"/>
              </a:rPr>
              <a:t>hydroxyphthalimide</a:t>
            </a:r>
            <a:r>
              <a:rPr lang="fr-FR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itchFamily="18" charset="0"/>
              </a:rPr>
              <a:t>  </a:t>
            </a:r>
          </a:p>
          <a:p>
            <a:endParaRPr lang="fr-FR" dirty="0">
              <a:solidFill>
                <a:srgbClr val="00B050"/>
              </a:solidFill>
              <a:latin typeface="Times New Roman" panose="02020603050405020304" pitchFamily="18" charset="0"/>
              <a:cs typeface="Times New Roman" pitchFamily="18" charset="0"/>
            </a:endParaRPr>
          </a:p>
          <a:p>
            <a:r>
              <a:rPr lang="fr-FR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</a:t>
            </a:r>
            <a:endParaRPr lang="fr-FR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10942874"/>
              </p:ext>
            </p:extLst>
          </p:nvPr>
        </p:nvGraphicFramePr>
        <p:xfrm>
          <a:off x="3057447" y="1744449"/>
          <a:ext cx="1417701" cy="11430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732" name="CS ChemDraw Drawing" r:id="rId3" imgW="967435" imgH="779983" progId="ChemDraw.Document.6.0">
                  <p:embed/>
                </p:oleObj>
              </mc:Choice>
              <mc:Fallback>
                <p:oleObj name="CS ChemDraw Drawing" r:id="rId3" imgW="967435" imgH="779983" progId="ChemDraw.Document.6.0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57447" y="1744449"/>
                        <a:ext cx="1417701" cy="114300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9"/>
          <p:cNvSpPr/>
          <p:nvPr/>
        </p:nvSpPr>
        <p:spPr>
          <a:xfrm>
            <a:off x="6368923" y="4538380"/>
            <a:ext cx="4572000" cy="10618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r-FR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Oxidation</a:t>
            </a:r>
            <a:r>
              <a:rPr lang="fr-FR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conditions:</a:t>
            </a:r>
          </a:p>
          <a:p>
            <a:endParaRPr lang="fr-FR" sz="9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Phenol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/Cu/NHPI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(100/8/10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>
              <a:buFont typeface="Wingdings" pitchFamily="2" charset="2"/>
              <a:buChar char="Ø"/>
            </a:pP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96 h.</a:t>
            </a: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0001265"/>
              </p:ext>
            </p:extLst>
          </p:nvPr>
        </p:nvGraphicFramePr>
        <p:xfrm>
          <a:off x="673455" y="4403185"/>
          <a:ext cx="5586668" cy="2082020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2039541"/>
                <a:gridCol w="2183707"/>
                <a:gridCol w="1363420"/>
              </a:tblGrid>
              <a:tr h="44198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7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Solvent</a:t>
                      </a:r>
                      <a:endParaRPr lang="fr-FR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7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Temperature</a:t>
                      </a:r>
                      <a:r>
                        <a:rPr lang="fr-FR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fr-FR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(°C)</a:t>
                      </a:r>
                      <a:endParaRPr lang="fr-FR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6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Yield</a:t>
                      </a:r>
                      <a:r>
                        <a:rPr lang="fr-FR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fr-FR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(%)</a:t>
                      </a:r>
                      <a:endParaRPr lang="fr-FR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5317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EtOH                                      </a:t>
                      </a:r>
                      <a:endParaRPr lang="fr-F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endParaRPr lang="fr-F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fr-F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1812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EtOH                                                     </a:t>
                      </a:r>
                      <a:endParaRPr lang="fr-F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28600" algn="dec"/>
                        </a:tabLst>
                      </a:pPr>
                      <a:r>
                        <a:rPr lang="fr-FR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</a:t>
                      </a:r>
                      <a:endParaRPr lang="fr-F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28600" algn="dec"/>
                        </a:tabLst>
                      </a:pPr>
                      <a:r>
                        <a:rPr lang="fr-FR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  <a:endParaRPr lang="fr-F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1812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</a:t>
                      </a:r>
                      <a:r>
                        <a:rPr lang="en-US" sz="1200" baseline="-25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CN                                                 </a:t>
                      </a:r>
                      <a:endParaRPr lang="fr-F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28600" algn="dec"/>
                        </a:tabLst>
                      </a:pPr>
                      <a:r>
                        <a:rPr lang="fr-FR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endParaRPr lang="fr-F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28600" algn="dec"/>
                        </a:tabLst>
                      </a:pPr>
                      <a:r>
                        <a:rPr lang="fr-FR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</a:t>
                      </a:r>
                      <a:endParaRPr lang="fr-F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5060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</a:t>
                      </a:r>
                      <a:r>
                        <a:rPr lang="en-US" sz="1200" b="1" baseline="-25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CN                                             </a:t>
                      </a:r>
                      <a:endParaRPr lang="fr-FR" sz="1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28600" algn="dec"/>
                        </a:tabLst>
                      </a:pPr>
                      <a:r>
                        <a:rPr lang="fr-FR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</a:t>
                      </a:r>
                      <a:endParaRPr lang="fr-FR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28600" algn="dec"/>
                        </a:tabLst>
                      </a:pPr>
                      <a:r>
                        <a:rPr lang="fr-FR" sz="12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</a:t>
                      </a:r>
                      <a:endParaRPr lang="fr-FR" sz="12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sp>
        <p:nvSpPr>
          <p:cNvPr id="11" name="Rectangle 10"/>
          <p:cNvSpPr/>
          <p:nvPr/>
        </p:nvSpPr>
        <p:spPr>
          <a:xfrm>
            <a:off x="6368923" y="5586133"/>
            <a:ext cx="500437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Best conditions for formation of p-quinone</a:t>
            </a:r>
          </a:p>
          <a:p>
            <a:r>
              <a:rPr lang="fr-FR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70°C in </a:t>
            </a:r>
            <a:r>
              <a:rPr lang="fr-FR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acetonitrile</a:t>
            </a:r>
            <a:endParaRPr lang="fr-FR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Obje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0907462"/>
              </p:ext>
            </p:extLst>
          </p:nvPr>
        </p:nvGraphicFramePr>
        <p:xfrm>
          <a:off x="1333232" y="3223524"/>
          <a:ext cx="4494826" cy="9456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733" name="CS ChemDraw Drawing" r:id="rId5" imgW="3085694" imgH="648920" progId="ChemDraw.Document.6.0">
                  <p:embed/>
                </p:oleObj>
              </mc:Choice>
              <mc:Fallback>
                <p:oleObj name="CS ChemDraw Drawing" r:id="rId5" imgW="3085694" imgH="648920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333232" y="3223524"/>
                        <a:ext cx="4494826" cy="94567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29974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1"/>
          <p:cNvSpPr txBox="1">
            <a:spLocks/>
          </p:cNvSpPr>
          <p:nvPr/>
        </p:nvSpPr>
        <p:spPr>
          <a:xfrm>
            <a:off x="1440287" y="132971"/>
            <a:ext cx="9133268" cy="9397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fr-FR" sz="28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Oxidation</a:t>
            </a:r>
            <a:r>
              <a:rPr lang="fr-FR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 of </a:t>
            </a:r>
            <a:r>
              <a:rPr lang="fr-FR" sz="28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phenols</a:t>
            </a:r>
            <a:endParaRPr lang="fr-FR" sz="2800" b="1" dirty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06516" y="1190451"/>
            <a:ext cx="550503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sz="20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Oxidation</a:t>
            </a:r>
            <a:r>
              <a:rPr lang="fr-FR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fr-FR" sz="20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phenols</a:t>
            </a:r>
            <a:r>
              <a:rPr lang="fr-FR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in the </a:t>
            </a:r>
            <a:r>
              <a:rPr lang="fr-FR" sz="20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presence</a:t>
            </a:r>
            <a:r>
              <a:rPr lang="fr-FR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of NHPI</a:t>
            </a:r>
            <a:endParaRPr lang="fr-FR" sz="2000" dirty="0">
              <a:solidFill>
                <a:srgbClr val="0000FF"/>
              </a:solidFill>
            </a:endParaRPr>
          </a:p>
        </p:txBody>
      </p:sp>
      <p:graphicFrame>
        <p:nvGraphicFramePr>
          <p:cNvPr id="4" name="Obje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85152788"/>
              </p:ext>
            </p:extLst>
          </p:nvPr>
        </p:nvGraphicFramePr>
        <p:xfrm>
          <a:off x="1327746" y="2034213"/>
          <a:ext cx="4046113" cy="10030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16" name="CS ChemDraw Drawing" r:id="rId4" imgW="2657568" imgH="659448" progId="ChemDraw.Document.6.0">
                  <p:embed/>
                </p:oleObj>
              </mc:Choice>
              <mc:Fallback>
                <p:oleObj name="CS ChemDraw Drawing" r:id="rId4" imgW="2657568" imgH="659448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327746" y="2034213"/>
                        <a:ext cx="4046113" cy="100307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0470121"/>
              </p:ext>
            </p:extLst>
          </p:nvPr>
        </p:nvGraphicFramePr>
        <p:xfrm>
          <a:off x="848720" y="3352072"/>
          <a:ext cx="4859022" cy="2312533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2946511"/>
                <a:gridCol w="1912511"/>
              </a:tblGrid>
              <a:tr h="33226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Catalyst</a:t>
                      </a:r>
                      <a:endParaRPr lang="fr-FR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Yield</a:t>
                      </a:r>
                      <a:r>
                        <a:rPr lang="fr-FR" sz="12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fr-FR" sz="1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(%)</a:t>
                      </a:r>
                      <a:endParaRPr lang="fr-FR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9532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CuCl</a:t>
                      </a: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(OH)TMEDA                                      </a:t>
                      </a:r>
                      <a:endParaRPr lang="fr-FR" sz="1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</a:t>
                      </a:r>
                      <a:r>
                        <a:rPr lang="fr-FR" sz="12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</a:t>
                      </a:r>
                      <a:endParaRPr lang="fr-FR" sz="1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</a:tr>
              <a:tr h="46803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Cu(I)/PEI                                                    </a:t>
                      </a:r>
                      <a:endParaRPr lang="fr-F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28600" algn="dec"/>
                        </a:tabLst>
                      </a:pPr>
                      <a:r>
                        <a:rPr lang="fr-FR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0</a:t>
                      </a:r>
                      <a:endParaRPr lang="fr-F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1252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CuCl</a:t>
                      </a:r>
                      <a:r>
                        <a:rPr lang="en-US" sz="1200" baseline="-25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neocup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                                                 </a:t>
                      </a:r>
                      <a:endParaRPr lang="fr-F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28600" algn="dec"/>
                        </a:tabLst>
                      </a:pPr>
                      <a:r>
                        <a:rPr lang="fr-FR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0</a:t>
                      </a:r>
                      <a:endParaRPr lang="fr-F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0438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[Fe(DMF)</a:t>
                      </a:r>
                      <a:r>
                        <a:rPr lang="en-US" sz="1200" baseline="-25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Cl][FeCl</a:t>
                      </a:r>
                      <a:r>
                        <a:rPr lang="en-US" sz="1200" baseline="-25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]                                           </a:t>
                      </a:r>
                      <a:endParaRPr lang="fr-F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28600" algn="dec"/>
                        </a:tabLst>
                      </a:pPr>
                      <a:r>
                        <a:rPr lang="fr-FR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0</a:t>
                      </a:r>
                      <a:endParaRPr lang="fr-F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12" name="Rectangle 11"/>
          <p:cNvSpPr/>
          <p:nvPr/>
        </p:nvSpPr>
        <p:spPr>
          <a:xfrm>
            <a:off x="6096000" y="3430384"/>
            <a:ext cx="6096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r-FR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Oxidation</a:t>
            </a:r>
            <a:r>
              <a:rPr lang="fr-FR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fr-FR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onditions :</a:t>
            </a:r>
          </a:p>
          <a:p>
            <a:endParaRPr lang="fr-F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Phenol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/Cu/NHPI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(100/8/10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>
              <a:buFont typeface="Wingdings" pitchFamily="2" charset="2"/>
              <a:buChar char="Ø"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Phenol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/Fe/NHPI (100/8/10) </a:t>
            </a: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70°C</a:t>
            </a: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CH</a:t>
            </a:r>
            <a:r>
              <a:rPr lang="fr-FR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CN </a:t>
            </a:r>
            <a:endParaRPr lang="fr-FR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96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h</a:t>
            </a:r>
          </a:p>
        </p:txBody>
      </p:sp>
    </p:spTree>
    <p:extLst>
      <p:ext uri="{BB962C8B-B14F-4D97-AF65-F5344CB8AC3E}">
        <p14:creationId xmlns:p14="http://schemas.microsoft.com/office/powerpoint/2010/main" val="824747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1"/>
          <p:cNvSpPr txBox="1">
            <a:spLocks/>
          </p:cNvSpPr>
          <p:nvPr/>
        </p:nvSpPr>
        <p:spPr>
          <a:xfrm>
            <a:off x="833676" y="413515"/>
            <a:ext cx="8229600" cy="5715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spcBef>
                <a:spcPct val="0"/>
              </a:spcBef>
            </a:pPr>
            <a:r>
              <a:rPr lang="fr-FR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Synthesis</a:t>
            </a:r>
            <a:r>
              <a:rPr lang="fr-FR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fr-FR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purpurogallin</a:t>
            </a:r>
            <a:r>
              <a:rPr lang="fr-FR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from</a:t>
            </a:r>
            <a:r>
              <a:rPr lang="fr-FR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pyrogallol </a:t>
            </a:r>
          </a:p>
          <a:p>
            <a:pPr lvl="0" algn="ctr">
              <a:spcBef>
                <a:spcPct val="0"/>
              </a:spcBef>
            </a:pPr>
            <a:endParaRPr lang="fr-FR" sz="2400" b="1" dirty="0">
              <a:solidFill>
                <a:srgbClr val="0000FF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5288994" y="1483625"/>
            <a:ext cx="364333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Low" fontAlgn="base">
              <a:spcBef>
                <a:spcPct val="0"/>
              </a:spcBef>
              <a:spcAft>
                <a:spcPct val="0"/>
              </a:spcAft>
            </a:pPr>
            <a:r>
              <a:rPr lang="fr-FR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</a:t>
            </a:r>
            <a:r>
              <a:rPr kumimoji="0" lang="fr-FR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urpurogallin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</a:t>
            </a:r>
          </a:p>
          <a:p>
            <a:pPr marL="285750" lvl="0" indent="-285750" algn="justLow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ü"/>
            </a:pPr>
            <a:r>
              <a:rPr lang="fr-FR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naturel </a:t>
            </a:r>
            <a:r>
              <a:rPr lang="fr-FR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red</a:t>
            </a:r>
            <a:r>
              <a:rPr lang="fr-FR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lang="fr-FR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dye</a:t>
            </a:r>
            <a:endParaRPr lang="fr-FR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285750" lvl="0" indent="-285750" algn="justLow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ü"/>
            </a:pPr>
            <a:r>
              <a:rPr lang="fr-FR" dirty="0" err="1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</a:t>
            </a:r>
            <a:r>
              <a:rPr lang="fr-FR" dirty="0" err="1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ropolone</a:t>
            </a: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Obje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87401619"/>
              </p:ext>
            </p:extLst>
          </p:nvPr>
        </p:nvGraphicFramePr>
        <p:xfrm>
          <a:off x="1192641" y="5084184"/>
          <a:ext cx="8424526" cy="11543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826" name="CS ChemDraw Drawing" r:id="rId3" imgW="6881873" imgH="942878" progId="ChemDraw.Document.6.0">
                  <p:embed/>
                </p:oleObj>
              </mc:Choice>
              <mc:Fallback>
                <p:oleObj name="CS ChemDraw Drawing" r:id="rId3" imgW="6881873" imgH="942878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92641" y="5084184"/>
                        <a:ext cx="8424526" cy="115436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ZoneTexte 8"/>
          <p:cNvSpPr txBox="1"/>
          <p:nvPr/>
        </p:nvSpPr>
        <p:spPr>
          <a:xfrm>
            <a:off x="2799333" y="3386322"/>
            <a:ext cx="497932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Synthesis</a:t>
            </a:r>
            <a:r>
              <a:rPr lang="fr-F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of </a:t>
            </a:r>
            <a:r>
              <a:rPr lang="fr-FR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purpurogallin</a:t>
            </a:r>
            <a:r>
              <a:rPr lang="fr-F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by </a:t>
            </a:r>
            <a:r>
              <a:rPr lang="fr-FR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oxidation</a:t>
            </a:r>
            <a:r>
              <a:rPr lang="fr-F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</a:p>
          <a:p>
            <a:r>
              <a:rPr lang="fr-F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fr-FR" dirty="0" err="1"/>
              <a:t>Stoichiometric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oxidation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(KIO</a:t>
            </a:r>
            <a:r>
              <a:rPr lang="fr-FR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Oxidases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: laccase,</a:t>
            </a:r>
            <a:r>
              <a:rPr lang="fr-FR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tyrosinase, </a:t>
            </a:r>
            <a:r>
              <a:rPr lang="fr-F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peroxidase</a:t>
            </a:r>
            <a:endParaRPr lang="fr-F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</a:t>
            </a: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Obje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1297581"/>
              </p:ext>
            </p:extLst>
          </p:nvPr>
        </p:nvGraphicFramePr>
        <p:xfrm>
          <a:off x="2544068" y="1205552"/>
          <a:ext cx="2246873" cy="16197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827" name="CS ChemDraw Drawing" r:id="rId5" imgW="1746247" imgH="1258430" progId="ChemDraw.Document.6.0">
                  <p:embed/>
                </p:oleObj>
              </mc:Choice>
              <mc:Fallback>
                <p:oleObj name="CS ChemDraw Drawing" r:id="rId5" imgW="1746247" imgH="1258430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544068" y="1205552"/>
                        <a:ext cx="2246873" cy="161979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ZoneTexte 7"/>
          <p:cNvSpPr txBox="1"/>
          <p:nvPr/>
        </p:nvSpPr>
        <p:spPr>
          <a:xfrm>
            <a:off x="1192641" y="4694373"/>
            <a:ext cx="311976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Mechanism</a:t>
            </a:r>
            <a:r>
              <a:rPr lang="fr-FR" sz="1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fr-FR" sz="16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according</a:t>
            </a:r>
            <a:r>
              <a:rPr lang="fr-FR" sz="1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to Haworth</a:t>
            </a:r>
            <a:endParaRPr lang="fr-FR" sz="16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6422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1"/>
          <p:cNvSpPr txBox="1">
            <a:spLocks/>
          </p:cNvSpPr>
          <p:nvPr/>
        </p:nvSpPr>
        <p:spPr>
          <a:xfrm>
            <a:off x="833676" y="413515"/>
            <a:ext cx="8229600" cy="5715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spcBef>
                <a:spcPct val="0"/>
              </a:spcBef>
            </a:pPr>
            <a:endParaRPr lang="fr-FR" sz="24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ct val="0"/>
              </a:spcBef>
            </a:pPr>
            <a:endParaRPr lang="fr-FR" sz="24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ct val="0"/>
              </a:spcBef>
            </a:pPr>
            <a:r>
              <a:rPr lang="fr-FR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Synthesis</a:t>
            </a:r>
            <a:r>
              <a:rPr lang="fr-FR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fr-FR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purpurogallin</a:t>
            </a:r>
            <a:r>
              <a:rPr lang="fr-FR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from</a:t>
            </a:r>
            <a:r>
              <a:rPr lang="fr-FR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pyrogallol </a:t>
            </a:r>
          </a:p>
          <a:p>
            <a:pPr lvl="0" algn="ctr">
              <a:spcBef>
                <a:spcPct val="0"/>
              </a:spcBef>
            </a:pPr>
            <a:endParaRPr lang="fr-FR" sz="24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>
              <a:spcBef>
                <a:spcPct val="0"/>
              </a:spcBef>
            </a:pPr>
            <a:endParaRPr lang="fr-FR" sz="2400" b="1" dirty="0">
              <a:solidFill>
                <a:srgbClr val="0000FF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71307" y="1134939"/>
            <a:ext cx="707475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fr-FR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Synthesis</a:t>
            </a:r>
            <a:r>
              <a:rPr lang="fr-F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fr-FR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Purpurogallin</a:t>
            </a:r>
            <a:r>
              <a:rPr lang="fr-F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by </a:t>
            </a:r>
            <a:r>
              <a:rPr lang="fr-FR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aerobic</a:t>
            </a:r>
            <a:r>
              <a:rPr lang="fr-F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oxidation</a:t>
            </a:r>
            <a:r>
              <a:rPr lang="fr-F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like</a:t>
            </a:r>
            <a:r>
              <a:rPr lang="fr-F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Laccase</a:t>
            </a:r>
          </a:p>
          <a:p>
            <a:endParaRPr lang="fr-FR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1090824" y="4835478"/>
            <a:ext cx="7715304" cy="1231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449263" algn="justLow" fontAlgn="base">
              <a:spcBef>
                <a:spcPct val="0"/>
              </a:spcBef>
              <a:spcAft>
                <a:spcPct val="0"/>
              </a:spcAft>
            </a:pPr>
            <a:r>
              <a:rPr lang="fr-FR" sz="1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Conditions :</a:t>
            </a:r>
            <a:endParaRPr lang="fr-FR" sz="1400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49263" algn="justLow" fontAlgn="base">
              <a:spcBef>
                <a:spcPct val="0"/>
              </a:spcBef>
              <a:spcAft>
                <a:spcPct val="0"/>
              </a:spcAft>
            </a:pPr>
            <a:r>
              <a:rPr lang="fr-F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[a] </a:t>
            </a:r>
            <a:r>
              <a:rPr lang="fr-FR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Phenol</a:t>
            </a:r>
            <a:r>
              <a:rPr lang="fr-F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/Cu (100/8), 20°C, </a:t>
            </a:r>
            <a:r>
              <a:rPr lang="fr-FR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EtOH</a:t>
            </a:r>
            <a:r>
              <a:rPr lang="fr-F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96h</a:t>
            </a:r>
          </a:p>
          <a:p>
            <a:pPr indent="449263" algn="justLow" fontAlgn="base">
              <a:spcBef>
                <a:spcPct val="0"/>
              </a:spcBef>
              <a:spcAft>
                <a:spcPct val="0"/>
              </a:spcAft>
            </a:pPr>
            <a:r>
              <a:rPr lang="fr-F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[b] </a:t>
            </a:r>
            <a:r>
              <a:rPr lang="fr-FR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Phenol</a:t>
            </a:r>
            <a:r>
              <a:rPr lang="fr-F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Cu(I)/</a:t>
            </a:r>
            <a:r>
              <a:rPr lang="fr-F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(100/3.75) (1.5 </a:t>
            </a:r>
            <a:r>
              <a:rPr lang="fr-FR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mL</a:t>
            </a:r>
            <a:r>
              <a:rPr lang="fr-F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 20°C, </a:t>
            </a:r>
            <a:r>
              <a:rPr lang="fr-FR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EtOH</a:t>
            </a:r>
            <a:r>
              <a:rPr lang="fr-F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96h</a:t>
            </a:r>
          </a:p>
          <a:p>
            <a:pPr indent="449263" algn="justLow" fontAlgn="base">
              <a:spcBef>
                <a:spcPct val="0"/>
              </a:spcBef>
              <a:spcAft>
                <a:spcPct val="0"/>
              </a:spcAft>
            </a:pPr>
            <a:r>
              <a:rPr lang="fr-F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[c] </a:t>
            </a:r>
            <a:r>
              <a:rPr lang="fr-FR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Phenol</a:t>
            </a:r>
            <a:r>
              <a:rPr lang="fr-F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/Cu/NHPI (100/8/10), 70°C, CH</a:t>
            </a:r>
            <a:r>
              <a:rPr lang="fr-FR" sz="14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fr-FR" sz="1400" dirty="0" smtClean="0">
                <a:latin typeface="Times New Roman" pitchFamily="18" charset="0"/>
                <a:cs typeface="Times New Roman" pitchFamily="18" charset="0"/>
              </a:rPr>
              <a:t>CN,  96 h</a:t>
            </a:r>
          </a:p>
          <a:p>
            <a:pPr indent="449263" algn="justLow" fontAlgn="base">
              <a:spcBef>
                <a:spcPct val="0"/>
              </a:spcBef>
              <a:spcAft>
                <a:spcPct val="0"/>
              </a:spcAft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1" name="Tableau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5557029"/>
              </p:ext>
            </p:extLst>
          </p:nvPr>
        </p:nvGraphicFramePr>
        <p:xfrm>
          <a:off x="1617439" y="2902494"/>
          <a:ext cx="7445837" cy="1967512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3274679"/>
                <a:gridCol w="1492146"/>
                <a:gridCol w="1344718"/>
                <a:gridCol w="1334294"/>
              </a:tblGrid>
              <a:tr h="46391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Catalyst</a:t>
                      </a:r>
                      <a:endParaRPr lang="fr-FR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Solvent</a:t>
                      </a:r>
                      <a:endParaRPr lang="fr-FR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 (ºC)</a:t>
                      </a:r>
                      <a:endParaRPr lang="fr-FR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Yield</a:t>
                      </a:r>
                      <a:r>
                        <a:rPr lang="fr-FR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(%)</a:t>
                      </a:r>
                      <a:endParaRPr lang="fr-FR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44646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CuCl(OH)TMEDA</a:t>
                      </a:r>
                      <a:r>
                        <a:rPr lang="en-US" sz="1200" baseline="30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          </a:t>
                      </a:r>
                      <a:endParaRPr lang="fr-FR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EtOH</a:t>
                      </a:r>
                      <a:endParaRPr lang="fr-FR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fr-FR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</a:t>
                      </a:r>
                      <a:endParaRPr lang="fr-FR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2857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Cu(I)/PEI</a:t>
                      </a:r>
                      <a:r>
                        <a:rPr lang="en-US" sz="1200" baseline="30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                        </a:t>
                      </a:r>
                      <a:endParaRPr lang="fr-FR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28600" algn="dec"/>
                        </a:tabLst>
                      </a:pPr>
                      <a:r>
                        <a:rPr lang="fr-FR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EtOH</a:t>
                      </a:r>
                      <a:endParaRPr lang="fr-F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28600" algn="dec"/>
                        </a:tabLst>
                      </a:pPr>
                      <a:r>
                        <a:rPr lang="fr-FR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fr-F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28600" algn="dec"/>
                        </a:tabLst>
                      </a:pPr>
                      <a:r>
                        <a:rPr lang="fr-FR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fr-F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2857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CuCl(OH)TMEDA / NHPI</a:t>
                      </a:r>
                      <a:r>
                        <a:rPr lang="en-US" sz="1200" baseline="30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          </a:t>
                      </a:r>
                      <a:endParaRPr lang="fr-FR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28600" algn="dec"/>
                        </a:tabLst>
                      </a:pPr>
                      <a:r>
                        <a:rPr lang="fr-F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</a:t>
                      </a:r>
                      <a:r>
                        <a:rPr lang="fr-FR" sz="1200" baseline="-25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fr-F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CN</a:t>
                      </a:r>
                      <a:endParaRPr lang="fr-FR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28600" algn="dec"/>
                        </a:tabLst>
                      </a:pPr>
                      <a:r>
                        <a:rPr lang="fr-FR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</a:t>
                      </a:r>
                      <a:endParaRPr lang="fr-FR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28600" algn="dec"/>
                        </a:tabLst>
                      </a:pPr>
                      <a:r>
                        <a:rPr lang="fr-F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fr-FR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ZoneTexte 3"/>
          <p:cNvSpPr txBox="1"/>
          <p:nvPr/>
        </p:nvSpPr>
        <p:spPr>
          <a:xfrm>
            <a:off x="539224" y="5793487"/>
            <a:ext cx="881850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/>
              <a:t>S. Dib ; D. Villemin; A. </a:t>
            </a:r>
            <a:r>
              <a:rPr lang="en-GB" sz="1400" dirty="0" err="1"/>
              <a:t>Hamhami</a:t>
            </a:r>
            <a:r>
              <a:rPr lang="en-GB" sz="1400" dirty="0"/>
              <a:t>; B. Mostefa-Kara; N. Bar; M. </a:t>
            </a:r>
            <a:r>
              <a:rPr lang="en-GB" sz="1400" dirty="0" err="1"/>
              <a:t>Dekhici</a:t>
            </a:r>
            <a:r>
              <a:rPr lang="en-GB" sz="1400" dirty="0"/>
              <a:t> ; N. Cheikh,</a:t>
            </a:r>
            <a:r>
              <a:rPr lang="fr-BE" sz="1400" b="1" dirty="0"/>
              <a:t> On the green </a:t>
            </a:r>
            <a:r>
              <a:rPr lang="fr-BE" sz="1400" b="1" dirty="0" err="1"/>
              <a:t>catalytic</a:t>
            </a:r>
            <a:r>
              <a:rPr lang="fr-BE" sz="1400" b="1" dirty="0"/>
              <a:t> </a:t>
            </a:r>
            <a:r>
              <a:rPr lang="fr-BE" sz="1400" b="1" dirty="0" err="1" smtClean="0"/>
              <a:t>synthesis</a:t>
            </a:r>
            <a:endParaRPr lang="fr-BE" sz="1400" b="1" dirty="0" smtClean="0"/>
          </a:p>
          <a:p>
            <a:r>
              <a:rPr lang="fr-BE" sz="1400" b="1" dirty="0" smtClean="0"/>
              <a:t> </a:t>
            </a:r>
            <a:r>
              <a:rPr lang="fr-BE" sz="1400" b="1" dirty="0"/>
              <a:t>of </a:t>
            </a:r>
            <a:r>
              <a:rPr lang="fr-BE" sz="1400" b="1" dirty="0" err="1"/>
              <a:t>Purpurogallin</a:t>
            </a:r>
            <a:r>
              <a:rPr lang="fr-BE" sz="1400" dirty="0"/>
              <a:t>,  </a:t>
            </a:r>
            <a:r>
              <a:rPr lang="fr-BE" sz="1400" i="1" dirty="0" err="1"/>
              <a:t>Rev</a:t>
            </a:r>
            <a:r>
              <a:rPr lang="fr-BE" sz="1400" i="1" dirty="0"/>
              <a:t>. </a:t>
            </a:r>
            <a:r>
              <a:rPr lang="fr-BE" sz="1400" i="1" dirty="0" err="1"/>
              <a:t>Roum</a:t>
            </a:r>
            <a:r>
              <a:rPr lang="fr-BE" sz="1400" i="1" dirty="0"/>
              <a:t>. Chim.,</a:t>
            </a:r>
            <a:r>
              <a:rPr lang="fr-BE" sz="1400" b="1" dirty="0"/>
              <a:t>2020</a:t>
            </a:r>
            <a:r>
              <a:rPr lang="fr-BE" sz="1400" dirty="0"/>
              <a:t>,</a:t>
            </a:r>
            <a:r>
              <a:rPr lang="fr-BE" sz="1400" i="1" dirty="0"/>
              <a:t> </a:t>
            </a:r>
            <a:r>
              <a:rPr lang="fr-BE" sz="1400" dirty="0"/>
              <a:t>65(12), 1153-1157</a:t>
            </a:r>
            <a:r>
              <a:rPr lang="fr-BE" sz="1400" i="1" dirty="0"/>
              <a:t>,</a:t>
            </a:r>
            <a:r>
              <a:rPr lang="fr-BE" sz="1400" dirty="0"/>
              <a:t> </a:t>
            </a:r>
            <a:r>
              <a:rPr lang="fr-BE" sz="1400" b="1" dirty="0" err="1">
                <a:solidFill>
                  <a:srgbClr val="0000FF"/>
                </a:solidFill>
              </a:rPr>
              <a:t>doi</a:t>
            </a:r>
            <a:r>
              <a:rPr lang="fr-BE" sz="1400" b="1" dirty="0">
                <a:solidFill>
                  <a:srgbClr val="0000FF"/>
                </a:solidFill>
              </a:rPr>
              <a:t>: 10.33224/rrch.2020.65.12.1</a:t>
            </a:r>
            <a:r>
              <a:rPr lang="fr-BE" sz="1400" b="1" dirty="0"/>
              <a:t>.</a:t>
            </a:r>
            <a:endParaRPr lang="fr-FR" sz="1400" dirty="0"/>
          </a:p>
        </p:txBody>
      </p:sp>
      <p:graphicFrame>
        <p:nvGraphicFramePr>
          <p:cNvPr id="3" name="Obje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67264171"/>
              </p:ext>
            </p:extLst>
          </p:nvPr>
        </p:nvGraphicFramePr>
        <p:xfrm>
          <a:off x="3069025" y="1654934"/>
          <a:ext cx="4376702" cy="10005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26" name="CS ChemDraw Drawing" r:id="rId3" imgW="3062915" imgH="700440" progId="ChemDraw.Document.6.0">
                  <p:embed/>
                </p:oleObj>
              </mc:Choice>
              <mc:Fallback>
                <p:oleObj name="CS ChemDraw Drawing" r:id="rId3" imgW="3062915" imgH="700440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069025" y="1654934"/>
                        <a:ext cx="4376702" cy="100058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64530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450687" y="644526"/>
            <a:ext cx="8229600" cy="1143000"/>
          </a:xfrm>
        </p:spPr>
        <p:txBody>
          <a:bodyPr>
            <a:norm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fr-FR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Oxydation of 2-naphthols </a:t>
            </a:r>
            <a:endParaRPr lang="fr-FR" sz="20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383370" y="121306"/>
            <a:ext cx="629691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Oxidation</a:t>
            </a:r>
            <a:r>
              <a:rPr lang="fr-FR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of 2-naphthols and analogues</a:t>
            </a:r>
            <a:endParaRPr lang="fr-FR" sz="2800" b="1" dirty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7634770" y="3903509"/>
            <a:ext cx="367420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itchFamily="18" charset="0"/>
              </a:rPr>
              <a:t>Oxidative</a:t>
            </a:r>
            <a:r>
              <a:rPr lang="fr-FR" sz="1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itchFamily="18" charset="0"/>
              </a:rPr>
              <a:t> conditions:</a:t>
            </a:r>
            <a:endParaRPr lang="fr-FR" sz="14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fr-FR" sz="1400" dirty="0" smtClean="0">
                <a:latin typeface="Times New Roman" pitchFamily="18" charset="0"/>
                <a:cs typeface="Times New Roman" pitchFamily="18" charset="0"/>
              </a:rPr>
              <a:t>[a] </a:t>
            </a:r>
            <a:r>
              <a:rPr lang="fr-FR" sz="1400" dirty="0" err="1" smtClean="0">
                <a:latin typeface="Times New Roman" pitchFamily="18" charset="0"/>
                <a:cs typeface="Times New Roman" pitchFamily="18" charset="0"/>
              </a:rPr>
              <a:t>naphthol</a:t>
            </a:r>
            <a:r>
              <a:rPr lang="fr-FR" sz="14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fr-FR" sz="1400" dirty="0" err="1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fr-FR" sz="1400" dirty="0" err="1" smtClean="0">
                <a:latin typeface="Times New Roman" pitchFamily="18" charset="0"/>
                <a:cs typeface="Times New Roman" pitchFamily="18" charset="0"/>
              </a:rPr>
              <a:t>atalyst</a:t>
            </a:r>
            <a:r>
              <a:rPr lang="fr-FR" sz="1400" dirty="0" smtClean="0">
                <a:latin typeface="Times New Roman" pitchFamily="18" charset="0"/>
                <a:cs typeface="Times New Roman" pitchFamily="18" charset="0"/>
              </a:rPr>
              <a:t> (100/8), 96h. </a:t>
            </a:r>
          </a:p>
          <a:p>
            <a:r>
              <a:rPr lang="fr-FR" sz="1400" dirty="0" smtClean="0">
                <a:latin typeface="Times New Roman" pitchFamily="18" charset="0"/>
                <a:cs typeface="Times New Roman" pitchFamily="18" charset="0"/>
              </a:rPr>
              <a:t>[b] </a:t>
            </a:r>
            <a:r>
              <a:rPr lang="fr-FR" sz="1400" dirty="0" err="1">
                <a:latin typeface="Times New Roman" pitchFamily="18" charset="0"/>
                <a:cs typeface="Times New Roman" pitchFamily="18" charset="0"/>
              </a:rPr>
              <a:t>naphthol</a:t>
            </a:r>
            <a:r>
              <a:rPr lang="fr-FR" sz="1400" dirty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fr-FR" sz="1400" dirty="0" err="1">
                <a:latin typeface="Times New Roman" pitchFamily="18" charset="0"/>
                <a:cs typeface="Times New Roman" pitchFamily="18" charset="0"/>
              </a:rPr>
              <a:t>catalyst</a:t>
            </a:r>
            <a:r>
              <a:rPr lang="fr-FR" sz="14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fr-FR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1400" dirty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fr-FR" sz="1400" dirty="0" smtClean="0">
                <a:latin typeface="Times New Roman" pitchFamily="18" charset="0"/>
                <a:cs typeface="Times New Roman" pitchFamily="18" charset="0"/>
              </a:rPr>
              <a:t>NHPI (100/8/10), 96 h.</a:t>
            </a:r>
          </a:p>
          <a:p>
            <a:r>
              <a:rPr lang="fr-FR" sz="1400" dirty="0" smtClean="0">
                <a:latin typeface="Times New Roman" pitchFamily="18" charset="0"/>
                <a:cs typeface="Times New Roman" pitchFamily="18" charset="0"/>
              </a:rPr>
              <a:t>[c] </a:t>
            </a:r>
            <a:r>
              <a:rPr lang="fr-FR" sz="1400" dirty="0" err="1">
                <a:latin typeface="Times New Roman" pitchFamily="18" charset="0"/>
                <a:cs typeface="Times New Roman" pitchFamily="18" charset="0"/>
              </a:rPr>
              <a:t>naphthol</a:t>
            </a:r>
            <a:r>
              <a:rPr lang="fr-FR" sz="1400" dirty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fr-FR" sz="1400" dirty="0" err="1">
                <a:latin typeface="Times New Roman" pitchFamily="18" charset="0"/>
                <a:cs typeface="Times New Roman" pitchFamily="18" charset="0"/>
              </a:rPr>
              <a:t>catalyst</a:t>
            </a:r>
            <a:r>
              <a:rPr lang="fr-FR" sz="14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fr-FR" sz="1400" dirty="0" smtClean="0">
                <a:latin typeface="Times New Roman" pitchFamily="18" charset="0"/>
                <a:cs typeface="Times New Roman" pitchFamily="18" charset="0"/>
              </a:rPr>
              <a:t> (100/3.75) (1.5 </a:t>
            </a:r>
            <a:r>
              <a:rPr lang="fr-FR" sz="1400" dirty="0" err="1" smtClean="0">
                <a:latin typeface="Times New Roman" pitchFamily="18" charset="0"/>
                <a:cs typeface="Times New Roman" pitchFamily="18" charset="0"/>
              </a:rPr>
              <a:t>mL</a:t>
            </a:r>
            <a:r>
              <a:rPr lang="fr-FR" sz="1400" dirty="0" smtClean="0">
                <a:latin typeface="Times New Roman" pitchFamily="18" charset="0"/>
                <a:cs typeface="Times New Roman" pitchFamily="18" charset="0"/>
              </a:rPr>
              <a:t>), 96h. </a:t>
            </a:r>
          </a:p>
          <a:p>
            <a:endParaRPr lang="fr-FR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0" name="Tableau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1250565"/>
              </p:ext>
            </p:extLst>
          </p:nvPr>
        </p:nvGraphicFramePr>
        <p:xfrm>
          <a:off x="105093" y="2530193"/>
          <a:ext cx="7119388" cy="3577483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3696386"/>
                <a:gridCol w="1196057"/>
                <a:gridCol w="1038007"/>
                <a:gridCol w="1188938"/>
              </a:tblGrid>
              <a:tr h="35997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Catalyst</a:t>
                      </a:r>
                      <a:endParaRPr lang="fr-FR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Solvent</a:t>
                      </a:r>
                      <a:endParaRPr lang="fr-FR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 (°C)</a:t>
                      </a:r>
                      <a:endParaRPr lang="fr-FR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Yield </a:t>
                      </a:r>
                      <a:r>
                        <a:rPr lang="fr-FR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(%)</a:t>
                      </a:r>
                      <a:endParaRPr lang="fr-FR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464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CuCl</a:t>
                      </a: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(OH)</a:t>
                      </a:r>
                      <a:r>
                        <a:rPr lang="en-US" sz="12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TMEDA</a:t>
                      </a:r>
                      <a:r>
                        <a:rPr lang="en-US" sz="1200" b="1" baseline="30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          </a:t>
                      </a:r>
                      <a:endParaRPr lang="fr-FR" sz="11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EtOH</a:t>
                      </a:r>
                      <a:endParaRPr lang="fr-FR" sz="11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endParaRPr lang="fr-FR" sz="11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</a:t>
                      </a:r>
                      <a:endParaRPr lang="fr-FR" sz="11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66"/>
                    </a:solidFill>
                  </a:tcPr>
                </a:tc>
              </a:tr>
              <a:tr h="41015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CuCl(OH)TMEDA / NHPI</a:t>
                      </a:r>
                      <a:r>
                        <a:rPr lang="en-US" sz="1200" baseline="30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          </a:t>
                      </a:r>
                      <a:endParaRPr lang="fr-FR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28600" algn="dec"/>
                        </a:tabLst>
                      </a:pPr>
                      <a:r>
                        <a:rPr lang="fr-FR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</a:t>
                      </a:r>
                      <a:r>
                        <a:rPr lang="fr-FR" sz="1200" baseline="-25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fr-FR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CN</a:t>
                      </a:r>
                      <a:endParaRPr lang="fr-F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28600" algn="dec"/>
                        </a:tabLst>
                      </a:pPr>
                      <a:r>
                        <a:rPr lang="fr-F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</a:t>
                      </a:r>
                      <a:endParaRPr lang="fr-FR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28600" algn="dec"/>
                        </a:tabLst>
                      </a:pPr>
                      <a:r>
                        <a:rPr lang="fr-F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</a:t>
                      </a:r>
                      <a:endParaRPr lang="fr-FR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1015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Cu(I)/PEI</a:t>
                      </a:r>
                      <a:r>
                        <a:rPr lang="en-US" sz="1200" baseline="30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                        </a:t>
                      </a:r>
                      <a:endParaRPr lang="fr-FR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28600" algn="dec"/>
                        </a:tabLst>
                      </a:pPr>
                      <a:r>
                        <a:rPr lang="fr-FR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EtOH</a:t>
                      </a:r>
                      <a:endParaRPr lang="fr-F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28600" algn="dec"/>
                        </a:tabLst>
                      </a:pPr>
                      <a:r>
                        <a:rPr lang="fr-FR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endParaRPr lang="fr-F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28600" algn="dec"/>
                        </a:tabLst>
                      </a:pPr>
                      <a:r>
                        <a:rPr lang="fr-FR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</a:t>
                      </a:r>
                      <a:endParaRPr lang="fr-F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1015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CuCl</a:t>
                      </a:r>
                      <a:r>
                        <a:rPr lang="en-US" sz="1200" baseline="-25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phen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r>
                        <a:rPr lang="en-US" sz="1200" baseline="30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             </a:t>
                      </a:r>
                      <a:endParaRPr lang="fr-FR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28600" algn="dec"/>
                        </a:tabLst>
                      </a:pPr>
                      <a:r>
                        <a:rPr lang="fr-FR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EtOH</a:t>
                      </a:r>
                      <a:endParaRPr lang="fr-FR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28600" algn="dec"/>
                        </a:tabLst>
                      </a:pPr>
                      <a:r>
                        <a:rPr lang="fr-FR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endParaRPr lang="fr-F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28600" algn="dec"/>
                        </a:tabLst>
                      </a:pPr>
                      <a:r>
                        <a:rPr lang="fr-FR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</a:t>
                      </a:r>
                      <a:endParaRPr lang="fr-F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1015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CuCl</a:t>
                      </a:r>
                      <a:r>
                        <a:rPr lang="en-US" sz="1200" baseline="-25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neocup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r>
                        <a:rPr lang="en-US" sz="1200" baseline="30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a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         </a:t>
                      </a:r>
                      <a:endParaRPr lang="fr-FR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28600" algn="dec"/>
                        </a:tabLst>
                      </a:pPr>
                      <a:r>
                        <a:rPr lang="fr-FR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EtOH</a:t>
                      </a:r>
                      <a:endParaRPr lang="fr-FR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28600" algn="dec"/>
                        </a:tabLst>
                      </a:pPr>
                      <a:r>
                        <a:rPr lang="fr-FR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endParaRPr lang="fr-F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28600" algn="dec"/>
                        </a:tabLst>
                      </a:pPr>
                      <a:r>
                        <a:rPr lang="fr-FR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</a:t>
                      </a:r>
                      <a:endParaRPr lang="fr-F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1015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CuCl</a:t>
                      </a:r>
                      <a:r>
                        <a:rPr lang="en-US" sz="1200" baseline="-25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bipy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r>
                        <a:rPr lang="en-US" sz="1200" baseline="30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a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          </a:t>
                      </a:r>
                      <a:endParaRPr lang="fr-FR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28600" algn="dec"/>
                        </a:tabLst>
                      </a:pPr>
                      <a:r>
                        <a:rPr lang="fr-FR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EtOH</a:t>
                      </a:r>
                      <a:endParaRPr lang="fr-F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28600" algn="dec"/>
                        </a:tabLst>
                      </a:pPr>
                      <a:r>
                        <a:rPr lang="fr-F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endParaRPr lang="fr-FR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28600" algn="dec"/>
                        </a:tabLst>
                      </a:pPr>
                      <a:r>
                        <a:rPr lang="fr-FR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traces</a:t>
                      </a:r>
                      <a:endParaRPr lang="fr-F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1015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CuCl</a:t>
                      </a:r>
                      <a:r>
                        <a:rPr lang="en-US" sz="1200" baseline="-25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-Bis(1,3-propanediamine)</a:t>
                      </a:r>
                      <a:r>
                        <a:rPr lang="en-US" sz="1200" baseline="30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a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</a:t>
                      </a:r>
                      <a:endParaRPr lang="fr-FR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28600" algn="dec"/>
                        </a:tabLst>
                      </a:pPr>
                      <a:r>
                        <a:rPr lang="fr-FR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EtOH</a:t>
                      </a:r>
                      <a:endParaRPr lang="fr-F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28600" algn="dec"/>
                        </a:tabLst>
                      </a:pPr>
                      <a:r>
                        <a:rPr lang="fr-F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endParaRPr lang="fr-FR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28600" algn="dec"/>
                        </a:tabLst>
                      </a:pPr>
                      <a:r>
                        <a:rPr lang="fr-F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</a:t>
                      </a:r>
                      <a:endParaRPr lang="fr-FR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1015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[Fe(DMF)</a:t>
                      </a:r>
                      <a:r>
                        <a:rPr lang="en-US" sz="1200" baseline="-25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Cl][FeCl</a:t>
                      </a:r>
                      <a:r>
                        <a:rPr lang="en-US" sz="1200" baseline="-25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en-US" sz="1200" baseline="30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a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</a:t>
                      </a:r>
                      <a:endParaRPr lang="fr-FR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28600" algn="dec"/>
                        </a:tabLst>
                      </a:pPr>
                      <a:r>
                        <a:rPr lang="fr-FR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EtOH</a:t>
                      </a:r>
                      <a:endParaRPr lang="fr-F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28600" algn="dec"/>
                        </a:tabLs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endParaRPr lang="fr-F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28600" algn="dec"/>
                        </a:tabLs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</a:t>
                      </a:r>
                      <a:endParaRPr lang="fr-FR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7" name="Obje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8471224"/>
              </p:ext>
            </p:extLst>
          </p:nvPr>
        </p:nvGraphicFramePr>
        <p:xfrm>
          <a:off x="2303538" y="1241273"/>
          <a:ext cx="4324435" cy="11136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53" name="CS ChemDraw Drawing" r:id="rId3" imgW="3748648" imgH="965758" progId="ChemDraw.Document.6.0">
                  <p:embed/>
                </p:oleObj>
              </mc:Choice>
              <mc:Fallback>
                <p:oleObj name="CS ChemDraw Drawing" r:id="rId3" imgW="3748648" imgH="965758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303538" y="1241273"/>
                        <a:ext cx="4324435" cy="111362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58120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39588" y="121306"/>
            <a:ext cx="1012563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Oxydation des 2-naphtols et analogues</a:t>
            </a:r>
          </a:p>
          <a:p>
            <a:endParaRPr lang="fr-FR" sz="2800" b="1" dirty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itre 1"/>
          <p:cNvSpPr>
            <a:spLocks noGrp="1"/>
          </p:cNvSpPr>
          <p:nvPr>
            <p:ph type="title"/>
          </p:nvPr>
        </p:nvSpPr>
        <p:spPr>
          <a:xfrm>
            <a:off x="400929" y="907682"/>
            <a:ext cx="8229600" cy="395766"/>
          </a:xfrm>
        </p:spPr>
        <p:txBody>
          <a:bodyPr>
            <a:no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fr-FR" sz="20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Oxidation</a:t>
            </a:r>
            <a:r>
              <a:rPr lang="fr-FR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fr-FR" sz="20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naphthols</a:t>
            </a:r>
            <a:r>
              <a:rPr lang="fr-FR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fr-FR" sz="20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Obje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06759269"/>
              </p:ext>
            </p:extLst>
          </p:nvPr>
        </p:nvGraphicFramePr>
        <p:xfrm>
          <a:off x="1098648" y="1430060"/>
          <a:ext cx="4913426" cy="14078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897" name="CS ChemDraw Drawing" r:id="rId4" imgW="3369132" imgH="965822" progId="ChemDraw.Document.6.0">
                  <p:embed/>
                </p:oleObj>
              </mc:Choice>
              <mc:Fallback>
                <p:oleObj name="CS ChemDraw Drawing" r:id="rId4" imgW="3369132" imgH="965822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098648" y="1430060"/>
                        <a:ext cx="4913426" cy="140780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6045384" y="4045153"/>
            <a:ext cx="4924189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Low" fontAlgn="base">
              <a:spcBef>
                <a:spcPct val="0"/>
              </a:spcBef>
              <a:spcAft>
                <a:spcPct val="0"/>
              </a:spcAft>
            </a:pPr>
            <a:r>
              <a:rPr kumimoji="0" lang="fr-FR" sz="1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itchFamily="34" charset="0"/>
                <a:cs typeface="Times New Roman" pitchFamily="18" charset="0"/>
              </a:rPr>
              <a:t>Conditions :</a:t>
            </a:r>
            <a:r>
              <a:rPr kumimoji="0" lang="fr-FR" sz="1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lvl="0" algn="justLow" fontAlgn="base">
              <a:spcBef>
                <a:spcPct val="0"/>
              </a:spcBef>
              <a:spcAft>
                <a:spcPct val="0"/>
              </a:spcAft>
            </a:pPr>
            <a:r>
              <a:rPr kumimoji="0" lang="fr-F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[a] </a:t>
            </a:r>
            <a:r>
              <a:rPr lang="fr-FR" sz="1400" dirty="0" err="1" smtClean="0">
                <a:latin typeface="Times New Roman" pitchFamily="18" charset="0"/>
                <a:cs typeface="Times New Roman" pitchFamily="18" charset="0"/>
              </a:rPr>
              <a:t>naphthol</a:t>
            </a:r>
            <a:r>
              <a:rPr lang="fr-FR" sz="1400" dirty="0" smtClean="0">
                <a:latin typeface="Times New Roman" pitchFamily="18" charset="0"/>
                <a:cs typeface="Times New Roman" pitchFamily="18" charset="0"/>
              </a:rPr>
              <a:t>/Cu (100/8)</a:t>
            </a:r>
            <a:r>
              <a:rPr kumimoji="0" lang="fr-F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21°C, </a:t>
            </a:r>
            <a:r>
              <a:rPr kumimoji="0" lang="fr-FR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EtOH</a:t>
            </a:r>
            <a:r>
              <a:rPr lang="fr-FR" sz="1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</a:p>
          <a:p>
            <a:pPr lvl="0" algn="justLow" fontAlgn="base">
              <a:spcBef>
                <a:spcPct val="0"/>
              </a:spcBef>
              <a:spcAft>
                <a:spcPct val="0"/>
              </a:spcAft>
            </a:pPr>
            <a:r>
              <a:rPr kumimoji="0" lang="fr-F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[b]</a:t>
            </a:r>
            <a:r>
              <a:rPr lang="fr-FR" sz="1400" dirty="0" err="1" smtClean="0">
                <a:latin typeface="Times New Roman" pitchFamily="18" charset="0"/>
                <a:cs typeface="Times New Roman" pitchFamily="18" charset="0"/>
              </a:rPr>
              <a:t>naphthol</a:t>
            </a:r>
            <a:r>
              <a:rPr lang="fr-FR" sz="1400" dirty="0" smtClean="0">
                <a:latin typeface="Times New Roman" pitchFamily="18" charset="0"/>
                <a:cs typeface="Times New Roman" pitchFamily="18" charset="0"/>
              </a:rPr>
              <a:t>/Cu/NHPI (100/8/10), </a:t>
            </a:r>
            <a:r>
              <a:rPr kumimoji="0" lang="fr-F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70°C, CH</a:t>
            </a:r>
            <a:r>
              <a:rPr kumimoji="0" lang="fr-FR" sz="1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</a:t>
            </a:r>
            <a:r>
              <a:rPr kumimoji="0" lang="fr-F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CN</a:t>
            </a: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</a:p>
        </p:txBody>
      </p:sp>
      <p:graphicFrame>
        <p:nvGraphicFramePr>
          <p:cNvPr id="2" name="Obje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8858396"/>
              </p:ext>
            </p:extLst>
          </p:nvPr>
        </p:nvGraphicFramePr>
        <p:xfrm>
          <a:off x="687571" y="3013306"/>
          <a:ext cx="5357813" cy="3317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898" name="CS ChemDraw Drawing" r:id="rId6" imgW="5358022" imgH="3317235" progId="ChemDraw.Document.6.0">
                  <p:embed/>
                </p:oleObj>
              </mc:Choice>
              <mc:Fallback>
                <p:oleObj name="CS ChemDraw Drawing" r:id="rId6" imgW="5358022" imgH="3317235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687571" y="3013306"/>
                        <a:ext cx="5357813" cy="33178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84944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47116" y="137553"/>
            <a:ext cx="9791114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2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Oxidation</a:t>
            </a:r>
            <a:r>
              <a:rPr lang="fr-FR" sz="22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fr-FR" sz="22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methylenebinaphthols</a:t>
            </a:r>
            <a:r>
              <a:rPr lang="fr-FR" sz="22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2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andt</a:t>
            </a:r>
            <a:r>
              <a:rPr lang="fr-FR" sz="22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2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benzylidenebinaphthols</a:t>
            </a:r>
            <a:endParaRPr lang="fr-FR" sz="2200" b="1" dirty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86211" y="715452"/>
            <a:ext cx="962768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Oxidation</a:t>
            </a:r>
            <a:r>
              <a:rPr lang="fr-FR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fr-FR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methylenebinaphthols</a:t>
            </a:r>
            <a:r>
              <a:rPr lang="fr-FR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fr-FR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benzylidenebinaphthols</a:t>
            </a:r>
            <a:endParaRPr lang="fr-FR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Espace réservé du contenu 2"/>
          <p:cNvSpPr>
            <a:spLocks noGrp="1"/>
          </p:cNvSpPr>
          <p:nvPr>
            <p:ph idx="1"/>
          </p:nvPr>
        </p:nvSpPr>
        <p:spPr>
          <a:xfrm>
            <a:off x="647116" y="3714993"/>
            <a:ext cx="4186238" cy="2523825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  <a:buNone/>
            </a:pPr>
            <a:r>
              <a:rPr lang="en-US" sz="1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Oxidative conditions:</a:t>
            </a:r>
          </a:p>
          <a:p>
            <a:pPr>
              <a:spcBef>
                <a:spcPts val="600"/>
              </a:spcBef>
            </a:pPr>
            <a:r>
              <a:rPr lang="fr-FR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Phenol</a:t>
            </a:r>
            <a:r>
              <a:rPr lang="fr-FR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/Cu (100/8) </a:t>
            </a:r>
          </a:p>
          <a:p>
            <a:pPr>
              <a:spcBef>
                <a:spcPts val="600"/>
              </a:spcBef>
            </a:pP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Air</a:t>
            </a:r>
          </a:p>
          <a:p>
            <a:pPr>
              <a:spcBef>
                <a:spcPts val="600"/>
              </a:spcBef>
            </a:pP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Room temperature(21°C)</a:t>
            </a:r>
          </a:p>
          <a:p>
            <a:pPr>
              <a:spcBef>
                <a:spcPts val="600"/>
              </a:spcBef>
            </a:pP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Solvent</a:t>
            </a:r>
          </a:p>
          <a:p>
            <a:pPr>
              <a:spcBef>
                <a:spcPts val="600"/>
              </a:spcBef>
            </a:pP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Time (48 h)</a:t>
            </a:r>
          </a:p>
          <a:p>
            <a:pPr>
              <a:spcBef>
                <a:spcPts val="600"/>
              </a:spcBef>
              <a:buNone/>
            </a:pPr>
            <a:endParaRPr lang="fr-FR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5500052" y="4168588"/>
            <a:ext cx="249299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fr-FR" dirty="0" err="1" smtClean="0"/>
              <a:t>Creation</a:t>
            </a:r>
            <a:r>
              <a:rPr lang="fr-FR" dirty="0" smtClean="0"/>
              <a:t> of C-O bond</a:t>
            </a:r>
          </a:p>
          <a:p>
            <a:pPr marL="285750" indent="-285750">
              <a:buFontTx/>
              <a:buChar char="-"/>
            </a:pPr>
            <a:r>
              <a:rPr lang="fr-FR" dirty="0" err="1" smtClean="0"/>
              <a:t>Desaromatisation</a:t>
            </a:r>
            <a:endParaRPr lang="fr-FR" dirty="0" smtClean="0"/>
          </a:p>
          <a:p>
            <a:pPr marL="285750" indent="-285750">
              <a:buFontTx/>
              <a:buChar char="-"/>
            </a:pPr>
            <a:r>
              <a:rPr lang="fr-FR" dirty="0" smtClean="0"/>
              <a:t>Green conditions</a:t>
            </a:r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242458" y="5862044"/>
            <a:ext cx="980993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1200" dirty="0"/>
              <a:t>M. </a:t>
            </a:r>
            <a:r>
              <a:rPr lang="en-GB" sz="1200" dirty="0" err="1"/>
              <a:t>Dekhici</a:t>
            </a:r>
            <a:r>
              <a:rPr lang="fr-BE" sz="1200" dirty="0"/>
              <a:t> ; S. </a:t>
            </a:r>
            <a:r>
              <a:rPr lang="fr-BE" sz="1200" dirty="0" err="1"/>
              <a:t>Plihon</a:t>
            </a:r>
            <a:r>
              <a:rPr lang="fr-BE" sz="1200" dirty="0"/>
              <a:t>, N.  Bar ; </a:t>
            </a:r>
            <a:r>
              <a:rPr lang="fr-BE" sz="1200" dirty="0" err="1"/>
              <a:t>D.Villemin</a:t>
            </a:r>
            <a:r>
              <a:rPr lang="fr-BE" sz="1200" dirty="0"/>
              <a:t> ; H. </a:t>
            </a:r>
            <a:r>
              <a:rPr lang="fr-BE" sz="1200" dirty="0" err="1"/>
              <a:t>Elsiblani</a:t>
            </a:r>
            <a:r>
              <a:rPr lang="fr-BE" sz="1200" dirty="0"/>
              <a:t> ; N. Cheikh, </a:t>
            </a:r>
            <a:r>
              <a:rPr lang="fr-BE" sz="1200" b="1" dirty="0" err="1"/>
              <a:t>Aerobic</a:t>
            </a:r>
            <a:r>
              <a:rPr lang="fr-BE" sz="1200" b="1" dirty="0"/>
              <a:t> Copper </a:t>
            </a:r>
            <a:r>
              <a:rPr lang="fr-BE" sz="1200" b="1" dirty="0" err="1"/>
              <a:t>Catalytic</a:t>
            </a:r>
            <a:r>
              <a:rPr lang="fr-BE" sz="1200" b="1" dirty="0"/>
              <a:t> </a:t>
            </a:r>
            <a:r>
              <a:rPr lang="fr-BE" sz="1200" b="1" dirty="0" err="1"/>
              <a:t>Oxidation</a:t>
            </a:r>
            <a:r>
              <a:rPr lang="fr-BE" sz="1200" b="1" dirty="0"/>
              <a:t> of </a:t>
            </a:r>
            <a:r>
              <a:rPr lang="fr-BE" sz="1200" b="1" dirty="0" err="1"/>
              <a:t>Methylene</a:t>
            </a:r>
            <a:r>
              <a:rPr lang="fr-BE" sz="1200" b="1" dirty="0"/>
              <a:t> and  </a:t>
            </a:r>
            <a:r>
              <a:rPr lang="fr-BE" sz="1200" b="1" dirty="0" err="1"/>
              <a:t>Arylidenebisnaphthols</a:t>
            </a:r>
            <a:r>
              <a:rPr lang="fr-BE" sz="1200" b="1" dirty="0"/>
              <a:t>: </a:t>
            </a:r>
            <a:endParaRPr lang="fr-BE" sz="1200" b="1" dirty="0" smtClean="0"/>
          </a:p>
          <a:p>
            <a:r>
              <a:rPr lang="fr-BE" sz="1200" b="1" dirty="0" smtClean="0"/>
              <a:t>A </a:t>
            </a:r>
            <a:r>
              <a:rPr lang="fr-BE" sz="1200" b="1" dirty="0"/>
              <a:t>Green and Efficient </a:t>
            </a:r>
            <a:r>
              <a:rPr lang="fr-BE" sz="1200" b="1" dirty="0" err="1"/>
              <a:t>Synthesis</a:t>
            </a:r>
            <a:r>
              <a:rPr lang="fr-BE" sz="1200" b="1" dirty="0"/>
              <a:t> of </a:t>
            </a:r>
            <a:r>
              <a:rPr lang="fr-BE" sz="1200" b="1" dirty="0" err="1"/>
              <a:t>Spironaphthalenones</a:t>
            </a:r>
            <a:r>
              <a:rPr lang="fr-BE" sz="1200" b="1" dirty="0"/>
              <a:t> </a:t>
            </a:r>
            <a:r>
              <a:rPr lang="fr-BE" sz="1200" dirty="0"/>
              <a:t>, </a:t>
            </a:r>
            <a:r>
              <a:rPr lang="fr-BE" sz="1200" i="1" dirty="0" err="1"/>
              <a:t>ChemistrySelect</a:t>
            </a:r>
            <a:r>
              <a:rPr lang="fr-BE" sz="1200" i="1" dirty="0"/>
              <a:t> </a:t>
            </a:r>
            <a:r>
              <a:rPr lang="fr-BE" sz="1200" dirty="0"/>
              <a:t>, </a:t>
            </a:r>
            <a:r>
              <a:rPr lang="fr-BE" sz="1200" b="1" dirty="0"/>
              <a:t>2019</a:t>
            </a:r>
            <a:r>
              <a:rPr lang="fr-BE" sz="1200" dirty="0"/>
              <a:t>, 4, 705 - 708 ; </a:t>
            </a:r>
            <a:r>
              <a:rPr lang="fr-BE" sz="1200" b="1" dirty="0" err="1">
                <a:solidFill>
                  <a:srgbClr val="0000FF"/>
                </a:solidFill>
              </a:rPr>
              <a:t>doi</a:t>
            </a:r>
            <a:r>
              <a:rPr lang="fr-BE" sz="1200" b="1" dirty="0">
                <a:solidFill>
                  <a:srgbClr val="0000FF"/>
                </a:solidFill>
              </a:rPr>
              <a:t>: 10.1002/slct.201803153</a:t>
            </a:r>
            <a:endParaRPr lang="fr-FR" sz="1200" dirty="0">
              <a:solidFill>
                <a:srgbClr val="0000FF"/>
              </a:solidFill>
            </a:endParaRPr>
          </a:p>
          <a:p>
            <a:endParaRPr lang="fr-FR" sz="1200" dirty="0"/>
          </a:p>
        </p:txBody>
      </p:sp>
      <p:graphicFrame>
        <p:nvGraphicFramePr>
          <p:cNvPr id="2" name="Obje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01634217"/>
              </p:ext>
            </p:extLst>
          </p:nvPr>
        </p:nvGraphicFramePr>
        <p:xfrm>
          <a:off x="2680440" y="1651130"/>
          <a:ext cx="5021655" cy="17810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93" name="CS ChemDraw Drawing" r:id="rId3" imgW="3523223" imgH="1249269" progId="ChemDraw.Document.6.0">
                  <p:embed/>
                </p:oleObj>
              </mc:Choice>
              <mc:Fallback>
                <p:oleObj name="CS ChemDraw Drawing" r:id="rId3" imgW="3523223" imgH="1249269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680440" y="1651130"/>
                        <a:ext cx="5021655" cy="178100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08836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1"/>
          <p:cNvSpPr txBox="1">
            <a:spLocks/>
          </p:cNvSpPr>
          <p:nvPr/>
        </p:nvSpPr>
        <p:spPr>
          <a:xfrm>
            <a:off x="1342157" y="-240516"/>
            <a:ext cx="8229600" cy="9397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 defTabSz="914400">
              <a:spcBef>
                <a:spcPct val="0"/>
              </a:spcBef>
              <a:defRPr/>
            </a:pPr>
            <a:r>
              <a:rPr lang="fr-FR" sz="3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Introduction</a:t>
            </a:r>
            <a:endParaRPr lang="fr-FR" sz="3200" dirty="0">
              <a:solidFill>
                <a:schemeClr val="tx2">
                  <a:lumMod val="60000"/>
                  <a:lumOff val="40000"/>
                </a:schemeClr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701487" y="540188"/>
            <a:ext cx="504926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dirty="0"/>
              <a:t>Some products formed by oxidative coupling of phenols</a:t>
            </a:r>
            <a:endParaRPr lang="fr-FR" sz="1600" b="1" dirty="0"/>
          </a:p>
        </p:txBody>
      </p:sp>
      <p:sp>
        <p:nvSpPr>
          <p:cNvPr id="7" name="Rectangle 6"/>
          <p:cNvSpPr/>
          <p:nvPr/>
        </p:nvSpPr>
        <p:spPr>
          <a:xfrm>
            <a:off x="850612" y="4451167"/>
            <a:ext cx="995047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fr-FR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/>
            <a:r>
              <a:rPr lang="en-US" b="1" dirty="0"/>
              <a:t>Biomimetic phenol couplings studied by D.H.R. Barton and A.R. </a:t>
            </a:r>
            <a:r>
              <a:rPr lang="en-US" b="1" dirty="0" err="1"/>
              <a:t>Battersby</a:t>
            </a:r>
            <a:r>
              <a:rPr lang="en-US" b="1" dirty="0"/>
              <a:t> since 1950.</a:t>
            </a:r>
            <a:endParaRPr lang="fr-FR" b="1" dirty="0"/>
          </a:p>
        </p:txBody>
      </p:sp>
      <p:grpSp>
        <p:nvGrpSpPr>
          <p:cNvPr id="8" name="Groupe 7"/>
          <p:cNvGrpSpPr/>
          <p:nvPr/>
        </p:nvGrpSpPr>
        <p:grpSpPr>
          <a:xfrm>
            <a:off x="685476" y="5314029"/>
            <a:ext cx="9118096" cy="646331"/>
            <a:chOff x="716262" y="1862788"/>
            <a:chExt cx="9118096" cy="646331"/>
          </a:xfrm>
        </p:grpSpPr>
        <p:sp>
          <p:nvSpPr>
            <p:cNvPr id="9" name="Rectangle 8"/>
            <p:cNvSpPr/>
            <p:nvPr/>
          </p:nvSpPr>
          <p:spPr>
            <a:xfrm>
              <a:off x="716262" y="1862788"/>
              <a:ext cx="2536848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fr-FR" dirty="0" err="1" smtClean="0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Oxidases</a:t>
              </a:r>
              <a:endParaRPr lang="fr-FR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r>
                <a:rPr lang="fr-FR" dirty="0" smtClean="0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(Laccase or Tyrosinase) </a:t>
              </a:r>
              <a:endParaRPr lang="fr-FR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3770605" y="2054172"/>
              <a:ext cx="3046219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fr-FR" dirty="0" smtClean="0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Copper-amine model </a:t>
              </a:r>
              <a:r>
                <a:rPr lang="fr-FR" dirty="0" err="1" smtClean="0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catalysts</a:t>
              </a:r>
              <a:r>
                <a:rPr lang="fr-FR" dirty="0" smtClean="0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endParaRPr lang="fr-FR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1" name="Connecteur droit avec flèche 10"/>
            <p:cNvCxnSpPr/>
            <p:nvPr/>
          </p:nvCxnSpPr>
          <p:spPr>
            <a:xfrm>
              <a:off x="3332908" y="2209843"/>
              <a:ext cx="428628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2" name="Connecteur droit avec flèche 11"/>
            <p:cNvCxnSpPr/>
            <p:nvPr/>
          </p:nvCxnSpPr>
          <p:spPr>
            <a:xfrm>
              <a:off x="7171312" y="2223449"/>
              <a:ext cx="428628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3" name="Rectangle 12"/>
            <p:cNvSpPr/>
            <p:nvPr/>
          </p:nvSpPr>
          <p:spPr>
            <a:xfrm>
              <a:off x="7755840" y="2054172"/>
              <a:ext cx="207851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fr-FR" dirty="0" smtClean="0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CuCl(OH) TMEDA </a:t>
              </a:r>
              <a:endParaRPr lang="fr-FR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2" name="ZoneTexte 1"/>
          <p:cNvSpPr txBox="1"/>
          <p:nvPr/>
        </p:nvSpPr>
        <p:spPr>
          <a:xfrm>
            <a:off x="850612" y="6104965"/>
            <a:ext cx="775596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dirty="0"/>
              <a:t>W. I. Taylor, A. R. </a:t>
            </a:r>
            <a:r>
              <a:rPr lang="fr-BE" dirty="0" err="1"/>
              <a:t>Battersby</a:t>
            </a:r>
            <a:r>
              <a:rPr lang="fr-BE" dirty="0"/>
              <a:t>, D. H. R. Barton, T. Cohen, </a:t>
            </a:r>
            <a:r>
              <a:rPr lang="fr-BE" i="1" dirty="0" err="1"/>
              <a:t>Festschrift</a:t>
            </a:r>
            <a:r>
              <a:rPr lang="fr-BE" i="1" dirty="0"/>
              <a:t> Arthur </a:t>
            </a:r>
            <a:r>
              <a:rPr lang="fr-BE" i="1" dirty="0" err="1"/>
              <a:t>Stoll</a:t>
            </a:r>
            <a:r>
              <a:rPr lang="fr-BE" i="1" dirty="0"/>
              <a:t>.</a:t>
            </a:r>
            <a:r>
              <a:rPr lang="fr-BE" dirty="0"/>
              <a:t>, </a:t>
            </a:r>
            <a:endParaRPr lang="fr-BE" dirty="0" smtClean="0"/>
          </a:p>
          <a:p>
            <a:r>
              <a:rPr lang="fr-BE" dirty="0" err="1" smtClean="0"/>
              <a:t>Birkhauser</a:t>
            </a:r>
            <a:r>
              <a:rPr lang="fr-BE" dirty="0"/>
              <a:t>, Basel </a:t>
            </a:r>
            <a:r>
              <a:rPr lang="fr-BE" b="1" dirty="0"/>
              <a:t>1957</a:t>
            </a:r>
            <a:r>
              <a:rPr lang="fr-BE" dirty="0"/>
              <a:t>, 117–143.</a:t>
            </a:r>
            <a:endParaRPr lang="fr-FR" dirty="0"/>
          </a:p>
          <a:p>
            <a:endParaRPr lang="fr-FR" dirty="0"/>
          </a:p>
        </p:txBody>
      </p:sp>
      <p:sp>
        <p:nvSpPr>
          <p:cNvPr id="6" name="Rectangle 140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graphicFrame>
        <p:nvGraphicFramePr>
          <p:cNvPr id="14" name="Obje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60779596"/>
              </p:ext>
            </p:extLst>
          </p:nvPr>
        </p:nvGraphicFramePr>
        <p:xfrm>
          <a:off x="2515722" y="1151467"/>
          <a:ext cx="5295900" cy="3076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04" name="CS ChemDraw Drawing" r:id="rId3" imgW="6089521" imgH="3541239" progId="ChemDraw.Document.6.0">
                  <p:embed/>
                </p:oleObj>
              </mc:Choice>
              <mc:Fallback>
                <p:oleObj name="CS ChemDraw Drawing" r:id="rId3" imgW="6089521" imgH="3541239" progId="ChemDraw.Document.6.0">
                  <p:embed/>
                  <p:pic>
                    <p:nvPicPr>
                      <p:cNvPr id="0" name="Object 1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5722" y="1151467"/>
                        <a:ext cx="5295900" cy="3076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43494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150738" y="4345530"/>
            <a:ext cx="7104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CuCl</a:t>
            </a:r>
          </a:p>
        </p:txBody>
      </p:sp>
      <p:sp>
        <p:nvSpPr>
          <p:cNvPr id="7" name="Rectangle 6"/>
          <p:cNvSpPr/>
          <p:nvPr/>
        </p:nvSpPr>
        <p:spPr>
          <a:xfrm>
            <a:off x="2150738" y="2479348"/>
            <a:ext cx="7873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CuCl</a:t>
            </a:r>
            <a:r>
              <a:rPr lang="fr-FR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fr-F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Espace réservé du contenu 2"/>
          <p:cNvSpPr>
            <a:spLocks noGrp="1"/>
          </p:cNvSpPr>
          <p:nvPr>
            <p:ph idx="1"/>
          </p:nvPr>
        </p:nvSpPr>
        <p:spPr>
          <a:xfrm>
            <a:off x="3305523" y="4830845"/>
            <a:ext cx="1643074" cy="28575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en-US" sz="1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CuCl</a:t>
            </a:r>
            <a:r>
              <a:rPr lang="en-US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(OH)TMEDA]</a:t>
            </a:r>
            <a:r>
              <a:rPr lang="en-US" sz="1200" b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buNone/>
            </a:pP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</a:t>
            </a:r>
            <a:endParaRPr lang="en-GB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</a:t>
            </a:r>
            <a:endParaRPr lang="en-GB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Image 8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05523" y="3668319"/>
            <a:ext cx="1643074" cy="1214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angle 10"/>
          <p:cNvSpPr/>
          <p:nvPr/>
        </p:nvSpPr>
        <p:spPr>
          <a:xfrm>
            <a:off x="5801639" y="4878459"/>
            <a:ext cx="84189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Cu(I)/PEI</a:t>
            </a:r>
            <a:endParaRPr lang="fr-FR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257560" y="5498339"/>
            <a:ext cx="74295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Iron</a:t>
            </a:r>
            <a:r>
              <a:rPr lang="fr-FR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complexe: </a:t>
            </a:r>
          </a:p>
          <a:p>
            <a:endParaRPr lang="fr-FR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257560" y="1504736"/>
            <a:ext cx="19950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Copper complexes</a:t>
            </a:r>
            <a:endParaRPr lang="fr-FR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8227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06674546"/>
              </p:ext>
            </p:extLst>
          </p:nvPr>
        </p:nvGraphicFramePr>
        <p:xfrm>
          <a:off x="5706649" y="3902479"/>
          <a:ext cx="1031875" cy="746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06" name="CS ChemDraw Drawing" r:id="rId4" imgW="1031443" imgH="746455" progId="ChemDraw.Document.6.0">
                  <p:embed/>
                </p:oleObj>
              </mc:Choice>
              <mc:Fallback>
                <p:oleObj name="CS ChemDraw Drawing" r:id="rId4" imgW="1031443" imgH="746455" progId="ChemDraw.Document.6.0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06649" y="3902479"/>
                        <a:ext cx="1031875" cy="746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Titre 1"/>
          <p:cNvSpPr txBox="1">
            <a:spLocks/>
          </p:cNvSpPr>
          <p:nvPr/>
        </p:nvSpPr>
        <p:spPr>
          <a:xfrm>
            <a:off x="1440287" y="132971"/>
            <a:ext cx="9133268" cy="9397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fr-FR" sz="28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Preparation</a:t>
            </a:r>
            <a:r>
              <a:rPr lang="fr-FR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of the complexes</a:t>
            </a:r>
            <a:endParaRPr lang="fr-FR" sz="2800" b="1" dirty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2" name="Obje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40883355"/>
              </p:ext>
            </p:extLst>
          </p:nvPr>
        </p:nvGraphicFramePr>
        <p:xfrm>
          <a:off x="2110139" y="6008691"/>
          <a:ext cx="6406735" cy="3840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07" name="CS ChemDraw Drawing" r:id="rId6" imgW="4077997" imgH="245100" progId="ChemDraw.Document.6.0">
                  <p:embed/>
                </p:oleObj>
              </mc:Choice>
              <mc:Fallback>
                <p:oleObj name="CS ChemDraw Drawing" r:id="rId6" imgW="4077997" imgH="245100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110139" y="6008691"/>
                        <a:ext cx="6406735" cy="38405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3" name="Groupe 22"/>
          <p:cNvGrpSpPr/>
          <p:nvPr/>
        </p:nvGrpSpPr>
        <p:grpSpPr>
          <a:xfrm>
            <a:off x="3305523" y="1987420"/>
            <a:ext cx="6144893" cy="1353187"/>
            <a:chOff x="1156935" y="626422"/>
            <a:chExt cx="6281754" cy="1354044"/>
          </a:xfrm>
        </p:grpSpPr>
        <p:sp>
          <p:nvSpPr>
            <p:cNvPr id="24" name="Rectangle 23"/>
            <p:cNvSpPr/>
            <p:nvPr/>
          </p:nvSpPr>
          <p:spPr>
            <a:xfrm>
              <a:off x="1156935" y="1536657"/>
              <a:ext cx="953770" cy="298450"/>
            </a:xfrm>
            <a:prstGeom prst="rect">
              <a:avLst/>
            </a:prstGeom>
          </p:spPr>
          <p:txBody>
            <a:bodyPr wrap="square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n-US" sz="1100" b="1" kern="1200">
                  <a:solidFill>
                    <a:srgbClr val="000000"/>
                  </a:solidFill>
                  <a:effectLst/>
                  <a:latin typeface="Times New Roman"/>
                  <a:ea typeface="MS Mincho"/>
                </a:rPr>
                <a:t>CuCl(phen</a:t>
              </a:r>
              <a:r>
                <a:rPr lang="en-US" sz="1200" b="1" kern="1200">
                  <a:solidFill>
                    <a:srgbClr val="000000"/>
                  </a:solidFill>
                  <a:effectLst/>
                  <a:latin typeface="Times New Roman"/>
                  <a:ea typeface="MS Mincho"/>
                </a:rPr>
                <a:t>)</a:t>
              </a:r>
              <a:endParaRPr lang="fr-FR" sz="1200">
                <a:effectLst/>
                <a:latin typeface="Times New Roman"/>
                <a:ea typeface="MS Mincho"/>
              </a:endParaRP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2657043" y="1554871"/>
              <a:ext cx="1143000" cy="298450"/>
            </a:xfrm>
            <a:prstGeom prst="rect">
              <a:avLst/>
            </a:prstGeom>
          </p:spPr>
          <p:txBody>
            <a:bodyPr wrap="square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n-US" sz="1100" b="1" kern="1200">
                  <a:solidFill>
                    <a:srgbClr val="000000"/>
                  </a:solidFill>
                  <a:effectLst/>
                  <a:latin typeface="Times New Roman"/>
                  <a:ea typeface="MS Mincho"/>
                </a:rPr>
                <a:t>CuCl(neocup)</a:t>
              </a:r>
              <a:endParaRPr lang="fr-FR" sz="1200">
                <a:effectLst/>
                <a:latin typeface="Times New Roman"/>
                <a:ea typeface="MS Mincho"/>
              </a:endParaRP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4157152" y="1490503"/>
              <a:ext cx="972820" cy="298450"/>
            </a:xfrm>
            <a:prstGeom prst="rect">
              <a:avLst/>
            </a:prstGeom>
          </p:spPr>
          <p:txBody>
            <a:bodyPr wrap="square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n-US" sz="1100" b="1" kern="1200">
                  <a:solidFill>
                    <a:srgbClr val="000000"/>
                  </a:solidFill>
                  <a:effectLst/>
                  <a:latin typeface="Times New Roman"/>
                  <a:ea typeface="MS Mincho"/>
                </a:rPr>
                <a:t>CuCl(bipy)</a:t>
              </a:r>
              <a:r>
                <a:rPr lang="en-US" sz="1100" kern="1200">
                  <a:solidFill>
                    <a:srgbClr val="000000"/>
                  </a:solidFill>
                  <a:effectLst/>
                  <a:latin typeface="Times New Roman"/>
                  <a:ea typeface="MS Mincho"/>
                </a:rPr>
                <a:t>                                           </a:t>
              </a:r>
              <a:endParaRPr lang="fr-FR" sz="1200">
                <a:effectLst/>
                <a:latin typeface="Times New Roman"/>
                <a:ea typeface="MS Mincho"/>
              </a:endParaRP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5081569" y="1475006"/>
              <a:ext cx="2357120" cy="505460"/>
            </a:xfrm>
            <a:prstGeom prst="rect">
              <a:avLst/>
            </a:prstGeom>
          </p:spPr>
          <p:txBody>
            <a:bodyPr wrap="square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n-US" sz="1100" b="1" kern="1200">
                  <a:solidFill>
                    <a:srgbClr val="000000"/>
                  </a:solidFill>
                  <a:effectLst/>
                  <a:latin typeface="Times New Roman"/>
                  <a:ea typeface="MS Mincho"/>
                </a:rPr>
                <a:t>CuCl</a:t>
              </a:r>
              <a:r>
                <a:rPr lang="en-US" sz="1100" b="1" kern="1200" baseline="-25000">
                  <a:solidFill>
                    <a:srgbClr val="000000"/>
                  </a:solidFill>
                  <a:effectLst/>
                  <a:latin typeface="Times New Roman"/>
                  <a:ea typeface="MS Mincho"/>
                </a:rPr>
                <a:t>2</a:t>
              </a:r>
              <a:r>
                <a:rPr lang="en-US" sz="1100" b="1" kern="1200">
                  <a:solidFill>
                    <a:srgbClr val="000000"/>
                  </a:solidFill>
                  <a:effectLst/>
                  <a:latin typeface="Times New Roman"/>
                  <a:ea typeface="MS Mincho"/>
                </a:rPr>
                <a:t>- Bis(1,3-propanediamine)</a:t>
              </a:r>
              <a:r>
                <a:rPr lang="en-US" sz="1100" kern="1200">
                  <a:solidFill>
                    <a:srgbClr val="000000"/>
                  </a:solidFill>
                  <a:effectLst/>
                  <a:latin typeface="Times New Roman"/>
                  <a:ea typeface="MS Mincho"/>
                </a:rPr>
                <a:t>             </a:t>
              </a:r>
              <a:endParaRPr lang="fr-FR" sz="1200">
                <a:effectLst/>
                <a:latin typeface="Times New Roman"/>
                <a:ea typeface="MS Mincho"/>
              </a:endParaRPr>
            </a:p>
          </p:txBody>
        </p:sp>
        <p:pic>
          <p:nvPicPr>
            <p:cNvPr id="28" name="Image 27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56935" y="769298"/>
              <a:ext cx="958850" cy="6318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9" name="Image 28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28572" y="626422"/>
              <a:ext cx="998537" cy="8715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30" name="Image 29"/>
            <p:cNvPicPr>
              <a:picLocks noChangeAspect="1" noChangeArrowheads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57332" y="697859"/>
              <a:ext cx="854075" cy="863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31" name="Image 30"/>
            <p:cNvPicPr/>
            <p:nvPr/>
          </p:nvPicPr>
          <p:blipFill>
            <a:blip r:embed="rId11"/>
            <a:stretch>
              <a:fillRect/>
            </a:stretch>
          </p:blipFill>
          <p:spPr>
            <a:xfrm>
              <a:off x="5757369" y="687951"/>
              <a:ext cx="784225" cy="68738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896744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/>
        </p:nvSpPr>
        <p:spPr>
          <a:xfrm>
            <a:off x="2032440" y="1202280"/>
            <a:ext cx="19950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Copper complexes</a:t>
            </a:r>
            <a:endParaRPr lang="fr-FR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itre 1"/>
          <p:cNvSpPr txBox="1">
            <a:spLocks/>
          </p:cNvSpPr>
          <p:nvPr/>
        </p:nvSpPr>
        <p:spPr>
          <a:xfrm>
            <a:off x="1440287" y="132971"/>
            <a:ext cx="9133268" cy="9397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fr-FR" sz="28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Preparation</a:t>
            </a:r>
            <a:r>
              <a:rPr lang="fr-FR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of the complexes</a:t>
            </a:r>
            <a:endParaRPr lang="fr-FR" sz="2800" b="1" dirty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1128889" y="1601263"/>
            <a:ext cx="9861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 CuCl</a:t>
            </a:r>
            <a:r>
              <a:rPr lang="fr-FR" sz="12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fr-FR" sz="12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Obje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74928377"/>
              </p:ext>
            </p:extLst>
          </p:nvPr>
        </p:nvGraphicFramePr>
        <p:xfrm>
          <a:off x="704850" y="2534885"/>
          <a:ext cx="8750300" cy="3367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30" name="CS ChemDraw Drawing" r:id="rId3" imgW="8750377" imgH="3367645" progId="ChemDraw.Document.6.0">
                  <p:embed/>
                </p:oleObj>
              </mc:Choice>
              <mc:Fallback>
                <p:oleObj name="CS ChemDraw Drawing" r:id="rId3" imgW="8750377" imgH="3367645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04850" y="2534885"/>
                        <a:ext cx="8750300" cy="33670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07377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89258" y="2644456"/>
            <a:ext cx="1643074" cy="1214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Espace réservé du contenu 2"/>
          <p:cNvSpPr>
            <a:spLocks noGrp="1"/>
          </p:cNvSpPr>
          <p:nvPr>
            <p:ph idx="1"/>
          </p:nvPr>
        </p:nvSpPr>
        <p:spPr>
          <a:xfrm>
            <a:off x="7265230" y="3859267"/>
            <a:ext cx="1643074" cy="285752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en-US" sz="4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en-US" sz="48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CuCl</a:t>
            </a:r>
            <a:r>
              <a:rPr lang="en-US" sz="4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(OH)TMEDA]</a:t>
            </a:r>
            <a:r>
              <a:rPr lang="en-US" sz="4800" b="1" baseline="-250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7200" baseline="-250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72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</a:t>
            </a:r>
            <a:endParaRPr lang="en-GB" sz="72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en-US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en-US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</a:t>
            </a:r>
            <a:endParaRPr lang="en-GB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</a:t>
            </a:r>
            <a:endParaRPr lang="en-GB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8057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47415747"/>
              </p:ext>
            </p:extLst>
          </p:nvPr>
        </p:nvGraphicFramePr>
        <p:xfrm>
          <a:off x="7307503" y="4602466"/>
          <a:ext cx="1357322" cy="9814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73" name="CS ChemDraw Drawing" r:id="rId4" imgW="1031443" imgH="746455" progId="ChemDraw.Document.6.0">
                  <p:embed/>
                </p:oleObj>
              </mc:Choice>
              <mc:Fallback>
                <p:oleObj name="CS ChemDraw Drawing" r:id="rId4" imgW="1031443" imgH="746455" progId="ChemDraw.Document.6.0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07503" y="4602466"/>
                        <a:ext cx="1357322" cy="98144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9"/>
          <p:cNvSpPr/>
          <p:nvPr/>
        </p:nvSpPr>
        <p:spPr>
          <a:xfrm>
            <a:off x="7756780" y="5583914"/>
            <a:ext cx="83388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Cu(I)/PEI</a:t>
            </a:r>
            <a:endParaRPr lang="fr-FR" sz="12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741908" y="1376410"/>
            <a:ext cx="19950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Copper complexes</a:t>
            </a:r>
            <a:endParaRPr lang="fr-FR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1523845" y="2198345"/>
            <a:ext cx="9220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b) </a:t>
            </a:r>
            <a:r>
              <a:rPr lang="fr-FR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CuCl</a:t>
            </a:r>
            <a:endParaRPr lang="fr-FR" sz="12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itre 1"/>
          <p:cNvSpPr txBox="1">
            <a:spLocks/>
          </p:cNvSpPr>
          <p:nvPr/>
        </p:nvSpPr>
        <p:spPr>
          <a:xfrm>
            <a:off x="1440287" y="132971"/>
            <a:ext cx="9133268" cy="9397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fr-FR" sz="28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Preparation</a:t>
            </a:r>
            <a:r>
              <a:rPr lang="fr-FR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of the complexes</a:t>
            </a:r>
            <a:endParaRPr lang="fr-FR" sz="2800" b="1" dirty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Obje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47814803"/>
              </p:ext>
            </p:extLst>
          </p:nvPr>
        </p:nvGraphicFramePr>
        <p:xfrm>
          <a:off x="1978456" y="4834701"/>
          <a:ext cx="4142292" cy="8209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74" name="CS ChemDraw Drawing" r:id="rId6" imgW="3131584" imgH="621387" progId="ChemDraw.Document.6.0">
                  <p:embed/>
                </p:oleObj>
              </mc:Choice>
              <mc:Fallback>
                <p:oleObj name="CS ChemDraw Drawing" r:id="rId6" imgW="3131584" imgH="621387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978456" y="4834701"/>
                        <a:ext cx="4142292" cy="82090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33123930"/>
              </p:ext>
            </p:extLst>
          </p:nvPr>
        </p:nvGraphicFramePr>
        <p:xfrm>
          <a:off x="1331718" y="2771901"/>
          <a:ext cx="5705589" cy="9595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75" name="CS ChemDraw Drawing" r:id="rId8" imgW="4199878" imgH="706504" progId="ChemDraw.Document.6.0">
                  <p:embed/>
                </p:oleObj>
              </mc:Choice>
              <mc:Fallback>
                <p:oleObj name="CS ChemDraw Drawing" r:id="rId8" imgW="4199878" imgH="706504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331718" y="2771901"/>
                        <a:ext cx="5705589" cy="95955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26738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/>
          </p:cNvSpPr>
          <p:nvPr/>
        </p:nvSpPr>
        <p:spPr>
          <a:xfrm>
            <a:off x="1440287" y="132971"/>
            <a:ext cx="9133268" cy="9397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fr-FR" sz="28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Oxidative</a:t>
            </a:r>
            <a:r>
              <a:rPr lang="fr-FR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coupling</a:t>
            </a:r>
            <a:r>
              <a:rPr lang="fr-FR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of the </a:t>
            </a:r>
            <a:r>
              <a:rPr lang="fr-FR" sz="28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phenol</a:t>
            </a:r>
            <a:endParaRPr lang="fr-FR" sz="2800" b="1" dirty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0154024"/>
              </p:ext>
            </p:extLst>
          </p:nvPr>
        </p:nvGraphicFramePr>
        <p:xfrm>
          <a:off x="664176" y="2904654"/>
          <a:ext cx="4188971" cy="2915480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2583758"/>
                <a:gridCol w="1605213"/>
              </a:tblGrid>
              <a:tr h="35169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Complexe</a:t>
                      </a:r>
                      <a:endParaRPr lang="fr-FR" sz="13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Rdt</a:t>
                      </a:r>
                      <a:r>
                        <a:rPr lang="fr-FR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(%)</a:t>
                      </a:r>
                      <a:endParaRPr lang="fr-FR" sz="13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35169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CuCl</a:t>
                      </a: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(OH).TMEDA                                      </a:t>
                      </a:r>
                      <a:endParaRPr lang="fr-FR" sz="1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</a:t>
                      </a:r>
                      <a:endParaRPr lang="fr-FR" sz="12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43609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Cu(I)/PEI                                                     </a:t>
                      </a:r>
                      <a:endParaRPr lang="fr-F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28600" algn="dec"/>
                        </a:tabLst>
                      </a:pPr>
                      <a:r>
                        <a:rPr lang="fr-FR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</a:t>
                      </a:r>
                      <a:endParaRPr lang="fr-F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6576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CuCl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phen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                                                 </a:t>
                      </a:r>
                      <a:endParaRPr lang="fr-F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28600" algn="dec"/>
                        </a:tabLst>
                      </a:pPr>
                      <a:r>
                        <a:rPr lang="fr-FR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fr-F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524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CuCl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neocup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                                             </a:t>
                      </a:r>
                      <a:endParaRPr lang="fr-F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28600" algn="dec"/>
                        </a:tabLst>
                      </a:pPr>
                      <a:r>
                        <a:rPr lang="fr-FR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</a:t>
                      </a:r>
                      <a:endParaRPr lang="fr-F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270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CuCl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bipy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                                                     </a:t>
                      </a:r>
                      <a:endParaRPr lang="fr-F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28600" algn="dec"/>
                        </a:tabLst>
                      </a:pPr>
                      <a:r>
                        <a:rPr lang="fr-F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fr-F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0376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CuCl</a:t>
                      </a:r>
                      <a:r>
                        <a:rPr lang="en-US" sz="1200" baseline="-25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Bis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(1,3-propanediamine)             </a:t>
                      </a:r>
                      <a:endParaRPr lang="fr-F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28600" algn="dec"/>
                        </a:tabLst>
                      </a:pPr>
                      <a:r>
                        <a:rPr lang="fr-F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</a:t>
                      </a:r>
                      <a:endParaRPr lang="fr-F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270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[Fe(DMF)</a:t>
                      </a:r>
                      <a:r>
                        <a:rPr lang="en-US" sz="1200" baseline="-25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Cl][FeCl</a:t>
                      </a:r>
                      <a:r>
                        <a:rPr lang="en-US" sz="1200" baseline="-25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]                                   </a:t>
                      </a:r>
                      <a:endParaRPr lang="fr-F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28600" algn="dec"/>
                        </a:tabLst>
                      </a:pPr>
                      <a:r>
                        <a:rPr lang="fr-F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</a:t>
                      </a:r>
                      <a:endParaRPr lang="fr-F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9" name="Image 8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06921" y="3923815"/>
            <a:ext cx="1716242" cy="1365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Espace réservé du contenu 2"/>
          <p:cNvSpPr txBox="1">
            <a:spLocks/>
          </p:cNvSpPr>
          <p:nvPr/>
        </p:nvSpPr>
        <p:spPr>
          <a:xfrm>
            <a:off x="6132370" y="5476373"/>
            <a:ext cx="1781154" cy="34376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CuCl</a:t>
            </a:r>
            <a:r>
              <a:rPr kumimoji="0" 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(OH)TMEDA]</a:t>
            </a:r>
            <a:r>
              <a:rPr kumimoji="0" lang="en-US" sz="1200" b="1" i="0" u="none" strike="noStrike" kern="1200" cap="none" spc="0" normalizeH="0" baseline="-25000" noProof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kumimoji="0" 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</a:t>
            </a:r>
            <a:endParaRPr kumimoji="0" lang="en-GB" sz="1200" b="1" i="0" u="none" strike="noStrike" kern="1200" cap="none" spc="0" normalizeH="0" baseline="0" noProof="0" dirty="0" smtClean="0">
              <a:ln>
                <a:noFill/>
              </a:ln>
              <a:solidFill>
                <a:schemeClr val="accent4">
                  <a:lumMod val="75000"/>
                </a:schemeClr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200" b="1" i="0" u="none" strike="noStrike" kern="1200" cap="none" spc="0" normalizeH="0" baseline="0" noProof="0" dirty="0" smtClean="0">
              <a:ln>
                <a:noFill/>
              </a:ln>
              <a:solidFill>
                <a:schemeClr val="accent4">
                  <a:lumMod val="75000"/>
                </a:schemeClr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200" b="1" i="0" u="none" strike="noStrike" kern="1200" cap="none" spc="0" normalizeH="0" baseline="0" noProof="0" dirty="0" smtClean="0">
              <a:ln>
                <a:noFill/>
              </a:ln>
              <a:solidFill>
                <a:schemeClr val="accent4">
                  <a:lumMod val="75000"/>
                </a:schemeClr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</a:t>
            </a:r>
            <a:endParaRPr kumimoji="0" lang="en-GB" sz="1200" b="1" i="0" u="none" strike="noStrike" kern="1200" cap="none" spc="0" normalizeH="0" baseline="0" noProof="0" dirty="0" smtClean="0">
              <a:ln>
                <a:noFill/>
              </a:ln>
              <a:solidFill>
                <a:schemeClr val="accent4">
                  <a:lumMod val="75000"/>
                </a:schemeClr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</a:t>
            </a:r>
            <a:endParaRPr kumimoji="0" lang="en-GB" sz="1200" b="1" i="0" u="none" strike="noStrike" kern="1200" cap="none" spc="0" normalizeH="0" baseline="0" noProof="0" dirty="0" smtClean="0">
              <a:ln>
                <a:noFill/>
              </a:ln>
              <a:solidFill>
                <a:schemeClr val="accent4">
                  <a:lumMod val="75000"/>
                </a:schemeClr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8739608" y="5476373"/>
            <a:ext cx="84189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Cu(I)/PEI</a:t>
            </a:r>
            <a:endParaRPr lang="fr-FR" sz="1200" b="1" dirty="0">
              <a:solidFill>
                <a:schemeClr val="accent4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Obje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32458529"/>
              </p:ext>
            </p:extLst>
          </p:nvPr>
        </p:nvGraphicFramePr>
        <p:xfrm>
          <a:off x="2085745" y="1420152"/>
          <a:ext cx="3636566" cy="1798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42" name="CS ChemDraw Drawing" r:id="rId4" imgW="2645421" imgH="1308638" progId="ChemDraw.Document.6.0">
                  <p:embed/>
                </p:oleObj>
              </mc:Choice>
              <mc:Fallback>
                <p:oleObj name="CS ChemDraw Drawing" r:id="rId4" imgW="2645421" imgH="1308638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085745" y="1420152"/>
                        <a:ext cx="3636566" cy="17986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ZoneTexte 12"/>
          <p:cNvSpPr txBox="1"/>
          <p:nvPr/>
        </p:nvSpPr>
        <p:spPr>
          <a:xfrm>
            <a:off x="5860498" y="1420152"/>
            <a:ext cx="307183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4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Oxidation</a:t>
            </a:r>
            <a:r>
              <a:rPr lang="fr-FR" sz="1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conditions:</a:t>
            </a:r>
          </a:p>
          <a:p>
            <a:endParaRPr lang="fr-FR" sz="1200" b="1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r-FR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Phenol</a:t>
            </a:r>
            <a:r>
              <a:rPr lang="fr-F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/Cu (100/8) </a:t>
            </a:r>
          </a:p>
          <a:p>
            <a:r>
              <a:rPr lang="fr-FR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Phenol</a:t>
            </a:r>
            <a:r>
              <a:rPr lang="fr-F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/Fe (100/8) </a:t>
            </a:r>
          </a:p>
          <a:p>
            <a:r>
              <a:rPr lang="fr-F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Room </a:t>
            </a:r>
            <a:r>
              <a:rPr lang="fr-FR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temperature</a:t>
            </a:r>
            <a:r>
              <a:rPr lang="fr-F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(20°C), </a:t>
            </a:r>
          </a:p>
          <a:p>
            <a:r>
              <a:rPr lang="fr-FR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EtOH</a:t>
            </a:r>
            <a:r>
              <a:rPr lang="fr-F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120h.</a:t>
            </a:r>
            <a:endParaRPr lang="fr-FR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Obje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08739078"/>
              </p:ext>
            </p:extLst>
          </p:nvPr>
        </p:nvGraphicFramePr>
        <p:xfrm>
          <a:off x="8253664" y="4082767"/>
          <a:ext cx="1408791" cy="10477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43" name="CS ChemDraw Drawing" r:id="rId6" imgW="1009849" imgH="750955" progId="ChemDraw.Document.6.0">
                  <p:embed/>
                </p:oleObj>
              </mc:Choice>
              <mc:Fallback>
                <p:oleObj name="CS ChemDraw Drawing" r:id="rId6" imgW="1009849" imgH="750955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8253664" y="4082767"/>
                        <a:ext cx="1408791" cy="104773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ZoneTexte 5"/>
          <p:cNvSpPr txBox="1"/>
          <p:nvPr/>
        </p:nvSpPr>
        <p:spPr>
          <a:xfrm>
            <a:off x="1133339" y="1004551"/>
            <a:ext cx="13003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para-</a:t>
            </a:r>
            <a:r>
              <a:rPr lang="fr-FR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cresol</a:t>
            </a:r>
            <a:endParaRPr lang="fr-F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850950" y="5991128"/>
            <a:ext cx="7062574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/>
              <a:t>S. E. Allen, R. R. </a:t>
            </a:r>
            <a:r>
              <a:rPr lang="fr-FR" sz="1400" dirty="0" err="1"/>
              <a:t>Walvoord</a:t>
            </a:r>
            <a:r>
              <a:rPr lang="fr-FR" sz="1400" dirty="0"/>
              <a:t>, R. </a:t>
            </a:r>
            <a:r>
              <a:rPr lang="fr-FR" sz="1400" dirty="0" err="1"/>
              <a:t>Padilla</a:t>
            </a:r>
            <a:r>
              <a:rPr lang="fr-FR" sz="1400" dirty="0"/>
              <a:t>-Salinas, M. C. Kozlowski, </a:t>
            </a:r>
            <a:r>
              <a:rPr lang="fr-FR" sz="1400" b="1" dirty="0" err="1"/>
              <a:t>Aerobic</a:t>
            </a:r>
            <a:r>
              <a:rPr lang="fr-FR" sz="1400" b="1" dirty="0"/>
              <a:t> Copper-</a:t>
            </a:r>
            <a:r>
              <a:rPr lang="fr-FR" sz="1400" b="1" dirty="0" err="1"/>
              <a:t>Catalyzed</a:t>
            </a:r>
            <a:r>
              <a:rPr lang="fr-FR" sz="1400" b="1" dirty="0"/>
              <a:t> </a:t>
            </a:r>
            <a:endParaRPr lang="fr-FR" sz="1400" b="1" dirty="0" smtClean="0"/>
          </a:p>
          <a:p>
            <a:r>
              <a:rPr lang="fr-FR" sz="1400" b="1" dirty="0" err="1" smtClean="0"/>
              <a:t>Organic</a:t>
            </a:r>
            <a:r>
              <a:rPr lang="fr-FR" sz="1400" b="1" dirty="0" smtClean="0"/>
              <a:t> </a:t>
            </a:r>
            <a:r>
              <a:rPr lang="fr-FR" sz="1400" b="1" dirty="0" err="1"/>
              <a:t>Reactions</a:t>
            </a:r>
            <a:r>
              <a:rPr lang="fr-FR" sz="1400" dirty="0"/>
              <a:t>, </a:t>
            </a:r>
            <a:r>
              <a:rPr lang="fr-FR" sz="1400" i="1" dirty="0" err="1"/>
              <a:t>Chem</a:t>
            </a:r>
            <a:r>
              <a:rPr lang="fr-FR" sz="1400" i="1" dirty="0"/>
              <a:t>. </a:t>
            </a:r>
            <a:r>
              <a:rPr lang="fr-FR" sz="1400" i="1" dirty="0" err="1"/>
              <a:t>Rev</a:t>
            </a:r>
            <a:r>
              <a:rPr lang="fr-FR" sz="1400" dirty="0"/>
              <a:t>. </a:t>
            </a:r>
            <a:r>
              <a:rPr lang="fr-FR" sz="1400" b="1" dirty="0"/>
              <a:t>2013</a:t>
            </a:r>
            <a:r>
              <a:rPr lang="fr-FR" sz="1400" dirty="0"/>
              <a:t>, 113, 6234–6458 ;</a:t>
            </a:r>
            <a:r>
              <a:rPr lang="fr-FR" sz="1400" u="sng" dirty="0">
                <a:hlinkClick r:id="rId8" tooltip="DOI URL"/>
              </a:rPr>
              <a:t> </a:t>
            </a:r>
            <a:r>
              <a:rPr lang="fr-FR" sz="1400" b="1" u="sng" dirty="0" err="1">
                <a:solidFill>
                  <a:srgbClr val="0000FF"/>
                </a:solidFill>
                <a:hlinkClick r:id="rId8" tooltip="DOI URL"/>
              </a:rPr>
              <a:t>doi</a:t>
            </a:r>
            <a:r>
              <a:rPr lang="fr-FR" sz="1400" b="1" u="sng" dirty="0">
                <a:solidFill>
                  <a:srgbClr val="0000FF"/>
                </a:solidFill>
                <a:hlinkClick r:id="rId8" tooltip="DOI URL"/>
              </a:rPr>
              <a:t> :10.1021/cr300527g</a:t>
            </a:r>
            <a:endParaRPr lang="fr-FR" sz="1400" b="1" dirty="0">
              <a:solidFill>
                <a:srgbClr val="0000FF"/>
              </a:solidFill>
            </a:endParaRPr>
          </a:p>
          <a:p>
            <a:endParaRPr lang="fr-FR" sz="1400" dirty="0"/>
          </a:p>
        </p:txBody>
      </p:sp>
    </p:spTree>
    <p:extLst>
      <p:ext uri="{BB962C8B-B14F-4D97-AF65-F5344CB8AC3E}">
        <p14:creationId xmlns:p14="http://schemas.microsoft.com/office/powerpoint/2010/main" val="933859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/>
          </p:cNvSpPr>
          <p:nvPr/>
        </p:nvSpPr>
        <p:spPr>
          <a:xfrm>
            <a:off x="1440287" y="132971"/>
            <a:ext cx="9133268" cy="9397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fr-FR" sz="2800" b="1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Oxidative</a:t>
            </a:r>
            <a:r>
              <a:rPr lang="fr-FR" sz="2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b="1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coupling</a:t>
            </a:r>
            <a:r>
              <a:rPr lang="fr-FR" sz="2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of the </a:t>
            </a:r>
            <a:r>
              <a:rPr lang="fr-FR" sz="2800" b="1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phenol</a:t>
            </a:r>
            <a:endParaRPr lang="fr-FR" sz="2800" b="1" dirty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06516" y="1190451"/>
            <a:ext cx="8136907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sz="2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Oxidation</a:t>
            </a:r>
            <a:r>
              <a:rPr lang="fr-FR" sz="2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fr-FR" sz="2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phenols</a:t>
            </a:r>
            <a:r>
              <a:rPr lang="fr-FR" sz="2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in the </a:t>
            </a:r>
            <a:r>
              <a:rPr lang="fr-FR" sz="2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presence</a:t>
            </a:r>
            <a:r>
              <a:rPr lang="fr-FR" sz="2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of [</a:t>
            </a:r>
            <a:r>
              <a:rPr lang="fr-FR" sz="2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CuCl</a:t>
            </a:r>
            <a:r>
              <a:rPr lang="fr-FR" sz="2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(OH</a:t>
            </a:r>
            <a:r>
              <a:rPr lang="fr-FR" sz="2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)(TMEDA</a:t>
            </a:r>
            <a:r>
              <a:rPr lang="fr-FR" sz="2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)]</a:t>
            </a:r>
            <a:r>
              <a:rPr lang="fr-FR" sz="2200" b="1" baseline="-25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GB" sz="2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fr-FR" sz="2200" dirty="0">
              <a:solidFill>
                <a:srgbClr val="0000FF"/>
              </a:solidFill>
            </a:endParaRPr>
          </a:p>
        </p:txBody>
      </p:sp>
      <p:sp>
        <p:nvSpPr>
          <p:cNvPr id="6" name="Espace réservé du contenu 2"/>
          <p:cNvSpPr>
            <a:spLocks noGrp="1"/>
          </p:cNvSpPr>
          <p:nvPr>
            <p:ph idx="1"/>
          </p:nvPr>
        </p:nvSpPr>
        <p:spPr>
          <a:xfrm>
            <a:off x="1160585" y="1677479"/>
            <a:ext cx="8229600" cy="47147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ortho-ortho  </a:t>
            </a:r>
            <a:r>
              <a:rPr lang="fr-FR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coupling</a:t>
            </a:r>
            <a:r>
              <a:rPr lang="en-GB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fr-FR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943446" y="2158165"/>
            <a:ext cx="3500462" cy="52322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en-US" sz="1400" dirty="0"/>
              <a:t>Substrate: the para position is blocked or difficult to access</a:t>
            </a:r>
            <a:endParaRPr lang="fr-FR" sz="14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5" name="Obje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6679609"/>
              </p:ext>
            </p:extLst>
          </p:nvPr>
        </p:nvGraphicFramePr>
        <p:xfrm>
          <a:off x="7583835" y="2656159"/>
          <a:ext cx="109842" cy="6924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612" name="CS ChemDraw Drawing" r:id="rId3" imgW="109326" imgH="690220" progId="ChemDraw.Document.6.0">
                  <p:embed/>
                </p:oleObj>
              </mc:Choice>
              <mc:Fallback>
                <p:oleObj name="CS ChemDraw Drawing" r:id="rId3" imgW="109326" imgH="690220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583835" y="2656159"/>
                        <a:ext cx="109842" cy="69248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Rectangle 25"/>
          <p:cNvSpPr/>
          <p:nvPr/>
        </p:nvSpPr>
        <p:spPr>
          <a:xfrm>
            <a:off x="6894908" y="3268013"/>
            <a:ext cx="245291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4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Couplage ortho-ortho </a:t>
            </a:r>
            <a:r>
              <a:rPr lang="fr-FR" sz="1400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coupling</a:t>
            </a:r>
            <a:r>
              <a:rPr lang="fr-FR" sz="14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fr-FR" sz="14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ZoneTexte 9"/>
          <p:cNvSpPr txBox="1"/>
          <p:nvPr/>
        </p:nvSpPr>
        <p:spPr>
          <a:xfrm>
            <a:off x="6424633" y="4031605"/>
            <a:ext cx="351548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Oxidation</a:t>
            </a:r>
            <a:r>
              <a:rPr lang="fr-FR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conditions:</a:t>
            </a:r>
            <a:endParaRPr lang="fr-FR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Phenol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/Cu (100/8)</a:t>
            </a:r>
          </a:p>
          <a:p>
            <a:pPr>
              <a:buFont typeface="Wingdings" pitchFamily="2" charset="2"/>
              <a:buChar char="Ø"/>
            </a:pP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21°C</a:t>
            </a:r>
          </a:p>
          <a:p>
            <a:pPr>
              <a:buFont typeface="Wingdings" pitchFamily="2" charset="2"/>
              <a:buChar char="Ø"/>
            </a:pP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EtOH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buFont typeface="Wingdings" pitchFamily="2" charset="2"/>
              <a:buChar char="Ø"/>
            </a:pP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96h.</a:t>
            </a: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79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graphicFrame>
        <p:nvGraphicFramePr>
          <p:cNvPr id="7" name="Obje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77683873"/>
              </p:ext>
            </p:extLst>
          </p:nvPr>
        </p:nvGraphicFramePr>
        <p:xfrm>
          <a:off x="1174045" y="2158165"/>
          <a:ext cx="4029075" cy="3876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613" name="CS ChemDraw Drawing" r:id="rId5" imgW="4032322" imgH="3876677" progId="ChemDraw.Document.6.0">
                  <p:embed/>
                </p:oleObj>
              </mc:Choice>
              <mc:Fallback>
                <p:oleObj name="CS ChemDraw Drawing" r:id="rId5" imgW="4032322" imgH="3876677" progId="ChemDraw.Document.6.0">
                  <p:embed/>
                  <p:pic>
                    <p:nvPicPr>
                      <p:cNvPr id="0" name="Object 27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74045" y="2158165"/>
                        <a:ext cx="4029075" cy="3876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9449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/>
          </p:cNvSpPr>
          <p:nvPr/>
        </p:nvSpPr>
        <p:spPr>
          <a:xfrm>
            <a:off x="1440287" y="132971"/>
            <a:ext cx="9133268" cy="9397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fr-FR" sz="2800" b="1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Oxidative</a:t>
            </a:r>
            <a:r>
              <a:rPr lang="fr-FR" sz="2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b="1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coupling</a:t>
            </a:r>
            <a:r>
              <a:rPr lang="fr-FR" sz="2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of the </a:t>
            </a:r>
            <a:r>
              <a:rPr lang="fr-FR" sz="2800" b="1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phenol</a:t>
            </a:r>
            <a:endParaRPr lang="fr-FR" sz="2800" b="1" dirty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06516" y="1190451"/>
            <a:ext cx="737753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sz="20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Oxidation</a:t>
            </a:r>
            <a:r>
              <a:rPr lang="fr-FR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of the </a:t>
            </a:r>
            <a:r>
              <a:rPr lang="fr-FR" sz="20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phenols</a:t>
            </a:r>
            <a:r>
              <a:rPr lang="fr-FR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fr-FR" sz="20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presence</a:t>
            </a:r>
            <a:r>
              <a:rPr lang="fr-FR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of [</a:t>
            </a:r>
            <a:r>
              <a:rPr lang="fr-FR" sz="20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CuCl</a:t>
            </a:r>
            <a:r>
              <a:rPr lang="fr-FR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(OH</a:t>
            </a:r>
            <a:r>
              <a:rPr lang="fr-FR" sz="2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)(TMEDA</a:t>
            </a:r>
            <a:r>
              <a:rPr lang="fr-FR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)]</a:t>
            </a:r>
            <a:r>
              <a:rPr lang="fr-FR" b="1" baseline="-25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GB" sz="2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fr-FR" sz="2000" dirty="0">
              <a:solidFill>
                <a:srgbClr val="0000FF"/>
              </a:solidFill>
            </a:endParaRPr>
          </a:p>
        </p:txBody>
      </p:sp>
      <p:sp>
        <p:nvSpPr>
          <p:cNvPr id="6" name="Espace réservé du contenu 2"/>
          <p:cNvSpPr>
            <a:spLocks noGrp="1"/>
          </p:cNvSpPr>
          <p:nvPr>
            <p:ph idx="1"/>
          </p:nvPr>
        </p:nvSpPr>
        <p:spPr>
          <a:xfrm>
            <a:off x="1160585" y="1677479"/>
            <a:ext cx="8229600" cy="471477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fr-FR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Para-para </a:t>
            </a:r>
            <a:r>
              <a:rPr lang="en-GB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coupling</a:t>
            </a:r>
            <a:r>
              <a:rPr lang="fr-F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fr-FR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9" name="Groupe 8"/>
          <p:cNvGrpSpPr/>
          <p:nvPr/>
        </p:nvGrpSpPr>
        <p:grpSpPr>
          <a:xfrm>
            <a:off x="1440287" y="2753680"/>
            <a:ext cx="7227631" cy="1747982"/>
            <a:chOff x="1572065" y="2532038"/>
            <a:chExt cx="6792831" cy="1444801"/>
          </a:xfrm>
        </p:grpSpPr>
        <p:graphicFrame>
          <p:nvGraphicFramePr>
            <p:cNvPr id="2" name="Objet 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761921049"/>
                </p:ext>
              </p:extLst>
            </p:nvPr>
          </p:nvGraphicFramePr>
          <p:xfrm>
            <a:off x="1572065" y="2532038"/>
            <a:ext cx="6655050" cy="97081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478" name="CS ChemDraw Drawing" r:id="rId3" imgW="5332142" imgH="778488" progId="ChemDraw.Document.6.0">
                    <p:embed/>
                  </p:oleObj>
                </mc:Choice>
                <mc:Fallback>
                  <p:oleObj name="CS ChemDraw Drawing" r:id="rId3" imgW="5332142" imgH="778488" progId="ChemDraw.Document.6.0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1572065" y="2532038"/>
                          <a:ext cx="6655050" cy="970817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" name="ZoneTexte 2"/>
            <p:cNvSpPr txBox="1"/>
            <p:nvPr/>
          </p:nvSpPr>
          <p:spPr>
            <a:xfrm>
              <a:off x="3543642" y="3638285"/>
              <a:ext cx="89159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6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Quinone</a:t>
              </a:r>
              <a:endParaRPr lang="fr-FR" sz="16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ZoneTexte 6"/>
            <p:cNvSpPr txBox="1"/>
            <p:nvPr/>
          </p:nvSpPr>
          <p:spPr>
            <a:xfrm>
              <a:off x="5064370" y="3607507"/>
              <a:ext cx="1053394" cy="30527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Bispheno</a:t>
              </a:r>
              <a:r>
                <a:rPr lang="fr-FR" dirty="0" err="1" smtClean="0"/>
                <a:t>l</a:t>
              </a:r>
              <a:endParaRPr lang="fr-FR" dirty="0"/>
            </a:p>
          </p:txBody>
        </p:sp>
        <p:sp>
          <p:nvSpPr>
            <p:cNvPr id="8" name="ZoneTexte 7"/>
            <p:cNvSpPr txBox="1"/>
            <p:nvPr/>
          </p:nvSpPr>
          <p:spPr>
            <a:xfrm>
              <a:off x="6745032" y="3607507"/>
              <a:ext cx="1619864" cy="30527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Diphenoquinone</a:t>
              </a:r>
              <a:endParaRPr lang="fr-FR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21213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/>
          </p:cNvSpPr>
          <p:nvPr/>
        </p:nvSpPr>
        <p:spPr>
          <a:xfrm>
            <a:off x="1440287" y="-150367"/>
            <a:ext cx="9133268" cy="9397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fr-FR" sz="2800" b="1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Oxidative</a:t>
            </a:r>
            <a:r>
              <a:rPr lang="fr-FR" sz="2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para-para </a:t>
            </a:r>
            <a:r>
              <a:rPr lang="fr-FR" sz="2800" b="1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coupling</a:t>
            </a:r>
            <a:r>
              <a:rPr lang="fr-FR" sz="2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fr-FR" sz="28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phenols</a:t>
            </a:r>
            <a:endParaRPr lang="fr-FR" sz="2800" b="1" dirty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Espace réservé du contenu 2"/>
          <p:cNvSpPr>
            <a:spLocks noGrp="1"/>
          </p:cNvSpPr>
          <p:nvPr>
            <p:ph idx="1"/>
          </p:nvPr>
        </p:nvSpPr>
        <p:spPr>
          <a:xfrm>
            <a:off x="1118382" y="1086664"/>
            <a:ext cx="8229600" cy="47147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para-para </a:t>
            </a:r>
            <a:r>
              <a:rPr lang="fr-FR" sz="16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coupling</a:t>
            </a:r>
            <a:endParaRPr lang="en-US" sz="16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fr-FR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12"/>
          <p:cNvSpPr>
            <a:spLocks noChangeArrowheads="1"/>
          </p:cNvSpPr>
          <p:nvPr/>
        </p:nvSpPr>
        <p:spPr bwMode="auto">
          <a:xfrm>
            <a:off x="7466966" y="3028180"/>
            <a:ext cx="2473754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6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Oxidation</a:t>
            </a:r>
            <a:r>
              <a:rPr kumimoji="0" lang="fr-FR" sz="16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conditions</a:t>
            </a:r>
          </a:p>
          <a:p>
            <a:pPr marL="0" marR="0" lvl="0" indent="0" algn="justLow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marL="285750" marR="0" lvl="0" indent="-285750" algn="justLow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  <a:tabLst/>
            </a:pPr>
            <a:r>
              <a:rPr kumimoji="0" lang="fr-FR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Phenol</a:t>
            </a: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/ Cu</a:t>
            </a:r>
            <a:r>
              <a:rPr kumimoji="0" lang="fr-FR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(100 / 8)</a:t>
            </a: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marL="285750" marR="0" lvl="0" indent="-285750" algn="justLow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  <a:tabLst/>
            </a:pP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Room </a:t>
            </a:r>
            <a:r>
              <a:rPr kumimoji="0" lang="fr-FR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temperature</a:t>
            </a: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21°C</a:t>
            </a:r>
          </a:p>
          <a:p>
            <a:pPr marL="285750" marR="0" lvl="0" indent="-285750" algn="justLow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  <a:tabLst/>
            </a:pPr>
            <a:r>
              <a:rPr kumimoji="0" lang="fr-FR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EtOH</a:t>
            </a: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marL="285750" marR="0" lvl="0" indent="-285750" algn="justLow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  <a:tabLst/>
            </a:pP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96 h.</a:t>
            </a: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06516" y="649533"/>
            <a:ext cx="701506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sz="20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Oxidation</a:t>
            </a:r>
            <a:r>
              <a:rPr lang="fr-FR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fr-FR" sz="20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phenol</a:t>
            </a:r>
            <a:r>
              <a:rPr lang="fr-FR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in the </a:t>
            </a:r>
            <a:r>
              <a:rPr lang="fr-FR" sz="20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presence</a:t>
            </a:r>
            <a:r>
              <a:rPr lang="fr-FR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fr-FR" sz="2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CuCl</a:t>
            </a:r>
            <a:r>
              <a:rPr lang="fr-FR" sz="2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(OH)(TMEDA)</a:t>
            </a:r>
            <a:r>
              <a:rPr lang="en-GB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fr-FR" sz="2000" dirty="0">
              <a:solidFill>
                <a:srgbClr val="0000FF"/>
              </a:solidFill>
            </a:endParaRPr>
          </a:p>
        </p:txBody>
      </p:sp>
      <p:graphicFrame>
        <p:nvGraphicFramePr>
          <p:cNvPr id="5" name="Obje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85176225"/>
              </p:ext>
            </p:extLst>
          </p:nvPr>
        </p:nvGraphicFramePr>
        <p:xfrm>
          <a:off x="806516" y="1506538"/>
          <a:ext cx="6007643" cy="50427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08" name="CS ChemDraw Drawing" r:id="rId3" imgW="6375842" imgH="5351846" progId="ChemDraw.Document.6.0">
                  <p:embed/>
                </p:oleObj>
              </mc:Choice>
              <mc:Fallback>
                <p:oleObj name="CS ChemDraw Drawing" r:id="rId3" imgW="6375842" imgH="5351846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06516" y="1506538"/>
                        <a:ext cx="6007643" cy="504277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56281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te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Office Classique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5804</TotalTime>
  <Words>862</Words>
  <Application>Microsoft Office PowerPoint</Application>
  <PresentationFormat>Personnalisé</PresentationFormat>
  <Paragraphs>260</Paragraphs>
  <Slides>17</Slides>
  <Notes>2</Notes>
  <HiddenSlides>0</HiddenSlides>
  <MMClips>0</MMClips>
  <ScaleCrop>false</ScaleCrop>
  <HeadingPairs>
    <vt:vector size="6" baseType="variant"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17</vt:i4>
      </vt:variant>
    </vt:vector>
  </HeadingPairs>
  <TitlesOfParts>
    <vt:vector size="19" baseType="lpstr">
      <vt:lpstr>Facette</vt:lpstr>
      <vt:lpstr>CS ChemDraw Drawing</vt:lpstr>
      <vt:lpstr>Aerobic and biomimetic activation of C-H bonds of phenols catalyzed by copper-amine complexes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Oxydation of 2-naphthols </vt:lpstr>
      <vt:lpstr>Oxidation of naphthols 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Activation aérobie et biomimétique de liaisons C-H des phénols catalysée par les complexes cuivre-amines</dc:title>
  <dc:creator>USER</dc:creator>
  <cp:lastModifiedBy>papou</cp:lastModifiedBy>
  <cp:revision>208</cp:revision>
  <cp:lastPrinted>2021-10-31T14:49:33Z</cp:lastPrinted>
  <dcterms:created xsi:type="dcterms:W3CDTF">2014-12-08T20:37:02Z</dcterms:created>
  <dcterms:modified xsi:type="dcterms:W3CDTF">2021-10-31T14:52:12Z</dcterms:modified>
</cp:coreProperties>
</file>