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321" r:id="rId2"/>
    <p:sldId id="322" r:id="rId3"/>
    <p:sldId id="325" r:id="rId4"/>
    <p:sldId id="323" r:id="rId5"/>
    <p:sldId id="32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FCC99"/>
    <a:srgbClr val="66CCFF"/>
    <a:srgbClr val="33CCCC"/>
    <a:srgbClr val="FFFF66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19" autoAdjust="0"/>
    <p:restoredTop sz="86355" autoAdjust="0"/>
  </p:normalViewPr>
  <p:slideViewPr>
    <p:cSldViewPr snapToGrid="0">
      <p:cViewPr varScale="1">
        <p:scale>
          <a:sx n="72" d="100"/>
          <a:sy n="72" d="100"/>
        </p:scale>
        <p:origin x="-1224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30665-7234-4319-9F96-BFEDC7E01199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8CC6-9E30-4C03-9616-295A89A34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6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A414-7EC4-4A34-852D-7DBB2FDC9907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C66A-1C01-46FE-AAD2-620F1606E481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0D36-A042-43C2-92A2-E21EC414B3F9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187-0110-44A3-959F-FCA60AA0A0BD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8C01-B113-4784-8C78-253408B4E277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EAB1-0DD8-453E-B814-DFA337E04FE3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3FB-C25A-40FE-92B6-03D131B56E2A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90C4-F478-4C62-AC3A-C64B8F1473E6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6F93-E9BA-4BFC-9CC4-99F888FC2F43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CCCB-2278-4723-89F9-3191067AFE3C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32FA-B200-4E6C-A50A-66C89F7D6D6C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A45E-1DAB-4471-8946-AF4ADB077955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EBC8-B956-4303-9C10-650B82338A55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0CD-D3DD-44E5-BEDE-B2EF118CEA15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17F-EF57-4687-96EA-E1E7947921BB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96EA-7DBD-489B-9589-FD96FE66D9C8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8595-5AB3-4726-806B-1E17B9EF527C}" type="datetime1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24820/ark.5550190.p010.416" TargetMode="Externa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  <a:latin typeface="+mn-lt"/>
              </a:rPr>
              <a:t>Synthesis of 2-aminopyridine lactones and studies of their antioxidant, antibacterial and antifungal properties.</a:t>
            </a:r>
            <a:endParaRPr lang="fr-F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dirty="0"/>
              <a:t>Fadila Salhi,</a:t>
            </a:r>
            <a:r>
              <a:rPr lang="fr-FR" sz="2000" b="1" baseline="30000" dirty="0"/>
              <a:t>1,3 </a:t>
            </a:r>
            <a:r>
              <a:rPr lang="fr-FR" sz="2000" b="1" dirty="0"/>
              <a:t>Nawel Cheikh,</a:t>
            </a:r>
            <a:r>
              <a:rPr lang="fr-FR" sz="2000" b="1" baseline="30000" dirty="0"/>
              <a:t>2,3</a:t>
            </a:r>
            <a:r>
              <a:rPr lang="fr-FR" sz="2000" b="1" dirty="0"/>
              <a:t> Didier Villemin,</a:t>
            </a:r>
            <a:r>
              <a:rPr lang="fr-FR" sz="2000" b="1" baseline="30000" dirty="0"/>
              <a:t>1* </a:t>
            </a:r>
            <a:r>
              <a:rPr lang="fr-FR" sz="2000" b="1" dirty="0"/>
              <a:t>Nathalie </a:t>
            </a:r>
            <a:r>
              <a:rPr lang="fr-FR" sz="2000" b="1" dirty="0" smtClean="0"/>
              <a:t>Bar</a:t>
            </a:r>
            <a:r>
              <a:rPr lang="fr-FR" sz="2000" b="1" baseline="30000" dirty="0" smtClean="0"/>
              <a:t>1</a:t>
            </a:r>
          </a:p>
          <a:p>
            <a:endParaRPr lang="fr-FR" sz="2000" dirty="0"/>
          </a:p>
          <a:p>
            <a:r>
              <a:rPr lang="fr-FR" baseline="30000" dirty="0"/>
              <a:t>1</a:t>
            </a:r>
            <a:r>
              <a:rPr lang="fr-FR" dirty="0"/>
              <a:t>Normandie Université France, ENSICAEN, LCMT, UMR CNRS 6507, INC3 M,</a:t>
            </a:r>
            <a:br>
              <a:rPr lang="fr-FR" dirty="0"/>
            </a:br>
            <a:r>
              <a:rPr lang="fr-FR" dirty="0"/>
              <a:t>FR 3038, </a:t>
            </a:r>
            <a:r>
              <a:rPr lang="fr-FR" dirty="0" err="1"/>
              <a:t>Labex</a:t>
            </a:r>
            <a:r>
              <a:rPr lang="fr-FR" dirty="0"/>
              <a:t> EMC3, </a:t>
            </a:r>
            <a:r>
              <a:rPr lang="fr-FR" dirty="0" err="1"/>
              <a:t>LabexSynOrg</a:t>
            </a:r>
            <a:r>
              <a:rPr lang="fr-FR" dirty="0"/>
              <a:t>, 6 Bd Maréchal Juin 14050 Caen, France </a:t>
            </a:r>
          </a:p>
          <a:p>
            <a:r>
              <a:rPr lang="fr-FR" b="1" baseline="30000" dirty="0" smtClean="0"/>
              <a:t>2 </a:t>
            </a:r>
            <a:r>
              <a:rPr lang="fr-FR" b="1" dirty="0"/>
              <a:t>Laboratoire de Catalyse et Synthèse en Chimie Organique, Faculté des Sciences, Université Abou-</a:t>
            </a:r>
            <a:r>
              <a:rPr lang="fr-FR" b="1" dirty="0" err="1"/>
              <a:t>Bakr</a:t>
            </a:r>
            <a:r>
              <a:rPr lang="fr-FR" b="1" dirty="0"/>
              <a:t> </a:t>
            </a:r>
            <a:r>
              <a:rPr lang="fr-FR" b="1" dirty="0" err="1"/>
              <a:t>Belkaid</a:t>
            </a:r>
            <a:r>
              <a:rPr lang="fr-FR" b="1" dirty="0"/>
              <a:t>, BP 119, 13000 Tlemcen, </a:t>
            </a:r>
            <a:r>
              <a:rPr lang="fr-FR" b="1" dirty="0" err="1"/>
              <a:t>Algeria</a:t>
            </a:r>
            <a:endParaRPr lang="fr-FR" b="1" dirty="0"/>
          </a:p>
          <a:p>
            <a:r>
              <a:rPr lang="fr-FR" dirty="0" err="1"/>
              <a:t>Correspondence</a:t>
            </a:r>
            <a:r>
              <a:rPr lang="fr-FR" dirty="0"/>
              <a:t>: </a:t>
            </a:r>
            <a:r>
              <a:rPr lang="fr-FR" dirty="0">
                <a:solidFill>
                  <a:srgbClr val="0000FF"/>
                </a:solidFill>
              </a:rPr>
              <a:t>didier.villemin@ensicaen.fr;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0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  <a:latin typeface="+mn-lt"/>
              </a:rPr>
              <a:t>S</a:t>
            </a:r>
            <a:r>
              <a:rPr lang="en-GB" sz="2800" dirty="0" smtClean="0">
                <a:solidFill>
                  <a:schemeClr val="tx1"/>
                </a:solidFill>
                <a:latin typeface="+mn-lt"/>
              </a:rPr>
              <a:t>ynthesis </a:t>
            </a:r>
            <a:r>
              <a:rPr lang="en-GB" sz="2800" dirty="0">
                <a:solidFill>
                  <a:schemeClr val="tx1"/>
                </a:solidFill>
                <a:latin typeface="+mn-lt"/>
              </a:rPr>
              <a:t>and biological activities of substituted 2-aminopyridine δ-lactone derivatives</a:t>
            </a:r>
            <a:endParaRPr lang="fr-F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58053" y="1667383"/>
            <a:ext cx="4227892" cy="12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9948" y="2517858"/>
            <a:ext cx="3048000" cy="150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685" y="3973485"/>
            <a:ext cx="3438525" cy="16554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1696278" y="6003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444486" y="5628930"/>
            <a:ext cx="6904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Salhi, F; </a:t>
            </a:r>
            <a:r>
              <a:rPr lang="en-GB" sz="1400" dirty="0" err="1"/>
              <a:t>Cheikh,N</a:t>
            </a:r>
            <a:r>
              <a:rPr lang="en-GB" sz="1400" dirty="0"/>
              <a:t>.;  </a:t>
            </a:r>
            <a:r>
              <a:rPr lang="en-GB" sz="1400" dirty="0" err="1"/>
              <a:t>Villemin,D</a:t>
            </a:r>
            <a:r>
              <a:rPr lang="en-GB" sz="1400" dirty="0"/>
              <a:t>.;   Mostefa-Kara, B.; Nathalie Bar</a:t>
            </a:r>
            <a:r>
              <a:rPr lang="en-GB" sz="1400" i="1" dirty="0"/>
              <a:t>, </a:t>
            </a:r>
            <a:r>
              <a:rPr lang="en-GB" sz="1400" dirty="0"/>
              <a:t>N.; </a:t>
            </a:r>
            <a:r>
              <a:rPr lang="en-GB" sz="1400" dirty="0" err="1"/>
              <a:t>Jarsalé,K</a:t>
            </a:r>
            <a:r>
              <a:rPr lang="en-GB" sz="1400" dirty="0"/>
              <a:t>.; </a:t>
            </a:r>
            <a:r>
              <a:rPr lang="en-GB" sz="1400" dirty="0" err="1"/>
              <a:t>Choukchou</a:t>
            </a:r>
            <a:r>
              <a:rPr lang="en-GB" sz="1400" dirty="0"/>
              <a:t>-Braham N.;</a:t>
            </a:r>
            <a:r>
              <a:rPr lang="en-GB" sz="1400" i="1" dirty="0"/>
              <a:t>,</a:t>
            </a:r>
            <a:r>
              <a:rPr lang="en-GB" sz="1400" dirty="0"/>
              <a:t> </a:t>
            </a:r>
            <a:r>
              <a:rPr lang="en-GB" sz="1400" b="1" dirty="0" err="1"/>
              <a:t>Catalyzed</a:t>
            </a:r>
            <a:r>
              <a:rPr lang="en-GB" sz="1400" b="1" dirty="0"/>
              <a:t> reaction of </a:t>
            </a:r>
            <a:r>
              <a:rPr lang="en-GB" sz="1400" b="1" dirty="0" err="1"/>
              <a:t>enaminonitrile</a:t>
            </a:r>
            <a:r>
              <a:rPr lang="en-GB" sz="1400" b="1" dirty="0"/>
              <a:t> with primary amines by SbF</a:t>
            </a:r>
            <a:r>
              <a:rPr lang="en-GB" sz="1400" b="1" baseline="-25000" dirty="0"/>
              <a:t>3</a:t>
            </a:r>
            <a:r>
              <a:rPr lang="en-GB" sz="1400" b="1" dirty="0"/>
              <a:t>: synthesis of new 2-aminosubstituted-pyridine-fused </a:t>
            </a:r>
            <a:r>
              <a:rPr lang="fr-FR" sz="1400" b="1" dirty="0"/>
              <a:t>δ</a:t>
            </a:r>
            <a:r>
              <a:rPr lang="en-GB" sz="1400" b="1" dirty="0"/>
              <a:t>-lactones</a:t>
            </a:r>
            <a:r>
              <a:rPr lang="en-GB" sz="1400" dirty="0"/>
              <a:t>, </a:t>
            </a:r>
            <a:r>
              <a:rPr lang="en-GB" sz="1400" i="1" dirty="0" err="1"/>
              <a:t>Arkivok</a:t>
            </a:r>
            <a:r>
              <a:rPr lang="en-GB" sz="1400" i="1" dirty="0"/>
              <a:t>,</a:t>
            </a:r>
            <a:r>
              <a:rPr lang="en-GB" sz="1400" dirty="0"/>
              <a:t> 2018, V, 64- 74; </a:t>
            </a:r>
            <a:r>
              <a:rPr lang="fr-FR" sz="1400" dirty="0" err="1">
                <a:solidFill>
                  <a:srgbClr val="0070C0"/>
                </a:solidFill>
                <a:hlinkClick r:id="rId5"/>
              </a:rPr>
              <a:t>doi</a:t>
            </a:r>
            <a:r>
              <a:rPr lang="fr-FR" sz="1400" dirty="0">
                <a:solidFill>
                  <a:srgbClr val="0070C0"/>
                </a:solidFill>
                <a:hlinkClick r:id="rId5"/>
              </a:rPr>
              <a:t> :10.24820/ark.5550190.p010.495</a:t>
            </a:r>
            <a:endParaRPr lang="fr-FR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1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  <a:latin typeface="+mn-lt"/>
              </a:rPr>
              <a:t>2-aminopyridine lactones</a:t>
            </a:r>
            <a:r>
              <a:rPr lang="fr-FR" sz="2800" dirty="0">
                <a:solidFill>
                  <a:schemeClr val="tx1"/>
                </a:solidFill>
                <a:latin typeface="+mn-lt"/>
              </a:rPr>
              <a:t/>
            </a:r>
            <a:br>
              <a:rPr lang="fr-FR" sz="2800" dirty="0">
                <a:solidFill>
                  <a:schemeClr val="tx1"/>
                </a:solidFill>
                <a:latin typeface="+mn-lt"/>
              </a:rPr>
            </a:br>
            <a:endParaRPr lang="fr-FR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74" y="1602146"/>
            <a:ext cx="1345565" cy="897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726" y="1602146"/>
            <a:ext cx="1673225" cy="897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156" y="1691597"/>
            <a:ext cx="1345565" cy="897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458" y="1691597"/>
            <a:ext cx="1259205" cy="9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74" y="3131296"/>
            <a:ext cx="159575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522" y="3148331"/>
            <a:ext cx="1595755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938" y="3223234"/>
            <a:ext cx="21907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62" y="4730612"/>
            <a:ext cx="2000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937" y="4730612"/>
            <a:ext cx="2333625" cy="89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ZoneTexte 13"/>
          <p:cNvSpPr txBox="1"/>
          <p:nvPr/>
        </p:nvSpPr>
        <p:spPr>
          <a:xfrm>
            <a:off x="6599583" y="377575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7a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765286" y="544129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7b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656412" y="54412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7c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651413" y="214719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5a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3546901" y="21518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5b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724938" y="230535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5c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8167625" y="240418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5d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688851" y="380028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962399" y="368416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67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6107779" cy="940904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  <a:latin typeface="+mn-lt"/>
              </a:rPr>
              <a:t>Antioxidant effects</a:t>
            </a:r>
            <a:r>
              <a:rPr lang="fr-FR" sz="2800" dirty="0">
                <a:solidFill>
                  <a:srgbClr val="0070C0"/>
                </a:solidFill>
                <a:latin typeface="+mn-lt"/>
              </a:rPr>
              <a:t/>
            </a:r>
            <a:br>
              <a:rPr lang="fr-FR" sz="2800" dirty="0">
                <a:solidFill>
                  <a:srgbClr val="0070C0"/>
                </a:solidFill>
                <a:latin typeface="+mn-lt"/>
              </a:rPr>
            </a:br>
            <a:endParaRPr lang="fr-FR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Screening </a:t>
            </a:r>
            <a:r>
              <a:rPr lang="en-US" dirty="0"/>
              <a:t>of antioxidant activity DPPH on TLC was </a:t>
            </a:r>
            <a:r>
              <a:rPr lang="en-US" dirty="0" smtClean="0"/>
              <a:t>employed</a:t>
            </a:r>
          </a:p>
          <a:p>
            <a:r>
              <a:rPr lang="en-US" dirty="0" smtClean="0"/>
              <a:t>Spectroscopic </a:t>
            </a:r>
            <a:r>
              <a:rPr lang="en-US" dirty="0"/>
              <a:t>measurements were made through DPPH assay.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antioxidant proprieties were measured and evidenced in terms of their efficient concentration IC</a:t>
            </a:r>
            <a:r>
              <a:rPr lang="en-US" baseline="-25000" dirty="0"/>
              <a:t>50</a:t>
            </a:r>
            <a:r>
              <a:rPr lang="en-US" dirty="0"/>
              <a:t>, as well as their reduction kinetics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 </a:t>
            </a:r>
            <a:r>
              <a:rPr lang="en-US" dirty="0"/>
              <a:t>of the </a:t>
            </a:r>
            <a:r>
              <a:rPr lang="en-US" dirty="0" err="1"/>
              <a:t>antioxydant</a:t>
            </a:r>
            <a:r>
              <a:rPr lang="en-US" dirty="0"/>
              <a:t> activity by the test of DPPH, revealed a great </a:t>
            </a:r>
            <a:r>
              <a:rPr lang="en-US" dirty="0" err="1"/>
              <a:t>antioxydant</a:t>
            </a:r>
            <a:r>
              <a:rPr lang="en-US" dirty="0"/>
              <a:t> capacity for the most of compounds tested with a variation of IC</a:t>
            </a:r>
            <a:r>
              <a:rPr lang="en-US" baseline="-25000" dirty="0"/>
              <a:t>50</a:t>
            </a:r>
            <a:r>
              <a:rPr lang="en-US" dirty="0"/>
              <a:t> between 1.30- 3.61 mg/ml and times of reaction of 30 minutes.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1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830562" cy="86139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n-lt"/>
              </a:rPr>
              <a:t>Antifungal and antibacterial  activities</a:t>
            </a:r>
            <a:r>
              <a:rPr lang="en-US" b="1" dirty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1560" y="1471476"/>
            <a:ext cx="8596668" cy="3880773"/>
          </a:xfrm>
        </p:spPr>
        <p:txBody>
          <a:bodyPr>
            <a:noAutofit/>
          </a:bodyPr>
          <a:lstStyle/>
          <a:p>
            <a:r>
              <a:rPr lang="fr-FR" b="1" dirty="0" smtClean="0"/>
              <a:t>The </a:t>
            </a:r>
            <a:r>
              <a:rPr lang="fr-FR" b="1" dirty="0" err="1"/>
              <a:t>antibacterial</a:t>
            </a:r>
            <a:r>
              <a:rPr lang="fr-FR" b="1" dirty="0"/>
              <a:t> </a:t>
            </a:r>
            <a:r>
              <a:rPr lang="fr-FR" b="1" dirty="0" err="1"/>
              <a:t>acti</a:t>
            </a:r>
            <a:r>
              <a:rPr lang="fr-FR" dirty="0" err="1"/>
              <a:t>vity</a:t>
            </a:r>
            <a:r>
              <a:rPr lang="fr-FR" dirty="0"/>
              <a:t> of the compounds 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determined</a:t>
            </a:r>
            <a:r>
              <a:rPr lang="fr-FR" dirty="0"/>
              <a:t> by the disc diffusion </a:t>
            </a:r>
            <a:r>
              <a:rPr lang="fr-FR" dirty="0" err="1"/>
              <a:t>method</a:t>
            </a: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/>
              <a:t>against</a:t>
            </a:r>
            <a:r>
              <a:rPr lang="fr-FR" dirty="0"/>
              <a:t> </a:t>
            </a:r>
            <a:r>
              <a:rPr lang="fr-FR" dirty="0" err="1"/>
              <a:t>clinical</a:t>
            </a:r>
            <a:r>
              <a:rPr lang="fr-FR" dirty="0"/>
              <a:t> Gram-</a:t>
            </a:r>
            <a:r>
              <a:rPr lang="fr-FR" dirty="0" err="1"/>
              <a:t>negative</a:t>
            </a:r>
            <a:r>
              <a:rPr lang="fr-FR" dirty="0"/>
              <a:t> </a:t>
            </a:r>
            <a:r>
              <a:rPr lang="fr-FR" dirty="0" err="1"/>
              <a:t>bacteria</a:t>
            </a:r>
            <a:r>
              <a:rPr lang="fr-FR" dirty="0"/>
              <a:t>: </a:t>
            </a:r>
            <a:r>
              <a:rPr lang="fr-FR" i="1" dirty="0"/>
              <a:t>Escherichia coli</a:t>
            </a:r>
            <a:r>
              <a:rPr lang="fr-FR" dirty="0"/>
              <a:t>, </a:t>
            </a:r>
            <a:r>
              <a:rPr lang="fr-FR" i="1" dirty="0"/>
              <a:t>Pseudomonas </a:t>
            </a:r>
            <a:r>
              <a:rPr lang="fr-FR" i="1" dirty="0" err="1"/>
              <a:t>aeruginosa</a:t>
            </a:r>
            <a:r>
              <a:rPr lang="fr-FR" i="1" dirty="0"/>
              <a:t> </a:t>
            </a:r>
            <a:r>
              <a:rPr lang="fr-FR" dirty="0"/>
              <a:t>and Gram-positive </a:t>
            </a:r>
            <a:r>
              <a:rPr lang="fr-FR" dirty="0" err="1"/>
              <a:t>bacteria</a:t>
            </a:r>
            <a:r>
              <a:rPr lang="fr-FR" dirty="0"/>
              <a:t> : </a:t>
            </a:r>
            <a:r>
              <a:rPr lang="fr-FR" i="1" dirty="0"/>
              <a:t>Staphylococcus aureus, Listeria </a:t>
            </a:r>
            <a:r>
              <a:rPr lang="fr-FR" i="1" dirty="0" err="1"/>
              <a:t>monocytogenes</a:t>
            </a:r>
            <a:r>
              <a:rPr lang="fr-FR" dirty="0"/>
              <a:t> and </a:t>
            </a:r>
            <a:r>
              <a:rPr lang="fr-FR" i="1" dirty="0"/>
              <a:t>Bacillus </a:t>
            </a:r>
            <a:r>
              <a:rPr lang="fr-FR" i="1" dirty="0" err="1"/>
              <a:t>cereus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b="1" dirty="0" smtClean="0"/>
              <a:t>The </a:t>
            </a:r>
            <a:r>
              <a:rPr lang="fr-FR" b="1" dirty="0" err="1"/>
              <a:t>antifungal</a:t>
            </a:r>
            <a:r>
              <a:rPr lang="fr-FR" b="1" dirty="0"/>
              <a:t> </a:t>
            </a:r>
            <a:r>
              <a:rPr lang="fr-FR" b="1" dirty="0" err="1"/>
              <a:t>activity</a:t>
            </a:r>
            <a:r>
              <a:rPr lang="fr-FR" b="1" dirty="0"/>
              <a:t> </a:t>
            </a:r>
            <a:r>
              <a:rPr lang="fr-FR" dirty="0"/>
              <a:t>of the compounds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determined</a:t>
            </a:r>
            <a:r>
              <a:rPr lang="fr-FR" dirty="0"/>
              <a:t> by </a:t>
            </a:r>
            <a:r>
              <a:rPr lang="fr-FR" dirty="0" err="1"/>
              <a:t>using</a:t>
            </a:r>
            <a:r>
              <a:rPr lang="fr-FR" dirty="0"/>
              <a:t> a direct-contact and agar diffusion test </a:t>
            </a:r>
            <a:r>
              <a:rPr lang="fr-FR" dirty="0" smtClean="0"/>
              <a:t> </a:t>
            </a:r>
            <a:r>
              <a:rPr lang="fr-FR" dirty="0" err="1"/>
              <a:t>against</a:t>
            </a:r>
            <a:r>
              <a:rPr lang="fr-FR" dirty="0"/>
              <a:t> </a:t>
            </a:r>
            <a:r>
              <a:rPr lang="fr-FR" dirty="0" err="1"/>
              <a:t>clinical</a:t>
            </a:r>
            <a:r>
              <a:rPr lang="fr-FR" dirty="0"/>
              <a:t> </a:t>
            </a:r>
            <a:r>
              <a:rPr lang="fr-FR" dirty="0" err="1"/>
              <a:t>fungi</a:t>
            </a:r>
            <a:r>
              <a:rPr lang="fr-FR" dirty="0"/>
              <a:t>  </a:t>
            </a:r>
            <a:r>
              <a:rPr lang="fr-FR" i="1" dirty="0"/>
              <a:t>Aspergillus </a:t>
            </a:r>
            <a:r>
              <a:rPr lang="fr-FR" i="1" dirty="0" err="1"/>
              <a:t>flavus</a:t>
            </a:r>
            <a:r>
              <a:rPr lang="fr-FR" i="1" dirty="0"/>
              <a:t> </a:t>
            </a:r>
            <a:r>
              <a:rPr lang="fr-FR" dirty="0"/>
              <a:t>and</a:t>
            </a:r>
            <a:r>
              <a:rPr lang="fr-FR" i="1" dirty="0"/>
              <a:t> Aspergillus </a:t>
            </a:r>
            <a:r>
              <a:rPr lang="fr-FR" i="1" dirty="0" err="1"/>
              <a:t>ochraceus</a:t>
            </a:r>
            <a:r>
              <a:rPr lang="fr-FR" i="1" dirty="0"/>
              <a:t>.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/>
              <a:t>compounds </a:t>
            </a:r>
            <a:r>
              <a:rPr lang="fr-FR" dirty="0" err="1"/>
              <a:t>showed</a:t>
            </a:r>
            <a:r>
              <a:rPr lang="fr-FR" dirty="0"/>
              <a:t> </a:t>
            </a:r>
            <a:r>
              <a:rPr lang="fr-FR" dirty="0" err="1"/>
              <a:t>moderate</a:t>
            </a:r>
            <a:r>
              <a:rPr lang="fr-FR" dirty="0"/>
              <a:t> to </a:t>
            </a:r>
            <a:r>
              <a:rPr lang="fr-FR" dirty="0" err="1"/>
              <a:t>very</a:t>
            </a:r>
            <a:r>
              <a:rPr lang="fr-FR" dirty="0"/>
              <a:t> good </a:t>
            </a:r>
            <a:r>
              <a:rPr lang="fr-FR" dirty="0" err="1"/>
              <a:t>antibacterial</a:t>
            </a:r>
            <a:r>
              <a:rPr lang="fr-FR" dirty="0"/>
              <a:t>  and  </a:t>
            </a:r>
            <a:r>
              <a:rPr lang="fr-FR" dirty="0" err="1"/>
              <a:t>antifungal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, </a:t>
            </a:r>
            <a:r>
              <a:rPr lang="fr-FR" dirty="0" err="1"/>
              <a:t>that</a:t>
            </a:r>
            <a:r>
              <a:rPr lang="fr-FR" dirty="0"/>
              <a:t> the</a:t>
            </a:r>
            <a:r>
              <a:rPr lang="fr-FR" b="1" dirty="0"/>
              <a:t> 5b</a:t>
            </a:r>
            <a:r>
              <a:rPr lang="fr-FR" dirty="0"/>
              <a:t>, </a:t>
            </a:r>
            <a:r>
              <a:rPr lang="fr-FR" b="1" dirty="0"/>
              <a:t>5d</a:t>
            </a:r>
            <a:r>
              <a:rPr lang="fr-FR" dirty="0"/>
              <a:t>,</a:t>
            </a:r>
            <a:r>
              <a:rPr lang="fr-FR" b="1" dirty="0"/>
              <a:t> 5e</a:t>
            </a:r>
            <a:r>
              <a:rPr lang="fr-FR" dirty="0"/>
              <a:t> and </a:t>
            </a:r>
            <a:r>
              <a:rPr lang="fr-FR" b="1" dirty="0"/>
              <a:t>5f </a:t>
            </a:r>
            <a:r>
              <a:rPr lang="fr-FR" dirty="0" err="1"/>
              <a:t>presents</a:t>
            </a:r>
            <a:r>
              <a:rPr lang="fr-FR" dirty="0"/>
              <a:t> a best minimal </a:t>
            </a:r>
            <a:r>
              <a:rPr lang="fr-FR" dirty="0" err="1"/>
              <a:t>inhibitory</a:t>
            </a:r>
            <a:r>
              <a:rPr lang="fr-FR" dirty="0"/>
              <a:t> concentration (MIC) </a:t>
            </a:r>
            <a:r>
              <a:rPr lang="fr-FR" dirty="0" err="1"/>
              <a:t>with</a:t>
            </a:r>
            <a:r>
              <a:rPr lang="fr-FR" dirty="0"/>
              <a:t> 62.5 µg/ml. The </a:t>
            </a:r>
            <a:r>
              <a:rPr lang="fr-FR" i="1" dirty="0"/>
              <a:t>Aspergillus </a:t>
            </a:r>
            <a:r>
              <a:rPr lang="fr-FR" i="1" dirty="0" err="1"/>
              <a:t>ochraceus</a:t>
            </a:r>
            <a:r>
              <a:rPr lang="fr-FR" dirty="0"/>
              <a:t> </a:t>
            </a:r>
            <a:r>
              <a:rPr lang="fr-FR" dirty="0" err="1"/>
              <a:t>strain</a:t>
            </a:r>
            <a:r>
              <a:rPr lang="fr-FR" dirty="0"/>
              <a:t> </a:t>
            </a:r>
            <a:r>
              <a:rPr lang="fr-FR" dirty="0" err="1"/>
              <a:t>revealed</a:t>
            </a:r>
            <a:r>
              <a:rPr lang="fr-FR" dirty="0"/>
              <a:t> a </a:t>
            </a:r>
            <a:r>
              <a:rPr lang="fr-FR" dirty="0" err="1"/>
              <a:t>stronger</a:t>
            </a:r>
            <a:r>
              <a:rPr lang="fr-FR" dirty="0"/>
              <a:t> </a:t>
            </a:r>
            <a:r>
              <a:rPr lang="fr-FR" dirty="0" err="1"/>
              <a:t>sensitivity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i="1" dirty="0"/>
              <a:t>Aspergillus </a:t>
            </a:r>
            <a:r>
              <a:rPr lang="fr-FR" i="1" dirty="0" err="1"/>
              <a:t>flavus</a:t>
            </a:r>
            <a:r>
              <a:rPr lang="fr-FR" dirty="0"/>
              <a:t> to all compounds </a:t>
            </a:r>
            <a:r>
              <a:rPr lang="fr-FR" dirty="0" err="1"/>
              <a:t>tested</a:t>
            </a:r>
            <a:r>
              <a:rPr lang="fr-FR" dirty="0"/>
              <a:t>, </a:t>
            </a:r>
            <a:r>
              <a:rPr lang="fr-FR" dirty="0" err="1"/>
              <a:t>While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b="1" dirty="0"/>
              <a:t>7c</a:t>
            </a:r>
            <a:r>
              <a:rPr lang="fr-FR" dirty="0"/>
              <a:t> and 7</a:t>
            </a:r>
            <a:r>
              <a:rPr lang="fr-FR" b="1" dirty="0"/>
              <a:t>b</a:t>
            </a:r>
            <a:r>
              <a:rPr lang="fr-FR" dirty="0"/>
              <a:t> </a:t>
            </a:r>
            <a:r>
              <a:rPr lang="fr-FR" dirty="0" err="1"/>
              <a:t>showed</a:t>
            </a:r>
            <a:r>
              <a:rPr lang="fr-FR" dirty="0"/>
              <a:t> a </a:t>
            </a:r>
            <a:r>
              <a:rPr lang="fr-FR" dirty="0" err="1"/>
              <a:t>braod-spectrum</a:t>
            </a:r>
            <a:r>
              <a:rPr lang="fr-FR" dirty="0"/>
              <a:t> </a:t>
            </a:r>
            <a:r>
              <a:rPr lang="fr-FR" dirty="0" err="1"/>
              <a:t>antifungal</a:t>
            </a:r>
            <a:r>
              <a:rPr lang="fr-FR" dirty="0"/>
              <a:t> </a:t>
            </a:r>
            <a:r>
              <a:rPr lang="fr-FR" dirty="0" err="1"/>
              <a:t>activity</a:t>
            </a:r>
            <a:r>
              <a:rPr lang="fr-FR" dirty="0"/>
              <a:t> </a:t>
            </a:r>
            <a:r>
              <a:rPr lang="fr-FR" dirty="0" err="1"/>
              <a:t>again</a:t>
            </a:r>
            <a:r>
              <a:rPr lang="fr-FR" dirty="0"/>
              <a:t> </a:t>
            </a:r>
            <a:r>
              <a:rPr lang="fr-FR" dirty="0" err="1"/>
              <a:t>pathogenic</a:t>
            </a:r>
            <a:r>
              <a:rPr lang="fr-FR" dirty="0"/>
              <a:t> </a:t>
            </a:r>
            <a:r>
              <a:rPr lang="fr-FR" i="1" dirty="0"/>
              <a:t>Aspergillus  </a:t>
            </a:r>
            <a:r>
              <a:rPr lang="fr-FR" i="1" dirty="0" err="1"/>
              <a:t>ochraceus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an  inhibition  </a:t>
            </a:r>
            <a:r>
              <a:rPr lang="fr-FR" dirty="0" err="1"/>
              <a:t>percentage</a:t>
            </a:r>
            <a:r>
              <a:rPr lang="fr-FR" dirty="0"/>
              <a:t> of 77% and 78%, </a:t>
            </a:r>
            <a:r>
              <a:rPr lang="fr-FR" dirty="0" err="1"/>
              <a:t>respectively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b="1" dirty="0" err="1"/>
              <a:t>Based</a:t>
            </a:r>
            <a:r>
              <a:rPr lang="fr-FR" b="1" dirty="0"/>
              <a:t> </a:t>
            </a:r>
            <a:r>
              <a:rPr lang="fr-FR" b="1" dirty="0" err="1"/>
              <a:t>our</a:t>
            </a:r>
            <a:r>
              <a:rPr lang="fr-FR" b="1" dirty="0"/>
              <a:t> </a:t>
            </a:r>
            <a:r>
              <a:rPr lang="fr-FR" b="1" dirty="0" err="1"/>
              <a:t>results</a:t>
            </a:r>
            <a:r>
              <a:rPr lang="fr-FR" b="1" dirty="0"/>
              <a:t>,  the compounds of 2-aminopyridines and bis-2-aminopyridines </a:t>
            </a:r>
            <a:r>
              <a:rPr lang="fr-FR" b="1" dirty="0" err="1"/>
              <a:t>can</a:t>
            </a:r>
            <a:r>
              <a:rPr lang="fr-FR" b="1" dirty="0"/>
              <a:t> </a:t>
            </a:r>
            <a:r>
              <a:rPr lang="fr-FR" b="1" dirty="0" err="1"/>
              <a:t>be</a:t>
            </a:r>
            <a:r>
              <a:rPr lang="fr-FR" b="1" dirty="0"/>
              <a:t> </a:t>
            </a:r>
            <a:r>
              <a:rPr lang="fr-FR" b="1" dirty="0" err="1"/>
              <a:t>considered</a:t>
            </a:r>
            <a:r>
              <a:rPr lang="fr-FR" b="1" dirty="0"/>
              <a:t> as a source of </a:t>
            </a:r>
            <a:r>
              <a:rPr lang="fr-FR" b="1" dirty="0" err="1"/>
              <a:t>novel</a:t>
            </a:r>
            <a:r>
              <a:rPr lang="fr-FR" b="1" dirty="0"/>
              <a:t> </a:t>
            </a:r>
            <a:r>
              <a:rPr lang="fr-FR" b="1" dirty="0" err="1"/>
              <a:t>antibiotic</a:t>
            </a:r>
            <a:r>
              <a:rPr lang="fr-FR" b="1" dirty="0"/>
              <a:t> and </a:t>
            </a:r>
            <a:r>
              <a:rPr lang="fr-FR" b="1" dirty="0" err="1"/>
              <a:t>antifungal</a:t>
            </a:r>
            <a:r>
              <a:rPr lang="fr-FR" b="1" dirty="0"/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3706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5605</TotalTime>
  <Words>358</Words>
  <Application>Microsoft Office PowerPoint</Application>
  <PresentationFormat>Personnalisé</PresentationFormat>
  <Paragraphs>36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Facette</vt:lpstr>
      <vt:lpstr>Synthesis of 2-aminopyridine lactones and studies of their antioxidant, antibacterial and antifungal properties.</vt:lpstr>
      <vt:lpstr>Synthesis and biological activities of substituted 2-aminopyridine δ-lactone derivatives</vt:lpstr>
      <vt:lpstr>2-aminopyridine lactones </vt:lpstr>
      <vt:lpstr>Antioxidant effects </vt:lpstr>
      <vt:lpstr>Antifungal and antibacterial  activities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Activation aérobie et biomimétique de liaisons C-H des phénols catalysée par les complexes cuivre-amines</dc:title>
  <dc:creator>USER</dc:creator>
  <cp:lastModifiedBy>papou</cp:lastModifiedBy>
  <cp:revision>173</cp:revision>
  <dcterms:created xsi:type="dcterms:W3CDTF">2014-12-08T20:37:02Z</dcterms:created>
  <dcterms:modified xsi:type="dcterms:W3CDTF">2021-10-18T13:37:48Z</dcterms:modified>
</cp:coreProperties>
</file>