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317" r:id="rId2"/>
    <p:sldId id="318" r:id="rId3"/>
    <p:sldId id="319" r:id="rId4"/>
    <p:sldId id="320" r:id="rId5"/>
    <p:sldId id="321" r:id="rId6"/>
    <p:sldId id="32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FFCC99"/>
    <a:srgbClr val="66CCFF"/>
    <a:srgbClr val="33CCCC"/>
    <a:srgbClr val="FFFF66"/>
    <a:srgbClr val="FF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19" autoAdjust="0"/>
    <p:restoredTop sz="86355" autoAdjust="0"/>
  </p:normalViewPr>
  <p:slideViewPr>
    <p:cSldViewPr snapToGrid="0">
      <p:cViewPr varScale="1">
        <p:scale>
          <a:sx n="84" d="100"/>
          <a:sy n="84" d="100"/>
        </p:scale>
        <p:origin x="-744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30665-7234-4319-9F96-BFEDC7E01199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E8CC6-9E30-4C03-9616-295A89A34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6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A414-7EC4-4A34-852D-7DBB2FDC9907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C66A-1C01-46FE-AAD2-620F1606E481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0D36-A042-43C2-92A2-E21EC414B3F9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187-0110-44A3-959F-FCA60AA0A0BD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8C01-B113-4784-8C78-253408B4E277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EAB1-0DD8-453E-B814-DFA337E04FE3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13FB-C25A-40FE-92B6-03D131B56E2A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90C4-F478-4C62-AC3A-C64B8F1473E6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6F93-E9BA-4BFC-9CC4-99F888FC2F43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CCCB-2278-4723-89F9-3191067AFE3C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32FA-B200-4E6C-A50A-66C89F7D6D6C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A45E-1DAB-4471-8946-AF4ADB077955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EBC8-B956-4303-9C10-650B82338A55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0CD-D3DD-44E5-BEDE-B2EF118CEA15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517F-EF57-4687-96EA-E1E7947921BB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96EA-7DBD-489B-9589-FD96FE66D9C8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58595-5AB3-4726-806B-1E17B9EF527C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easy and simple synthesis of </a:t>
            </a:r>
            <a:r>
              <a:rPr lang="en-GB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Ricinine</a:t>
            </a:r>
            <a:r>
              <a:rPr lang="en-GB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its analogues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Didier Villemin</a:t>
            </a:r>
            <a:r>
              <a:rPr lang="en-GB" sz="19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*, Florian Faucher</a:t>
            </a:r>
            <a:r>
              <a:rPr lang="en-GB" sz="19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GB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Nathalie Bar</a:t>
            </a:r>
            <a:r>
              <a:rPr lang="en-GB" sz="19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9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Zahira</a:t>
            </a:r>
            <a:r>
              <a:rPr lang="en-US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Kibou</a:t>
            </a:r>
            <a:r>
              <a:rPr lang="en-US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9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9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Noureddine</a:t>
            </a:r>
            <a:r>
              <a:rPr lang="en-US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Choukchou-Braham</a:t>
            </a:r>
            <a:r>
              <a:rPr lang="en-US" sz="19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FR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Laboratoire de Chimie Moléculaire et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Thioorganique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UMR CNRS 6507, INC3M, FR 3038, ENSICAEN et Université de Caen Normandie, 14050 Caen, France</a:t>
            </a:r>
          </a:p>
          <a:p>
            <a:r>
              <a:rPr lang="fr-FR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Centre de recherche et développement de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Feluy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Total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Petrochemicals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,, Seneffe et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Ecaussinnes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Feluy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Belgique</a:t>
            </a:r>
          </a:p>
          <a:p>
            <a:r>
              <a:rPr lang="fr-FR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Laboratoire de Catalyse Et Synthèse en Chimie Organique, Faculté des Sciences, Université de Tlemcen, BP 119, 13000, Tlemcen, </a:t>
            </a:r>
            <a:r>
              <a:rPr lang="fr-FR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Alger</a:t>
            </a:r>
            <a:r>
              <a:rPr lang="fr-F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 Correspondence: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didier.villemin@ensicaen.fr</a:t>
            </a:r>
            <a:r>
              <a:rPr lang="en-US" dirty="0"/>
              <a:t> 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698" y="4806514"/>
            <a:ext cx="9828540" cy="485334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Figure 1: Structure of </a:t>
            </a:r>
            <a:r>
              <a:rPr lang="en-GB" b="1" dirty="0" err="1">
                <a:solidFill>
                  <a:schemeClr val="tx1"/>
                </a:solidFill>
              </a:rPr>
              <a:t>Ricinine</a:t>
            </a:r>
            <a:r>
              <a:rPr lang="en-GB" dirty="0">
                <a:solidFill>
                  <a:schemeClr val="tx1"/>
                </a:solidFill>
              </a:rPr>
              <a:t> and two natural </a:t>
            </a:r>
            <a:r>
              <a:rPr lang="en-GB" dirty="0" err="1">
                <a:solidFill>
                  <a:schemeClr val="tx1"/>
                </a:solidFill>
              </a:rPr>
              <a:t>cyanopyridines</a:t>
            </a:r>
            <a:r>
              <a:rPr lang="en-GB" dirty="0">
                <a:solidFill>
                  <a:schemeClr val="tx1"/>
                </a:solidFill>
              </a:rPr>
              <a:t>, </a:t>
            </a:r>
            <a:r>
              <a:rPr lang="en-GB" b="1" dirty="0" err="1">
                <a:solidFill>
                  <a:schemeClr val="tx1"/>
                </a:solidFill>
              </a:rPr>
              <a:t>Ricinidine</a:t>
            </a:r>
            <a:r>
              <a:rPr lang="en-GB" dirty="0">
                <a:solidFill>
                  <a:schemeClr val="tx1"/>
                </a:solidFill>
              </a:rPr>
              <a:t> and </a:t>
            </a:r>
            <a:r>
              <a:rPr lang="en-GB" b="1" dirty="0" err="1">
                <a:solidFill>
                  <a:schemeClr val="tx1"/>
                </a:solidFill>
              </a:rPr>
              <a:t>Nudiflorine</a:t>
            </a:r>
            <a:r>
              <a:rPr lang="en-GB" b="1" dirty="0">
                <a:solidFill>
                  <a:schemeClr val="tx1"/>
                </a:solidFill>
              </a:rPr>
              <a:t>.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651689"/>
              </p:ext>
            </p:extLst>
          </p:nvPr>
        </p:nvGraphicFramePr>
        <p:xfrm>
          <a:off x="1750978" y="2412459"/>
          <a:ext cx="1070043" cy="1876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7" name="CS ChemDraw Drawing" r:id="rId3" imgW="658211" imgH="1154647" progId="ChemDraw.Document.6.0">
                  <p:embed/>
                </p:oleObj>
              </mc:Choice>
              <mc:Fallback>
                <p:oleObj name="CS ChemDraw Drawing" r:id="rId3" imgW="658211" imgH="115464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978" y="2412459"/>
                        <a:ext cx="1070043" cy="18764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239744"/>
              </p:ext>
            </p:extLst>
          </p:nvPr>
        </p:nvGraphicFramePr>
        <p:xfrm>
          <a:off x="4221805" y="2571486"/>
          <a:ext cx="1124153" cy="1678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8" name="CS ChemDraw Drawing" r:id="rId5" imgW="658211" imgH="972152" progId="ChemDraw.Document.6.0">
                  <p:embed/>
                </p:oleObj>
              </mc:Choice>
              <mc:Fallback>
                <p:oleObj name="CS ChemDraw Drawing" r:id="rId5" imgW="658211" imgH="972152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805" y="2571486"/>
                        <a:ext cx="1124153" cy="16780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1" name="Obje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899680"/>
              </p:ext>
            </p:extLst>
          </p:nvPr>
        </p:nvGraphicFramePr>
        <p:xfrm>
          <a:off x="6374398" y="2645924"/>
          <a:ext cx="1409120" cy="151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9" name="CS ChemDraw Drawing" r:id="rId7" imgW="862563" imgH="932110" progId="ChemDraw.Document.6.0">
                  <p:embed/>
                </p:oleObj>
              </mc:Choice>
              <mc:Fallback>
                <p:oleObj name="CS ChemDraw Drawing" r:id="rId7" imgW="862563" imgH="932110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4398" y="2645924"/>
                        <a:ext cx="1409120" cy="15175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830094" y="846705"/>
            <a:ext cx="73995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/>
              <a:t>Ricinine</a:t>
            </a:r>
            <a:r>
              <a:rPr lang="en-GB" b="1" dirty="0"/>
              <a:t> </a:t>
            </a:r>
            <a:r>
              <a:rPr lang="en-GB" dirty="0"/>
              <a:t>(1,2-Dihydro-4-methoxy-1-methyl-2-oxo-3-pyridinecarbonitrile) is a simple </a:t>
            </a:r>
            <a:r>
              <a:rPr lang="en-GB" dirty="0" err="1"/>
              <a:t>pyridinone</a:t>
            </a:r>
            <a:r>
              <a:rPr lang="en-GB" dirty="0"/>
              <a:t> alkaloid isolated by </a:t>
            </a:r>
            <a:r>
              <a:rPr lang="en-GB" dirty="0" err="1"/>
              <a:t>Tuson</a:t>
            </a:r>
            <a:r>
              <a:rPr lang="en-GB" dirty="0"/>
              <a:t> in 1864 </a:t>
            </a:r>
            <a:r>
              <a:rPr lang="en-GB" dirty="0" smtClean="0"/>
              <a:t>from </a:t>
            </a:r>
            <a:r>
              <a:rPr lang="en-GB" dirty="0"/>
              <a:t>castor-oil seed (</a:t>
            </a:r>
            <a:r>
              <a:rPr lang="en-GB" i="1" dirty="0" err="1"/>
              <a:t>Ricinus</a:t>
            </a:r>
            <a:r>
              <a:rPr lang="en-GB" i="1" dirty="0"/>
              <a:t> </a:t>
            </a:r>
            <a:r>
              <a:rPr lang="en-GB" i="1" dirty="0" err="1"/>
              <a:t>communis</a:t>
            </a:r>
            <a:r>
              <a:rPr lang="en-GB" dirty="0"/>
              <a:t>)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861226" y="539924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err="1"/>
              <a:t>Tuson</a:t>
            </a:r>
            <a:r>
              <a:rPr lang="en-GB" dirty="0"/>
              <a:t>,  R.V</a:t>
            </a:r>
            <a:r>
              <a:rPr lang="en-GB" dirty="0" smtClean="0"/>
              <a:t>., </a:t>
            </a:r>
            <a:r>
              <a:rPr lang="en-GB" i="1" dirty="0"/>
              <a:t>J. Chem. Soc</a:t>
            </a:r>
            <a:r>
              <a:rPr lang="en-GB" dirty="0"/>
              <a:t>., 1864, 17, </a:t>
            </a:r>
            <a:r>
              <a:rPr lang="en-GB" dirty="0" smtClean="0"/>
              <a:t>195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179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3325" y="837629"/>
            <a:ext cx="8680675" cy="796620"/>
          </a:xfrm>
        </p:spPr>
        <p:txBody>
          <a:bodyPr/>
          <a:lstStyle/>
          <a:p>
            <a:r>
              <a:rPr lang="en-GB" dirty="0"/>
              <a:t>We propose herein the synthesis of </a:t>
            </a:r>
            <a:r>
              <a:rPr lang="en-GB" b="1" dirty="0" err="1"/>
              <a:t>Ricinidine</a:t>
            </a:r>
            <a:r>
              <a:rPr lang="en-GB" b="1" dirty="0"/>
              <a:t> </a:t>
            </a:r>
            <a:r>
              <a:rPr lang="en-GB" dirty="0"/>
              <a:t>and N-derivatives according to the retrosynthetic Scheme 1.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909801"/>
              </p:ext>
            </p:extLst>
          </p:nvPr>
        </p:nvGraphicFramePr>
        <p:xfrm>
          <a:off x="1147864" y="1926075"/>
          <a:ext cx="6965004" cy="1565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CS ChemDraw Drawing" r:id="rId3" imgW="4237701" imgH="949081" progId="ChemDraw.Document.6.0">
                  <p:embed/>
                </p:oleObj>
              </mc:Choice>
              <mc:Fallback>
                <p:oleObj name="CS ChemDraw Drawing" r:id="rId3" imgW="4237701" imgH="94908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864" y="1926075"/>
                        <a:ext cx="6965004" cy="15651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750525" y="4022547"/>
            <a:ext cx="5694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Scheme 1: Retrosynthesis and N-derivatives derivatives.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661026" y="4797012"/>
            <a:ext cx="93973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Synthesis of  </a:t>
            </a:r>
            <a:r>
              <a:rPr lang="en-US" dirty="0" err="1" smtClean="0"/>
              <a:t>pyridinones</a:t>
            </a:r>
            <a:r>
              <a:rPr lang="en-US" dirty="0" smtClean="0"/>
              <a:t>:  </a:t>
            </a:r>
            <a:r>
              <a:rPr lang="en-US" b="1" dirty="0" smtClean="0"/>
              <a:t>A </a:t>
            </a:r>
            <a:r>
              <a:rPr lang="en-US" b="1" dirty="0"/>
              <a:t>simple and Efficient Procedure for a 2-Pyridones Synthesis under Solvent-Free Conditions</a:t>
            </a:r>
            <a:endParaRPr lang="en-US" dirty="0" smtClean="0"/>
          </a:p>
          <a:p>
            <a:r>
              <a:rPr lang="en-US" dirty="0" err="1" smtClean="0"/>
              <a:t>Kibou</a:t>
            </a:r>
            <a:r>
              <a:rPr lang="en-US" dirty="0"/>
              <a:t>, Z., Cheikh, N., Villemin, D., </a:t>
            </a:r>
            <a:r>
              <a:rPr lang="en-US" dirty="0" err="1"/>
              <a:t>Choukchou</a:t>
            </a:r>
            <a:r>
              <a:rPr lang="en-US" dirty="0"/>
              <a:t>-Braham, N., Mostefa-Kara, B. and </a:t>
            </a:r>
            <a:r>
              <a:rPr lang="en-US" dirty="0" err="1"/>
              <a:t>Benabdallah</a:t>
            </a:r>
            <a:r>
              <a:rPr lang="en-US" dirty="0"/>
              <a:t>, M</a:t>
            </a:r>
            <a:r>
              <a:rPr lang="en-US" dirty="0" smtClean="0"/>
              <a:t>.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GB" i="1" dirty="0"/>
              <a:t>Int. J. Org. Chem</a:t>
            </a:r>
            <a:r>
              <a:rPr lang="en-GB" dirty="0"/>
              <a:t>., 2011, 1, 242-249; </a:t>
            </a:r>
            <a:r>
              <a:rPr lang="en-GB" dirty="0" err="1">
                <a:solidFill>
                  <a:srgbClr val="0070C0"/>
                </a:solidFill>
              </a:rPr>
              <a:t>doi</a:t>
            </a:r>
            <a:r>
              <a:rPr lang="en-GB" dirty="0">
                <a:solidFill>
                  <a:srgbClr val="0070C0"/>
                </a:solidFill>
              </a:rPr>
              <a:t>: 10.4236/ijoc.2011.14035</a:t>
            </a:r>
            <a:r>
              <a:rPr lang="en-GB" dirty="0"/>
              <a:t>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094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1886" y="5818190"/>
            <a:ext cx="9575620" cy="83553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Scheme : Synthesis of </a:t>
            </a:r>
            <a:r>
              <a:rPr lang="en-GB" b="1" dirty="0" err="1" smtClean="0"/>
              <a:t>Ricinidine</a:t>
            </a:r>
            <a:r>
              <a:rPr lang="en-GB" b="1" dirty="0" smtClean="0"/>
              <a:t> (5a) and N-analogues of </a:t>
            </a:r>
            <a:r>
              <a:rPr lang="en-GB" b="1" dirty="0" err="1" smtClean="0"/>
              <a:t>Ricinidine</a:t>
            </a:r>
            <a:r>
              <a:rPr lang="en-GB" b="1" dirty="0" smtClean="0"/>
              <a:t> (5b-g)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365042"/>
              </p:ext>
            </p:extLst>
          </p:nvPr>
        </p:nvGraphicFramePr>
        <p:xfrm>
          <a:off x="3560324" y="758758"/>
          <a:ext cx="3579778" cy="928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3" name="CS ChemDraw Drawing" r:id="rId3" imgW="2849593" imgH="740238" progId="ChemDraw.Document.6.0">
                  <p:embed/>
                </p:oleObj>
              </mc:Choice>
              <mc:Fallback>
                <p:oleObj name="CS ChemDraw Drawing" r:id="rId3" imgW="2849593" imgH="740238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324" y="758758"/>
                        <a:ext cx="3579778" cy="9285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574614"/>
              </p:ext>
            </p:extLst>
          </p:nvPr>
        </p:nvGraphicFramePr>
        <p:xfrm>
          <a:off x="2023352" y="1926076"/>
          <a:ext cx="6602283" cy="1186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4" name="CS ChemDraw Drawing" r:id="rId5" imgW="4618958" imgH="830067" progId="ChemDraw.Document.6.0">
                  <p:embed/>
                </p:oleObj>
              </mc:Choice>
              <mc:Fallback>
                <p:oleObj name="CS ChemDraw Drawing" r:id="rId5" imgW="4618958" imgH="830067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3352" y="1926076"/>
                        <a:ext cx="6602283" cy="11867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608537"/>
              </p:ext>
            </p:extLst>
          </p:nvPr>
        </p:nvGraphicFramePr>
        <p:xfrm>
          <a:off x="2957209" y="3326859"/>
          <a:ext cx="5324017" cy="1614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5" name="CS ChemDraw Drawing" r:id="rId7" imgW="3163525" imgH="964242" progId="ChemDraw.Document.6.0">
                  <p:embed/>
                </p:oleObj>
              </mc:Choice>
              <mc:Fallback>
                <p:oleObj name="CS ChemDraw Drawing" r:id="rId7" imgW="3163525" imgH="964242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209" y="3326859"/>
                        <a:ext cx="5324017" cy="16147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070042" y="5000016"/>
            <a:ext cx="61673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R= CH</a:t>
            </a:r>
            <a:r>
              <a:rPr lang="fr-FR" sz="1600" baseline="-25000" dirty="0"/>
              <a:t>3</a:t>
            </a:r>
            <a:r>
              <a:rPr lang="fr-FR" sz="1600" dirty="0"/>
              <a:t> (a), C</a:t>
            </a:r>
            <a:r>
              <a:rPr lang="fr-FR" sz="1600" baseline="-25000" dirty="0"/>
              <a:t>4</a:t>
            </a:r>
            <a:r>
              <a:rPr lang="fr-FR" sz="1600" dirty="0"/>
              <a:t>H</a:t>
            </a:r>
            <a:r>
              <a:rPr lang="fr-FR" sz="1600" baseline="-25000" dirty="0"/>
              <a:t>9</a:t>
            </a:r>
            <a:r>
              <a:rPr lang="fr-FR" sz="1600" dirty="0"/>
              <a:t> (b), C</a:t>
            </a:r>
            <a:r>
              <a:rPr lang="fr-FR" sz="1600" baseline="-25000" dirty="0"/>
              <a:t>8</a:t>
            </a:r>
            <a:r>
              <a:rPr lang="fr-FR" sz="1600" dirty="0"/>
              <a:t>H</a:t>
            </a:r>
            <a:r>
              <a:rPr lang="fr-FR" sz="1600" baseline="-25000" dirty="0"/>
              <a:t>17</a:t>
            </a:r>
            <a:r>
              <a:rPr lang="fr-FR" sz="1600" dirty="0"/>
              <a:t> (c), CH</a:t>
            </a:r>
            <a:r>
              <a:rPr lang="fr-FR" sz="1600" baseline="-25000" dirty="0"/>
              <a:t>2</a:t>
            </a:r>
            <a:r>
              <a:rPr lang="fr-FR" sz="1600" dirty="0"/>
              <a:t>C</a:t>
            </a:r>
            <a:r>
              <a:rPr lang="fr-FR" sz="1600" baseline="-25000" dirty="0"/>
              <a:t>6</a:t>
            </a:r>
            <a:r>
              <a:rPr lang="fr-FR" sz="1600" dirty="0"/>
              <a:t>H</a:t>
            </a:r>
            <a:r>
              <a:rPr lang="fr-FR" sz="1600" baseline="-25000" dirty="0"/>
              <a:t>5</a:t>
            </a:r>
            <a:r>
              <a:rPr lang="fr-FR" sz="1600" dirty="0"/>
              <a:t> (d), CH(CH</a:t>
            </a:r>
            <a:r>
              <a:rPr lang="fr-FR" sz="1600" baseline="-25000" dirty="0"/>
              <a:t>3</a:t>
            </a:r>
            <a:r>
              <a:rPr lang="fr-FR" sz="1600" dirty="0"/>
              <a:t>)C</a:t>
            </a:r>
            <a:r>
              <a:rPr lang="fr-FR" sz="1600" baseline="-25000" dirty="0"/>
              <a:t>6</a:t>
            </a:r>
            <a:r>
              <a:rPr lang="fr-FR" sz="1600" dirty="0"/>
              <a:t>H</a:t>
            </a:r>
            <a:r>
              <a:rPr lang="fr-FR" sz="1600" baseline="-25000" dirty="0"/>
              <a:t>5</a:t>
            </a:r>
            <a:r>
              <a:rPr lang="fr-FR" sz="1600" dirty="0"/>
              <a:t>(e),</a:t>
            </a:r>
          </a:p>
          <a:p>
            <a:r>
              <a:rPr lang="fr-FR" sz="1600" dirty="0"/>
              <a:t>     CH</a:t>
            </a:r>
            <a:r>
              <a:rPr lang="fr-FR" sz="1600" baseline="-25000" dirty="0"/>
              <a:t>2</a:t>
            </a:r>
            <a:r>
              <a:rPr lang="fr-FR" sz="1600" dirty="0"/>
              <a:t>CH</a:t>
            </a:r>
            <a:r>
              <a:rPr lang="fr-FR" sz="1600" baseline="-25000" dirty="0"/>
              <a:t>2</a:t>
            </a:r>
            <a:r>
              <a:rPr lang="fr-FR" sz="1600" dirty="0"/>
              <a:t>C</a:t>
            </a:r>
            <a:r>
              <a:rPr lang="fr-FR" sz="1600" baseline="-25000" dirty="0"/>
              <a:t>3</a:t>
            </a:r>
            <a:r>
              <a:rPr lang="fr-FR" sz="1600" dirty="0"/>
              <a:t>H</a:t>
            </a:r>
            <a:r>
              <a:rPr lang="fr-FR" sz="1600" baseline="-25000" dirty="0"/>
              <a:t>3</a:t>
            </a:r>
            <a:r>
              <a:rPr lang="fr-FR" sz="1600" dirty="0"/>
              <a:t>N</a:t>
            </a:r>
            <a:r>
              <a:rPr lang="fr-FR" sz="1600" baseline="-25000" dirty="0"/>
              <a:t>2</a:t>
            </a:r>
            <a:r>
              <a:rPr lang="fr-FR" sz="1600" dirty="0"/>
              <a:t> (f), CH</a:t>
            </a:r>
            <a:r>
              <a:rPr lang="fr-FR" sz="1600" baseline="-25000" dirty="0"/>
              <a:t>2</a:t>
            </a:r>
            <a:r>
              <a:rPr lang="fr-FR" sz="1600" dirty="0"/>
              <a:t>CH</a:t>
            </a:r>
            <a:r>
              <a:rPr lang="fr-FR" sz="1600" baseline="-25000" dirty="0"/>
              <a:t>2 </a:t>
            </a:r>
            <a:r>
              <a:rPr lang="fr-FR" sz="1600" dirty="0"/>
              <a:t>C</a:t>
            </a:r>
            <a:r>
              <a:rPr lang="fr-FR" sz="1600" baseline="-25000" dirty="0"/>
              <a:t>8</a:t>
            </a:r>
            <a:r>
              <a:rPr lang="fr-FR" sz="1600" dirty="0"/>
              <a:t>H</a:t>
            </a:r>
            <a:r>
              <a:rPr lang="fr-FR" sz="1600" baseline="-25000" dirty="0"/>
              <a:t>5</a:t>
            </a:r>
            <a:r>
              <a:rPr lang="fr-FR" sz="1600" dirty="0"/>
              <a:t>N (g)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08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1031132" y="1128409"/>
            <a:ext cx="83156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Table 1 : </a:t>
            </a:r>
            <a:r>
              <a:rPr lang="en-US" sz="2000" b="1" dirty="0"/>
              <a:t>Synthesis of </a:t>
            </a:r>
            <a:r>
              <a:rPr lang="en-US" sz="2000" b="1" dirty="0" err="1"/>
              <a:t>Ricinidine</a:t>
            </a:r>
            <a:r>
              <a:rPr lang="en-US" sz="2000" b="1" dirty="0"/>
              <a:t> (5a) and N-analogues of  </a:t>
            </a:r>
            <a:r>
              <a:rPr lang="en-US" sz="2000" b="1" dirty="0" err="1"/>
              <a:t>Ricinidine</a:t>
            </a:r>
            <a:r>
              <a:rPr lang="en-US" sz="2000" b="1" dirty="0"/>
              <a:t> (5b-g)</a:t>
            </a:r>
            <a:endParaRPr lang="fr-FR" sz="2000" b="1" dirty="0"/>
          </a:p>
          <a:p>
            <a:endParaRPr lang="fr-FR" sz="2000" b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629871"/>
              </p:ext>
            </p:extLst>
          </p:nvPr>
        </p:nvGraphicFramePr>
        <p:xfrm>
          <a:off x="6264613" y="2412460"/>
          <a:ext cx="6667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8" name="CS ChemDraw Drawing" r:id="rId3" imgW="1108800" imgH="1769760" progId="ChemDraw.Document.6.0">
                  <p:embed/>
                </p:oleObj>
              </mc:Choice>
              <mc:Fallback>
                <p:oleObj name="CS ChemDraw Drawing" r:id="rId3" imgW="1108800" imgH="1769760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613" y="2412460"/>
                        <a:ext cx="66675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1" name="Obje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359822"/>
              </p:ext>
            </p:extLst>
          </p:nvPr>
        </p:nvGraphicFramePr>
        <p:xfrm>
          <a:off x="7315200" y="2334638"/>
          <a:ext cx="6667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9" name="CS ChemDraw Drawing" r:id="rId5" imgW="1109160" imgH="1847160" progId="ChemDraw.Document.6.0">
                  <p:embed/>
                </p:oleObj>
              </mc:Choice>
              <mc:Fallback>
                <p:oleObj name="CS ChemDraw Drawing" r:id="rId5" imgW="1109160" imgH="184716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334638"/>
                        <a:ext cx="666750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593947"/>
              </p:ext>
            </p:extLst>
          </p:nvPr>
        </p:nvGraphicFramePr>
        <p:xfrm>
          <a:off x="8463064" y="2315183"/>
          <a:ext cx="6667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0" name="CS ChemDraw Drawing" r:id="rId7" imgW="1109160" imgH="1811520" progId="ChemDraw.Document.6.0">
                  <p:embed/>
                </p:oleObj>
              </mc:Choice>
              <mc:Fallback>
                <p:oleObj name="CS ChemDraw Drawing" r:id="rId7" imgW="1109160" imgH="1811520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3064" y="2315183"/>
                        <a:ext cx="666750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5" name="Obje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699914"/>
              </p:ext>
            </p:extLst>
          </p:nvPr>
        </p:nvGraphicFramePr>
        <p:xfrm>
          <a:off x="6096000" y="3579779"/>
          <a:ext cx="7524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1" name="CS ChemDraw Drawing" r:id="rId9" imgW="1241640" imgH="1926360" progId="ChemDraw.Document.6.0">
                  <p:embed/>
                </p:oleObj>
              </mc:Choice>
              <mc:Fallback>
                <p:oleObj name="CS ChemDraw Drawing" r:id="rId9" imgW="1241640" imgH="1926360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579779"/>
                        <a:ext cx="752475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7" name="Obje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63967"/>
              </p:ext>
            </p:extLst>
          </p:nvPr>
        </p:nvGraphicFramePr>
        <p:xfrm>
          <a:off x="7373566" y="3560323"/>
          <a:ext cx="8953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2" name="CS ChemDraw Drawing" r:id="rId11" imgW="1503000" imgH="1926720" progId="ChemDraw.Document.6.0">
                  <p:embed/>
                </p:oleObj>
              </mc:Choice>
              <mc:Fallback>
                <p:oleObj name="CS ChemDraw Drawing" r:id="rId11" imgW="1503000" imgH="1926720" progId="ChemDraw.Document.6.0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3566" y="3560323"/>
                        <a:ext cx="895350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9" name="Obje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926400"/>
              </p:ext>
            </p:extLst>
          </p:nvPr>
        </p:nvGraphicFramePr>
        <p:xfrm>
          <a:off x="6096000" y="5116749"/>
          <a:ext cx="11525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3" name="CS ChemDraw Drawing" r:id="rId13" imgW="1913400" imgH="1639800" progId="ChemDraw.Document.6.0">
                  <p:embed/>
                </p:oleObj>
              </mc:Choice>
              <mc:Fallback>
                <p:oleObj name="CS ChemDraw Drawing" r:id="rId13" imgW="1913400" imgH="1639800" progId="ChemDraw.Document.6.0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16749"/>
                        <a:ext cx="1152525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1" name="Obje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005078"/>
              </p:ext>
            </p:extLst>
          </p:nvPr>
        </p:nvGraphicFramePr>
        <p:xfrm>
          <a:off x="7645940" y="4883286"/>
          <a:ext cx="11811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4" name="CS ChemDraw Drawing" r:id="rId15" imgW="1968480" imgH="2141640" progId="ChemDraw.Document.6.0">
                  <p:embed/>
                </p:oleObj>
              </mc:Choice>
              <mc:Fallback>
                <p:oleObj name="CS ChemDraw Drawing" r:id="rId15" imgW="1968480" imgH="2141640" progId="ChemDraw.Document.6.0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940" y="4883286"/>
                        <a:ext cx="1181100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915310"/>
              </p:ext>
            </p:extLst>
          </p:nvPr>
        </p:nvGraphicFramePr>
        <p:xfrm>
          <a:off x="550985" y="2708031"/>
          <a:ext cx="5208369" cy="26828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4639"/>
                <a:gridCol w="2741712"/>
                <a:gridCol w="847516"/>
                <a:gridCol w="794502"/>
              </a:tblGrid>
              <a:tr h="366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Entry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Amine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Product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Yield (%)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9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methylamine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5a</a:t>
                      </a: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9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n-butylamine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5b</a:t>
                      </a: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9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n-octylamine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5c</a:t>
                      </a: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9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benzylamine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5d</a:t>
                      </a: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9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fr-FR" sz="1000" dirty="0" err="1">
                          <a:solidFill>
                            <a:schemeClr val="tx1"/>
                          </a:solidFill>
                          <a:effectLst/>
                        </a:rPr>
                        <a:t>methylbenzylamine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5e</a:t>
                      </a: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9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solidFill>
                            <a:schemeClr val="tx1"/>
                          </a:solidFill>
                          <a:effectLst/>
                        </a:rPr>
                        <a:t>histamine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5f</a:t>
                      </a: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9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tryptamine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1" dirty="0">
                          <a:solidFill>
                            <a:schemeClr val="tx1"/>
                          </a:solidFill>
                          <a:effectLst/>
                        </a:rPr>
                        <a:t>5g</a:t>
                      </a: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37"/>
          <p:cNvSpPr>
            <a:spLocks noChangeArrowheads="1"/>
          </p:cNvSpPr>
          <p:nvPr/>
        </p:nvSpPr>
        <p:spPr bwMode="auto">
          <a:xfrm>
            <a:off x="2684463" y="34004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6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7994" y="3833184"/>
            <a:ext cx="8991960" cy="191826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In conclusion, the reaction of primary amines with the ethyl 2-cyano-1-methoxy-5-</a:t>
            </a:r>
            <a:r>
              <a:rPr lang="en-GB" sz="2000" dirty="0"/>
              <a:t>(</a:t>
            </a:r>
            <a:r>
              <a:rPr lang="en-GB" sz="2000" dirty="0" err="1"/>
              <a:t>dimethylamino</a:t>
            </a:r>
            <a:r>
              <a:rPr lang="en-GB" sz="2000" dirty="0"/>
              <a:t>)</a:t>
            </a:r>
            <a:r>
              <a:rPr lang="en-GB" sz="2000" dirty="0" err="1"/>
              <a:t>pentadienoate</a:t>
            </a:r>
            <a:r>
              <a:rPr lang="en-GB" sz="2000" dirty="0"/>
              <a:t> </a:t>
            </a:r>
            <a:r>
              <a:rPr lang="en-US" sz="2000" dirty="0"/>
              <a:t> in the presence of sodium </a:t>
            </a:r>
            <a:r>
              <a:rPr lang="en-US" sz="2000" dirty="0" err="1"/>
              <a:t>ethoxide</a:t>
            </a:r>
            <a:r>
              <a:rPr lang="en-US" sz="2000" dirty="0"/>
              <a:t> conducts to N-derivative of </a:t>
            </a:r>
            <a:r>
              <a:rPr lang="en-US" sz="2000" b="1" dirty="0" err="1"/>
              <a:t>Ricinidine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reaction allows a simple and easy synthesis of a variety of </a:t>
            </a:r>
            <a:r>
              <a:rPr lang="en-US" sz="2000" dirty="0" smtClean="0"/>
              <a:t> N-substituted </a:t>
            </a:r>
            <a:r>
              <a:rPr lang="en-US" sz="2000" dirty="0" err="1"/>
              <a:t>Ricinidine</a:t>
            </a:r>
            <a:r>
              <a:rPr lang="en-US" sz="2000" dirty="0"/>
              <a:t> </a:t>
            </a:r>
            <a:r>
              <a:rPr lang="en-US" sz="2000"/>
              <a:t>derivatives</a:t>
            </a:r>
            <a:r>
              <a:rPr lang="en-US" sz="2000" smtClean="0"/>
              <a:t>.</a:t>
            </a:r>
          </a:p>
          <a:p>
            <a:r>
              <a:rPr lang="en-US" sz="2000" smtClean="0"/>
              <a:t> </a:t>
            </a:r>
            <a:r>
              <a:rPr lang="fr-FR" sz="2000" dirty="0"/>
              <a:t>The </a:t>
            </a:r>
            <a:r>
              <a:rPr lang="fr-FR" sz="2000" dirty="0" err="1"/>
              <a:t>biological</a:t>
            </a:r>
            <a:r>
              <a:rPr lang="fr-FR" sz="2000" dirty="0"/>
              <a:t> </a:t>
            </a:r>
            <a:r>
              <a:rPr lang="fr-FR" sz="2000" dirty="0" err="1"/>
              <a:t>properties</a:t>
            </a:r>
            <a:r>
              <a:rPr lang="fr-FR" sz="2000" dirty="0"/>
              <a:t> of </a:t>
            </a:r>
            <a:r>
              <a:rPr lang="fr-FR" sz="2000" dirty="0" err="1"/>
              <a:t>these</a:t>
            </a:r>
            <a:r>
              <a:rPr lang="fr-FR" sz="2000" dirty="0"/>
              <a:t> new compounds (</a:t>
            </a:r>
            <a:r>
              <a:rPr lang="fr-FR" sz="2000" b="1" dirty="0"/>
              <a:t>5b-5g</a:t>
            </a:r>
            <a:r>
              <a:rPr lang="fr-FR" sz="2000" dirty="0"/>
              <a:t>) are </a:t>
            </a:r>
            <a:r>
              <a:rPr lang="fr-FR" sz="2000" dirty="0" err="1"/>
              <a:t>being</a:t>
            </a:r>
            <a:r>
              <a:rPr lang="fr-FR" sz="2000" dirty="0"/>
              <a:t> </a:t>
            </a:r>
            <a:r>
              <a:rPr lang="fr-FR" sz="2000" dirty="0" err="1"/>
              <a:t>tested</a:t>
            </a:r>
            <a:r>
              <a:rPr lang="fr-FR" sz="2000" dirty="0"/>
              <a:t>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197228"/>
              </p:ext>
            </p:extLst>
          </p:nvPr>
        </p:nvGraphicFramePr>
        <p:xfrm>
          <a:off x="2520191" y="1352826"/>
          <a:ext cx="6158734" cy="1867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CS ChemDraw Drawing" r:id="rId3" imgW="3163525" imgH="964242" progId="ChemDraw.Document.6.0">
                  <p:embed/>
                </p:oleObj>
              </mc:Choice>
              <mc:Fallback>
                <p:oleObj name="CS ChemDraw Drawing" r:id="rId3" imgW="3163525" imgH="964242" progId="ChemDraw.Document.6.0">
                  <p:embed/>
                  <p:pic>
                    <p:nvPicPr>
                      <p:cNvPr id="0" name="Obje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191" y="1352826"/>
                        <a:ext cx="6158734" cy="18674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6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5598</TotalTime>
  <Words>298</Words>
  <Application>Microsoft Office PowerPoint</Application>
  <PresentationFormat>Personnalisé</PresentationFormat>
  <Paragraphs>60</Paragraphs>
  <Slides>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Facette</vt:lpstr>
      <vt:lpstr>CS ChemDraw Drawing</vt:lpstr>
      <vt:lpstr>An easy and simple synthesis of Ricinine and its analogues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Activation aérobie et biomimétique de liaisons C-H des phénols catalysée par les complexes cuivre-amines</dc:title>
  <dc:creator>USER</dc:creator>
  <cp:lastModifiedBy>papou</cp:lastModifiedBy>
  <cp:revision>175</cp:revision>
  <dcterms:created xsi:type="dcterms:W3CDTF">2014-12-08T20:37:02Z</dcterms:created>
  <dcterms:modified xsi:type="dcterms:W3CDTF">2021-10-19T07:07:53Z</dcterms:modified>
</cp:coreProperties>
</file>