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79" r:id="rId4"/>
    <p:sldId id="280" r:id="rId5"/>
    <p:sldId id="281" r:id="rId6"/>
    <p:sldId id="282" r:id="rId7"/>
    <p:sldId id="283" r:id="rId8"/>
    <p:sldId id="288" r:id="rId9"/>
    <p:sldId id="290" r:id="rId10"/>
    <p:sldId id="291" r:id="rId11"/>
    <p:sldId id="292" r:id="rId12"/>
    <p:sldId id="294" r:id="rId13"/>
    <p:sldId id="296" r:id="rId14"/>
    <p:sldId id="26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zár Bianka" initials="HB" lastIdx="2" clrIdx="0">
    <p:extLst>
      <p:ext uri="{19B8F6BF-5375-455C-9EA6-DF929625EA0E}">
        <p15:presenceInfo xmlns:p15="http://schemas.microsoft.com/office/powerpoint/2012/main" userId="Huszár Bia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4"/>
    <p:restoredTop sz="95853"/>
  </p:normalViewPr>
  <p:slideViewPr>
    <p:cSldViewPr snapToGrid="0" snapToObjects="1">
      <p:cViewPr varScale="1">
        <p:scale>
          <a:sx n="63" d="100"/>
          <a:sy n="63" d="100"/>
        </p:scale>
        <p:origin x="300" y="42"/>
      </p:cViewPr>
      <p:guideLst>
        <p:guide orient="horz" pos="1321"/>
        <p:guide pos="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ia\Diplomamunka\Irodalmak\saj&#225;t%20dolgozat\indukci&#243;s%20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ia\Diplomamunka\Irodalmak\saj&#225;t%20dolgozat\indukci&#243;s%20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Induction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45252279320347"/>
          <c:y val="0.19542670802513323"/>
          <c:w val="0.82317028422434046"/>
          <c:h val="0.60246869393851032"/>
        </c:manualLayout>
      </c:layout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</c:marker>
          <c:xVal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28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</c:numCache>
            </c:numRef>
          </c:xVal>
          <c:yVal>
            <c:numRef>
              <c:f>Munka1!$B$2:$B$7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20</c:v>
                </c:pt>
                <c:pt idx="4">
                  <c:v>75</c:v>
                </c:pt>
                <c:pt idx="5">
                  <c:v>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1E-4E5E-93EC-7FC5196D7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447552"/>
        <c:axId val="870442560"/>
      </c:scatterChart>
      <c:valAx>
        <c:axId val="870447552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Reaction time [min]</a:t>
                </a:r>
              </a:p>
            </c:rich>
          </c:tx>
          <c:layout>
            <c:manualLayout>
              <c:xMode val="edge"/>
              <c:yMode val="edge"/>
              <c:x val="0.73033935108440395"/>
              <c:y val="0.89324036515637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42560"/>
        <c:crosses val="autoZero"/>
        <c:crossBetween val="midCat"/>
      </c:valAx>
      <c:valAx>
        <c:axId val="870442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Conversion [%]</a:t>
                </a:r>
              </a:p>
            </c:rich>
          </c:tx>
          <c:layout>
            <c:manualLayout>
              <c:xMode val="edge"/>
              <c:yMode val="edge"/>
              <c:x val="9.0453134133595368E-3"/>
              <c:y val="0.22949874219166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4755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50000"/>
        <a:lumOff val="50000"/>
      </a:schemeClr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Induction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45252279320347"/>
          <c:y val="0.19542670802513323"/>
          <c:w val="0.82317028422434046"/>
          <c:h val="0.60246869393851032"/>
        </c:manualLayout>
      </c:layout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</c:marker>
          <c:xVal>
            <c:numRef>
              <c:f>Munka1!$A$2:$A$7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28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</c:numCache>
            </c:numRef>
          </c:xVal>
          <c:yVal>
            <c:numRef>
              <c:f>Munka1!$B$2:$B$7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20</c:v>
                </c:pt>
                <c:pt idx="4">
                  <c:v>75</c:v>
                </c:pt>
                <c:pt idx="5">
                  <c:v>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B5-4C07-BAE4-E19F3778C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447552"/>
        <c:axId val="870442560"/>
      </c:scatterChart>
      <c:valAx>
        <c:axId val="870447552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Reaction time [min]</a:t>
                </a:r>
              </a:p>
            </c:rich>
          </c:tx>
          <c:layout>
            <c:manualLayout>
              <c:xMode val="edge"/>
              <c:yMode val="edge"/>
              <c:x val="0.73033935108440395"/>
              <c:y val="0.89324036515637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42560"/>
        <c:crosses val="autoZero"/>
        <c:crossBetween val="midCat"/>
      </c:valAx>
      <c:valAx>
        <c:axId val="870442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Conversion [%]</a:t>
                </a:r>
              </a:p>
            </c:rich>
          </c:tx>
          <c:layout>
            <c:manualLayout>
              <c:xMode val="edge"/>
              <c:yMode val="edge"/>
              <c:x val="2.5596945878658189E-3"/>
              <c:y val="0.280848474406963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44755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50000"/>
        <a:lumOff val="50000"/>
      </a:schemeClr>
    </a:solidFill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77958D8-74BD-4A33-8B7D-B1ACDC3139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CE58690-477C-4477-A7DC-92ED6E308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25D0-3A99-44B8-BD5B-E18BC6755FD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95A3F3D-C936-4F89-AF6E-4BE8DE0FC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751231-392F-45A2-B149-090390BA17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D843-1AD4-4688-B64B-FF0F442E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871-4133-435C-8B14-21F8114F72B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DD4C4-2BD3-46B6-8B03-6B11550A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5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4E7CD5F-9D91-4B74-BDEF-EAF1F25F7CCD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F087-E42A-4DF5-8657-3501F9441EEE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6EEFA3-4350-4147-9392-C25F79A81C07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1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1A7B5-7613-4B23-89F9-035009C121EB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05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C21A6-5D28-47D1-A07B-17A3DF946422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2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690-68FA-4514-B67D-4D9CD19405A7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6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1BF-FC9E-43ED-9853-859152921296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B27-0D6D-42FA-87CE-600986B9BD1F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79C99D-BB49-47E9-B713-C2863FC49D88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6F14-9354-417C-B213-AD9BE56DE7C1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743C3B-BDFA-4C74-BF1D-DEB7F451277C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7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9846-786E-4437-A6D8-3016DA9F4C0E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6FC6-2714-4C20-960C-1D74290A7E34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90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B659-CE6D-477A-8A56-611B81634F8B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1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AD1-EF4A-47EA-8814-CCC606624421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4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AC8E-B90A-42EA-ADA6-7ED705A88F82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3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565C-4AF4-46D3-871A-C842413E0B9C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5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89E3-3122-4E18-A266-6DF5520DA7C2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11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3358B6-3D38-BF4F-926B-B6818505D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816" y="1357524"/>
            <a:ext cx="9591303" cy="3057128"/>
          </a:xfrm>
        </p:spPr>
        <p:txBody>
          <a:bodyPr anchor="ctr">
            <a:noAutofit/>
          </a:bodyPr>
          <a:lstStyle/>
          <a:p>
            <a:pPr algn="r"/>
            <a: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  <a:t>Microwave assisted synthesis of </a:t>
            </a:r>
            <a:b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</a:br>
            <a: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  <a:t>aryl phosphonates and </a:t>
            </a:r>
            <a:b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</a:br>
            <a: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  <a:t>tertiary phosphine oxides </a:t>
            </a:r>
            <a:b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</a:br>
            <a: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  <a:t>by the </a:t>
            </a:r>
            <a:r>
              <a:rPr lang="en-GB" sz="4400" b="1" dirty="0" err="1">
                <a:latin typeface="Britannic Bold" panose="020B0903060703020204" pitchFamily="34" charset="0"/>
                <a:cs typeface="PHOSPHATE INLINE" panose="02000506050000020004" pitchFamily="2" charset="0"/>
              </a:rPr>
              <a:t>Hirao</a:t>
            </a:r>
            <a:r>
              <a:rPr lang="en-GB" sz="4400" b="1" dirty="0">
                <a:latin typeface="Britannic Bold" panose="020B0903060703020204" pitchFamily="34" charset="0"/>
                <a:cs typeface="PHOSPHATE INLINE" panose="02000506050000020004" pitchFamily="2" charset="0"/>
              </a:rPr>
              <a:t> reaction</a:t>
            </a:r>
            <a:br>
              <a:rPr lang="hu-HU" sz="4400" dirty="0">
                <a:latin typeface="Britannic Bold" panose="020B0903060703020204" pitchFamily="34" charset="0"/>
              </a:rPr>
            </a:br>
            <a:endParaRPr lang="en-US" sz="4400" dirty="0">
              <a:latin typeface="Britannic Bold" panose="020B0903060703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CA05DB5-31CF-4548-8330-6A2EBF36E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278" y="3897334"/>
            <a:ext cx="6525632" cy="700066"/>
          </a:xfrm>
        </p:spPr>
        <p:txBody>
          <a:bodyPr anchor="ctr">
            <a:normAutofit/>
          </a:bodyPr>
          <a:lstStyle/>
          <a:p>
            <a:r>
              <a:rPr lang="en-US" sz="2200" dirty="0" err="1"/>
              <a:t>Bianka</a:t>
            </a:r>
            <a:r>
              <a:rPr lang="en-US" sz="2200" dirty="0"/>
              <a:t> </a:t>
            </a:r>
            <a:r>
              <a:rPr lang="en-US" sz="2200" dirty="0" err="1"/>
              <a:t>Huszár</a:t>
            </a:r>
            <a:r>
              <a:rPr lang="en-US" sz="2200" dirty="0"/>
              <a:t>, </a:t>
            </a:r>
            <a:r>
              <a:rPr lang="en-US" sz="2200" dirty="0" err="1"/>
              <a:t>Zoltán</a:t>
            </a:r>
            <a:r>
              <a:rPr lang="en-US" sz="2200" dirty="0"/>
              <a:t> </a:t>
            </a:r>
            <a:r>
              <a:rPr lang="en-US" sz="2200" dirty="0" err="1"/>
              <a:t>Mucsi</a:t>
            </a:r>
            <a:r>
              <a:rPr lang="en-US" sz="2200" dirty="0"/>
              <a:t>, </a:t>
            </a:r>
            <a:r>
              <a:rPr lang="en-US" sz="2200" dirty="0" err="1"/>
              <a:t>György</a:t>
            </a:r>
            <a:r>
              <a:rPr lang="en-US" sz="2200" dirty="0"/>
              <a:t> </a:t>
            </a:r>
            <a:r>
              <a:rPr lang="en-US" sz="2200" dirty="0" err="1"/>
              <a:t>Keglevich</a:t>
            </a:r>
            <a:endParaRPr lang="en-US" sz="22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FC12BFC-4EAB-8749-B841-119B7D9380DF}"/>
              </a:ext>
            </a:extLst>
          </p:cNvPr>
          <p:cNvSpPr txBox="1"/>
          <p:nvPr/>
        </p:nvSpPr>
        <p:spPr>
          <a:xfrm>
            <a:off x="1666952" y="4597400"/>
            <a:ext cx="604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Department of Organic Chemistry and Technology, </a:t>
            </a:r>
          </a:p>
          <a:p>
            <a:pPr algn="ctr"/>
            <a:r>
              <a:rPr lang="en-GB" i="1" dirty="0"/>
              <a:t>Budapest University of Technology and Economics</a:t>
            </a:r>
          </a:p>
          <a:p>
            <a:pPr algn="ctr"/>
            <a:r>
              <a:rPr lang="en-GB" i="1" dirty="0"/>
              <a:t> e-mail: </a:t>
            </a:r>
            <a:r>
              <a:rPr lang="en-GB" i="1" dirty="0" err="1"/>
              <a:t>huszar.bianka@vbk.bme.hu</a:t>
            </a:r>
            <a:endParaRPr lang="hu-HU" dirty="0"/>
          </a:p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910EFD-03C3-4732-9A95-5EA773CF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FC7C0B26-ACE2-4097-B3F6-42E84CA0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2027409"/>
            <a:ext cx="1717357" cy="1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301" y="6309360"/>
            <a:ext cx="5523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1F75A616-84A1-4A95-9DC1-1A60857B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4779"/>
            <a:ext cx="5342164" cy="61865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</a:t>
            </a:r>
            <a:r>
              <a:rPr lang="en-US" sz="3200" b="1" cap="none" dirty="0">
                <a:solidFill>
                  <a:schemeClr val="bg1"/>
                </a:solidFill>
              </a:rPr>
              <a:t>u(I)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cap="none" dirty="0">
                <a:solidFill>
                  <a:schemeClr val="bg1"/>
                </a:solidFill>
              </a:rPr>
              <a:t>promoted reactions</a:t>
            </a:r>
            <a:r>
              <a:rPr lang="hu-HU" sz="3200" b="1" cap="none" dirty="0">
                <a:solidFill>
                  <a:schemeClr val="bg1"/>
                </a:solidFill>
              </a:rPr>
              <a:t> [1]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F5FE4367-8DBE-48E1-8979-32C3E592D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85481"/>
              </p:ext>
            </p:extLst>
          </p:nvPr>
        </p:nvGraphicFramePr>
        <p:xfrm>
          <a:off x="257248" y="1831341"/>
          <a:ext cx="4184566" cy="123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S ChemDraw Drawing" r:id="rId3" imgW="3374136" imgH="1013572" progId="ChemDraw.Document.6.0">
                  <p:embed/>
                </p:oleObj>
              </mc:Choice>
              <mc:Fallback>
                <p:oleObj name="CS ChemDraw Drawing" r:id="rId3" imgW="3374136" imgH="1013572" progId="ChemDraw.Document.6.0">
                  <p:embed/>
                  <p:pic>
                    <p:nvPicPr>
                      <p:cNvPr id="4" name="Objektum 3">
                        <a:extLst>
                          <a:ext uri="{FF2B5EF4-FFF2-40B4-BE49-F238E27FC236}">
                            <a16:creationId xmlns:a16="http://schemas.microsoft.com/office/drawing/2014/main" id="{1A3BA68C-8DDA-4218-9E65-F5C5F0B5C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48" y="1831341"/>
                        <a:ext cx="4184566" cy="123506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041C1E-8E4A-403E-B39B-0F517114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17" y="641240"/>
            <a:ext cx="841688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palladium and nickel, the less known copper(I)-promoted reaction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ere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investigated experimentally using </a:t>
            </a:r>
            <a:r>
              <a:rPr kumimoji="0" lang="en-GB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iodobenzene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 few secondary phosphine oxides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mechanism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couplings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hu-HU" altLang="en-US" sz="17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17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hu-HU" altLang="zh-CN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or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7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-ligation of Cu(I)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GB" altLang="zh-CN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09D4286-DE7E-457D-A0E2-982DEF425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2955"/>
              </p:ext>
            </p:extLst>
          </p:nvPr>
        </p:nvGraphicFramePr>
        <p:xfrm>
          <a:off x="231635" y="3165663"/>
          <a:ext cx="7086964" cy="342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66">
                  <a:extLst>
                    <a:ext uri="{9D8B030D-6E8A-4147-A177-3AD203B41FA5}">
                      <a16:colId xmlns:a16="http://schemas.microsoft.com/office/drawing/2014/main" val="3632139289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3929974099"/>
                    </a:ext>
                  </a:extLst>
                </a:gridCol>
                <a:gridCol w="1392873">
                  <a:extLst>
                    <a:ext uri="{9D8B030D-6E8A-4147-A177-3AD203B41FA5}">
                      <a16:colId xmlns:a16="http://schemas.microsoft.com/office/drawing/2014/main" val="3325447062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649220532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1453142149"/>
                    </a:ext>
                  </a:extLst>
                </a:gridCol>
                <a:gridCol w="426085">
                  <a:extLst>
                    <a:ext uri="{9D8B030D-6E8A-4147-A177-3AD203B41FA5}">
                      <a16:colId xmlns:a16="http://schemas.microsoft.com/office/drawing/2014/main" val="70552358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val="244619349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52664824"/>
                    </a:ext>
                  </a:extLst>
                </a:gridCol>
              </a:tblGrid>
              <a:tr h="292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Catalyst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[20%]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hu-HU" sz="15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hu-HU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</a:t>
                      </a: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.]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hu-HU" sz="15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hu-HU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equiv</a:t>
                      </a: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.]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[h]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Conversion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[%]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Yields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[%]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39013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922667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CuCl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6751884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404333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53177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549221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4-MeC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29970"/>
                  </a:ext>
                </a:extLst>
              </a:tr>
              <a:tr h="34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3,5-diMeC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43580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CuBr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2266042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736316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47892"/>
                  </a:ext>
                </a:extLst>
              </a:tr>
              <a:tr h="22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4-MeC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1500" b="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310654"/>
                  </a:ext>
                </a:extLst>
              </a:tr>
              <a:tr h="34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3,5-diMeC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hu-HU" sz="15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hu-HU" sz="15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u-HU" sz="1500" b="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9531326"/>
                  </a:ext>
                </a:extLst>
              </a:tr>
            </a:tbl>
          </a:graphicData>
        </a:graphic>
      </p:graphicFrame>
      <p:sp>
        <p:nvSpPr>
          <p:cNvPr id="2" name="Ellipszis 1">
            <a:extLst>
              <a:ext uri="{FF2B5EF4-FFF2-40B4-BE49-F238E27FC236}">
                <a16:creationId xmlns:a16="http://schemas.microsoft.com/office/drawing/2014/main" id="{955BF5B7-AA54-417A-A1F7-8C3D4C514DE9}"/>
              </a:ext>
            </a:extLst>
          </p:cNvPr>
          <p:cNvSpPr/>
          <p:nvPr/>
        </p:nvSpPr>
        <p:spPr>
          <a:xfrm>
            <a:off x="9377510" y="2574862"/>
            <a:ext cx="853440" cy="803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6D29495-547C-4CBF-B637-8F9BA2E0C11C}"/>
              </a:ext>
            </a:extLst>
          </p:cNvPr>
          <p:cNvSpPr txBox="1"/>
          <p:nvPr/>
        </p:nvSpPr>
        <p:spPr>
          <a:xfrm>
            <a:off x="7689847" y="6109870"/>
            <a:ext cx="4004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Huszár, B.;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Mucsi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Z.;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</a:p>
          <a:p>
            <a:r>
              <a:rPr lang="hu-HU" sz="1200" i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GB" sz="12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Catalysts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933</a:t>
            </a:r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  <p:sp>
        <p:nvSpPr>
          <p:cNvPr id="11" name="Könnycsepp 10">
            <a:extLst>
              <a:ext uri="{FF2B5EF4-FFF2-40B4-BE49-F238E27FC236}">
                <a16:creationId xmlns:a16="http://schemas.microsoft.com/office/drawing/2014/main" id="{DA8DC586-C31A-4398-94FF-250CE28CDD89}"/>
              </a:ext>
            </a:extLst>
          </p:cNvPr>
          <p:cNvSpPr/>
          <p:nvPr/>
        </p:nvSpPr>
        <p:spPr>
          <a:xfrm rot="3884575">
            <a:off x="8750306" y="2011500"/>
            <a:ext cx="644445" cy="62641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F9BB36A-6023-4B55-9951-276938E5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01" y="6591620"/>
            <a:ext cx="96253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EtO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)Ph</a:t>
            </a:r>
            <a:r>
              <a:rPr kumimoji="0" lang="en-US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P(O) was detected as a side-product. </a:t>
            </a:r>
            <a:r>
              <a:rPr kumimoji="0" lang="hu-HU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GB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(4-MeC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P(O) was detected as a side-product. </a:t>
            </a:r>
            <a:r>
              <a:rPr kumimoji="0" lang="hu-HU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GB" altLang="zh-CN" sz="1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(3,5-diMeC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GB" altLang="zh-CN" sz="10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P(O) was detected as a side-product</a:t>
            </a:r>
            <a:r>
              <a:rPr kumimoji="0" lang="hu-HU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GB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GB" altLang="zh-CN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Könnycsepp 14">
            <a:extLst>
              <a:ext uri="{FF2B5EF4-FFF2-40B4-BE49-F238E27FC236}">
                <a16:creationId xmlns:a16="http://schemas.microsoft.com/office/drawing/2014/main" id="{A530621B-7C93-4E90-8C54-7D526F0D577E}"/>
              </a:ext>
            </a:extLst>
          </p:cNvPr>
          <p:cNvSpPr/>
          <p:nvPr/>
        </p:nvSpPr>
        <p:spPr>
          <a:xfrm rot="2771972">
            <a:off x="8349804" y="2663556"/>
            <a:ext cx="644445" cy="62641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Könnycsepp 15">
            <a:extLst>
              <a:ext uri="{FF2B5EF4-FFF2-40B4-BE49-F238E27FC236}">
                <a16:creationId xmlns:a16="http://schemas.microsoft.com/office/drawing/2014/main" id="{4F30B58D-8A11-46E1-A26B-6CBB995BAFAA}"/>
              </a:ext>
            </a:extLst>
          </p:cNvPr>
          <p:cNvSpPr/>
          <p:nvPr/>
        </p:nvSpPr>
        <p:spPr>
          <a:xfrm rot="1166182">
            <a:off x="8750305" y="3326394"/>
            <a:ext cx="644445" cy="62641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Könnycsepp 16">
            <a:extLst>
              <a:ext uri="{FF2B5EF4-FFF2-40B4-BE49-F238E27FC236}">
                <a16:creationId xmlns:a16="http://schemas.microsoft.com/office/drawing/2014/main" id="{C650D599-3C1A-408C-9A54-D70689B35C58}"/>
              </a:ext>
            </a:extLst>
          </p:cNvPr>
          <p:cNvSpPr/>
          <p:nvPr/>
        </p:nvSpPr>
        <p:spPr>
          <a:xfrm rot="12060599">
            <a:off x="10178501" y="1977057"/>
            <a:ext cx="644445" cy="649905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Könnycsepp 17">
            <a:extLst>
              <a:ext uri="{FF2B5EF4-FFF2-40B4-BE49-F238E27FC236}">
                <a16:creationId xmlns:a16="http://schemas.microsoft.com/office/drawing/2014/main" id="{1D893413-5EEE-4B94-9475-7F230B481CAB}"/>
              </a:ext>
            </a:extLst>
          </p:cNvPr>
          <p:cNvSpPr/>
          <p:nvPr/>
        </p:nvSpPr>
        <p:spPr>
          <a:xfrm rot="13570999">
            <a:off x="10611121" y="2681693"/>
            <a:ext cx="554081" cy="605042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önnycsepp 18">
            <a:extLst>
              <a:ext uri="{FF2B5EF4-FFF2-40B4-BE49-F238E27FC236}">
                <a16:creationId xmlns:a16="http://schemas.microsoft.com/office/drawing/2014/main" id="{84CBDCB6-9147-4F29-9DC8-FFB9AC7A597A}"/>
              </a:ext>
            </a:extLst>
          </p:cNvPr>
          <p:cNvSpPr/>
          <p:nvPr/>
        </p:nvSpPr>
        <p:spPr>
          <a:xfrm rot="14970299">
            <a:off x="10187496" y="3333344"/>
            <a:ext cx="644445" cy="62641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AE676B-0B7C-499F-815A-F001A01E8A0E}"/>
              </a:ext>
            </a:extLst>
          </p:cNvPr>
          <p:cNvSpPr txBox="1"/>
          <p:nvPr/>
        </p:nvSpPr>
        <p:spPr>
          <a:xfrm>
            <a:off x="9468950" y="277624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3B2B105-4EF4-48AA-9493-38BC910EF633}"/>
              </a:ext>
            </a:extLst>
          </p:cNvPr>
          <p:cNvSpPr txBox="1"/>
          <p:nvPr/>
        </p:nvSpPr>
        <p:spPr>
          <a:xfrm>
            <a:off x="8928939" y="2120695"/>
            <a:ext cx="2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9C2D1AC-1383-4D19-A1C4-762121397B05}"/>
              </a:ext>
            </a:extLst>
          </p:cNvPr>
          <p:cNvSpPr txBox="1"/>
          <p:nvPr/>
        </p:nvSpPr>
        <p:spPr>
          <a:xfrm>
            <a:off x="10333695" y="2120695"/>
            <a:ext cx="2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872F87BC-7655-4C0C-8F27-780F1F90A6FB}"/>
              </a:ext>
            </a:extLst>
          </p:cNvPr>
          <p:cNvSpPr txBox="1"/>
          <p:nvPr/>
        </p:nvSpPr>
        <p:spPr>
          <a:xfrm>
            <a:off x="8518220" y="2790310"/>
            <a:ext cx="2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AA66E45-0ADA-4CD9-8852-89A486F9F899}"/>
              </a:ext>
            </a:extLst>
          </p:cNvPr>
          <p:cNvSpPr txBox="1"/>
          <p:nvPr/>
        </p:nvSpPr>
        <p:spPr>
          <a:xfrm>
            <a:off x="10701242" y="2809966"/>
            <a:ext cx="2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DF84D5B8-B601-4CFE-B155-08AD18E109B1}"/>
              </a:ext>
            </a:extLst>
          </p:cNvPr>
          <p:cNvSpPr txBox="1"/>
          <p:nvPr/>
        </p:nvSpPr>
        <p:spPr>
          <a:xfrm>
            <a:off x="8910806" y="3458279"/>
            <a:ext cx="2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623BA2A-16A3-44E5-89F6-2B59F054E3B1}"/>
              </a:ext>
            </a:extLst>
          </p:cNvPr>
          <p:cNvSpPr txBox="1"/>
          <p:nvPr/>
        </p:nvSpPr>
        <p:spPr>
          <a:xfrm>
            <a:off x="10331839" y="3449330"/>
            <a:ext cx="2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EFC72D0-C540-4610-94D7-F9AFA6DBEF86}"/>
              </a:ext>
            </a:extLst>
          </p:cNvPr>
          <p:cNvSpPr txBox="1"/>
          <p:nvPr/>
        </p:nvSpPr>
        <p:spPr>
          <a:xfrm>
            <a:off x="9562031" y="1941055"/>
            <a:ext cx="49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C6FE9936-9429-4FA5-BEE9-8C9690019A01}"/>
              </a:ext>
            </a:extLst>
          </p:cNvPr>
          <p:cNvSpPr txBox="1"/>
          <p:nvPr/>
        </p:nvSpPr>
        <p:spPr>
          <a:xfrm>
            <a:off x="9562031" y="3359221"/>
            <a:ext cx="49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898F0692-873D-4C1E-81A5-B80B196483F3}"/>
              </a:ext>
            </a:extLst>
          </p:cNvPr>
          <p:cNvSpPr txBox="1"/>
          <p:nvPr/>
        </p:nvSpPr>
        <p:spPr>
          <a:xfrm>
            <a:off x="7691810" y="4117840"/>
            <a:ext cx="426073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theoretical calculations </a:t>
            </a:r>
            <a:r>
              <a:rPr kumimoji="0" lang="hu-HU" altLang="zh-CN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proved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that the &gt;P(OH)---Cu(I)---NEt</a:t>
            </a:r>
            <a:r>
              <a:rPr kumimoji="0" lang="en-GB" altLang="zh-CN" sz="17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“mixed” complex may be the primary catalyst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700" dirty="0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2BE084CE-E763-49A3-A18C-CF08062ED623}"/>
              </a:ext>
            </a:extLst>
          </p:cNvPr>
          <p:cNvSpPr/>
          <p:nvPr/>
        </p:nvSpPr>
        <p:spPr>
          <a:xfrm>
            <a:off x="8298180" y="2482407"/>
            <a:ext cx="2926080" cy="984009"/>
          </a:xfrm>
          <a:prstGeom prst="ellipse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301" y="6309360"/>
            <a:ext cx="5523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14E404D-F5D4-4329-8A5D-A5DEBD51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357" y="659983"/>
            <a:ext cx="8226643" cy="661345"/>
          </a:xfrm>
        </p:spPr>
        <p:txBody>
          <a:bodyPr>
            <a:normAutofit fontScale="90000"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M</a:t>
            </a:r>
            <a:r>
              <a:rPr lang="hu-HU" sz="3200" b="1" cap="none" dirty="0" err="1">
                <a:solidFill>
                  <a:schemeClr val="bg1"/>
                </a:solidFill>
              </a:rPr>
              <a:t>echanisms</a:t>
            </a:r>
            <a:r>
              <a:rPr lang="hu-HU" sz="3200" b="1" cap="none" dirty="0">
                <a:solidFill>
                  <a:schemeClr val="bg1"/>
                </a:solidFill>
              </a:rPr>
              <a:t> of </a:t>
            </a:r>
            <a:r>
              <a:rPr lang="hu-HU" sz="3200" b="1" cap="none" dirty="0" err="1">
                <a:solidFill>
                  <a:schemeClr val="bg1"/>
                </a:solidFill>
              </a:rPr>
              <a:t>the</a:t>
            </a:r>
            <a:r>
              <a:rPr lang="hu-HU" sz="3200" b="1" cap="none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</a:t>
            </a:r>
            <a:r>
              <a:rPr lang="en-US" sz="3200" b="1" cap="none" dirty="0">
                <a:solidFill>
                  <a:schemeClr val="bg1"/>
                </a:solidFill>
              </a:rPr>
              <a:t>u(I)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cap="none" dirty="0">
                <a:solidFill>
                  <a:schemeClr val="bg1"/>
                </a:solidFill>
              </a:rPr>
              <a:t>promoted reactions</a:t>
            </a:r>
            <a:r>
              <a:rPr lang="hu-HU" sz="3200" b="1" cap="none" dirty="0">
                <a:solidFill>
                  <a:schemeClr val="bg1"/>
                </a:solidFill>
              </a:rPr>
              <a:t> [1]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A9D2FC-4E17-4879-B890-60FCC3B8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999" y="919613"/>
            <a:ext cx="190963" cy="37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626AD-AEC8-48E2-9867-DB149FAD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433" y="3511998"/>
            <a:ext cx="180689" cy="3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6" name="Gondolatbuborék: felhő 1">
            <a:extLst>
              <a:ext uri="{FF2B5EF4-FFF2-40B4-BE49-F238E27FC236}">
                <a16:creationId xmlns:a16="http://schemas.microsoft.com/office/drawing/2014/main" id="{D256C728-45A8-4CEF-ABFA-C7B2D81619DF}"/>
              </a:ext>
            </a:extLst>
          </p:cNvPr>
          <p:cNvSpPr/>
          <p:nvPr/>
        </p:nvSpPr>
        <p:spPr>
          <a:xfrm>
            <a:off x="0" y="1332145"/>
            <a:ext cx="2074153" cy="153893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827D16D-3A26-4B9E-9017-01C3D5D2336B}"/>
              </a:ext>
            </a:extLst>
          </p:cNvPr>
          <p:cNvSpPr txBox="1"/>
          <p:nvPr/>
        </p:nvSpPr>
        <p:spPr>
          <a:xfrm>
            <a:off x="185306" y="1662573"/>
            <a:ext cx="170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chemeClr val="bg1"/>
                </a:solidFill>
              </a:rPr>
              <a:t>Quantum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chemical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calculations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were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made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by</a:t>
            </a:r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b="1" dirty="0">
                <a:solidFill>
                  <a:schemeClr val="bg1"/>
                </a:solidFill>
              </a:rPr>
              <a:t>Dr. Zoltán Mucsi.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34DC4D-99BA-4BF3-B1BD-5696D02C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25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3DE970FF-7A6F-4BB5-BB7B-7B4FEBFD3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60711"/>
              </p:ext>
            </p:extLst>
          </p:nvPr>
        </p:nvGraphicFramePr>
        <p:xfrm>
          <a:off x="2246759" y="1207758"/>
          <a:ext cx="9817577" cy="510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S ChemDraw Drawing" r:id="rId3" imgW="11708664" imgH="5729985" progId="ChemDraw.Document.6.0">
                  <p:embed/>
                </p:oleObj>
              </mc:Choice>
              <mc:Fallback>
                <p:oleObj name="CS ChemDraw Drawing" r:id="rId3" imgW="11708664" imgH="57299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759" y="1207758"/>
                        <a:ext cx="9817577" cy="5101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5D57E3E6-72A7-405C-9FBC-AB35884CB199}"/>
              </a:ext>
            </a:extLst>
          </p:cNvPr>
          <p:cNvSpPr/>
          <p:nvPr/>
        </p:nvSpPr>
        <p:spPr>
          <a:xfrm>
            <a:off x="7611443" y="3853498"/>
            <a:ext cx="1447800" cy="116756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59F98DC3-D303-4AD9-AA68-70EC2ACB658E}"/>
              </a:ext>
            </a:extLst>
          </p:cNvPr>
          <p:cNvSpPr/>
          <p:nvPr/>
        </p:nvSpPr>
        <p:spPr>
          <a:xfrm>
            <a:off x="7993379" y="1179308"/>
            <a:ext cx="1126823" cy="12819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11DD869C-4A08-47E0-8794-17BFA280CC05}"/>
              </a:ext>
            </a:extLst>
          </p:cNvPr>
          <p:cNvSpPr/>
          <p:nvPr/>
        </p:nvSpPr>
        <p:spPr>
          <a:xfrm>
            <a:off x="6617759" y="5006338"/>
            <a:ext cx="1173692" cy="128780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E39F957-6A5A-4B9D-BB5E-313BED45F44E}"/>
              </a:ext>
            </a:extLst>
          </p:cNvPr>
          <p:cNvSpPr txBox="1"/>
          <p:nvPr/>
        </p:nvSpPr>
        <p:spPr>
          <a:xfrm>
            <a:off x="0" y="6570297"/>
            <a:ext cx="5656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Huszár, B.;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Mucsi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Z.; </a:t>
            </a:r>
            <a:r>
              <a:rPr lang="en-GB" sz="12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GB" sz="12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Catalysts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GB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933</a:t>
            </a:r>
            <a:r>
              <a:rPr lang="hu-HU" sz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722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301" y="6309360"/>
            <a:ext cx="5523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C6E01DF1-E6EE-44E1-A52B-AFD03317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-38512"/>
            <a:ext cx="3406684" cy="896788"/>
          </a:xfrm>
        </p:spPr>
        <p:txBody>
          <a:bodyPr>
            <a:normAutofit/>
          </a:bodyPr>
          <a:lstStyle/>
          <a:p>
            <a:r>
              <a:rPr lang="en-US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200" b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onclusions</a:t>
            </a:r>
            <a:endParaRPr lang="en-US" sz="4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E057F4F3-1D58-4131-AD8E-CDD89658C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79564"/>
              </p:ext>
            </p:extLst>
          </p:nvPr>
        </p:nvGraphicFramePr>
        <p:xfrm>
          <a:off x="6523038" y="939800"/>
          <a:ext cx="6540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CS ChemDraw Drawing" r:id="rId3" imgW="382537" imgH="654929" progId="ChemDraw.Document.6.0">
                  <p:embed/>
                </p:oleObj>
              </mc:Choice>
              <mc:Fallback>
                <p:oleObj name="CS ChemDraw Drawing" r:id="rId3" imgW="382537" imgH="654929" progId="ChemDraw.Document.6.0">
                  <p:embed/>
                  <p:pic>
                    <p:nvPicPr>
                      <p:cNvPr id="11" name="Objektum 10">
                        <a:extLst>
                          <a:ext uri="{FF2B5EF4-FFF2-40B4-BE49-F238E27FC236}">
                            <a16:creationId xmlns:a16="http://schemas.microsoft.com/office/drawing/2014/main" id="{7CB6F502-038D-483F-977F-84915FE21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3038" y="939800"/>
                        <a:ext cx="65405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430C1076-B63B-4A36-A123-2025549C5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39604"/>
              </p:ext>
            </p:extLst>
          </p:nvPr>
        </p:nvGraphicFramePr>
        <p:xfrm>
          <a:off x="8627110" y="955675"/>
          <a:ext cx="6619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CS ChemDraw Drawing" r:id="rId5" imgW="382049" imgH="654929" progId="ChemDraw.Document.6.0">
                  <p:embed/>
                </p:oleObj>
              </mc:Choice>
              <mc:Fallback>
                <p:oleObj name="CS ChemDraw Drawing" r:id="rId5" imgW="382049" imgH="654929" progId="ChemDraw.Document.6.0">
                  <p:embed/>
                  <p:pic>
                    <p:nvPicPr>
                      <p:cNvPr id="12" name="Objektum 11">
                        <a:extLst>
                          <a:ext uri="{FF2B5EF4-FFF2-40B4-BE49-F238E27FC236}">
                            <a16:creationId xmlns:a16="http://schemas.microsoft.com/office/drawing/2014/main" id="{5BAFC981-50B0-44D8-8ADA-E110EC1F1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27110" y="955675"/>
                        <a:ext cx="661988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0B56D005-1B46-42DB-B213-B084C46ED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831859"/>
              </p:ext>
            </p:extLst>
          </p:nvPr>
        </p:nvGraphicFramePr>
        <p:xfrm>
          <a:off x="10939463" y="965200"/>
          <a:ext cx="6810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S ChemDraw Drawing" r:id="rId7" imgW="391331" imgH="656470" progId="ChemDraw.Document.6.0">
                  <p:embed/>
                </p:oleObj>
              </mc:Choice>
              <mc:Fallback>
                <p:oleObj name="CS ChemDraw Drawing" r:id="rId7" imgW="391331" imgH="656470" progId="ChemDraw.Document.6.0">
                  <p:embed/>
                  <p:pic>
                    <p:nvPicPr>
                      <p:cNvPr id="13" name="Objektum 12">
                        <a:extLst>
                          <a:ext uri="{FF2B5EF4-FFF2-40B4-BE49-F238E27FC236}">
                            <a16:creationId xmlns:a16="http://schemas.microsoft.com/office/drawing/2014/main" id="{05A17022-F555-43A9-9E9E-12A2B1CC1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39463" y="965200"/>
                        <a:ext cx="68103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387F6B-18DA-4B3F-9D46-99BD8076AE91}"/>
              </a:ext>
            </a:extLst>
          </p:cNvPr>
          <p:cNvSpPr txBox="1"/>
          <p:nvPr/>
        </p:nvSpPr>
        <p:spPr>
          <a:xfrm flipH="1">
            <a:off x="7613368" y="1389202"/>
            <a:ext cx="49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D81CC70-9F8F-45B6-B57F-728B43114294}"/>
              </a:ext>
            </a:extLst>
          </p:cNvPr>
          <p:cNvSpPr txBox="1"/>
          <p:nvPr/>
        </p:nvSpPr>
        <p:spPr>
          <a:xfrm>
            <a:off x="9917601" y="1389202"/>
            <a:ext cx="49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EB9BDDD-B942-4B8F-BBA9-434DE1486EDD}"/>
              </a:ext>
            </a:extLst>
          </p:cNvPr>
          <p:cNvSpPr txBox="1"/>
          <p:nvPr/>
        </p:nvSpPr>
        <p:spPr>
          <a:xfrm>
            <a:off x="80068" y="1376617"/>
            <a:ext cx="626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bg1"/>
                </a:solidFill>
              </a:rPr>
              <a:t>The </a:t>
            </a:r>
            <a:r>
              <a:rPr lang="hu-HU" b="1" dirty="0" err="1">
                <a:solidFill>
                  <a:schemeClr val="bg1"/>
                </a:solidFill>
              </a:rPr>
              <a:t>order</a:t>
            </a:r>
            <a:r>
              <a:rPr lang="hu-HU" b="1" dirty="0">
                <a:solidFill>
                  <a:schemeClr val="bg1"/>
                </a:solidFill>
              </a:rPr>
              <a:t> of </a:t>
            </a:r>
            <a:r>
              <a:rPr lang="hu-HU" b="1" dirty="0" err="1">
                <a:solidFill>
                  <a:schemeClr val="bg1"/>
                </a:solidFill>
              </a:rPr>
              <a:t>reactivity</a:t>
            </a:r>
            <a:r>
              <a:rPr lang="hu-HU" b="1" dirty="0">
                <a:solidFill>
                  <a:schemeClr val="bg1"/>
                </a:solidFill>
              </a:rPr>
              <a:t> of </a:t>
            </a:r>
            <a:r>
              <a:rPr lang="hu-HU" b="1" dirty="0" err="1">
                <a:solidFill>
                  <a:schemeClr val="bg1"/>
                </a:solidFill>
              </a:rPr>
              <a:t>the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derivatives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we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studied</a:t>
            </a:r>
            <a:r>
              <a:rPr lang="hu-HU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3DE0B75-E5E2-4919-B8FD-1FD31E246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138133"/>
              </p:ext>
            </p:extLst>
          </p:nvPr>
        </p:nvGraphicFramePr>
        <p:xfrm>
          <a:off x="6254332" y="2672806"/>
          <a:ext cx="4497488" cy="27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7E1B2B12-E001-4D4A-BA5B-064169B0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8" y="2249453"/>
            <a:ext cx="977543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The coupling of Ph</a:t>
            </a:r>
            <a:r>
              <a:rPr kumimoji="0" lang="en-US" altLang="en-US" sz="17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P(O)H and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PhBr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was successfully enhanced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at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100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°C by KI additive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hu-HU" altLang="en-US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An induction period of 22 min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observed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at 120 °C. 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639A6B9-2C12-475E-8F5D-44FBA864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8" y="5621858"/>
            <a:ext cx="1162425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Cu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(I)-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catalyzed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reactions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needed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higher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temparature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(165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°C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r>
              <a:rPr lang="hu-HU" altLang="en-US" sz="1700" b="1" dirty="0">
                <a:solidFill>
                  <a:schemeClr val="bg1"/>
                </a:solidFill>
              </a:rPr>
              <a:t>, a </a:t>
            </a:r>
            <a:r>
              <a:rPr lang="hu-HU" altLang="en-US" sz="1700" b="1" dirty="0" err="1">
                <a:solidFill>
                  <a:schemeClr val="bg1"/>
                </a:solidFill>
              </a:rPr>
              <a:t>longer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reaction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time</a:t>
            </a:r>
            <a:r>
              <a:rPr lang="hu-HU" altLang="en-US" sz="1700" b="1" dirty="0">
                <a:solidFill>
                  <a:schemeClr val="bg1"/>
                </a:solidFill>
              </a:rPr>
              <a:t> (3 </a:t>
            </a:r>
            <a:r>
              <a:rPr lang="hu-HU" altLang="en-US" sz="1700" b="1" dirty="0" err="1">
                <a:solidFill>
                  <a:schemeClr val="bg1"/>
                </a:solidFill>
              </a:rPr>
              <a:t>or</a:t>
            </a:r>
            <a:r>
              <a:rPr lang="hu-HU" altLang="en-US" sz="1700" b="1" dirty="0">
                <a:solidFill>
                  <a:schemeClr val="bg1"/>
                </a:solidFill>
              </a:rPr>
              <a:t> 4 h) and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20% of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</a:t>
            </a:r>
            <a:r>
              <a:rPr lang="hu-HU" altLang="en-US" sz="1700" b="1" dirty="0" err="1">
                <a:solidFill>
                  <a:schemeClr val="bg1"/>
                </a:solidFill>
              </a:rPr>
              <a:t>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copper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salt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with</a:t>
            </a:r>
            <a:r>
              <a:rPr lang="hu-HU" altLang="en-US" sz="1700" b="1" dirty="0">
                <a:solidFill>
                  <a:schemeClr val="bg1"/>
                </a:solidFill>
              </a:rPr>
              <a:t> 2 </a:t>
            </a:r>
            <a:r>
              <a:rPr lang="hu-HU" altLang="en-US" sz="1700" b="1" dirty="0" err="1">
                <a:solidFill>
                  <a:schemeClr val="bg1"/>
                </a:solidFill>
              </a:rPr>
              <a:t>equiv</a:t>
            </a:r>
            <a:r>
              <a:rPr lang="hu-HU" altLang="en-US" sz="1700" b="1" dirty="0">
                <a:solidFill>
                  <a:schemeClr val="bg1"/>
                </a:solidFill>
              </a:rPr>
              <a:t>. of Et</a:t>
            </a:r>
            <a:r>
              <a:rPr lang="hu-HU" altLang="en-US" sz="1700" b="1" baseline="-25000" dirty="0">
                <a:solidFill>
                  <a:schemeClr val="bg1"/>
                </a:solidFill>
              </a:rPr>
              <a:t>3</a:t>
            </a:r>
            <a:r>
              <a:rPr lang="hu-HU" altLang="en-US" sz="1700" b="1" dirty="0">
                <a:solidFill>
                  <a:schemeClr val="bg1"/>
                </a:solidFill>
              </a:rPr>
              <a:t>N. </a:t>
            </a:r>
            <a:r>
              <a:rPr lang="hu-HU" altLang="en-US" sz="1700" b="1" dirty="0" err="1">
                <a:solidFill>
                  <a:schemeClr val="bg1"/>
                </a:solidFill>
              </a:rPr>
              <a:t>CuBr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was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hu-HU" altLang="en-US" sz="1700" b="1" dirty="0">
                <a:solidFill>
                  <a:schemeClr val="bg1"/>
                </a:solidFill>
              </a:rPr>
              <a:t> most </a:t>
            </a:r>
            <a:r>
              <a:rPr lang="hu-HU" altLang="en-US" sz="1700" b="1" dirty="0" err="1">
                <a:solidFill>
                  <a:schemeClr val="bg1"/>
                </a:solidFill>
              </a:rPr>
              <a:t>efficient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precursor</a:t>
            </a:r>
            <a:r>
              <a:rPr lang="hu-HU" altLang="en-US" sz="1700" b="1" dirty="0">
                <a:solidFill>
                  <a:schemeClr val="bg1"/>
                </a:solidFill>
              </a:rPr>
              <a:t>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theoretical calculations </a:t>
            </a:r>
            <a:r>
              <a:rPr kumimoji="0" lang="hu-HU" altLang="zh-CN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proved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that the P---Cu(I)---N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“mixed” complex may be the primary catalyst</a:t>
            </a:r>
            <a:r>
              <a:rPr kumimoji="0" lang="hu-HU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700" dirty="0"/>
          </a:p>
        </p:txBody>
      </p:sp>
      <p:graphicFrame>
        <p:nvGraphicFramePr>
          <p:cNvPr id="19" name="Objektum 18">
            <a:extLst>
              <a:ext uri="{FF2B5EF4-FFF2-40B4-BE49-F238E27FC236}">
                <a16:creationId xmlns:a16="http://schemas.microsoft.com/office/drawing/2014/main" id="{8E2DF7D8-B2C7-422C-A8C4-8632C15A9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11734"/>
              </p:ext>
            </p:extLst>
          </p:nvPr>
        </p:nvGraphicFramePr>
        <p:xfrm>
          <a:off x="7781008" y="3916941"/>
          <a:ext cx="1281311" cy="77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CS ChemDraw Drawing" r:id="rId10" imgW="1342055" imgH="807489" progId="ChemDraw.Document.6.0">
                  <p:embed/>
                </p:oleObj>
              </mc:Choice>
              <mc:Fallback>
                <p:oleObj name="CS ChemDraw Drawing" r:id="rId10" imgW="1342055" imgH="807489" progId="ChemDraw.Document.6.0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6BAFA752-FDEE-4C12-8168-A3EA08B10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81008" y="3916941"/>
                        <a:ext cx="1281311" cy="774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13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301" y="6309360"/>
            <a:ext cx="5523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4AF8616E-ACE0-4DCD-A118-A4C745706B80}"/>
              </a:ext>
            </a:extLst>
          </p:cNvPr>
          <p:cNvSpPr/>
          <p:nvPr/>
        </p:nvSpPr>
        <p:spPr>
          <a:xfrm>
            <a:off x="32190" y="5028172"/>
            <a:ext cx="1735016" cy="173501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yamatábra: Bekötés 7">
            <a:extLst>
              <a:ext uri="{FF2B5EF4-FFF2-40B4-BE49-F238E27FC236}">
                <a16:creationId xmlns:a16="http://schemas.microsoft.com/office/drawing/2014/main" id="{CC0588A7-6120-4E71-8C81-942665A25036}"/>
              </a:ext>
            </a:extLst>
          </p:cNvPr>
          <p:cNvSpPr/>
          <p:nvPr/>
        </p:nvSpPr>
        <p:spPr>
          <a:xfrm>
            <a:off x="7770502" y="5067691"/>
            <a:ext cx="1735016" cy="173501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yamatábra: Bekötés 9">
            <a:extLst>
              <a:ext uri="{FF2B5EF4-FFF2-40B4-BE49-F238E27FC236}">
                <a16:creationId xmlns:a16="http://schemas.microsoft.com/office/drawing/2014/main" id="{15E566D8-DCFE-4930-B262-D274FD7A888E}"/>
              </a:ext>
            </a:extLst>
          </p:cNvPr>
          <p:cNvSpPr/>
          <p:nvPr/>
        </p:nvSpPr>
        <p:spPr>
          <a:xfrm>
            <a:off x="2440310" y="5028172"/>
            <a:ext cx="1735016" cy="173501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1D1DD9A-0936-4E11-8FD0-73D75B6917B0}"/>
              </a:ext>
            </a:extLst>
          </p:cNvPr>
          <p:cNvSpPr txBox="1"/>
          <p:nvPr/>
        </p:nvSpPr>
        <p:spPr>
          <a:xfrm>
            <a:off x="537240" y="5634070"/>
            <a:ext cx="8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E94FCB1-2139-44EF-998D-731B8AF47EA7}"/>
              </a:ext>
            </a:extLst>
          </p:cNvPr>
          <p:cNvSpPr txBox="1"/>
          <p:nvPr/>
        </p:nvSpPr>
        <p:spPr>
          <a:xfrm>
            <a:off x="2952144" y="5588433"/>
            <a:ext cx="91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lyamatábra: Bekötés 11">
            <a:extLst>
              <a:ext uri="{FF2B5EF4-FFF2-40B4-BE49-F238E27FC236}">
                <a16:creationId xmlns:a16="http://schemas.microsoft.com/office/drawing/2014/main" id="{F8B86A93-4617-497C-8DEE-7A4BE4ED33E0}"/>
              </a:ext>
            </a:extLst>
          </p:cNvPr>
          <p:cNvSpPr/>
          <p:nvPr/>
        </p:nvSpPr>
        <p:spPr>
          <a:xfrm>
            <a:off x="10147942" y="5054991"/>
            <a:ext cx="1735016" cy="173501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DF9AA7A-0341-4373-9E0C-2B62420726A8}"/>
              </a:ext>
            </a:extLst>
          </p:cNvPr>
          <p:cNvSpPr txBox="1"/>
          <p:nvPr/>
        </p:nvSpPr>
        <p:spPr>
          <a:xfrm>
            <a:off x="8267660" y="5623068"/>
            <a:ext cx="8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5625FD9-C26A-4BC9-B19F-CC61324AA2AB}"/>
              </a:ext>
            </a:extLst>
          </p:cNvPr>
          <p:cNvSpPr txBox="1"/>
          <p:nvPr/>
        </p:nvSpPr>
        <p:spPr>
          <a:xfrm>
            <a:off x="10613920" y="5623068"/>
            <a:ext cx="99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lyamatábra: Bekötés 14">
            <a:extLst>
              <a:ext uri="{FF2B5EF4-FFF2-40B4-BE49-F238E27FC236}">
                <a16:creationId xmlns:a16="http://schemas.microsoft.com/office/drawing/2014/main" id="{043C720B-E28F-49EA-BC54-76D964ACA74F}"/>
              </a:ext>
            </a:extLst>
          </p:cNvPr>
          <p:cNvSpPr/>
          <p:nvPr/>
        </p:nvSpPr>
        <p:spPr>
          <a:xfrm>
            <a:off x="3922396" y="1538687"/>
            <a:ext cx="1735016" cy="173501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yamatábra: Bekötés 15">
            <a:extLst>
              <a:ext uri="{FF2B5EF4-FFF2-40B4-BE49-F238E27FC236}">
                <a16:creationId xmlns:a16="http://schemas.microsoft.com/office/drawing/2014/main" id="{851DDB91-06B3-4126-A7E2-B677D3E1450A}"/>
              </a:ext>
            </a:extLst>
          </p:cNvPr>
          <p:cNvSpPr/>
          <p:nvPr/>
        </p:nvSpPr>
        <p:spPr>
          <a:xfrm>
            <a:off x="6390306" y="1538687"/>
            <a:ext cx="1735016" cy="173501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099BF09-07EE-499A-8219-9820431ABBA3}"/>
              </a:ext>
            </a:extLst>
          </p:cNvPr>
          <p:cNvSpPr txBox="1"/>
          <p:nvPr/>
        </p:nvSpPr>
        <p:spPr>
          <a:xfrm>
            <a:off x="4466404" y="2127965"/>
            <a:ext cx="8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20470BE-7A4E-43D5-92EF-84D6F03124AA}"/>
              </a:ext>
            </a:extLst>
          </p:cNvPr>
          <p:cNvSpPr txBox="1"/>
          <p:nvPr/>
        </p:nvSpPr>
        <p:spPr>
          <a:xfrm>
            <a:off x="6904774" y="2122937"/>
            <a:ext cx="8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F1B5410-1922-4929-AFBA-A7212B6DBD3B}"/>
              </a:ext>
            </a:extLst>
          </p:cNvPr>
          <p:cNvSpPr txBox="1"/>
          <p:nvPr/>
        </p:nvSpPr>
        <p:spPr>
          <a:xfrm>
            <a:off x="1212777" y="3820974"/>
            <a:ext cx="175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</a:rPr>
              <a:t>Ligands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</a:rPr>
              <a:t>Reducing agent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</a:rPr>
              <a:t>Reagent</a:t>
            </a:r>
          </a:p>
        </p:txBody>
      </p:sp>
      <p:sp>
        <p:nvSpPr>
          <p:cNvPr id="20" name="Szalagnyíl balra 44">
            <a:extLst>
              <a:ext uri="{FF2B5EF4-FFF2-40B4-BE49-F238E27FC236}">
                <a16:creationId xmlns:a16="http://schemas.microsoft.com/office/drawing/2014/main" id="{BBD53D8E-3F9E-4105-B363-F4BE8E18ECC2}"/>
              </a:ext>
            </a:extLst>
          </p:cNvPr>
          <p:cNvSpPr/>
          <p:nvPr/>
        </p:nvSpPr>
        <p:spPr>
          <a:xfrm rot="177714" flipH="1" flipV="1">
            <a:off x="485361" y="1964901"/>
            <a:ext cx="1270880" cy="3038759"/>
          </a:xfrm>
          <a:prstGeom prst="curvedLeftArrow">
            <a:avLst>
              <a:gd name="adj1" fmla="val 25000"/>
              <a:gd name="adj2" fmla="val 45948"/>
              <a:gd name="adj3" fmla="val 24623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 w="25400">
            <a:solidFill>
              <a:schemeClr val="accent4">
                <a:lumMod val="75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alagnyíl balra 44">
            <a:extLst>
              <a:ext uri="{FF2B5EF4-FFF2-40B4-BE49-F238E27FC236}">
                <a16:creationId xmlns:a16="http://schemas.microsoft.com/office/drawing/2014/main" id="{4745F048-B4E2-4FA3-8FF0-7DD657AC1CFE}"/>
              </a:ext>
            </a:extLst>
          </p:cNvPr>
          <p:cNvSpPr/>
          <p:nvPr/>
        </p:nvSpPr>
        <p:spPr>
          <a:xfrm rot="27689">
            <a:off x="2395901" y="2133703"/>
            <a:ext cx="1132816" cy="2987896"/>
          </a:xfrm>
          <a:prstGeom prst="curvedLeftArrow">
            <a:avLst>
              <a:gd name="adj1" fmla="val 25000"/>
              <a:gd name="adj2" fmla="val 50000"/>
              <a:gd name="adj3" fmla="val 2602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 w="25400">
            <a:solidFill>
              <a:schemeClr val="accent4">
                <a:lumMod val="75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A135DD6-1218-446D-9488-A72D58891676}"/>
              </a:ext>
            </a:extLst>
          </p:cNvPr>
          <p:cNvSpPr txBox="1"/>
          <p:nvPr/>
        </p:nvSpPr>
        <p:spPr>
          <a:xfrm>
            <a:off x="639185" y="2929319"/>
            <a:ext cx="278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For the catalytic cycle needs: equivalent + 3x</a:t>
            </a:r>
            <a:r>
              <a:rPr lang="hu-H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catalytic amount of the &gt;P(O)H-reagents: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348E7B95-E52E-4B17-ABAA-75BEE151F86F}"/>
              </a:ext>
            </a:extLst>
          </p:cNvPr>
          <p:cNvSpPr/>
          <p:nvPr/>
        </p:nvSpPr>
        <p:spPr>
          <a:xfrm>
            <a:off x="1821918" y="5769781"/>
            <a:ext cx="594360" cy="28351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3ABFE76-EBE8-466C-BCA3-6281E4A0CE38}"/>
              </a:ext>
            </a:extLst>
          </p:cNvPr>
          <p:cNvSpPr txBox="1"/>
          <p:nvPr/>
        </p:nvSpPr>
        <p:spPr>
          <a:xfrm>
            <a:off x="308391" y="1340567"/>
            <a:ext cx="32685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>
                <a:solidFill>
                  <a:schemeClr val="bg1"/>
                </a:solidFill>
              </a:rPr>
              <a:t>In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Pd</a:t>
            </a:r>
            <a:r>
              <a:rPr lang="hu-HU" sz="1700" b="1" dirty="0">
                <a:solidFill>
                  <a:schemeClr val="bg1"/>
                </a:solidFill>
              </a:rPr>
              <a:t>(</a:t>
            </a:r>
            <a:r>
              <a:rPr lang="hu-HU" sz="1700" b="1" dirty="0" err="1">
                <a:solidFill>
                  <a:schemeClr val="bg1"/>
                </a:solidFill>
              </a:rPr>
              <a:t>OAc</a:t>
            </a:r>
            <a:r>
              <a:rPr lang="hu-HU" sz="1700" b="1" dirty="0">
                <a:solidFill>
                  <a:schemeClr val="bg1"/>
                </a:solidFill>
              </a:rPr>
              <a:t>)</a:t>
            </a:r>
            <a:r>
              <a:rPr lang="hu-HU" sz="1700" b="1" baseline="-25000" dirty="0">
                <a:solidFill>
                  <a:schemeClr val="bg1"/>
                </a:solidFill>
              </a:rPr>
              <a:t>2</a:t>
            </a:r>
            <a:r>
              <a:rPr lang="hu-HU" sz="1700" b="1" dirty="0">
                <a:solidFill>
                  <a:schemeClr val="bg1"/>
                </a:solidFill>
              </a:rPr>
              <a:t>–</a:t>
            </a:r>
            <a:r>
              <a:rPr lang="hu-HU" sz="1700" b="1" dirty="0" err="1">
                <a:solidFill>
                  <a:schemeClr val="bg1"/>
                </a:solidFill>
              </a:rPr>
              <a:t>catalyzed</a:t>
            </a:r>
            <a:r>
              <a:rPr lang="hu-HU" sz="1700" b="1" dirty="0">
                <a:solidFill>
                  <a:schemeClr val="bg1"/>
                </a:solidFill>
              </a:rPr>
              <a:t>, ”</a:t>
            </a:r>
            <a:r>
              <a:rPr lang="hu-HU" sz="1700" b="1" i="1" dirty="0">
                <a:solidFill>
                  <a:schemeClr val="bg1"/>
                </a:solidFill>
              </a:rPr>
              <a:t>P</a:t>
            </a:r>
            <a:r>
              <a:rPr lang="hu-HU" sz="1700" b="1" dirty="0">
                <a:solidFill>
                  <a:schemeClr val="bg1"/>
                </a:solidFill>
              </a:rPr>
              <a:t>-</a:t>
            </a:r>
            <a:r>
              <a:rPr lang="hu-HU" sz="1700" b="1" dirty="0" err="1">
                <a:solidFill>
                  <a:schemeClr val="bg1"/>
                </a:solidFill>
              </a:rPr>
              <a:t>ligand</a:t>
            </a:r>
            <a:r>
              <a:rPr lang="hu-HU" sz="1700" b="1" dirty="0">
                <a:solidFill>
                  <a:schemeClr val="bg1"/>
                </a:solidFill>
              </a:rPr>
              <a:t> free” </a:t>
            </a:r>
            <a:r>
              <a:rPr lang="hu-HU" sz="1700" b="1" dirty="0" err="1">
                <a:solidFill>
                  <a:schemeClr val="bg1"/>
                </a:solidFill>
              </a:rPr>
              <a:t>reaction</a:t>
            </a:r>
            <a:r>
              <a:rPr lang="hu-HU" sz="1700" b="1" dirty="0">
                <a:solidFill>
                  <a:schemeClr val="bg1"/>
                </a:solidFill>
              </a:rPr>
              <a:t>: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FDDA188E-8FBF-4791-934E-EAC80C09B858}"/>
              </a:ext>
            </a:extLst>
          </p:cNvPr>
          <p:cNvSpPr/>
          <p:nvPr/>
        </p:nvSpPr>
        <p:spPr>
          <a:xfrm>
            <a:off x="9533848" y="5777751"/>
            <a:ext cx="594360" cy="2835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47427EE7-F3D7-409F-A925-65B354829555}"/>
              </a:ext>
            </a:extLst>
          </p:cNvPr>
          <p:cNvSpPr/>
          <p:nvPr/>
        </p:nvSpPr>
        <p:spPr>
          <a:xfrm>
            <a:off x="5734276" y="2273271"/>
            <a:ext cx="594360" cy="28351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zalagnyíl balra 44">
            <a:extLst>
              <a:ext uri="{FF2B5EF4-FFF2-40B4-BE49-F238E27FC236}">
                <a16:creationId xmlns:a16="http://schemas.microsoft.com/office/drawing/2014/main" id="{BBA73B28-86A6-4565-A093-8EB32D2FE754}"/>
              </a:ext>
            </a:extLst>
          </p:cNvPr>
          <p:cNvSpPr/>
          <p:nvPr/>
        </p:nvSpPr>
        <p:spPr>
          <a:xfrm rot="177714" flipH="1" flipV="1">
            <a:off x="4430111" y="3176114"/>
            <a:ext cx="1270880" cy="3038759"/>
          </a:xfrm>
          <a:prstGeom prst="curvedLeftArrow">
            <a:avLst>
              <a:gd name="adj1" fmla="val 25000"/>
              <a:gd name="adj2" fmla="val 45948"/>
              <a:gd name="adj3" fmla="val 24623"/>
            </a:avLst>
          </a:prstGeom>
          <a:solidFill>
            <a:schemeClr val="accent1">
              <a:lumMod val="20000"/>
              <a:lumOff val="80000"/>
              <a:alpha val="78000"/>
            </a:schemeClr>
          </a:solidFill>
          <a:ln w="25400">
            <a:solidFill>
              <a:schemeClr val="accent1">
                <a:lumMod val="40000"/>
                <a:lumOff val="6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Szalagnyíl balra 44">
            <a:extLst>
              <a:ext uri="{FF2B5EF4-FFF2-40B4-BE49-F238E27FC236}">
                <a16:creationId xmlns:a16="http://schemas.microsoft.com/office/drawing/2014/main" id="{3AEFE91C-5ECA-43C4-B783-15D0BA6E6953}"/>
              </a:ext>
            </a:extLst>
          </p:cNvPr>
          <p:cNvSpPr/>
          <p:nvPr/>
        </p:nvSpPr>
        <p:spPr>
          <a:xfrm rot="27689">
            <a:off x="6340651" y="3344916"/>
            <a:ext cx="1132816" cy="2987896"/>
          </a:xfrm>
          <a:prstGeom prst="curvedLeftArrow">
            <a:avLst>
              <a:gd name="adj1" fmla="val 25000"/>
              <a:gd name="adj2" fmla="val 50000"/>
              <a:gd name="adj3" fmla="val 26029"/>
            </a:avLst>
          </a:prstGeom>
          <a:solidFill>
            <a:schemeClr val="accent1">
              <a:lumMod val="20000"/>
              <a:lumOff val="80000"/>
              <a:alpha val="78000"/>
            </a:schemeClr>
          </a:solidFill>
          <a:ln w="25400">
            <a:solidFill>
              <a:schemeClr val="accent1">
                <a:lumMod val="40000"/>
                <a:lumOff val="6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18F57F3-92F3-4DEA-B1C0-6920C891272E}"/>
              </a:ext>
            </a:extLst>
          </p:cNvPr>
          <p:cNvSpPr txBox="1"/>
          <p:nvPr/>
        </p:nvSpPr>
        <p:spPr>
          <a:xfrm>
            <a:off x="4607739" y="4168007"/>
            <a:ext cx="278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the catalytic cycle needs:</a:t>
            </a: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10% of NiCl</a:t>
            </a:r>
            <a:r>
              <a:rPr lang="hu-HU" sz="14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</a:t>
            </a: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1.2 </a:t>
            </a:r>
            <a:r>
              <a:rPr lang="hu-HU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equiv</a:t>
            </a: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of </a:t>
            </a:r>
            <a:r>
              <a:rPr lang="hu-HU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&gt;P(O)H-reagents</a:t>
            </a: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FA0B0E49-456F-4A36-AA40-D53B9C46F26A}"/>
              </a:ext>
            </a:extLst>
          </p:cNvPr>
          <p:cNvSpPr txBox="1"/>
          <p:nvPr/>
        </p:nvSpPr>
        <p:spPr>
          <a:xfrm>
            <a:off x="4578848" y="855334"/>
            <a:ext cx="2841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>
                <a:solidFill>
                  <a:schemeClr val="bg1"/>
                </a:solidFill>
              </a:rPr>
              <a:t>In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NiCl</a:t>
            </a:r>
            <a:r>
              <a:rPr lang="hu-HU" sz="1700" b="1" baseline="-25000" dirty="0">
                <a:solidFill>
                  <a:schemeClr val="bg1"/>
                </a:solidFill>
              </a:rPr>
              <a:t>2</a:t>
            </a:r>
            <a:r>
              <a:rPr lang="hu-HU" sz="1700" b="1" dirty="0">
                <a:solidFill>
                  <a:schemeClr val="bg1"/>
                </a:solidFill>
              </a:rPr>
              <a:t>–</a:t>
            </a:r>
            <a:r>
              <a:rPr lang="hu-HU" sz="1700" b="1" dirty="0" err="1">
                <a:solidFill>
                  <a:schemeClr val="bg1"/>
                </a:solidFill>
              </a:rPr>
              <a:t>catalyzed</a:t>
            </a:r>
            <a:r>
              <a:rPr lang="hu-HU" sz="1700" b="1" dirty="0">
                <a:solidFill>
                  <a:schemeClr val="bg1"/>
                </a:solidFill>
              </a:rPr>
              <a:t>, ”</a:t>
            </a:r>
            <a:r>
              <a:rPr lang="hu-HU" sz="1700" b="1" i="1" dirty="0">
                <a:solidFill>
                  <a:schemeClr val="bg1"/>
                </a:solidFill>
              </a:rPr>
              <a:t>P</a:t>
            </a:r>
            <a:r>
              <a:rPr lang="hu-HU" sz="1700" b="1" dirty="0">
                <a:solidFill>
                  <a:schemeClr val="bg1"/>
                </a:solidFill>
              </a:rPr>
              <a:t>-</a:t>
            </a:r>
            <a:r>
              <a:rPr lang="hu-HU" sz="1700" b="1" dirty="0" err="1">
                <a:solidFill>
                  <a:schemeClr val="bg1"/>
                </a:solidFill>
              </a:rPr>
              <a:t>ligand</a:t>
            </a:r>
            <a:r>
              <a:rPr lang="hu-HU" sz="1700" b="1" dirty="0">
                <a:solidFill>
                  <a:schemeClr val="bg1"/>
                </a:solidFill>
              </a:rPr>
              <a:t> free” </a:t>
            </a:r>
            <a:r>
              <a:rPr lang="hu-HU" sz="1700" b="1" dirty="0" err="1">
                <a:solidFill>
                  <a:schemeClr val="bg1"/>
                </a:solidFill>
              </a:rPr>
              <a:t>reaction</a:t>
            </a:r>
            <a:r>
              <a:rPr lang="hu-HU" sz="1700" b="1" dirty="0">
                <a:solidFill>
                  <a:schemeClr val="bg1"/>
                </a:solidFill>
              </a:rPr>
              <a:t>: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36" name="Szalagnyíl balra 44">
            <a:extLst>
              <a:ext uri="{FF2B5EF4-FFF2-40B4-BE49-F238E27FC236}">
                <a16:creationId xmlns:a16="http://schemas.microsoft.com/office/drawing/2014/main" id="{A4E7E8B5-7286-4F94-A55C-50F0CD6ED9A3}"/>
              </a:ext>
            </a:extLst>
          </p:cNvPr>
          <p:cNvSpPr/>
          <p:nvPr/>
        </p:nvSpPr>
        <p:spPr>
          <a:xfrm rot="177714" flipH="1" flipV="1">
            <a:off x="8340624" y="1890303"/>
            <a:ext cx="1270880" cy="3038759"/>
          </a:xfrm>
          <a:prstGeom prst="curvedLeftArrow">
            <a:avLst>
              <a:gd name="adj1" fmla="val 25000"/>
              <a:gd name="adj2" fmla="val 45948"/>
              <a:gd name="adj3" fmla="val 24623"/>
            </a:avLst>
          </a:prstGeom>
          <a:solidFill>
            <a:schemeClr val="accent2">
              <a:lumMod val="20000"/>
              <a:lumOff val="80000"/>
              <a:alpha val="78000"/>
            </a:schemeClr>
          </a:solidFill>
          <a:ln w="25400">
            <a:solidFill>
              <a:schemeClr val="accent2">
                <a:lumMod val="75000"/>
                <a:alpha val="7764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7" name="Szalagnyíl balra 44">
            <a:extLst>
              <a:ext uri="{FF2B5EF4-FFF2-40B4-BE49-F238E27FC236}">
                <a16:creationId xmlns:a16="http://schemas.microsoft.com/office/drawing/2014/main" id="{20751C9D-F615-4108-A69C-453F6EC4C6AF}"/>
              </a:ext>
            </a:extLst>
          </p:cNvPr>
          <p:cNvSpPr/>
          <p:nvPr/>
        </p:nvSpPr>
        <p:spPr>
          <a:xfrm rot="27689">
            <a:off x="10251164" y="2059105"/>
            <a:ext cx="1132816" cy="2987896"/>
          </a:xfrm>
          <a:prstGeom prst="curvedLeftArrow">
            <a:avLst>
              <a:gd name="adj1" fmla="val 25000"/>
              <a:gd name="adj2" fmla="val 50000"/>
              <a:gd name="adj3" fmla="val 26029"/>
            </a:avLst>
          </a:prstGeom>
          <a:solidFill>
            <a:schemeClr val="accent2">
              <a:lumMod val="20000"/>
              <a:lumOff val="80000"/>
              <a:alpha val="78000"/>
            </a:schemeClr>
          </a:solidFill>
          <a:ln w="25400">
            <a:solidFill>
              <a:schemeClr val="accent2">
                <a:lumMod val="75000"/>
                <a:alpha val="7764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B1134AD2-C353-4326-B596-68B0818F73DC}"/>
              </a:ext>
            </a:extLst>
          </p:cNvPr>
          <p:cNvSpPr txBox="1"/>
          <p:nvPr/>
        </p:nvSpPr>
        <p:spPr>
          <a:xfrm>
            <a:off x="8473233" y="2904371"/>
            <a:ext cx="278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For the catalytic cycle needs: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  <a:t> 20% of </a:t>
            </a:r>
            <a:r>
              <a:rPr lang="hu-HU" sz="1400" b="1" dirty="0" err="1">
                <a:solidFill>
                  <a:schemeClr val="accent2">
                    <a:lumMod val="75000"/>
                  </a:schemeClr>
                </a:solidFill>
              </a:rPr>
              <a:t>Cu-precursor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b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hu-HU" sz="1400" b="1" dirty="0" err="1">
                <a:solidFill>
                  <a:schemeClr val="accent2">
                    <a:lumMod val="75000"/>
                  </a:schemeClr>
                </a:solidFill>
              </a:rPr>
              <a:t>equiv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  <a:t>. of Et</a:t>
            </a:r>
            <a:r>
              <a:rPr lang="hu-HU" sz="1400" b="1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</a:rPr>
              <a:t>N: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FCE779D5-C852-4660-B78A-58AA0365D9EA}"/>
              </a:ext>
            </a:extLst>
          </p:cNvPr>
          <p:cNvSpPr txBox="1"/>
          <p:nvPr/>
        </p:nvSpPr>
        <p:spPr>
          <a:xfrm>
            <a:off x="8500804" y="1346622"/>
            <a:ext cx="2783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>
                <a:solidFill>
                  <a:schemeClr val="bg1"/>
                </a:solidFill>
              </a:rPr>
              <a:t>In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Cu</a:t>
            </a:r>
            <a:r>
              <a:rPr lang="hu-HU" sz="1700" b="1" dirty="0">
                <a:solidFill>
                  <a:schemeClr val="bg1"/>
                </a:solidFill>
              </a:rPr>
              <a:t>(I)X-</a:t>
            </a:r>
            <a:r>
              <a:rPr lang="hu-HU" sz="1700" b="1" dirty="0" err="1">
                <a:solidFill>
                  <a:schemeClr val="bg1"/>
                </a:solidFill>
              </a:rPr>
              <a:t>catalyzed</a:t>
            </a:r>
            <a:r>
              <a:rPr lang="hu-HU" sz="1700" b="1" dirty="0">
                <a:solidFill>
                  <a:schemeClr val="bg1"/>
                </a:solidFill>
              </a:rPr>
              <a:t>, ”</a:t>
            </a:r>
            <a:r>
              <a:rPr lang="hu-HU" sz="1700" b="1" i="1" dirty="0">
                <a:solidFill>
                  <a:schemeClr val="bg1"/>
                </a:solidFill>
              </a:rPr>
              <a:t>N</a:t>
            </a:r>
            <a:r>
              <a:rPr lang="hu-HU" sz="1700" b="1" dirty="0">
                <a:solidFill>
                  <a:schemeClr val="bg1"/>
                </a:solidFill>
              </a:rPr>
              <a:t>-</a:t>
            </a:r>
            <a:r>
              <a:rPr lang="hu-HU" sz="1700" b="1" dirty="0" err="1">
                <a:solidFill>
                  <a:schemeClr val="bg1"/>
                </a:solidFill>
              </a:rPr>
              <a:t>ligand</a:t>
            </a:r>
            <a:r>
              <a:rPr lang="hu-HU" sz="1700" b="1" dirty="0">
                <a:solidFill>
                  <a:schemeClr val="bg1"/>
                </a:solidFill>
              </a:rPr>
              <a:t> free” </a:t>
            </a:r>
            <a:r>
              <a:rPr lang="hu-HU" sz="1700" b="1" dirty="0" err="1">
                <a:solidFill>
                  <a:schemeClr val="bg1"/>
                </a:solidFill>
              </a:rPr>
              <a:t>reaction</a:t>
            </a:r>
            <a:r>
              <a:rPr lang="hu-HU" sz="1700" b="1" dirty="0">
                <a:solidFill>
                  <a:schemeClr val="bg1"/>
                </a:solidFill>
              </a:rPr>
              <a:t>: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43D2B451-2AFD-417B-A667-77C8393B2577}"/>
              </a:ext>
            </a:extLst>
          </p:cNvPr>
          <p:cNvSpPr txBox="1"/>
          <p:nvPr/>
        </p:nvSpPr>
        <p:spPr>
          <a:xfrm>
            <a:off x="5252948" y="5005188"/>
            <a:ext cx="1265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14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Ligands</a:t>
            </a:r>
            <a:endParaRPr lang="hu-HU" sz="14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14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Reagent</a:t>
            </a:r>
            <a:r>
              <a:rPr lang="hu-HU" sz="1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B51384BD-C6B8-470D-99CC-1CB6D45ED051}"/>
              </a:ext>
            </a:extLst>
          </p:cNvPr>
          <p:cNvSpPr txBox="1"/>
          <p:nvPr/>
        </p:nvSpPr>
        <p:spPr>
          <a:xfrm>
            <a:off x="9219308" y="3694507"/>
            <a:ext cx="1285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u-HU" sz="1400" b="1" u="sng" dirty="0" err="1">
                <a:solidFill>
                  <a:schemeClr val="accent2">
                    <a:lumMod val="75000"/>
                  </a:schemeClr>
                </a:solidFill>
              </a:rPr>
              <a:t>Ligand</a:t>
            </a:r>
            <a:r>
              <a:rPr lang="hu-HU" sz="1400" b="1" u="sng" dirty="0">
                <a:solidFill>
                  <a:schemeClr val="accent2">
                    <a:lumMod val="75000"/>
                  </a:schemeClr>
                </a:solidFill>
              </a:rPr>
              <a:t>(s)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u-HU" sz="1400" b="1" u="sng" dirty="0" err="1">
                <a:solidFill>
                  <a:schemeClr val="accent2">
                    <a:lumMod val="75000"/>
                  </a:schemeClr>
                </a:solidFill>
              </a:rPr>
              <a:t>Base</a:t>
            </a:r>
            <a:endParaRPr lang="hu-HU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Cím 1">
            <a:extLst>
              <a:ext uri="{FF2B5EF4-FFF2-40B4-BE49-F238E27FC236}">
                <a16:creationId xmlns:a16="http://schemas.microsoft.com/office/drawing/2014/main" id="{BDC9D8CF-0D69-4A43-9095-E0209D36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-38512"/>
            <a:ext cx="3406684" cy="896788"/>
          </a:xfrm>
        </p:spPr>
        <p:txBody>
          <a:bodyPr>
            <a:normAutofit/>
          </a:bodyPr>
          <a:lstStyle/>
          <a:p>
            <a:r>
              <a:rPr lang="en-US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200" b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onclusions</a:t>
            </a:r>
            <a:endParaRPr lang="en-US" sz="4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96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3B37B3-520A-CE42-AC60-F790B2B0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2782486"/>
            <a:ext cx="10027920" cy="129302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Britannic Bold" panose="020B0903060703020204" pitchFamily="34" charset="0"/>
              </a:rPr>
              <a:t>THANk</a:t>
            </a:r>
            <a:r>
              <a:rPr lang="en-US" sz="4800" dirty="0">
                <a:solidFill>
                  <a:schemeClr val="bg1"/>
                </a:solidFill>
                <a:latin typeface="Britannic Bold" panose="020B0903060703020204" pitchFamily="34" charset="0"/>
              </a:rPr>
              <a:t>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347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">
            <a:extLst>
              <a:ext uri="{FF2B5EF4-FFF2-40B4-BE49-F238E27FC236}">
                <a16:creationId xmlns:a16="http://schemas.microsoft.com/office/drawing/2014/main" id="{CF3DABF5-4BCB-409C-8FAC-CB9A6658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794" y="-9670"/>
            <a:ext cx="5414210" cy="1022684"/>
          </a:xfrm>
        </p:spPr>
        <p:txBody>
          <a:bodyPr>
            <a:normAutofit/>
          </a:bodyPr>
          <a:lstStyle/>
          <a:p>
            <a:r>
              <a:rPr lang="hu-HU" sz="4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sz="4200" b="1" u="sng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hu-HU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200" b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u-HU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200" b="1" u="sng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4200" b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sz="4200" b="1" u="sng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ligands</a:t>
            </a:r>
            <a:endParaRPr lang="en-US" sz="4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EA2B0F6-5457-431D-BC02-4220D11E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12" y="1502438"/>
            <a:ext cx="5414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BINAP: 2,2’-bis(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diphenylphosphino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)-1,1’-binaphthyl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hu-HU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Objektum 23">
            <a:extLst>
              <a:ext uri="{FF2B5EF4-FFF2-40B4-BE49-F238E27FC236}">
                <a16:creationId xmlns:a16="http://schemas.microsoft.com/office/drawing/2014/main" id="{53E37A6F-33AB-4151-BB7D-110415E28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47175"/>
              </p:ext>
            </p:extLst>
          </p:nvPr>
        </p:nvGraphicFramePr>
        <p:xfrm>
          <a:off x="5270109" y="1838935"/>
          <a:ext cx="1348010" cy="122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S ChemDraw Drawing" r:id="rId3" imgW="1082011" imgH="982876" progId="ChemDraw.Document.6.0">
                  <p:embed/>
                </p:oleObj>
              </mc:Choice>
              <mc:Fallback>
                <p:oleObj name="CS ChemDraw Drawing" r:id="rId3" imgW="1082011" imgH="982876" progId="ChemDraw.Document.6.0">
                  <p:embed/>
                  <p:pic>
                    <p:nvPicPr>
                      <p:cNvPr id="25" name="Objektum 24">
                        <a:extLst>
                          <a:ext uri="{FF2B5EF4-FFF2-40B4-BE49-F238E27FC236}">
                            <a16:creationId xmlns:a16="http://schemas.microsoft.com/office/drawing/2014/main" id="{8499F464-3199-484B-AC18-15FB3062C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109" y="1838935"/>
                        <a:ext cx="1348010" cy="122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DDDDEBB6-C7F3-4404-B2BF-07D56BD6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053" y="2240517"/>
            <a:ext cx="440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dmphen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2,9-dimethyl-1,10-phenanthroline</a:t>
            </a:r>
            <a:endParaRPr kumimoji="0" lang="hu-HU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ktum 26">
            <a:extLst>
              <a:ext uri="{FF2B5EF4-FFF2-40B4-BE49-F238E27FC236}">
                <a16:creationId xmlns:a16="http://schemas.microsoft.com/office/drawing/2014/main" id="{E670B3B6-C89E-4672-9A59-1177ADF4A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12754"/>
              </p:ext>
            </p:extLst>
          </p:nvPr>
        </p:nvGraphicFramePr>
        <p:xfrm>
          <a:off x="10220986" y="2653165"/>
          <a:ext cx="1441066" cy="85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S ChemDraw Drawing" r:id="rId5" imgW="1252627" imgH="746543" progId="ChemDraw.Document.6.0">
                  <p:embed/>
                </p:oleObj>
              </mc:Choice>
              <mc:Fallback>
                <p:oleObj name="CS ChemDraw Drawing" r:id="rId5" imgW="1252627" imgH="746543" progId="ChemDraw.Document.6.0">
                  <p:embed/>
                  <p:pic>
                    <p:nvPicPr>
                      <p:cNvPr id="27" name="Objektum 26">
                        <a:extLst>
                          <a:ext uri="{FF2B5EF4-FFF2-40B4-BE49-F238E27FC236}">
                            <a16:creationId xmlns:a16="http://schemas.microsoft.com/office/drawing/2014/main" id="{E5A681B0-4320-4EF3-BCD5-E1DAD9C4A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20986" y="2653165"/>
                        <a:ext cx="1441066" cy="85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2">
            <a:extLst>
              <a:ext uri="{FF2B5EF4-FFF2-40B4-BE49-F238E27FC236}">
                <a16:creationId xmlns:a16="http://schemas.microsoft.com/office/drawing/2014/main" id="{E7CF1D53-5DB3-41A0-92AC-B8E0ED13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94" y="2877757"/>
            <a:ext cx="440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dppb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1,4-bis(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diphenylphosphino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butane</a:t>
            </a:r>
            <a:endParaRPr kumimoji="0" lang="hu-HU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" name="Objektum 28">
            <a:extLst>
              <a:ext uri="{FF2B5EF4-FFF2-40B4-BE49-F238E27FC236}">
                <a16:creationId xmlns:a16="http://schemas.microsoft.com/office/drawing/2014/main" id="{97DDA388-3EE6-46F5-9ED0-4747CE1CF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5056"/>
              </p:ext>
            </p:extLst>
          </p:nvPr>
        </p:nvGraphicFramePr>
        <p:xfrm>
          <a:off x="1829841" y="3515658"/>
          <a:ext cx="2207752" cy="46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S ChemDraw Drawing" r:id="rId7" imgW="1309017" imgH="272914" progId="ChemDraw.Document.6.0">
                  <p:embed/>
                </p:oleObj>
              </mc:Choice>
              <mc:Fallback>
                <p:oleObj name="CS ChemDraw Drawing" r:id="rId7" imgW="1309017" imgH="272914" progId="ChemDraw.Document.6.0">
                  <p:embed/>
                  <p:pic>
                    <p:nvPicPr>
                      <p:cNvPr id="29" name="Objektum 28">
                        <a:extLst>
                          <a:ext uri="{FF2B5EF4-FFF2-40B4-BE49-F238E27FC236}">
                            <a16:creationId xmlns:a16="http://schemas.microsoft.com/office/drawing/2014/main" id="{4419EAE7-56F4-4C97-AC2E-4ECC9B17F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9841" y="3515658"/>
                        <a:ext cx="2207752" cy="46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2">
            <a:extLst>
              <a:ext uri="{FF2B5EF4-FFF2-40B4-BE49-F238E27FC236}">
                <a16:creationId xmlns:a16="http://schemas.microsoft.com/office/drawing/2014/main" id="{27F00111-008D-47EC-B4C9-4F4DC13E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12" y="5035266"/>
            <a:ext cx="4583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dppf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1,1’-bis(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diphenylphosphino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ferrocene</a:t>
            </a:r>
            <a:endParaRPr kumimoji="0" lang="hu-HU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" name="Objektum 30">
            <a:extLst>
              <a:ext uri="{FF2B5EF4-FFF2-40B4-BE49-F238E27FC236}">
                <a16:creationId xmlns:a16="http://schemas.microsoft.com/office/drawing/2014/main" id="{CBECF17F-8A7E-4411-9577-57389E9BF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23322"/>
              </p:ext>
            </p:extLst>
          </p:nvPr>
        </p:nvGraphicFramePr>
        <p:xfrm>
          <a:off x="4635193" y="5219932"/>
          <a:ext cx="1181601" cy="122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CS ChemDraw Drawing" r:id="rId9" imgW="719092" imgH="743174" progId="ChemDraw.Document.6.0">
                  <p:embed/>
                </p:oleObj>
              </mc:Choice>
              <mc:Fallback>
                <p:oleObj name="CS ChemDraw Drawing" r:id="rId9" imgW="719092" imgH="743174" progId="ChemDraw.Document.6.0">
                  <p:embed/>
                  <p:pic>
                    <p:nvPicPr>
                      <p:cNvPr id="34" name="Objektum 33">
                        <a:extLst>
                          <a:ext uri="{FF2B5EF4-FFF2-40B4-BE49-F238E27FC236}">
                            <a16:creationId xmlns:a16="http://schemas.microsoft.com/office/drawing/2014/main" id="{0D52925B-028E-48FF-88AA-76B179C4D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5193" y="5219932"/>
                        <a:ext cx="1181601" cy="122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2">
            <a:extLst>
              <a:ext uri="{FF2B5EF4-FFF2-40B4-BE49-F238E27FC236}">
                <a16:creationId xmlns:a16="http://schemas.microsoft.com/office/drawing/2014/main" id="{634847A3-ED95-435B-B66F-3CDF2993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993" y="4261691"/>
            <a:ext cx="6630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Xantphos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4,5-bis(</a:t>
            </a:r>
            <a:r>
              <a:rPr kumimoji="0" lang="hu-HU" altLang="en-US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diphenylphosphino</a:t>
            </a:r>
            <a:r>
              <a:rPr kumimoji="0" lang="hu-HU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)-9,9-dimethylxanthene</a:t>
            </a:r>
            <a:endParaRPr kumimoji="0" lang="hu-HU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ktum 32">
            <a:extLst>
              <a:ext uri="{FF2B5EF4-FFF2-40B4-BE49-F238E27FC236}">
                <a16:creationId xmlns:a16="http://schemas.microsoft.com/office/drawing/2014/main" id="{0BA25773-C3E5-470A-B8EC-04D5F7912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23895"/>
              </p:ext>
            </p:extLst>
          </p:nvPr>
        </p:nvGraphicFramePr>
        <p:xfrm>
          <a:off x="10318329" y="4840506"/>
          <a:ext cx="1343723" cy="10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CS ChemDraw Drawing" r:id="rId11" imgW="1082011" imgH="839440" progId="ChemDraw.Document.6.0">
                  <p:embed/>
                </p:oleObj>
              </mc:Choice>
              <mc:Fallback>
                <p:oleObj name="CS ChemDraw Drawing" r:id="rId11" imgW="1082011" imgH="839440" progId="ChemDraw.Document.6.0">
                  <p:embed/>
                  <p:pic>
                    <p:nvPicPr>
                      <p:cNvPr id="32" name="Objektum 31">
                        <a:extLst>
                          <a:ext uri="{FF2B5EF4-FFF2-40B4-BE49-F238E27FC236}">
                            <a16:creationId xmlns:a16="http://schemas.microsoft.com/office/drawing/2014/main" id="{5159F0AD-4FA5-4726-8935-EBEE67270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18329" y="4840506"/>
                        <a:ext cx="1343723" cy="1042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ECAB7A-564C-D24C-8EF8-05BBE365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820" y="1384121"/>
            <a:ext cx="3067251" cy="489791"/>
          </a:xfrm>
        </p:spPr>
        <p:txBody>
          <a:bodyPr/>
          <a:lstStyle/>
          <a:p>
            <a:r>
              <a:rPr lang="hu-HU" b="1" u="sng" dirty="0" err="1">
                <a:solidFill>
                  <a:schemeClr val="bg1"/>
                </a:solidFill>
              </a:rPr>
              <a:t>Aryl</a:t>
            </a:r>
            <a:r>
              <a:rPr lang="hu-HU" b="1" u="sng" dirty="0">
                <a:solidFill>
                  <a:schemeClr val="bg1"/>
                </a:solidFill>
              </a:rPr>
              <a:t> </a:t>
            </a:r>
            <a:r>
              <a:rPr lang="hu-HU" b="1" u="sng" dirty="0" err="1">
                <a:solidFill>
                  <a:schemeClr val="bg1"/>
                </a:solidFill>
              </a:rPr>
              <a:t>phosphonates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20205756-F3EE-4153-AE20-9D1C7C067798}"/>
              </a:ext>
            </a:extLst>
          </p:cNvPr>
          <p:cNvSpPr txBox="1">
            <a:spLocks/>
          </p:cNvSpPr>
          <p:nvPr/>
        </p:nvSpPr>
        <p:spPr>
          <a:xfrm>
            <a:off x="6598145" y="1382142"/>
            <a:ext cx="3960341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u="sng" dirty="0" err="1">
                <a:solidFill>
                  <a:schemeClr val="bg1"/>
                </a:solidFill>
              </a:rPr>
              <a:t>Tertiary</a:t>
            </a:r>
            <a:r>
              <a:rPr lang="hu-HU" b="1" u="sng" dirty="0">
                <a:solidFill>
                  <a:schemeClr val="bg1"/>
                </a:solidFill>
              </a:rPr>
              <a:t> </a:t>
            </a:r>
            <a:r>
              <a:rPr lang="hu-HU" b="1" u="sng" dirty="0" err="1">
                <a:solidFill>
                  <a:schemeClr val="bg1"/>
                </a:solidFill>
              </a:rPr>
              <a:t>phosphine</a:t>
            </a:r>
            <a:r>
              <a:rPr lang="hu-HU" b="1" u="sng" dirty="0">
                <a:solidFill>
                  <a:schemeClr val="bg1"/>
                </a:solidFill>
              </a:rPr>
              <a:t> </a:t>
            </a:r>
            <a:r>
              <a:rPr lang="hu-HU" b="1" u="sng" dirty="0" err="1">
                <a:solidFill>
                  <a:schemeClr val="bg1"/>
                </a:solidFill>
              </a:rPr>
              <a:t>oxides</a:t>
            </a:r>
            <a:r>
              <a:rPr lang="hu-HU" b="1" u="sng" dirty="0">
                <a:solidFill>
                  <a:schemeClr val="bg1"/>
                </a:solidFill>
              </a:rPr>
              <a:t>  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0814C77-0B21-4F42-B766-2C339BC096E4}"/>
              </a:ext>
            </a:extLst>
          </p:cNvPr>
          <p:cNvSpPr txBox="1"/>
          <p:nvPr/>
        </p:nvSpPr>
        <p:spPr>
          <a:xfrm>
            <a:off x="1691640" y="5082570"/>
            <a:ext cx="966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err="1">
                <a:solidFill>
                  <a:schemeClr val="bg1"/>
                </a:solidFill>
              </a:rPr>
              <a:t>One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way</a:t>
            </a:r>
            <a:r>
              <a:rPr lang="hu-HU" sz="2000" b="1" dirty="0">
                <a:solidFill>
                  <a:schemeClr val="bg1"/>
                </a:solidFill>
              </a:rPr>
              <a:t> of </a:t>
            </a:r>
            <a:r>
              <a:rPr lang="hu-HU" sz="2000" b="1" dirty="0" err="1">
                <a:solidFill>
                  <a:schemeClr val="bg1"/>
                </a:solidFill>
              </a:rPr>
              <a:t>forming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these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products</a:t>
            </a:r>
            <a:r>
              <a:rPr lang="hu-HU" sz="2000" b="1" dirty="0">
                <a:solidFill>
                  <a:schemeClr val="bg1"/>
                </a:solidFill>
              </a:rPr>
              <a:t>: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crosscoupling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549F4BC-5F00-4E54-9B02-51007489D858}"/>
              </a:ext>
            </a:extLst>
          </p:cNvPr>
          <p:cNvSpPr txBox="1"/>
          <p:nvPr/>
        </p:nvSpPr>
        <p:spPr>
          <a:xfrm>
            <a:off x="2583599" y="5739152"/>
            <a:ext cx="830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7AB66F60-4B8B-42F6-9D80-9C5EBF26B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1392"/>
              </p:ext>
            </p:extLst>
          </p:nvPr>
        </p:nvGraphicFramePr>
        <p:xfrm>
          <a:off x="7535863" y="1801346"/>
          <a:ext cx="2462212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S ChemDraw Drawing" r:id="rId3" imgW="1512982" imgH="1160968" progId="ChemDraw.Document.6.0">
                  <p:embed/>
                </p:oleObj>
              </mc:Choice>
              <mc:Fallback>
                <p:oleObj name="CS ChemDraw Drawing" r:id="rId3" imgW="1512982" imgH="11609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5863" y="1801346"/>
                        <a:ext cx="2462212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415E1541-26A1-4939-A00C-33796DF05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66442"/>
              </p:ext>
            </p:extLst>
          </p:nvPr>
        </p:nvGraphicFramePr>
        <p:xfrm>
          <a:off x="1844040" y="1782252"/>
          <a:ext cx="2009039" cy="15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S ChemDraw Drawing" r:id="rId5" imgW="1147403" imgH="876021" progId="ChemDraw.Document.6.0">
                  <p:embed/>
                </p:oleObj>
              </mc:Choice>
              <mc:Fallback>
                <p:oleObj name="CS ChemDraw Drawing" r:id="rId5" imgW="1147403" imgH="876021" progId="ChemDraw.Document.6.0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7AB66F60-4B8B-42F6-9D80-9C5EBF26B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4040" y="1782252"/>
                        <a:ext cx="2009039" cy="15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ím 1">
            <a:extLst>
              <a:ext uri="{FF2B5EF4-FFF2-40B4-BE49-F238E27FC236}">
                <a16:creationId xmlns:a16="http://schemas.microsoft.com/office/drawing/2014/main" id="{EC6BD91F-0417-4930-A84D-0D58BAC2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921" y="264345"/>
            <a:ext cx="5352664" cy="846585"/>
          </a:xfrm>
        </p:spPr>
        <p:txBody>
          <a:bodyPr>
            <a:noAutofit/>
          </a:bodyPr>
          <a:lstStyle/>
          <a:p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ryl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hosphonates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ertiary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hosphine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yíl: szaggatott, jobbra mutató 1">
            <a:extLst>
              <a:ext uri="{FF2B5EF4-FFF2-40B4-BE49-F238E27FC236}">
                <a16:creationId xmlns:a16="http://schemas.microsoft.com/office/drawing/2014/main" id="{32A890AD-0C37-4E36-89E1-40F9A545A213}"/>
              </a:ext>
            </a:extLst>
          </p:cNvPr>
          <p:cNvSpPr/>
          <p:nvPr/>
        </p:nvSpPr>
        <p:spPr>
          <a:xfrm>
            <a:off x="1320283" y="5528210"/>
            <a:ext cx="1251284" cy="84658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yíl: szaggatott, jobbra mutató 10">
            <a:extLst>
              <a:ext uri="{FF2B5EF4-FFF2-40B4-BE49-F238E27FC236}">
                <a16:creationId xmlns:a16="http://schemas.microsoft.com/office/drawing/2014/main" id="{E0D17E95-092C-49A6-8CE9-989A1528C68A}"/>
              </a:ext>
            </a:extLst>
          </p:cNvPr>
          <p:cNvSpPr/>
          <p:nvPr/>
        </p:nvSpPr>
        <p:spPr>
          <a:xfrm>
            <a:off x="9634908" y="5528210"/>
            <a:ext cx="1251284" cy="84658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79DE9C3-9972-40AD-9A84-6A1CB6670D10}"/>
              </a:ext>
            </a:extLst>
          </p:cNvPr>
          <p:cNvSpPr txBox="1"/>
          <p:nvPr/>
        </p:nvSpPr>
        <p:spPr>
          <a:xfrm>
            <a:off x="5876567" y="3697404"/>
            <a:ext cx="5545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 err="1">
                <a:solidFill>
                  <a:srgbClr val="202124"/>
                </a:solidFill>
              </a:rPr>
              <a:t>From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en-US" b="0" i="0" u="none" strike="noStrike" dirty="0">
                <a:solidFill>
                  <a:srgbClr val="202124"/>
                </a:solidFill>
                <a:effectLst/>
              </a:rPr>
              <a:t>tertiary phosphine oxides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hu-HU" dirty="0" err="1">
                <a:solidFill>
                  <a:srgbClr val="202124"/>
                </a:solidFill>
              </a:rPr>
              <a:t>lots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hu-HU" dirty="0" err="1">
                <a:solidFill>
                  <a:srgbClr val="202124"/>
                </a:solidFill>
              </a:rPr>
              <a:t>useful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hu-HU" dirty="0" err="1">
                <a:solidFill>
                  <a:srgbClr val="202124"/>
                </a:solidFill>
              </a:rPr>
              <a:t>intermediates</a:t>
            </a:r>
            <a:r>
              <a:rPr lang="hu-HU" dirty="0">
                <a:solidFill>
                  <a:srgbClr val="202124"/>
                </a:solidFill>
              </a:rPr>
              <a:t> and </a:t>
            </a:r>
            <a:r>
              <a:rPr lang="hu-HU" dirty="0" err="1">
                <a:solidFill>
                  <a:srgbClr val="202124"/>
                </a:solidFill>
              </a:rPr>
              <a:t>reagents</a:t>
            </a:r>
            <a:r>
              <a:rPr lang="hu-HU" dirty="0">
                <a:solidFill>
                  <a:srgbClr val="202124"/>
                </a:solidFill>
              </a:rPr>
              <a:t> (</a:t>
            </a:r>
            <a:r>
              <a:rPr lang="hu-HU" dirty="0" err="1">
                <a:solidFill>
                  <a:srgbClr val="202124"/>
                </a:solidFill>
              </a:rPr>
              <a:t>e.g</a:t>
            </a:r>
            <a:r>
              <a:rPr lang="hu-HU" dirty="0">
                <a:solidFill>
                  <a:srgbClr val="202124"/>
                </a:solidFill>
              </a:rPr>
              <a:t>., </a:t>
            </a:r>
            <a:r>
              <a:rPr lang="hu-HU" dirty="0" err="1">
                <a:solidFill>
                  <a:srgbClr val="202124"/>
                </a:solidFill>
              </a:rPr>
              <a:t>catalyst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hu-HU" dirty="0" err="1">
                <a:solidFill>
                  <a:srgbClr val="202124"/>
                </a:solidFill>
              </a:rPr>
              <a:t>ligands</a:t>
            </a:r>
            <a:r>
              <a:rPr lang="hu-HU" dirty="0">
                <a:solidFill>
                  <a:srgbClr val="202124"/>
                </a:solidFill>
              </a:rPr>
              <a:t>) </a:t>
            </a:r>
            <a:r>
              <a:rPr lang="hu-HU" dirty="0" err="1">
                <a:solidFill>
                  <a:srgbClr val="202124"/>
                </a:solidFill>
              </a:rPr>
              <a:t>could</a:t>
            </a:r>
            <a:r>
              <a:rPr lang="hu-HU" dirty="0">
                <a:solidFill>
                  <a:srgbClr val="202124"/>
                </a:solidFill>
              </a:rPr>
              <a:t> be </a:t>
            </a:r>
            <a:r>
              <a:rPr lang="hu-HU" dirty="0" err="1">
                <a:solidFill>
                  <a:srgbClr val="202124"/>
                </a:solidFill>
              </a:rPr>
              <a:t>produced</a:t>
            </a:r>
            <a:r>
              <a:rPr lang="hu-HU" dirty="0">
                <a:solidFill>
                  <a:srgbClr val="202124"/>
                </a:solidFill>
              </a:rPr>
              <a:t> </a:t>
            </a:r>
            <a:r>
              <a:rPr lang="en-US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hu-HU" b="0" i="0" u="none" strike="noStrike" dirty="0" err="1">
                <a:solidFill>
                  <a:srgbClr val="202124"/>
                </a:solidFill>
                <a:effectLst/>
              </a:rPr>
              <a:t>by</a:t>
            </a:r>
            <a:r>
              <a:rPr lang="hu-HU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02124"/>
                </a:solidFill>
                <a:effectLst/>
              </a:rPr>
              <a:t>deoxygenation</a:t>
            </a:r>
            <a:r>
              <a:rPr lang="hu-HU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hu-HU" b="0" i="0" u="none" strike="noStrike" dirty="0" err="1">
                <a:solidFill>
                  <a:srgbClr val="202124"/>
                </a:solidFill>
                <a:effectLst/>
              </a:rPr>
              <a:t>reactions</a:t>
            </a:r>
            <a:r>
              <a:rPr lang="hu-HU" b="0" i="0" u="none" strike="noStrike" dirty="0">
                <a:solidFill>
                  <a:srgbClr val="202124"/>
                </a:solidFill>
                <a:effectLst/>
              </a:rPr>
              <a:t> [1].</a:t>
            </a:r>
            <a:endParaRPr lang="en-US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DC6BCD6-9C0E-4BC0-BF29-6CE58BA20232}"/>
              </a:ext>
            </a:extLst>
          </p:cNvPr>
          <p:cNvSpPr txBox="1"/>
          <p:nvPr/>
        </p:nvSpPr>
        <p:spPr>
          <a:xfrm>
            <a:off x="770095" y="3697404"/>
            <a:ext cx="385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err="1">
                <a:solidFill>
                  <a:schemeClr val="bg1"/>
                </a:solidFill>
              </a:rPr>
              <a:t>Aryl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phosphonates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important pharmaceutical, and pesticide intermediates, catalyst ligand precursors</a:t>
            </a:r>
            <a:r>
              <a:rPr lang="hu-HU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[1].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066486-2911-4175-BE11-2995F2906B20}"/>
              </a:ext>
            </a:extLst>
          </p:cNvPr>
          <p:cNvSpPr txBox="1"/>
          <p:nvPr/>
        </p:nvSpPr>
        <p:spPr>
          <a:xfrm>
            <a:off x="2484058" y="6525352"/>
            <a:ext cx="6644702" cy="26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 Organophosphorus Chemistry - Novel Developments, De Gruyter,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68ED0E01-E399-423D-A397-A50BD5C0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013" y="310684"/>
            <a:ext cx="6011976" cy="8465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p–C c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eactions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93136803-B0BD-472B-9BD6-A14A49E0E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39786"/>
              </p:ext>
            </p:extLst>
          </p:nvPr>
        </p:nvGraphicFramePr>
        <p:xfrm>
          <a:off x="427038" y="3305175"/>
          <a:ext cx="5305425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S ChemDraw Drawing" r:id="rId3" imgW="4012432" imgH="1745963" progId="ChemDraw.Document.6.0">
                  <p:embed/>
                </p:oleObj>
              </mc:Choice>
              <mc:Fallback>
                <p:oleObj name="CS ChemDraw Drawing" r:id="rId3" imgW="4012432" imgH="1745963" progId="ChemDraw.Document.6.0">
                  <p:embed/>
                  <p:pic>
                    <p:nvPicPr>
                      <p:cNvPr id="4" name="Objektum 3">
                        <a:extLst>
                          <a:ext uri="{FF2B5EF4-FFF2-40B4-BE49-F238E27FC236}">
                            <a16:creationId xmlns:a16="http://schemas.microsoft.com/office/drawing/2014/main" id="{E701DA99-3920-4BF3-A9D5-235037B5C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305175"/>
                        <a:ext cx="5305425" cy="2284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>
            <a:extLst>
              <a:ext uri="{FF2B5EF4-FFF2-40B4-BE49-F238E27FC236}">
                <a16:creationId xmlns:a16="http://schemas.microsoft.com/office/drawing/2014/main" id="{F60C6499-FBD0-4365-8EDC-AE443348A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14311"/>
              </p:ext>
            </p:extLst>
          </p:nvPr>
        </p:nvGraphicFramePr>
        <p:xfrm>
          <a:off x="6089650" y="3313113"/>
          <a:ext cx="5554663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S ChemDraw Drawing" r:id="rId5" imgW="4260788" imgH="1715941" progId="ChemDraw.Document.6.0">
                  <p:embed/>
                </p:oleObj>
              </mc:Choice>
              <mc:Fallback>
                <p:oleObj name="CS ChemDraw Drawing" r:id="rId5" imgW="4260788" imgH="1715941" progId="ChemDraw.Document.6.0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321A2070-B793-4708-A45C-4F54D1A60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13113"/>
                        <a:ext cx="5554663" cy="22431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9F54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F8E37DB2-D6E1-438D-BFE9-1A1D2E5534DC}"/>
              </a:ext>
            </a:extLst>
          </p:cNvPr>
          <p:cNvSpPr txBox="1"/>
          <p:nvPr/>
        </p:nvSpPr>
        <p:spPr>
          <a:xfrm>
            <a:off x="2427937" y="5863456"/>
            <a:ext cx="74123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[1[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Hirao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Masunaga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Ohshiro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Y.;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Agawa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Tetrahedron Lett.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3595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Hirao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Masunaga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T.; Yamada, N.;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Ohshiro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Y.;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Agawa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Bull. Chem. Soc.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909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Org. Prep.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Int.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281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429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523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F09FFE9-11E3-465D-838C-F612EECDC201}"/>
              </a:ext>
            </a:extLst>
          </p:cNvPr>
          <p:cNvSpPr txBox="1"/>
          <p:nvPr/>
        </p:nvSpPr>
        <p:spPr>
          <a:xfrm>
            <a:off x="76200" y="1462327"/>
            <a:ext cx="12115800" cy="161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700" b="1" dirty="0">
                <a:solidFill>
                  <a:schemeClr val="bg1"/>
                </a:solidFill>
              </a:rPr>
              <a:t>In 1980, </a:t>
            </a:r>
            <a:r>
              <a:rPr lang="hu-HU" sz="1700" b="1" dirty="0" err="1">
                <a:solidFill>
                  <a:schemeClr val="bg1"/>
                </a:solidFill>
              </a:rPr>
              <a:t>new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possibility</a:t>
            </a:r>
            <a:r>
              <a:rPr lang="hu-HU" sz="1700" b="1" dirty="0">
                <a:solidFill>
                  <a:schemeClr val="bg1"/>
                </a:solidFill>
              </a:rPr>
              <a:t> of P</a:t>
            </a:r>
            <a:r>
              <a:rPr lang="en-US" sz="1700" b="1" dirty="0">
                <a:solidFill>
                  <a:schemeClr val="bg1"/>
                </a:solidFill>
              </a:rPr>
              <a:t>–</a:t>
            </a:r>
            <a:r>
              <a:rPr lang="hu-HU" sz="1700" b="1" dirty="0">
                <a:solidFill>
                  <a:schemeClr val="bg1"/>
                </a:solidFill>
              </a:rPr>
              <a:t>C </a:t>
            </a:r>
            <a:r>
              <a:rPr lang="hu-HU" sz="1700" b="1" dirty="0" err="1">
                <a:solidFill>
                  <a:schemeClr val="bg1"/>
                </a:solidFill>
              </a:rPr>
              <a:t>bond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formation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was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decribed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first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time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by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Hirao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i="1" dirty="0" err="1">
                <a:solidFill>
                  <a:schemeClr val="bg1"/>
                </a:solidFill>
              </a:rPr>
              <a:t>et</a:t>
            </a:r>
            <a:r>
              <a:rPr lang="hu-HU" sz="1700" b="1" i="1" dirty="0">
                <a:solidFill>
                  <a:schemeClr val="bg1"/>
                </a:solidFill>
              </a:rPr>
              <a:t> </a:t>
            </a:r>
            <a:r>
              <a:rPr lang="hu-HU" sz="1700" b="1" i="1" dirty="0" err="1">
                <a:solidFill>
                  <a:schemeClr val="bg1"/>
                </a:solidFill>
              </a:rPr>
              <a:t>al</a:t>
            </a:r>
            <a:r>
              <a:rPr lang="hu-HU" sz="1700" b="1" dirty="0">
                <a:solidFill>
                  <a:schemeClr val="bg1"/>
                </a:solidFill>
              </a:rPr>
              <a:t>. </a:t>
            </a:r>
            <a:r>
              <a:rPr lang="hu-HU" sz="1700" b="1" dirty="0" err="1">
                <a:solidFill>
                  <a:schemeClr val="bg1"/>
                </a:solidFill>
              </a:rPr>
              <a:t>They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applied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Pd</a:t>
            </a:r>
            <a:r>
              <a:rPr lang="hu-HU" sz="1700" b="1" dirty="0">
                <a:solidFill>
                  <a:schemeClr val="bg1"/>
                </a:solidFill>
              </a:rPr>
              <a:t>(PPh</a:t>
            </a:r>
            <a:r>
              <a:rPr lang="hu-HU" sz="1700" b="1" baseline="-25000" dirty="0">
                <a:solidFill>
                  <a:schemeClr val="bg1"/>
                </a:solidFill>
              </a:rPr>
              <a:t>3</a:t>
            </a:r>
            <a:r>
              <a:rPr lang="hu-HU" sz="1700" b="1" dirty="0">
                <a:solidFill>
                  <a:schemeClr val="bg1"/>
                </a:solidFill>
              </a:rPr>
              <a:t>)</a:t>
            </a:r>
            <a:r>
              <a:rPr lang="hu-HU" sz="1700" b="1" baseline="-25000" dirty="0">
                <a:solidFill>
                  <a:schemeClr val="bg1"/>
                </a:solidFill>
              </a:rPr>
              <a:t>4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catalyst</a:t>
            </a:r>
            <a:r>
              <a:rPr lang="hu-HU" sz="1700" b="1" dirty="0">
                <a:solidFill>
                  <a:schemeClr val="bg1"/>
                </a:solidFill>
              </a:rPr>
              <a:t> in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coupling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reactions</a:t>
            </a:r>
            <a:r>
              <a:rPr lang="hu-HU" sz="1700" b="1" dirty="0">
                <a:solidFill>
                  <a:schemeClr val="bg1"/>
                </a:solidFill>
              </a:rPr>
              <a:t> of </a:t>
            </a:r>
            <a:r>
              <a:rPr lang="hu-HU" sz="1700" b="1" dirty="0" err="1">
                <a:solidFill>
                  <a:schemeClr val="bg1"/>
                </a:solidFill>
              </a:rPr>
              <a:t>vinyl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halides</a:t>
            </a:r>
            <a:r>
              <a:rPr lang="hu-HU" sz="1700" b="1" dirty="0">
                <a:solidFill>
                  <a:schemeClr val="bg1"/>
                </a:solidFill>
              </a:rPr>
              <a:t> and </a:t>
            </a:r>
            <a:r>
              <a:rPr lang="hu-HU" sz="1700" b="1" dirty="0" err="1">
                <a:solidFill>
                  <a:schemeClr val="bg1"/>
                </a:solidFill>
              </a:rPr>
              <a:t>dialkyl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phosphites</a:t>
            </a:r>
            <a:r>
              <a:rPr lang="hu-HU" sz="1700" b="1" dirty="0">
                <a:solidFill>
                  <a:schemeClr val="bg1"/>
                </a:solidFill>
              </a:rPr>
              <a:t> [1,2]. </a:t>
            </a:r>
            <a:r>
              <a:rPr lang="hu-HU" sz="1700" b="1" dirty="0" err="1">
                <a:solidFill>
                  <a:schemeClr val="bg1"/>
                </a:solidFill>
              </a:rPr>
              <a:t>After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success</a:t>
            </a:r>
            <a:r>
              <a:rPr lang="hu-HU" sz="1700" b="1" dirty="0">
                <a:solidFill>
                  <a:schemeClr val="bg1"/>
                </a:solidFill>
              </a:rPr>
              <a:t>, </a:t>
            </a:r>
            <a:r>
              <a:rPr lang="hu-HU" sz="1700" b="1" dirty="0" err="1">
                <a:solidFill>
                  <a:schemeClr val="bg1"/>
                </a:solidFill>
              </a:rPr>
              <a:t>this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effective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catalyst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was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also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used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several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times</a:t>
            </a:r>
            <a:r>
              <a:rPr lang="hu-HU" sz="1700" b="1" dirty="0">
                <a:solidFill>
                  <a:schemeClr val="bg1"/>
                </a:solidFill>
              </a:rPr>
              <a:t> in </a:t>
            </a:r>
            <a:r>
              <a:rPr lang="hu-HU" sz="1700" b="1" dirty="0" err="1">
                <a:solidFill>
                  <a:schemeClr val="bg1"/>
                </a:solidFill>
              </a:rPr>
              <a:t>different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coupling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reactions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between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aryl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halides</a:t>
            </a:r>
            <a:r>
              <a:rPr lang="hu-HU" sz="1700" b="1" dirty="0">
                <a:solidFill>
                  <a:schemeClr val="bg1"/>
                </a:solidFill>
              </a:rPr>
              <a:t> and </a:t>
            </a:r>
            <a:r>
              <a:rPr lang="hu-HU" sz="1700" b="1" dirty="0" err="1">
                <a:solidFill>
                  <a:schemeClr val="bg1"/>
                </a:solidFill>
              </a:rPr>
              <a:t>dialkyl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phosphites</a:t>
            </a:r>
            <a:r>
              <a:rPr lang="hu-HU" sz="1700" b="1" dirty="0">
                <a:solidFill>
                  <a:schemeClr val="bg1"/>
                </a:solidFill>
              </a:rPr>
              <a:t>, </a:t>
            </a:r>
            <a:r>
              <a:rPr lang="hu-HU" sz="1700" b="1" i="1" dirty="0">
                <a:solidFill>
                  <a:schemeClr val="bg1"/>
                </a:solidFill>
              </a:rPr>
              <a:t>H</a:t>
            </a:r>
            <a:r>
              <a:rPr lang="hu-HU" sz="1700" b="1" dirty="0">
                <a:solidFill>
                  <a:schemeClr val="bg1"/>
                </a:solidFill>
              </a:rPr>
              <a:t>-</a:t>
            </a:r>
            <a:r>
              <a:rPr lang="hu-HU" sz="1700" b="1" dirty="0" err="1">
                <a:solidFill>
                  <a:schemeClr val="bg1"/>
                </a:solidFill>
              </a:rPr>
              <a:t>phosphinates</a:t>
            </a:r>
            <a:r>
              <a:rPr lang="hu-HU" sz="1700" b="1" dirty="0">
                <a:solidFill>
                  <a:schemeClr val="bg1"/>
                </a:solidFill>
              </a:rPr>
              <a:t>  </a:t>
            </a:r>
            <a:r>
              <a:rPr lang="hu-HU" sz="1700" b="1" dirty="0" err="1">
                <a:solidFill>
                  <a:schemeClr val="bg1"/>
                </a:solidFill>
              </a:rPr>
              <a:t>or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secondary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phosphine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oxides</a:t>
            </a:r>
            <a:r>
              <a:rPr lang="hu-HU" sz="1700" b="1" dirty="0">
                <a:solidFill>
                  <a:schemeClr val="bg1"/>
                </a:solidFill>
              </a:rPr>
              <a:t> [3-5].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67AFA16-5F68-4C70-801C-074C7D07079B}"/>
              </a:ext>
            </a:extLst>
          </p:cNvPr>
          <p:cNvSpPr/>
          <p:nvPr/>
        </p:nvSpPr>
        <p:spPr>
          <a:xfrm>
            <a:off x="4360942" y="1096578"/>
            <a:ext cx="354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Pd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(PPh</a:t>
            </a:r>
            <a:r>
              <a:rPr lang="hu-HU" altLang="hu-HU" sz="2000" b="1" i="1" u="sng" baseline="-25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r>
              <a:rPr lang="hu-HU" altLang="hu-HU" sz="2000" b="1" i="1" u="sng" baseline="-25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catalyst</a:t>
            </a:r>
            <a:endParaRPr lang="hu-HU" sz="2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1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45F0F479-2605-4489-AF87-BC1D020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20" y="310684"/>
            <a:ext cx="6091669" cy="8465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p–C c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eactions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33350AA8-A823-4B22-A177-5CD59BFBB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44415"/>
              </p:ext>
            </p:extLst>
          </p:nvPr>
        </p:nvGraphicFramePr>
        <p:xfrm>
          <a:off x="141288" y="3325813"/>
          <a:ext cx="6478587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S ChemDraw Drawing" r:id="rId3" imgW="5402230" imgH="1481423" progId="ChemDraw.Document.6.0">
                  <p:embed/>
                </p:oleObj>
              </mc:Choice>
              <mc:Fallback>
                <p:oleObj name="CS ChemDraw Drawing" r:id="rId3" imgW="5402230" imgH="1481423" progId="ChemDraw.Document.6.0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C00D8FD6-0F79-44AB-8B16-AC971DF31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3325813"/>
                        <a:ext cx="6478587" cy="17764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zövegdoboz 19">
            <a:extLst>
              <a:ext uri="{FF2B5EF4-FFF2-40B4-BE49-F238E27FC236}">
                <a16:creationId xmlns:a16="http://schemas.microsoft.com/office/drawing/2014/main" id="{82407D5C-B476-4F93-BF89-A4202849C3B2}"/>
              </a:ext>
            </a:extLst>
          </p:cNvPr>
          <p:cNvSpPr txBox="1"/>
          <p:nvPr/>
        </p:nvSpPr>
        <p:spPr>
          <a:xfrm>
            <a:off x="38100" y="1502369"/>
            <a:ext cx="12115800" cy="121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700" b="1" dirty="0" err="1">
                <a:solidFill>
                  <a:schemeClr val="bg1"/>
                </a:solidFill>
              </a:rPr>
              <a:t>Unfortunately</a:t>
            </a:r>
            <a:r>
              <a:rPr lang="hu-HU" sz="1700" b="1" dirty="0">
                <a:solidFill>
                  <a:schemeClr val="bg1"/>
                </a:solidFill>
              </a:rPr>
              <a:t>,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Pd(PPh</a:t>
            </a:r>
            <a:r>
              <a:rPr lang="hu-HU" sz="1700" b="1" baseline="-25000" dirty="0">
                <a:solidFill>
                  <a:schemeClr val="bg1"/>
                </a:solidFill>
              </a:rPr>
              <a:t>3</a:t>
            </a:r>
            <a:r>
              <a:rPr lang="hu-HU" sz="1700" b="1" dirty="0">
                <a:solidFill>
                  <a:schemeClr val="bg1"/>
                </a:solidFill>
              </a:rPr>
              <a:t>)</a:t>
            </a:r>
            <a:r>
              <a:rPr lang="hu-HU" sz="1700" b="1" baseline="-25000" dirty="0">
                <a:solidFill>
                  <a:schemeClr val="bg1"/>
                </a:solidFill>
              </a:rPr>
              <a:t>4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catalyst</a:t>
            </a:r>
            <a:r>
              <a:rPr lang="hu-HU" sz="1700" b="1" dirty="0">
                <a:solidFill>
                  <a:schemeClr val="bg1"/>
                </a:solidFill>
              </a:rPr>
              <a:t> had a </a:t>
            </a:r>
            <a:r>
              <a:rPr lang="hu-HU" sz="1700" b="1" dirty="0" err="1">
                <a:solidFill>
                  <a:schemeClr val="bg1"/>
                </a:solidFill>
              </a:rPr>
              <a:t>high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price</a:t>
            </a:r>
            <a:r>
              <a:rPr lang="hu-HU" sz="1700" b="1" dirty="0">
                <a:solidFill>
                  <a:schemeClr val="bg1"/>
                </a:solidFill>
              </a:rPr>
              <a:t> and had </a:t>
            </a:r>
            <a:r>
              <a:rPr lang="hu-HU" sz="1700" b="1" dirty="0" err="1">
                <a:solidFill>
                  <a:schemeClr val="bg1"/>
                </a:solidFill>
              </a:rPr>
              <a:t>sensitivity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to</a:t>
            </a:r>
            <a:r>
              <a:rPr lang="hu-HU" sz="1700" b="1" dirty="0">
                <a:solidFill>
                  <a:schemeClr val="bg1"/>
                </a:solidFill>
              </a:rPr>
              <a:t> air and </a:t>
            </a:r>
            <a:r>
              <a:rPr lang="hu-HU" sz="1700" b="1" dirty="0" err="1">
                <a:solidFill>
                  <a:schemeClr val="bg1"/>
                </a:solidFill>
              </a:rPr>
              <a:t>moisture</a:t>
            </a:r>
            <a:r>
              <a:rPr lang="hu-HU" sz="1700" b="1" dirty="0">
                <a:solidFill>
                  <a:schemeClr val="bg1"/>
                </a:solidFill>
              </a:rPr>
              <a:t>, </a:t>
            </a:r>
            <a:r>
              <a:rPr lang="hu-HU" sz="1700" b="1" dirty="0" err="1">
                <a:solidFill>
                  <a:schemeClr val="bg1"/>
                </a:solidFill>
              </a:rPr>
              <a:t>so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researchers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started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to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use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Pd-salts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with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directly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added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mono</a:t>
            </a:r>
            <a:r>
              <a:rPr lang="hu-HU" sz="1700" b="1" dirty="0">
                <a:solidFill>
                  <a:schemeClr val="bg1"/>
                </a:solidFill>
              </a:rPr>
              <a:t>- </a:t>
            </a:r>
            <a:r>
              <a:rPr lang="hu-HU" sz="1700" b="1" dirty="0" err="1">
                <a:solidFill>
                  <a:schemeClr val="bg1"/>
                </a:solidFill>
              </a:rPr>
              <a:t>or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bidentate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i="1" dirty="0">
                <a:solidFill>
                  <a:schemeClr val="bg1"/>
                </a:solidFill>
              </a:rPr>
              <a:t>P</a:t>
            </a:r>
            <a:r>
              <a:rPr lang="hu-HU" sz="1700" b="1" dirty="0">
                <a:solidFill>
                  <a:schemeClr val="bg1"/>
                </a:solidFill>
              </a:rPr>
              <a:t>-</a:t>
            </a:r>
            <a:r>
              <a:rPr lang="hu-HU" sz="1700" b="1" dirty="0" err="1">
                <a:solidFill>
                  <a:schemeClr val="bg1"/>
                </a:solidFill>
              </a:rPr>
              <a:t>ligands</a:t>
            </a:r>
            <a:r>
              <a:rPr lang="hu-HU" sz="1700" b="1" dirty="0">
                <a:solidFill>
                  <a:schemeClr val="bg1"/>
                </a:solidFill>
              </a:rPr>
              <a:t>. In </a:t>
            </a:r>
            <a:r>
              <a:rPr lang="hu-HU" sz="1700" b="1" dirty="0" err="1">
                <a:solidFill>
                  <a:schemeClr val="bg1"/>
                </a:solidFill>
              </a:rPr>
              <a:t>these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cases</a:t>
            </a:r>
            <a:r>
              <a:rPr lang="hu-HU" sz="1700" b="1" dirty="0">
                <a:solidFill>
                  <a:schemeClr val="bg1"/>
                </a:solidFill>
              </a:rPr>
              <a:t>, </a:t>
            </a:r>
            <a:r>
              <a:rPr lang="hu-HU" sz="1700" b="1" dirty="0" err="1">
                <a:solidFill>
                  <a:schemeClr val="bg1"/>
                </a:solidFill>
              </a:rPr>
              <a:t>the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active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catalyst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was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formed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i="1" dirty="0">
                <a:solidFill>
                  <a:schemeClr val="bg1"/>
                </a:solidFill>
              </a:rPr>
              <a:t>in situ </a:t>
            </a:r>
            <a:r>
              <a:rPr lang="hu-HU" sz="1700" b="1" dirty="0">
                <a:solidFill>
                  <a:schemeClr val="bg1"/>
                </a:solidFill>
              </a:rPr>
              <a:t>[1-3].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06AF1CA-8AE9-4DD0-9435-516B5E5EE660}"/>
              </a:ext>
            </a:extLst>
          </p:cNvPr>
          <p:cNvSpPr txBox="1"/>
          <p:nvPr/>
        </p:nvSpPr>
        <p:spPr>
          <a:xfrm>
            <a:off x="38100" y="6213979"/>
            <a:ext cx="525844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Org. Prep.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Int.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281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429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523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333A1FB3-9B72-4D19-90F9-A7DC07E63641}"/>
              </a:ext>
            </a:extLst>
          </p:cNvPr>
          <p:cNvSpPr/>
          <p:nvPr/>
        </p:nvSpPr>
        <p:spPr>
          <a:xfrm>
            <a:off x="6735664" y="2436111"/>
            <a:ext cx="4686300" cy="43011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D5CE1AF-18D5-4A8D-9D3C-EDC02487C7FB}"/>
              </a:ext>
            </a:extLst>
          </p:cNvPr>
          <p:cNvSpPr txBox="1"/>
          <p:nvPr/>
        </p:nvSpPr>
        <p:spPr>
          <a:xfrm>
            <a:off x="7140425" y="2462569"/>
            <a:ext cx="221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chemeClr val="bg1"/>
                </a:solidFill>
              </a:rPr>
              <a:t>P</a:t>
            </a:r>
            <a:r>
              <a:rPr lang="hu-HU" sz="2400" b="1" dirty="0">
                <a:solidFill>
                  <a:schemeClr val="bg1"/>
                </a:solidFill>
              </a:rPr>
              <a:t>-</a:t>
            </a:r>
            <a:r>
              <a:rPr lang="hu-HU" sz="2400" b="1" dirty="0" err="1">
                <a:solidFill>
                  <a:schemeClr val="bg1"/>
                </a:solidFill>
              </a:rPr>
              <a:t>ligands</a:t>
            </a:r>
            <a:r>
              <a:rPr lang="hu-HU" b="1" dirty="0">
                <a:solidFill>
                  <a:schemeClr val="bg1"/>
                </a:solidFill>
              </a:rPr>
              <a:t>: </a:t>
            </a:r>
            <a:r>
              <a:rPr lang="hu-HU" b="1" i="1" dirty="0" err="1">
                <a:solidFill>
                  <a:schemeClr val="bg1"/>
                </a:solidFill>
              </a:rPr>
              <a:t>e.g</a:t>
            </a:r>
            <a:r>
              <a:rPr lang="hu-HU" b="1" i="1">
                <a:solidFill>
                  <a:schemeClr val="bg1"/>
                </a:solidFill>
              </a:rPr>
              <a:t>.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25" name="Objektum 24">
            <a:extLst>
              <a:ext uri="{FF2B5EF4-FFF2-40B4-BE49-F238E27FC236}">
                <a16:creationId xmlns:a16="http://schemas.microsoft.com/office/drawing/2014/main" id="{8499F464-3199-484B-AC18-15FB3062C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09019"/>
              </p:ext>
            </p:extLst>
          </p:nvPr>
        </p:nvGraphicFramePr>
        <p:xfrm>
          <a:off x="6890151" y="3187221"/>
          <a:ext cx="1348010" cy="122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CS ChemDraw Drawing" r:id="rId5" imgW="1082011" imgH="982876" progId="ChemDraw.Document.6.0">
                  <p:embed/>
                </p:oleObj>
              </mc:Choice>
              <mc:Fallback>
                <p:oleObj name="CS ChemDraw Drawing" r:id="rId5" imgW="1082011" imgH="9828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0151" y="3187221"/>
                        <a:ext cx="1348010" cy="122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zövegdoboz 25">
            <a:extLst>
              <a:ext uri="{FF2B5EF4-FFF2-40B4-BE49-F238E27FC236}">
                <a16:creationId xmlns:a16="http://schemas.microsoft.com/office/drawing/2014/main" id="{A4BC8E44-BE5E-4AFA-B6FE-BC355AC9DF12}"/>
              </a:ext>
            </a:extLst>
          </p:cNvPr>
          <p:cNvSpPr txBox="1"/>
          <p:nvPr/>
        </p:nvSpPr>
        <p:spPr>
          <a:xfrm>
            <a:off x="10087928" y="5736043"/>
            <a:ext cx="141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Xantphos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Objektum 26">
            <a:extLst>
              <a:ext uri="{FF2B5EF4-FFF2-40B4-BE49-F238E27FC236}">
                <a16:creationId xmlns:a16="http://schemas.microsoft.com/office/drawing/2014/main" id="{E5A681B0-4320-4EF3-BCD5-E1DAD9C4A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44164"/>
              </p:ext>
            </p:extLst>
          </p:nvPr>
        </p:nvGraphicFramePr>
        <p:xfrm>
          <a:off x="6807040" y="4634180"/>
          <a:ext cx="1441066" cy="85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CS ChemDraw Drawing" r:id="rId7" imgW="1252627" imgH="746543" progId="ChemDraw.Document.6.0">
                  <p:embed/>
                </p:oleObj>
              </mc:Choice>
              <mc:Fallback>
                <p:oleObj name="CS ChemDraw Drawing" r:id="rId7" imgW="1252627" imgH="7465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7040" y="4634180"/>
                        <a:ext cx="1441066" cy="85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zövegdoboz 27">
            <a:extLst>
              <a:ext uri="{FF2B5EF4-FFF2-40B4-BE49-F238E27FC236}">
                <a16:creationId xmlns:a16="http://schemas.microsoft.com/office/drawing/2014/main" id="{8F7991DE-7435-4651-A5F6-4B0FCFAED8C7}"/>
              </a:ext>
            </a:extLst>
          </p:cNvPr>
          <p:cNvSpPr txBox="1"/>
          <p:nvPr/>
        </p:nvSpPr>
        <p:spPr>
          <a:xfrm>
            <a:off x="6859717" y="5473492"/>
            <a:ext cx="131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dmphen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Objektum 28">
            <a:extLst>
              <a:ext uri="{FF2B5EF4-FFF2-40B4-BE49-F238E27FC236}">
                <a16:creationId xmlns:a16="http://schemas.microsoft.com/office/drawing/2014/main" id="{4419EAE7-56F4-4C97-AC2E-4ECC9B17F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92206"/>
              </p:ext>
            </p:extLst>
          </p:nvPr>
        </p:nvGraphicFramePr>
        <p:xfrm>
          <a:off x="9179676" y="4190595"/>
          <a:ext cx="2207752" cy="46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CS ChemDraw Drawing" r:id="rId9" imgW="1309017" imgH="272914" progId="ChemDraw.Document.6.0">
                  <p:embed/>
                </p:oleObj>
              </mc:Choice>
              <mc:Fallback>
                <p:oleObj name="CS ChemDraw Drawing" r:id="rId9" imgW="1309017" imgH="2729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79676" y="4190595"/>
                        <a:ext cx="2207752" cy="46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20324E3A-12BA-4854-8E59-4E063E6679A8}"/>
              </a:ext>
            </a:extLst>
          </p:cNvPr>
          <p:cNvSpPr txBox="1"/>
          <p:nvPr/>
        </p:nvSpPr>
        <p:spPr>
          <a:xfrm>
            <a:off x="9339926" y="3096132"/>
            <a:ext cx="9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dppf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Objektum 31">
            <a:extLst>
              <a:ext uri="{FF2B5EF4-FFF2-40B4-BE49-F238E27FC236}">
                <a16:creationId xmlns:a16="http://schemas.microsoft.com/office/drawing/2014/main" id="{5159F0AD-4FA5-4726-8935-EBEE67270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33684"/>
              </p:ext>
            </p:extLst>
          </p:nvPr>
        </p:nvGraphicFramePr>
        <p:xfrm>
          <a:off x="9996221" y="4752220"/>
          <a:ext cx="1343723" cy="10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CS ChemDraw Drawing" r:id="rId11" imgW="1082011" imgH="839440" progId="ChemDraw.Document.6.0">
                  <p:embed/>
                </p:oleObj>
              </mc:Choice>
              <mc:Fallback>
                <p:oleObj name="CS ChemDraw Drawing" r:id="rId11" imgW="1082011" imgH="83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96221" y="4752220"/>
                        <a:ext cx="1343723" cy="1042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zövegdoboz 32">
            <a:extLst>
              <a:ext uri="{FF2B5EF4-FFF2-40B4-BE49-F238E27FC236}">
                <a16:creationId xmlns:a16="http://schemas.microsoft.com/office/drawing/2014/main" id="{78A86F56-FFE8-4DD7-B0BF-FC12D1222D64}"/>
              </a:ext>
            </a:extLst>
          </p:cNvPr>
          <p:cNvSpPr txBox="1"/>
          <p:nvPr/>
        </p:nvSpPr>
        <p:spPr>
          <a:xfrm>
            <a:off x="8724304" y="5328222"/>
            <a:ext cx="70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PPh</a:t>
            </a:r>
            <a:r>
              <a:rPr lang="hu-H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Objektum 33">
            <a:extLst>
              <a:ext uri="{FF2B5EF4-FFF2-40B4-BE49-F238E27FC236}">
                <a16:creationId xmlns:a16="http://schemas.microsoft.com/office/drawing/2014/main" id="{0D52925B-028E-48FF-88AA-76B179C4D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49190"/>
              </p:ext>
            </p:extLst>
          </p:nvPr>
        </p:nvGraphicFramePr>
        <p:xfrm>
          <a:off x="9896693" y="2524121"/>
          <a:ext cx="1181601" cy="122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CS ChemDraw Drawing" r:id="rId13" imgW="719092" imgH="743174" progId="ChemDraw.Document.6.0">
                  <p:embed/>
                </p:oleObj>
              </mc:Choice>
              <mc:Fallback>
                <p:oleObj name="CS ChemDraw Drawing" r:id="rId13" imgW="719092" imgH="7431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96693" y="2524121"/>
                        <a:ext cx="1181601" cy="122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zövegdoboz 34">
            <a:extLst>
              <a:ext uri="{FF2B5EF4-FFF2-40B4-BE49-F238E27FC236}">
                <a16:creationId xmlns:a16="http://schemas.microsoft.com/office/drawing/2014/main" id="{3B6AB469-7087-4545-9792-6E98C1AA3210}"/>
              </a:ext>
            </a:extLst>
          </p:cNvPr>
          <p:cNvSpPr txBox="1"/>
          <p:nvPr/>
        </p:nvSpPr>
        <p:spPr>
          <a:xfrm>
            <a:off x="9852327" y="3890977"/>
            <a:ext cx="9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Objektum 35">
            <a:extLst>
              <a:ext uri="{FF2B5EF4-FFF2-40B4-BE49-F238E27FC236}">
                <a16:creationId xmlns:a16="http://schemas.microsoft.com/office/drawing/2014/main" id="{B04516D6-3F56-4CC4-A132-5EF99903C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76987"/>
              </p:ext>
            </p:extLst>
          </p:nvPr>
        </p:nvGraphicFramePr>
        <p:xfrm>
          <a:off x="8312544" y="5708976"/>
          <a:ext cx="1448731" cy="96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CS ChemDraw Drawing" r:id="rId15" imgW="1165873" imgH="773979" progId="ChemDraw.Document.6.0">
                  <p:embed/>
                </p:oleObj>
              </mc:Choice>
              <mc:Fallback>
                <p:oleObj name="CS ChemDraw Drawing" r:id="rId15" imgW="1165873" imgH="7739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12544" y="5708976"/>
                        <a:ext cx="1448731" cy="96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zövegdoboz 36">
            <a:extLst>
              <a:ext uri="{FF2B5EF4-FFF2-40B4-BE49-F238E27FC236}">
                <a16:creationId xmlns:a16="http://schemas.microsoft.com/office/drawing/2014/main" id="{2085F41C-D774-4ACF-8A17-628FD8C21ECA}"/>
              </a:ext>
            </a:extLst>
          </p:cNvPr>
          <p:cNvSpPr txBox="1"/>
          <p:nvPr/>
        </p:nvSpPr>
        <p:spPr>
          <a:xfrm>
            <a:off x="7949219" y="4064484"/>
            <a:ext cx="90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D90D3B90-0AAA-477C-9822-C02BF79902DB}"/>
              </a:ext>
            </a:extLst>
          </p:cNvPr>
          <p:cNvSpPr/>
          <p:nvPr/>
        </p:nvSpPr>
        <p:spPr>
          <a:xfrm>
            <a:off x="4046220" y="1106015"/>
            <a:ext cx="3999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Pd-precursors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P-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ligands</a:t>
            </a:r>
            <a:endParaRPr lang="hu-HU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79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87BFDB2D-76D8-46CF-B76B-3A2DA03B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20" y="310684"/>
            <a:ext cx="6091669" cy="8465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p–C c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eactions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77BD4216-C110-4F0D-B9F8-065134C70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38010"/>
              </p:ext>
            </p:extLst>
          </p:nvPr>
        </p:nvGraphicFramePr>
        <p:xfrm>
          <a:off x="716597" y="3398550"/>
          <a:ext cx="40989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S ChemDraw Drawing" r:id="rId3" imgW="3430287" imgH="1816336" progId="ChemDraw.Document.6.0">
                  <p:embed/>
                </p:oleObj>
              </mc:Choice>
              <mc:Fallback>
                <p:oleObj name="CS ChemDraw Drawing" r:id="rId3" imgW="3430287" imgH="1816336" progId="ChemDraw.Document.6.0">
                  <p:embed/>
                  <p:pic>
                    <p:nvPicPr>
                      <p:cNvPr id="32" name="Objektum 31">
                        <a:extLst>
                          <a:ext uri="{FF2B5EF4-FFF2-40B4-BE49-F238E27FC236}">
                            <a16:creationId xmlns:a16="http://schemas.microsoft.com/office/drawing/2014/main" id="{E65D42FF-4BD5-4879-AD59-249CE1B3EA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7" y="3398550"/>
                        <a:ext cx="4098925" cy="2143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4965F482-B94F-475F-AEEB-C9EDB57C7D2E}"/>
              </a:ext>
            </a:extLst>
          </p:cNvPr>
          <p:cNvSpPr/>
          <p:nvPr/>
        </p:nvSpPr>
        <p:spPr>
          <a:xfrm>
            <a:off x="5608320" y="1265531"/>
            <a:ext cx="6563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Nickel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copper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catalyzed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coupling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reactions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[2-4]</a:t>
            </a:r>
            <a:endParaRPr lang="hu-HU" sz="2000" i="1" u="sng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3229357C-C1CC-47A1-84BF-E69505626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25351"/>
              </p:ext>
            </p:extLst>
          </p:nvPr>
        </p:nvGraphicFramePr>
        <p:xfrm>
          <a:off x="6083300" y="2165350"/>
          <a:ext cx="58959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S ChemDraw Drawing" r:id="rId5" imgW="4882600" imgH="1545118" progId="ChemDraw.Document.6.0">
                  <p:embed/>
                </p:oleObj>
              </mc:Choice>
              <mc:Fallback>
                <p:oleObj name="CS ChemDraw Drawing" r:id="rId5" imgW="4882600" imgH="1545118" progId="ChemDraw.Document.6.0">
                  <p:embed/>
                  <p:pic>
                    <p:nvPicPr>
                      <p:cNvPr id="10" name="Objektum 9">
                        <a:extLst>
                          <a:ext uri="{FF2B5EF4-FFF2-40B4-BE49-F238E27FC236}">
                            <a16:creationId xmlns:a16="http://schemas.microsoft.com/office/drawing/2014/main" id="{BBE69497-2FA8-4638-BBC2-884A03969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165350"/>
                        <a:ext cx="5895975" cy="1857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59E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>
            <a:extLst>
              <a:ext uri="{FF2B5EF4-FFF2-40B4-BE49-F238E27FC236}">
                <a16:creationId xmlns:a16="http://schemas.microsoft.com/office/drawing/2014/main" id="{B81A1073-E555-4BEA-A54F-A87DF2982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13049"/>
              </p:ext>
            </p:extLst>
          </p:nvPr>
        </p:nvGraphicFramePr>
        <p:xfrm>
          <a:off x="6111240" y="4278318"/>
          <a:ext cx="5863163" cy="17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S ChemDraw Drawing" r:id="rId7" imgW="5237873" imgH="1532790" progId="ChemDraw.Document.6.0">
                  <p:embed/>
                </p:oleObj>
              </mc:Choice>
              <mc:Fallback>
                <p:oleObj name="CS ChemDraw Drawing" r:id="rId7" imgW="5237873" imgH="1532790" progId="ChemDraw.Document.6.0">
                  <p:embed/>
                  <p:pic>
                    <p:nvPicPr>
                      <p:cNvPr id="11" name="Objektum 10">
                        <a:extLst>
                          <a:ext uri="{FF2B5EF4-FFF2-40B4-BE49-F238E27FC236}">
                            <a16:creationId xmlns:a16="http://schemas.microsoft.com/office/drawing/2014/main" id="{688033BF-4B77-4A4F-8194-DD601B06F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240" y="4278318"/>
                        <a:ext cx="5863163" cy="1706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EE61046-F8E1-4890-A53C-29047136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a greener variation of the synthesis took place in phosphorus chemistry [1, 4-6]. Using MW-conditions in the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Hirao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reaction instead of the conventional heating resulted high conversions and good yields during shorter reaction time</a:t>
            </a:r>
            <a:r>
              <a:rPr kumimoji="0" lang="hu-HU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89C07-43F5-472C-92C3-482FE3C0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" y="1668921"/>
            <a:ext cx="54102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MW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greener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kumimoji="0" lang="en-GB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synthes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en-US" sz="1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has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phosphorus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chemistry [1]. Using MW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conditions in the </a:t>
            </a:r>
            <a:r>
              <a:rPr kumimoji="0" lang="en-GB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Hirao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reaction instead of conventional heating resulted in high conversions and excellent yields during shorter reaction times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[2-4]</a:t>
            </a:r>
            <a:r>
              <a:rPr lang="hu-HU" altLang="en-US" sz="17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altLang="en-US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04544E0-BDDA-40B7-8021-DD6767E0E2C9}"/>
              </a:ext>
            </a:extLst>
          </p:cNvPr>
          <p:cNvSpPr txBox="1"/>
          <p:nvPr/>
        </p:nvSpPr>
        <p:spPr>
          <a:xfrm>
            <a:off x="2766059" y="6074105"/>
            <a:ext cx="665072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 Organophosphorus Chemistry - Novel Developments, De Gruyter,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12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Org. Prep.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Int.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281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429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Synth.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523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D1ECE9C-6388-4116-91A5-F5252421CB16}"/>
              </a:ext>
            </a:extLst>
          </p:cNvPr>
          <p:cNvSpPr/>
          <p:nvPr/>
        </p:nvSpPr>
        <p:spPr>
          <a:xfrm>
            <a:off x="585788" y="1265218"/>
            <a:ext cx="4968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Microwave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palladium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catalyst</a:t>
            </a:r>
            <a:endParaRPr lang="hu-HU" sz="2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59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62EEE350-E702-464F-AD72-16B516D2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0" y="164186"/>
            <a:ext cx="7562790" cy="14800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ree”</a:t>
            </a:r>
            <a:r>
              <a:rPr lang="hu-HU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sz="3200" b="1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atalyzed</a:t>
            </a:r>
            <a:b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oupling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eactions</a:t>
            </a:r>
            <a:endParaRPr lang="en-US" sz="3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1173DFA0-BF16-4DC3-901C-9AF015D5C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24691"/>
              </p:ext>
            </p:extLst>
          </p:nvPr>
        </p:nvGraphicFramePr>
        <p:xfrm>
          <a:off x="3008313" y="2870200"/>
          <a:ext cx="6016625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3" imgW="5082418" imgH="2267338" progId="ChemDraw.Document.6.0">
                  <p:embed/>
                </p:oleObj>
              </mc:Choice>
              <mc:Fallback>
                <p:oleObj name="CS ChemDraw Drawing" r:id="rId3" imgW="5082418" imgH="2267338" progId="ChemDraw.Document.6.0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591FE472-8F3B-4DE6-852E-A857F7CB5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870200"/>
                        <a:ext cx="6016625" cy="26939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0DEB0C9D-E2D5-4134-B19D-1C0037E9F472}"/>
              </a:ext>
            </a:extLst>
          </p:cNvPr>
          <p:cNvSpPr txBox="1"/>
          <p:nvPr/>
        </p:nvSpPr>
        <p:spPr>
          <a:xfrm>
            <a:off x="76200" y="1426388"/>
            <a:ext cx="12115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00" b="1" dirty="0">
                <a:solidFill>
                  <a:schemeClr val="bg1"/>
                </a:solidFill>
              </a:rPr>
              <a:t>The </a:t>
            </a:r>
            <a:r>
              <a:rPr lang="hu-HU" sz="1700" b="1" dirty="0" err="1">
                <a:solidFill>
                  <a:schemeClr val="bg1"/>
                </a:solidFill>
              </a:rPr>
              <a:t>Keglevich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group</a:t>
            </a:r>
            <a:r>
              <a:rPr lang="hu-HU" sz="1700" b="1" dirty="0">
                <a:solidFill>
                  <a:schemeClr val="bg1"/>
                </a:solidFill>
              </a:rPr>
              <a:t> </a:t>
            </a:r>
            <a:r>
              <a:rPr lang="hu-HU" sz="1700" b="1" dirty="0" err="1">
                <a:solidFill>
                  <a:schemeClr val="bg1"/>
                </a:solidFill>
              </a:rPr>
              <a:t>developed</a:t>
            </a:r>
            <a:r>
              <a:rPr lang="hu-HU" sz="1700" b="1" dirty="0">
                <a:solidFill>
                  <a:schemeClr val="bg1"/>
                </a:solidFill>
              </a:rPr>
              <a:t> a MW-</a:t>
            </a:r>
            <a:r>
              <a:rPr lang="hu-HU" sz="1700" b="1" dirty="0" err="1">
                <a:solidFill>
                  <a:schemeClr val="bg1"/>
                </a:solidFill>
              </a:rPr>
              <a:t>assisted</a:t>
            </a:r>
            <a:r>
              <a:rPr lang="hu-HU" sz="1700" b="1" dirty="0">
                <a:solidFill>
                  <a:schemeClr val="bg1"/>
                </a:solidFill>
              </a:rPr>
              <a:t>,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Pd(</a:t>
            </a:r>
            <a:r>
              <a:rPr lang="en-GB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OAc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700" b="1" baseline="-25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-catalyzed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method for the </a:t>
            </a:r>
            <a:r>
              <a:rPr lang="en-GB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Hirao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usual applied </a:t>
            </a:r>
            <a:r>
              <a:rPr lang="en-GB" sz="17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-ligand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 [1-4].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&gt;P(O)H-reagents in excess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reaction mixture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greener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hu-HU" sz="17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The catalytic cycle was evaluated by quantum chemical calculations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[3-4].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The &gt;P(O)H-compounds served as ligands in the formation of the active catalyst and were involved in the Pd(II)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→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Pd(0) reduction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A117321-C879-44B8-AF9F-8A6CC2CDC39F}"/>
              </a:ext>
            </a:extLst>
          </p:cNvPr>
          <p:cNvSpPr txBox="1"/>
          <p:nvPr/>
        </p:nvSpPr>
        <p:spPr>
          <a:xfrm>
            <a:off x="2447401" y="5932126"/>
            <a:ext cx="71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[1]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Jablonkai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E.;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Gy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.;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Tetrahedron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 Lett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2013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54, 4185.</a:t>
            </a:r>
          </a:p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[2]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Gy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Jablonkai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E.; Balázs, L. B.;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RSC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Adv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4, 22808.</a:t>
            </a:r>
          </a:p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[3]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G.;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Henyecz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R.; Mucsi, Z.; Kiss, N.Z.,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Adv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Synth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Catal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2017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359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4322.</a:t>
            </a:r>
          </a:p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[4]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Henyecz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R.;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G.; Mucsi, Z.;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Pure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Appl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Chem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2019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91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121.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91EA7CB-2E4B-4AE4-B65C-B3EA22240802}"/>
              </a:ext>
            </a:extLst>
          </p:cNvPr>
          <p:cNvSpPr/>
          <p:nvPr/>
        </p:nvSpPr>
        <p:spPr>
          <a:xfrm>
            <a:off x="2527997" y="6455346"/>
            <a:ext cx="6974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2949" y="6309360"/>
            <a:ext cx="403741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B36404C9-7881-4949-9311-5C88F81F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567" y="425715"/>
            <a:ext cx="6846128" cy="897553"/>
          </a:xfrm>
        </p:spPr>
        <p:txBody>
          <a:bodyPr>
            <a:noAutofit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M</a:t>
            </a:r>
            <a:r>
              <a:rPr lang="hu-HU" sz="3200" b="1" cap="none" dirty="0" err="1">
                <a:solidFill>
                  <a:schemeClr val="bg1"/>
                </a:solidFill>
              </a:rPr>
              <a:t>echanism</a:t>
            </a:r>
            <a:r>
              <a:rPr lang="hu-HU" sz="3200" b="1" cap="none" dirty="0">
                <a:solidFill>
                  <a:schemeClr val="bg1"/>
                </a:solidFill>
              </a:rPr>
              <a:t> of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en-US" sz="3200" b="1" cap="none" dirty="0">
                <a:solidFill>
                  <a:schemeClr val="bg1"/>
                </a:solidFill>
              </a:rPr>
              <a:t>the</a:t>
            </a:r>
            <a:r>
              <a:rPr lang="en-US" sz="3200" b="1" dirty="0">
                <a:solidFill>
                  <a:schemeClr val="bg1"/>
                </a:solidFill>
              </a:rPr>
              <a:t> “</a:t>
            </a:r>
            <a:r>
              <a:rPr lang="en-US" sz="3200" b="1" i="1" dirty="0">
                <a:solidFill>
                  <a:schemeClr val="bg1"/>
                </a:solidFill>
              </a:rPr>
              <a:t>P</a:t>
            </a:r>
            <a:r>
              <a:rPr lang="en-US" sz="3200" b="1" dirty="0">
                <a:solidFill>
                  <a:schemeClr val="bg1"/>
                </a:solidFill>
              </a:rPr>
              <a:t>-</a:t>
            </a:r>
            <a:r>
              <a:rPr lang="en-US" sz="3200" b="1" cap="none" dirty="0">
                <a:solidFill>
                  <a:schemeClr val="bg1"/>
                </a:solidFill>
              </a:rPr>
              <a:t>ligand</a:t>
            </a:r>
            <a:r>
              <a:rPr lang="en-US" sz="3200" b="1" dirty="0">
                <a:solidFill>
                  <a:schemeClr val="bg1"/>
                </a:solidFill>
              </a:rPr>
              <a:t> f</a:t>
            </a:r>
            <a:r>
              <a:rPr lang="en-US" sz="3200" b="1" cap="none" dirty="0">
                <a:solidFill>
                  <a:schemeClr val="bg1"/>
                </a:solidFill>
              </a:rPr>
              <a:t>ree”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</a:t>
            </a:r>
            <a:r>
              <a:rPr lang="en-US" sz="3200" b="1" cap="none" dirty="0">
                <a:solidFill>
                  <a:schemeClr val="bg1"/>
                </a:solidFill>
              </a:rPr>
              <a:t>oupling </a:t>
            </a:r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cap="none" dirty="0">
                <a:solidFill>
                  <a:schemeClr val="bg1"/>
                </a:solidFill>
              </a:rPr>
              <a:t>eactions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hu-HU" sz="3200" b="1" dirty="0">
                <a:solidFill>
                  <a:schemeClr val="bg1"/>
                </a:solidFill>
              </a:rPr>
              <a:t>[1-2]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Gondolatbuborék: felhő 1">
            <a:extLst>
              <a:ext uri="{FF2B5EF4-FFF2-40B4-BE49-F238E27FC236}">
                <a16:creationId xmlns:a16="http://schemas.microsoft.com/office/drawing/2014/main" id="{AAEDF2DC-2E15-B140-987B-11532C524FB8}"/>
              </a:ext>
            </a:extLst>
          </p:cNvPr>
          <p:cNvSpPr/>
          <p:nvPr/>
        </p:nvSpPr>
        <p:spPr>
          <a:xfrm>
            <a:off x="0" y="1332145"/>
            <a:ext cx="2074153" cy="153893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8E9E1F8-5081-2949-BC52-442E50BA0ACA}"/>
              </a:ext>
            </a:extLst>
          </p:cNvPr>
          <p:cNvSpPr txBox="1"/>
          <p:nvPr/>
        </p:nvSpPr>
        <p:spPr>
          <a:xfrm>
            <a:off x="185306" y="1662573"/>
            <a:ext cx="170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chemeClr val="bg1"/>
                </a:solidFill>
              </a:rPr>
              <a:t>Quantum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chemical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calculations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were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made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by</a:t>
            </a:r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b="1" dirty="0">
                <a:solidFill>
                  <a:schemeClr val="bg1"/>
                </a:solidFill>
              </a:rPr>
              <a:t>Dr. Zoltán Mucsi.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BBE59A7D-9228-413A-A729-73A6179B1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685793"/>
              </p:ext>
            </p:extLst>
          </p:nvPr>
        </p:nvGraphicFramePr>
        <p:xfrm>
          <a:off x="2640271" y="716280"/>
          <a:ext cx="9456419" cy="571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S ChemDraw Drawing" r:id="rId3" imgW="9245868" imgH="6319678" progId="ChemDraw.Document.6.0">
                  <p:embed/>
                </p:oleObj>
              </mc:Choice>
              <mc:Fallback>
                <p:oleObj name="CS ChemDraw Drawing" r:id="rId3" imgW="9245868" imgH="631967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71" y="716280"/>
                        <a:ext cx="9456419" cy="5716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4F462101-0663-4142-B257-FCC3B14344A3}"/>
              </a:ext>
            </a:extLst>
          </p:cNvPr>
          <p:cNvSpPr txBox="1"/>
          <p:nvPr/>
        </p:nvSpPr>
        <p:spPr>
          <a:xfrm>
            <a:off x="2766816" y="6412110"/>
            <a:ext cx="6658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[1]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G.;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Henyecz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R.; Mucsi, Z.; Kiss, N.Z.,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Adv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Synth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Catal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2017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359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4322.</a:t>
            </a:r>
          </a:p>
          <a:p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[2]	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Henyecz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R.;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G.; Mucsi, Z.;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Pure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Appl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Chem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2019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91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121.</a:t>
            </a:r>
          </a:p>
        </p:txBody>
      </p:sp>
    </p:spTree>
    <p:extLst>
      <p:ext uri="{BB962C8B-B14F-4D97-AF65-F5344CB8AC3E}">
        <p14:creationId xmlns:p14="http://schemas.microsoft.com/office/powerpoint/2010/main" val="5137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0501" y="6309360"/>
            <a:ext cx="4761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D13F99F-571F-4F8C-A358-0EA324EA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639" y="7005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chemeClr val="bg1"/>
              </a:solidFill>
            </a:endParaRPr>
          </a:p>
        </p:txBody>
      </p:sp>
      <p:graphicFrame>
        <p:nvGraphicFramePr>
          <p:cNvPr id="22" name="Objektum 21">
            <a:extLst>
              <a:ext uri="{FF2B5EF4-FFF2-40B4-BE49-F238E27FC236}">
                <a16:creationId xmlns:a16="http://schemas.microsoft.com/office/drawing/2014/main" id="{366AB360-B564-4849-A39A-31A60C410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5138"/>
              </p:ext>
            </p:extLst>
          </p:nvPr>
        </p:nvGraphicFramePr>
        <p:xfrm>
          <a:off x="1531938" y="1377950"/>
          <a:ext cx="42878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S ChemDraw Drawing" r:id="rId3" imgW="3771630" imgH="1127505" progId="ChemDraw.Document.6.0">
                  <p:embed/>
                </p:oleObj>
              </mc:Choice>
              <mc:Fallback>
                <p:oleObj name="CS ChemDraw Drawing" r:id="rId3" imgW="3771630" imgH="1127505" progId="ChemDraw.Document.6.0">
                  <p:embed/>
                  <p:pic>
                    <p:nvPicPr>
                      <p:cNvPr id="7" name="Objektum 6">
                        <a:extLst>
                          <a:ext uri="{FF2B5EF4-FFF2-40B4-BE49-F238E27FC236}">
                            <a16:creationId xmlns:a16="http://schemas.microsoft.com/office/drawing/2014/main" id="{B8426FF8-37C3-4BFE-836C-5FB476934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77950"/>
                        <a:ext cx="4287837" cy="1235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áblázat 22">
            <a:extLst>
              <a:ext uri="{FF2B5EF4-FFF2-40B4-BE49-F238E27FC236}">
                <a16:creationId xmlns:a16="http://schemas.microsoft.com/office/drawing/2014/main" id="{CFF63070-2502-4917-941A-1639FBB66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13694"/>
              </p:ext>
            </p:extLst>
          </p:nvPr>
        </p:nvGraphicFramePr>
        <p:xfrm>
          <a:off x="6096000" y="1326187"/>
          <a:ext cx="5399985" cy="1122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902">
                  <a:extLst>
                    <a:ext uri="{9D8B030D-6E8A-4147-A177-3AD203B41FA5}">
                      <a16:colId xmlns:a16="http://schemas.microsoft.com/office/drawing/2014/main" val="4272985455"/>
                    </a:ext>
                  </a:extLst>
                </a:gridCol>
                <a:gridCol w="770632">
                  <a:extLst>
                    <a:ext uri="{9D8B030D-6E8A-4147-A177-3AD203B41FA5}">
                      <a16:colId xmlns:a16="http://schemas.microsoft.com/office/drawing/2014/main" val="1911180843"/>
                    </a:ext>
                  </a:extLst>
                </a:gridCol>
                <a:gridCol w="650754">
                  <a:extLst>
                    <a:ext uri="{9D8B030D-6E8A-4147-A177-3AD203B41FA5}">
                      <a16:colId xmlns:a16="http://schemas.microsoft.com/office/drawing/2014/main" val="439402847"/>
                    </a:ext>
                  </a:extLst>
                </a:gridCol>
                <a:gridCol w="731747">
                  <a:extLst>
                    <a:ext uri="{9D8B030D-6E8A-4147-A177-3AD203B41FA5}">
                      <a16:colId xmlns:a16="http://schemas.microsoft.com/office/drawing/2014/main" val="55255076"/>
                    </a:ext>
                  </a:extLst>
                </a:gridCol>
                <a:gridCol w="1332751">
                  <a:extLst>
                    <a:ext uri="{9D8B030D-6E8A-4147-A177-3AD203B41FA5}">
                      <a16:colId xmlns:a16="http://schemas.microsoft.com/office/drawing/2014/main" val="364706092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201835480"/>
                    </a:ext>
                  </a:extLst>
                </a:gridCol>
              </a:tblGrid>
              <a:tr h="3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 [°C]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 [min]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Conversion [%]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Yield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[%]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8266"/>
                  </a:ext>
                </a:extLst>
              </a:tr>
              <a:tr h="3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96070"/>
                  </a:ext>
                </a:extLst>
              </a:tr>
              <a:tr h="347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75909"/>
                  </a:ext>
                </a:extLst>
              </a:tr>
            </a:tbl>
          </a:graphicData>
        </a:graphic>
      </p:graphicFrame>
      <p:graphicFrame>
        <p:nvGraphicFramePr>
          <p:cNvPr id="25" name="Objektum 24">
            <a:extLst>
              <a:ext uri="{FF2B5EF4-FFF2-40B4-BE49-F238E27FC236}">
                <a16:creationId xmlns:a16="http://schemas.microsoft.com/office/drawing/2014/main" id="{A009D804-0701-4A45-8636-956045329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9389"/>
              </p:ext>
            </p:extLst>
          </p:nvPr>
        </p:nvGraphicFramePr>
        <p:xfrm>
          <a:off x="742950" y="3240088"/>
          <a:ext cx="47275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S ChemDraw Drawing" r:id="rId5" imgW="4143419" imgH="1106444" progId="ChemDraw.Document.6.0">
                  <p:embed/>
                </p:oleObj>
              </mc:Choice>
              <mc:Fallback>
                <p:oleObj name="CS ChemDraw Drawing" r:id="rId5" imgW="4143419" imgH="1106444" progId="ChemDraw.Document.6.0">
                  <p:embed/>
                  <p:pic>
                    <p:nvPicPr>
                      <p:cNvPr id="10" name="Objektum 9">
                        <a:extLst>
                          <a:ext uri="{FF2B5EF4-FFF2-40B4-BE49-F238E27FC236}">
                            <a16:creationId xmlns:a16="http://schemas.microsoft.com/office/drawing/2014/main" id="{C6238AA3-F331-4B49-AB29-04A24AAC3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" y="3240088"/>
                        <a:ext cx="4727575" cy="132080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Táblázat 25">
            <a:extLst>
              <a:ext uri="{FF2B5EF4-FFF2-40B4-BE49-F238E27FC236}">
                <a16:creationId xmlns:a16="http://schemas.microsoft.com/office/drawing/2014/main" id="{7EF93B56-E816-4FB8-B944-EC3966C28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25401"/>
              </p:ext>
            </p:extLst>
          </p:nvPr>
        </p:nvGraphicFramePr>
        <p:xfrm>
          <a:off x="5738782" y="2831354"/>
          <a:ext cx="6072218" cy="1969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67">
                  <a:extLst>
                    <a:ext uri="{9D8B030D-6E8A-4147-A177-3AD203B41FA5}">
                      <a16:colId xmlns:a16="http://schemas.microsoft.com/office/drawing/2014/main" val="951405259"/>
                    </a:ext>
                  </a:extLst>
                </a:gridCol>
                <a:gridCol w="646056">
                  <a:extLst>
                    <a:ext uri="{9D8B030D-6E8A-4147-A177-3AD203B41FA5}">
                      <a16:colId xmlns:a16="http://schemas.microsoft.com/office/drawing/2014/main" val="1791184771"/>
                    </a:ext>
                  </a:extLst>
                </a:gridCol>
                <a:gridCol w="950391">
                  <a:extLst>
                    <a:ext uri="{9D8B030D-6E8A-4147-A177-3AD203B41FA5}">
                      <a16:colId xmlns:a16="http://schemas.microsoft.com/office/drawing/2014/main" val="833096564"/>
                    </a:ext>
                  </a:extLst>
                </a:gridCol>
                <a:gridCol w="850772">
                  <a:extLst>
                    <a:ext uri="{9D8B030D-6E8A-4147-A177-3AD203B41FA5}">
                      <a16:colId xmlns:a16="http://schemas.microsoft.com/office/drawing/2014/main" val="2384817991"/>
                    </a:ext>
                  </a:extLst>
                </a:gridCol>
                <a:gridCol w="800517">
                  <a:extLst>
                    <a:ext uri="{9D8B030D-6E8A-4147-A177-3AD203B41FA5}">
                      <a16:colId xmlns:a16="http://schemas.microsoft.com/office/drawing/2014/main" val="1715542736"/>
                    </a:ext>
                  </a:extLst>
                </a:gridCol>
                <a:gridCol w="1474557">
                  <a:extLst>
                    <a:ext uri="{9D8B030D-6E8A-4147-A177-3AD203B41FA5}">
                      <a16:colId xmlns:a16="http://schemas.microsoft.com/office/drawing/2014/main" val="3644576828"/>
                    </a:ext>
                  </a:extLst>
                </a:gridCol>
                <a:gridCol w="1019358">
                  <a:extLst>
                    <a:ext uri="{9D8B030D-6E8A-4147-A177-3AD203B41FA5}">
                      <a16:colId xmlns:a16="http://schemas.microsoft.com/office/drawing/2014/main" val="3761798051"/>
                    </a:ext>
                  </a:extLst>
                </a:gridCol>
              </a:tblGrid>
              <a:tr h="463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 [°C]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 [min]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Conversion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[%]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[%]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11038"/>
                  </a:ext>
                </a:extLst>
              </a:tr>
              <a:tr h="301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hu-HU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[2]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6423175"/>
                  </a:ext>
                </a:extLst>
              </a:tr>
              <a:tr h="301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306753"/>
                  </a:ext>
                </a:extLst>
              </a:tr>
              <a:tr h="301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hu-HU" sz="14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105811"/>
                  </a:ext>
                </a:extLst>
              </a:tr>
              <a:tr h="301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hu-HU" sz="14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795936"/>
                  </a:ext>
                </a:extLst>
              </a:tr>
              <a:tr h="301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solidFill>
                      <a:srgbClr val="92E9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5635030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C404263D-8153-42FD-8C83-6622DFC7C5D2}"/>
              </a:ext>
            </a:extLst>
          </p:cNvPr>
          <p:cNvSpPr/>
          <p:nvPr/>
        </p:nvSpPr>
        <p:spPr>
          <a:xfrm>
            <a:off x="2674974" y="6426836"/>
            <a:ext cx="687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[1]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Henyecz</a:t>
            </a:r>
            <a:r>
              <a:rPr lang="en-GB" sz="1200" dirty="0">
                <a:solidFill>
                  <a:schemeClr val="bg1"/>
                </a:solidFill>
              </a:rPr>
              <a:t>, R.; Huszár, B.;.</a:t>
            </a:r>
            <a:r>
              <a:rPr lang="en-GB" sz="1200" dirty="0" err="1">
                <a:solidFill>
                  <a:schemeClr val="bg1"/>
                </a:solidFill>
              </a:rPr>
              <a:t>Grenitzer</a:t>
            </a:r>
            <a:r>
              <a:rPr lang="en-GB" sz="1200" dirty="0">
                <a:solidFill>
                  <a:schemeClr val="bg1"/>
                </a:solidFill>
              </a:rPr>
              <a:t> V.; </a:t>
            </a:r>
            <a:r>
              <a:rPr lang="en-GB" sz="1200" dirty="0" err="1">
                <a:solidFill>
                  <a:schemeClr val="bg1"/>
                </a:solidFill>
              </a:rPr>
              <a:t>Keglevich</a:t>
            </a:r>
            <a:r>
              <a:rPr lang="en-GB" sz="1200" dirty="0">
                <a:solidFill>
                  <a:schemeClr val="bg1"/>
                </a:solidFill>
              </a:rPr>
              <a:t>, G.</a:t>
            </a:r>
            <a:r>
              <a:rPr lang="hu-HU" sz="1200" dirty="0">
                <a:solidFill>
                  <a:schemeClr val="bg1"/>
                </a:solidFill>
              </a:rPr>
              <a:t>; </a:t>
            </a:r>
            <a:r>
              <a:rPr lang="en-GB" sz="1200" i="1" dirty="0" err="1">
                <a:solidFill>
                  <a:schemeClr val="bg1"/>
                </a:solidFill>
              </a:rPr>
              <a:t>Curr</a:t>
            </a:r>
            <a:r>
              <a:rPr lang="en-GB" sz="1200" i="1" dirty="0">
                <a:solidFill>
                  <a:schemeClr val="bg1"/>
                </a:solidFill>
              </a:rPr>
              <a:t>. Org. Chem..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2020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i="1" dirty="0">
                <a:solidFill>
                  <a:schemeClr val="bg1"/>
                </a:solidFill>
              </a:rPr>
              <a:t>24</a:t>
            </a:r>
            <a:r>
              <a:rPr lang="en-GB" sz="1200" dirty="0">
                <a:solidFill>
                  <a:schemeClr val="bg1"/>
                </a:solidFill>
              </a:rPr>
              <a:t>, 1048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hu-H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[2]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Henyecz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R.; </a:t>
            </a:r>
            <a:r>
              <a:rPr lang="hu-H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Keglevich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G.; Mucsi, Z.;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Pure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Appl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Chem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., </a:t>
            </a:r>
            <a:r>
              <a:rPr lang="hu-H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2019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91</a:t>
            </a: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, 121.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1492E90C-FEFE-4A1F-AF3A-80858D5CAED9}"/>
              </a:ext>
            </a:extLst>
          </p:cNvPr>
          <p:cNvSpPr txBox="1"/>
          <p:nvPr/>
        </p:nvSpPr>
        <p:spPr>
          <a:xfrm>
            <a:off x="6111594" y="4819224"/>
            <a:ext cx="5384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There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was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no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significant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change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in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presence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of 50% of KI.</a:t>
            </a:r>
            <a:endParaRPr lang="hu-HU" sz="1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hu-HU" sz="1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Pre-reaction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of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PhBr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and KI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at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120 °C-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on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for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 30 min in </a:t>
            </a:r>
            <a:r>
              <a:rPr lang="hu-HU" sz="1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ethanol</a:t>
            </a:r>
            <a:r>
              <a:rPr lang="hu-HU" sz="10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8AF4A6D7-D54B-43BA-B07D-CFC5CC06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25" y="418818"/>
            <a:ext cx="8160814" cy="773960"/>
          </a:xfrm>
        </p:spPr>
        <p:txBody>
          <a:bodyPr>
            <a:noAutofit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r</a:t>
            </a:r>
            <a:r>
              <a:rPr lang="hu-HU" sz="3200" b="1" cap="none" dirty="0" err="1">
                <a:solidFill>
                  <a:schemeClr val="bg1"/>
                </a:solidFill>
              </a:rPr>
              <a:t>eactivity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cap="none" dirty="0">
                <a:solidFill>
                  <a:schemeClr val="bg1"/>
                </a:solidFill>
              </a:rPr>
              <a:t>of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d</a:t>
            </a:r>
            <a:r>
              <a:rPr lang="hu-HU" sz="3200" b="1" cap="none" dirty="0" err="1">
                <a:solidFill>
                  <a:schemeClr val="bg1"/>
                </a:solidFill>
              </a:rPr>
              <a:t>ifferent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a</a:t>
            </a:r>
            <a:r>
              <a:rPr lang="hu-HU" sz="3200" b="1" cap="none" dirty="0" err="1">
                <a:solidFill>
                  <a:schemeClr val="bg1"/>
                </a:solidFill>
              </a:rPr>
              <a:t>ryl</a:t>
            </a:r>
            <a:r>
              <a:rPr lang="hu-HU" sz="3200" b="1" cap="none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d</a:t>
            </a:r>
            <a:r>
              <a:rPr lang="hu-HU" sz="3200" b="1" cap="none" dirty="0" err="1">
                <a:solidFill>
                  <a:schemeClr val="bg1"/>
                </a:solidFill>
              </a:rPr>
              <a:t>erivatives</a:t>
            </a:r>
            <a:r>
              <a:rPr lang="hu-HU" sz="3200" b="1" cap="none" dirty="0">
                <a:solidFill>
                  <a:schemeClr val="bg1"/>
                </a:solidFill>
              </a:rPr>
              <a:t> [1]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ktum 11">
            <a:extLst>
              <a:ext uri="{FF2B5EF4-FFF2-40B4-BE49-F238E27FC236}">
                <a16:creationId xmlns:a16="http://schemas.microsoft.com/office/drawing/2014/main" id="{5A0EC757-52F9-498A-9EE0-4DBF67C66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65193"/>
              </p:ext>
            </p:extLst>
          </p:nvPr>
        </p:nvGraphicFramePr>
        <p:xfrm>
          <a:off x="376238" y="5038725"/>
          <a:ext cx="49307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S ChemDraw Drawing" r:id="rId7" imgW="3931387" imgH="1084870" progId="ChemDraw.Document.6.0">
                  <p:embed/>
                </p:oleObj>
              </mc:Choice>
              <mc:Fallback>
                <p:oleObj name="CS ChemDraw Drawing" r:id="rId7" imgW="3931387" imgH="1084870" progId="ChemDraw.Document.6.0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A25EC523-BC9F-4754-B9B7-1210F977D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038725"/>
                        <a:ext cx="4930775" cy="13366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FD15FE3D-1959-4984-B37B-6F25F26AF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19912"/>
              </p:ext>
            </p:extLst>
          </p:nvPr>
        </p:nvGraphicFramePr>
        <p:xfrm>
          <a:off x="5540661" y="5404506"/>
          <a:ext cx="6442653" cy="9718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4514">
                  <a:extLst>
                    <a:ext uri="{9D8B030D-6E8A-4147-A177-3AD203B41FA5}">
                      <a16:colId xmlns:a16="http://schemas.microsoft.com/office/drawing/2014/main" val="4272985455"/>
                    </a:ext>
                  </a:extLst>
                </a:gridCol>
                <a:gridCol w="683517">
                  <a:extLst>
                    <a:ext uri="{9D8B030D-6E8A-4147-A177-3AD203B41FA5}">
                      <a16:colId xmlns:a16="http://schemas.microsoft.com/office/drawing/2014/main" val="1911180843"/>
                    </a:ext>
                  </a:extLst>
                </a:gridCol>
                <a:gridCol w="911780">
                  <a:extLst>
                    <a:ext uri="{9D8B030D-6E8A-4147-A177-3AD203B41FA5}">
                      <a16:colId xmlns:a16="http://schemas.microsoft.com/office/drawing/2014/main" val="439402847"/>
                    </a:ext>
                  </a:extLst>
                </a:gridCol>
                <a:gridCol w="1243754">
                  <a:extLst>
                    <a:ext uri="{9D8B030D-6E8A-4147-A177-3AD203B41FA5}">
                      <a16:colId xmlns:a16="http://schemas.microsoft.com/office/drawing/2014/main" val="55255076"/>
                    </a:ext>
                  </a:extLst>
                </a:gridCol>
                <a:gridCol w="1184903">
                  <a:extLst>
                    <a:ext uri="{9D8B030D-6E8A-4147-A177-3AD203B41FA5}">
                      <a16:colId xmlns:a16="http://schemas.microsoft.com/office/drawing/2014/main" val="3647060920"/>
                    </a:ext>
                  </a:extLst>
                </a:gridCol>
                <a:gridCol w="2044185">
                  <a:extLst>
                    <a:ext uri="{9D8B030D-6E8A-4147-A177-3AD203B41FA5}">
                      <a16:colId xmlns:a16="http://schemas.microsoft.com/office/drawing/2014/main" val="1201835480"/>
                    </a:ext>
                  </a:extLst>
                </a:gridCol>
              </a:tblGrid>
              <a:tr h="390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 [°C]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 [min]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Conversion [%]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[%]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818266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896070"/>
                  </a:ext>
                </a:extLst>
              </a:tr>
              <a:tr h="272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EtO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97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73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B1A622-C830-4F0A-8F1C-346A209A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0501" y="6309360"/>
            <a:ext cx="476190" cy="427871"/>
          </a:xfrm>
        </p:spPr>
        <p:txBody>
          <a:bodyPr/>
          <a:lstStyle/>
          <a:p>
            <a:fld id="{6D22F896-40B5-4ADD-8801-0D06FADFA095}" type="slidenum">
              <a:rPr lang="en-US" sz="1600" b="1" smtClean="0">
                <a:solidFill>
                  <a:schemeClr val="bg1"/>
                </a:solidFill>
              </a:rPr>
              <a:pPr/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DBD36B-D51D-4EA7-8644-9DFDEA4E9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11175"/>
              </p:ext>
            </p:extLst>
          </p:nvPr>
        </p:nvGraphicFramePr>
        <p:xfrm>
          <a:off x="157849" y="3167354"/>
          <a:ext cx="4962791" cy="317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6BAFA752-FDEE-4C12-8168-A3EA08B10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23601"/>
              </p:ext>
            </p:extLst>
          </p:nvPr>
        </p:nvGraphicFramePr>
        <p:xfrm>
          <a:off x="1635125" y="4535488"/>
          <a:ext cx="15208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S ChemDraw Drawing" r:id="rId4" imgW="1342055" imgH="807489" progId="ChemDraw.Document.6.0">
                  <p:embed/>
                </p:oleObj>
              </mc:Choice>
              <mc:Fallback>
                <p:oleObj name="CS ChemDraw Drawing" r:id="rId4" imgW="1342055" imgH="807489" progId="ChemDraw.Document.6.0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FEBDDA98-EC7A-4BEC-9B77-485FA2063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25" y="4535488"/>
                        <a:ext cx="1520825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43459B21-7C21-4CBA-B789-CAA74392E144}"/>
              </a:ext>
            </a:extLst>
          </p:cNvPr>
          <p:cNvSpPr/>
          <p:nvPr/>
        </p:nvSpPr>
        <p:spPr>
          <a:xfrm>
            <a:off x="5126320" y="1153897"/>
            <a:ext cx="6766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”P</a:t>
            </a:r>
            <a:r>
              <a:rPr lang="en-US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-ligand free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”</a:t>
            </a:r>
            <a:r>
              <a:rPr lang="en-US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, N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iX</a:t>
            </a:r>
            <a:r>
              <a:rPr lang="en-US" altLang="hu-HU" sz="2000" b="1" i="1" u="sng" baseline="-25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-catalyzed coupling reactions</a:t>
            </a:r>
            <a:endParaRPr lang="en-US" sz="20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119C4EB-C9EA-46FC-B2C1-A87C17677F1E}"/>
              </a:ext>
            </a:extLst>
          </p:cNvPr>
          <p:cNvSpPr/>
          <p:nvPr/>
        </p:nvSpPr>
        <p:spPr>
          <a:xfrm>
            <a:off x="264392" y="1531182"/>
            <a:ext cx="44629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We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studied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kinetics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of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Pd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OAc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r>
              <a:rPr lang="hu-HU" altLang="hu-HU" sz="1700" b="1" baseline="-25000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-catalyzed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Hirao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700" b="1" dirty="0" err="1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reaction</a:t>
            </a:r>
            <a:r>
              <a:rPr lang="hu-HU" altLang="hu-HU" sz="1700" b="1" dirty="0">
                <a:ln/>
                <a:solidFill>
                  <a:schemeClr val="bg1"/>
                </a:solidFill>
                <a:cs typeface="Times New Roman" panose="02020603050405020304" pitchFamily="18" charset="0"/>
              </a:rPr>
              <a:t> [1]. </a:t>
            </a:r>
            <a:r>
              <a:rPr kumimoji="0" lang="en-US" altLang="en-US" sz="17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</a:rPr>
              <a:t>It was found that the </a:t>
            </a:r>
            <a:r>
              <a:rPr kumimoji="0" lang="en-US" altLang="en-US" sz="17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</a:rPr>
              <a:t>Hirao</a:t>
            </a:r>
            <a:r>
              <a:rPr kumimoji="0" lang="en-US" altLang="en-US" sz="17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</a:rPr>
              <a:t> reaction commenced after 22 min, during the induction period of 22 min the active catalyst is formed</a:t>
            </a:r>
            <a:r>
              <a:rPr kumimoji="0" lang="hu-HU" altLang="en-US" sz="17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</a:rPr>
              <a:t>.</a:t>
            </a:r>
            <a:endParaRPr kumimoji="0" lang="en-US" altLang="en-US" sz="1700" b="0" u="none" strike="noStrike" cap="none" normalizeH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3C1DBAF-8475-4747-AB1B-214F5A1E5051}"/>
              </a:ext>
            </a:extLst>
          </p:cNvPr>
          <p:cNvSpPr/>
          <p:nvPr/>
        </p:nvSpPr>
        <p:spPr>
          <a:xfrm>
            <a:off x="1297473" y="1153897"/>
            <a:ext cx="3429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induction</a:t>
            </a:r>
            <a:r>
              <a:rPr lang="hu-HU" altLang="hu-HU" sz="2000" b="1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b="1" i="1" u="sng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period</a:t>
            </a:r>
            <a:endParaRPr lang="en-US" sz="20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8A0E0CEE-2B53-4A10-A60E-18ECAD6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269" y="279863"/>
            <a:ext cx="5646420" cy="773960"/>
          </a:xfrm>
        </p:spPr>
        <p:txBody>
          <a:bodyPr>
            <a:noAutofit/>
          </a:bodyPr>
          <a:lstStyle/>
          <a:p>
            <a:r>
              <a:rPr lang="hu-HU" sz="3200" b="1" dirty="0" err="1">
                <a:solidFill>
                  <a:schemeClr val="bg1"/>
                </a:solidFill>
              </a:rPr>
              <a:t>P</a:t>
            </a:r>
            <a:r>
              <a:rPr lang="hu-HU" sz="3200" b="1" cap="none" dirty="0" err="1">
                <a:solidFill>
                  <a:schemeClr val="bg1"/>
                </a:solidFill>
              </a:rPr>
              <a:t>alladium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cap="none" dirty="0">
                <a:solidFill>
                  <a:schemeClr val="bg1"/>
                </a:solidFill>
              </a:rPr>
              <a:t>and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N</a:t>
            </a:r>
            <a:r>
              <a:rPr lang="hu-HU" sz="3200" b="1" cap="none" dirty="0" err="1">
                <a:solidFill>
                  <a:schemeClr val="bg1"/>
                </a:solidFill>
              </a:rPr>
              <a:t>ickel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cap="none" dirty="0">
                <a:solidFill>
                  <a:schemeClr val="bg1"/>
                </a:solidFill>
              </a:rPr>
              <a:t>in </a:t>
            </a:r>
            <a:r>
              <a:rPr lang="hu-HU" sz="3200" b="1" cap="none" dirty="0" err="1">
                <a:solidFill>
                  <a:schemeClr val="bg1"/>
                </a:solidFill>
              </a:rPr>
              <a:t>the</a:t>
            </a:r>
            <a:r>
              <a:rPr lang="hu-HU" sz="3200" b="1" cap="none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a</a:t>
            </a:r>
            <a:r>
              <a:rPr lang="hu-HU" sz="3200" b="1" cap="none" dirty="0" err="1">
                <a:solidFill>
                  <a:schemeClr val="bg1"/>
                </a:solidFill>
              </a:rPr>
              <a:t>bsence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cap="none" dirty="0">
                <a:solidFill>
                  <a:schemeClr val="bg1"/>
                </a:solidFill>
              </a:rPr>
              <a:t>of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i="1" dirty="0">
                <a:solidFill>
                  <a:schemeClr val="bg1"/>
                </a:solidFill>
              </a:rPr>
              <a:t>P</a:t>
            </a:r>
            <a:r>
              <a:rPr lang="hu-HU" sz="3200" b="1" dirty="0">
                <a:solidFill>
                  <a:schemeClr val="bg1"/>
                </a:solidFill>
              </a:rPr>
              <a:t>-</a:t>
            </a:r>
            <a:r>
              <a:rPr lang="hu-HU" sz="3200" b="1" cap="none" dirty="0" err="1">
                <a:solidFill>
                  <a:schemeClr val="bg1"/>
                </a:solidFill>
              </a:rPr>
              <a:t>ligands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2EB3BBC-FDF2-46AF-9222-294CAF49DBE3}"/>
              </a:ext>
            </a:extLst>
          </p:cNvPr>
          <p:cNvSpPr/>
          <p:nvPr/>
        </p:nvSpPr>
        <p:spPr>
          <a:xfrm>
            <a:off x="-52396" y="6405568"/>
            <a:ext cx="660177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[1]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Henyecz</a:t>
            </a:r>
            <a:r>
              <a:rPr lang="en-GB" sz="1200" dirty="0">
                <a:solidFill>
                  <a:schemeClr val="bg1"/>
                </a:solidFill>
              </a:rPr>
              <a:t>, R.; Huszár, B.;.</a:t>
            </a:r>
            <a:r>
              <a:rPr lang="en-GB" sz="1200" dirty="0" err="1">
                <a:solidFill>
                  <a:schemeClr val="bg1"/>
                </a:solidFill>
              </a:rPr>
              <a:t>Grenitzer</a:t>
            </a:r>
            <a:r>
              <a:rPr lang="en-GB" sz="1200" dirty="0">
                <a:solidFill>
                  <a:schemeClr val="bg1"/>
                </a:solidFill>
              </a:rPr>
              <a:t> V.; </a:t>
            </a:r>
            <a:r>
              <a:rPr lang="en-GB" sz="1200" dirty="0" err="1">
                <a:solidFill>
                  <a:schemeClr val="bg1"/>
                </a:solidFill>
              </a:rPr>
              <a:t>Keglevich</a:t>
            </a:r>
            <a:r>
              <a:rPr lang="en-GB" sz="1200" dirty="0">
                <a:solidFill>
                  <a:schemeClr val="bg1"/>
                </a:solidFill>
              </a:rPr>
              <a:t>, G.</a:t>
            </a:r>
            <a:r>
              <a:rPr lang="hu-HU" sz="1200" dirty="0">
                <a:solidFill>
                  <a:schemeClr val="bg1"/>
                </a:solidFill>
              </a:rPr>
              <a:t>; </a:t>
            </a:r>
            <a:r>
              <a:rPr lang="en-GB" sz="1200" i="1" dirty="0" err="1">
                <a:solidFill>
                  <a:schemeClr val="bg1"/>
                </a:solidFill>
              </a:rPr>
              <a:t>Curr</a:t>
            </a:r>
            <a:r>
              <a:rPr lang="en-GB" sz="1200" i="1" dirty="0">
                <a:solidFill>
                  <a:schemeClr val="bg1"/>
                </a:solidFill>
              </a:rPr>
              <a:t>. Org. Chem..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2020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i="1" dirty="0">
                <a:solidFill>
                  <a:schemeClr val="bg1"/>
                </a:solidFill>
              </a:rPr>
              <a:t>24</a:t>
            </a:r>
            <a:r>
              <a:rPr lang="en-GB" sz="1200" dirty="0">
                <a:solidFill>
                  <a:schemeClr val="bg1"/>
                </a:solidFill>
              </a:rPr>
              <a:t>, 1048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hu-H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[</a:t>
            </a:r>
            <a:r>
              <a:rPr lang="hu-HU" sz="1200">
                <a:solidFill>
                  <a:schemeClr val="bg1"/>
                </a:solidFill>
                <a:cs typeface="Times New Roman" panose="02020603050405020304" pitchFamily="18" charset="0"/>
              </a:rPr>
              <a:t>2]</a:t>
            </a:r>
            <a:r>
              <a:rPr lang="en-GB" sz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Jablonkai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Balázs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L. B.;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Org. Chem.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197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ktum 13">
            <a:extLst>
              <a:ext uri="{FF2B5EF4-FFF2-40B4-BE49-F238E27FC236}">
                <a16:creationId xmlns:a16="http://schemas.microsoft.com/office/drawing/2014/main" id="{E775B20D-994F-4C58-9066-0FC80CBD1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21151"/>
              </p:ext>
            </p:extLst>
          </p:nvPr>
        </p:nvGraphicFramePr>
        <p:xfrm>
          <a:off x="5952152" y="3421888"/>
          <a:ext cx="5439634" cy="1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S ChemDraw Drawing" r:id="rId6" imgW="4998404" imgH="1706796" progId="ChemDraw.Document.6.0">
                  <p:embed/>
                </p:oleObj>
              </mc:Choice>
              <mc:Fallback>
                <p:oleObj name="CS ChemDraw Drawing" r:id="rId6" imgW="4998404" imgH="1706796" progId="ChemDraw.Document.6.0">
                  <p:embed/>
                  <p:pic>
                    <p:nvPicPr>
                      <p:cNvPr id="9" name="Objektum 8">
                        <a:extLst>
                          <a:ext uri="{FF2B5EF4-FFF2-40B4-BE49-F238E27FC236}">
                            <a16:creationId xmlns:a16="http://schemas.microsoft.com/office/drawing/2014/main" id="{F9D4F45E-5392-4500-8579-9D96F308A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152" y="3421888"/>
                        <a:ext cx="5439634" cy="191810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59E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yamatábra: Bekötés 14">
            <a:extLst>
              <a:ext uri="{FF2B5EF4-FFF2-40B4-BE49-F238E27FC236}">
                <a16:creationId xmlns:a16="http://schemas.microsoft.com/office/drawing/2014/main" id="{07B54313-3F32-4A2F-88F4-430ABAEC4179}"/>
              </a:ext>
            </a:extLst>
          </p:cNvPr>
          <p:cNvSpPr/>
          <p:nvPr/>
        </p:nvSpPr>
        <p:spPr>
          <a:xfrm>
            <a:off x="7445834" y="5405168"/>
            <a:ext cx="1087511" cy="10599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666CFAAC-D29B-43AA-A64E-241CF234CBE0}"/>
              </a:ext>
            </a:extLst>
          </p:cNvPr>
          <p:cNvSpPr/>
          <p:nvPr/>
        </p:nvSpPr>
        <p:spPr>
          <a:xfrm>
            <a:off x="6417856" y="5798381"/>
            <a:ext cx="975361" cy="3648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zorzás jele 1">
            <a:extLst>
              <a:ext uri="{FF2B5EF4-FFF2-40B4-BE49-F238E27FC236}">
                <a16:creationId xmlns:a16="http://schemas.microsoft.com/office/drawing/2014/main" id="{2E53F2EF-67D2-4DD8-B398-573E24596731}"/>
              </a:ext>
            </a:extLst>
          </p:cNvPr>
          <p:cNvSpPr/>
          <p:nvPr/>
        </p:nvSpPr>
        <p:spPr>
          <a:xfrm>
            <a:off x="6043897" y="5532960"/>
            <a:ext cx="1600200" cy="914400"/>
          </a:xfrm>
          <a:prstGeom prst="mathMultiply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3918C37-20AE-4C98-8542-BCF34E2CE48C}"/>
              </a:ext>
            </a:extLst>
          </p:cNvPr>
          <p:cNvSpPr txBox="1"/>
          <p:nvPr/>
        </p:nvSpPr>
        <p:spPr>
          <a:xfrm>
            <a:off x="6443644" y="6425248"/>
            <a:ext cx="5617473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Mucsi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Z.;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Pure Appl. Chem.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493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5000"/>
              </a:lnSpc>
            </a:pP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Keglevich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Henyecz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R.;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Mucsi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Z.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J. Org. Chem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14486</a:t>
            </a:r>
            <a:r>
              <a:rPr lang="hu-H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Nyíl: jobbra mutató 29">
            <a:extLst>
              <a:ext uri="{FF2B5EF4-FFF2-40B4-BE49-F238E27FC236}">
                <a16:creationId xmlns:a16="http://schemas.microsoft.com/office/drawing/2014/main" id="{583867AA-E397-49BC-9796-4AE880BDED30}"/>
              </a:ext>
            </a:extLst>
          </p:cNvPr>
          <p:cNvSpPr/>
          <p:nvPr/>
        </p:nvSpPr>
        <p:spPr>
          <a:xfrm>
            <a:off x="9945685" y="5798381"/>
            <a:ext cx="975361" cy="3648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84BF82F7-1A5E-4024-BA09-F7667DFA2D7C}"/>
              </a:ext>
            </a:extLst>
          </p:cNvPr>
          <p:cNvSpPr txBox="1"/>
          <p:nvPr/>
        </p:nvSpPr>
        <p:spPr>
          <a:xfrm>
            <a:off x="5216359" y="1509742"/>
            <a:ext cx="6956121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altLang="en-US" sz="1700" b="1" dirty="0" err="1">
                <a:solidFill>
                  <a:schemeClr val="bg1"/>
                </a:solidFill>
              </a:rPr>
              <a:t>Quantum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chemical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calculations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confirmed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that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>
                <a:solidFill>
                  <a:schemeClr val="bg1"/>
                </a:solidFill>
              </a:rPr>
              <a:t>Ni</a:t>
            </a:r>
            <a:r>
              <a:rPr lang="hu-HU" altLang="en-US" sz="1700" b="1" dirty="0">
                <a:solidFill>
                  <a:schemeClr val="bg1"/>
                </a:solidFill>
              </a:rPr>
              <a:t>(II) </a:t>
            </a:r>
            <a:r>
              <a:rPr lang="hu-HU" altLang="en-US" sz="1700" b="1" dirty="0" err="1">
                <a:solidFill>
                  <a:schemeClr val="bg1"/>
                </a:solidFill>
              </a:rPr>
              <a:t>was</a:t>
            </a:r>
            <a:r>
              <a:rPr lang="en-US" altLang="en-US" sz="1700" b="1" dirty="0">
                <a:solidFill>
                  <a:schemeClr val="bg1"/>
                </a:solidFill>
              </a:rPr>
              <a:t> not reduced</a:t>
            </a:r>
            <a:r>
              <a:rPr lang="hu-HU" altLang="en-US" sz="1700" b="1" dirty="0">
                <a:solidFill>
                  <a:schemeClr val="bg1"/>
                </a:solidFill>
              </a:rPr>
              <a:t> in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reduce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agent</a:t>
            </a:r>
            <a:r>
              <a:rPr lang="hu-HU" altLang="en-US" sz="1700" b="1" dirty="0">
                <a:solidFill>
                  <a:schemeClr val="bg1"/>
                </a:solidFill>
              </a:rPr>
              <a:t> free and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i="1" dirty="0">
                <a:solidFill>
                  <a:schemeClr val="bg1"/>
                </a:solidFill>
              </a:rPr>
              <a:t>P</a:t>
            </a:r>
            <a:r>
              <a:rPr lang="hu-HU" altLang="en-US" sz="1700" b="1" dirty="0">
                <a:solidFill>
                  <a:schemeClr val="bg1"/>
                </a:solidFill>
              </a:rPr>
              <a:t>-</a:t>
            </a:r>
            <a:r>
              <a:rPr lang="hu-HU" altLang="en-US" sz="1700" b="1" dirty="0" err="1">
                <a:solidFill>
                  <a:schemeClr val="bg1"/>
                </a:solidFill>
              </a:rPr>
              <a:t>ligand</a:t>
            </a:r>
            <a:r>
              <a:rPr lang="hu-HU" altLang="en-US" sz="1700" b="1" dirty="0">
                <a:solidFill>
                  <a:schemeClr val="bg1"/>
                </a:solidFill>
              </a:rPr>
              <a:t> free </a:t>
            </a:r>
            <a:r>
              <a:rPr lang="hu-HU" altLang="en-US" sz="1700" b="1" dirty="0" err="1">
                <a:solidFill>
                  <a:schemeClr val="bg1"/>
                </a:solidFill>
              </a:rPr>
              <a:t>coupling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reactions</a:t>
            </a:r>
            <a:r>
              <a:rPr lang="hu-HU" altLang="en-US" sz="1700" b="1" dirty="0">
                <a:solidFill>
                  <a:schemeClr val="bg1"/>
                </a:solidFill>
              </a:rPr>
              <a:t> [2-4]. </a:t>
            </a:r>
            <a:r>
              <a:rPr lang="hu-HU" altLang="en-US" sz="1700" b="1" dirty="0" err="1">
                <a:solidFill>
                  <a:schemeClr val="bg1"/>
                </a:solidFill>
              </a:rPr>
              <a:t>It</a:t>
            </a:r>
            <a:r>
              <a:rPr lang="hu-HU" altLang="en-US" sz="1700" b="1" dirty="0">
                <a:solidFill>
                  <a:schemeClr val="bg1"/>
                </a:solidFill>
              </a:rPr>
              <a:t> e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nter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ed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to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the catalytic cycle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after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catalyst</a:t>
            </a:r>
            <a:r>
              <a:rPr kumimoji="0" lang="hu-HU" altLang="en-US" sz="17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formation</a:t>
            </a:r>
            <a:r>
              <a:rPr kumimoji="0" lang="hu-HU" altLang="en-US" sz="17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only in the +2 oxidation state</a:t>
            </a:r>
            <a:r>
              <a:rPr lang="hu-HU" altLang="en-US" sz="1700" b="1" dirty="0">
                <a:solidFill>
                  <a:schemeClr val="bg1"/>
                </a:solidFill>
              </a:rPr>
              <a:t>. </a:t>
            </a:r>
            <a:r>
              <a:rPr lang="hu-HU" altLang="en-US" sz="1700" b="1" dirty="0" err="1">
                <a:solidFill>
                  <a:schemeClr val="bg1"/>
                </a:solidFill>
              </a:rPr>
              <a:t>This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was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followed by oxidative addition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hu-HU" altLang="en-US" sz="1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steps</a:t>
            </a:r>
            <a:r>
              <a:rPr lang="hu-HU" altLang="en-US" sz="1700" b="1" dirty="0">
                <a:solidFill>
                  <a:schemeClr val="bg1"/>
                </a:solidFill>
              </a:rPr>
              <a:t> -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oxidation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state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changed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from</a:t>
            </a:r>
            <a:r>
              <a:rPr lang="hu-HU" altLang="en-US" sz="1700" b="1" dirty="0">
                <a:solidFill>
                  <a:schemeClr val="bg1"/>
                </a:solidFill>
              </a:rPr>
              <a:t> +2 </a:t>
            </a:r>
            <a:r>
              <a:rPr lang="hu-HU" altLang="en-US" sz="1700" b="1" dirty="0" err="1">
                <a:solidFill>
                  <a:schemeClr val="bg1"/>
                </a:solidFill>
              </a:rPr>
              <a:t>to</a:t>
            </a:r>
            <a:r>
              <a:rPr lang="hu-HU" altLang="en-US" sz="1700" b="1" dirty="0">
                <a:solidFill>
                  <a:schemeClr val="bg1"/>
                </a:solidFill>
              </a:rPr>
              <a:t> +4,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and reductive elimination steps</a:t>
            </a:r>
            <a:r>
              <a:rPr kumimoji="0" lang="hu-HU" altLang="en-US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 </a:t>
            </a:r>
            <a:r>
              <a:rPr lang="en-US" altLang="en-US" sz="1700" b="1" dirty="0">
                <a:solidFill>
                  <a:schemeClr val="bg1"/>
                </a:solidFill>
              </a:rPr>
              <a:t>The ligand</a:t>
            </a:r>
            <a:r>
              <a:rPr lang="hu-HU" altLang="en-US" sz="1700" b="1" dirty="0">
                <a:solidFill>
                  <a:schemeClr val="bg1"/>
                </a:solidFill>
              </a:rPr>
              <a:t>s</a:t>
            </a:r>
            <a:r>
              <a:rPr lang="en-US" altLang="en-US" sz="1700" b="1" dirty="0">
                <a:solidFill>
                  <a:schemeClr val="bg1"/>
                </a:solidFill>
              </a:rPr>
              <a:t> for Ni</a:t>
            </a:r>
            <a:r>
              <a:rPr lang="hu-HU" altLang="en-US" sz="1700" b="1" dirty="0">
                <a:solidFill>
                  <a:schemeClr val="bg1"/>
                </a:solidFill>
              </a:rPr>
              <a:t>(</a:t>
            </a:r>
            <a:r>
              <a:rPr lang="en-US" altLang="en-US" sz="1700" b="1" dirty="0">
                <a:solidFill>
                  <a:schemeClr val="bg1"/>
                </a:solidFill>
              </a:rPr>
              <a:t>II</a:t>
            </a:r>
            <a:r>
              <a:rPr lang="hu-HU" altLang="en-US" sz="1700" b="1" dirty="0">
                <a:solidFill>
                  <a:schemeClr val="bg1"/>
                </a:solidFill>
              </a:rPr>
              <a:t>)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were</a:t>
            </a:r>
            <a:r>
              <a:rPr lang="en-US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en-US" altLang="en-US" sz="1700" b="1" dirty="0">
                <a:solidFill>
                  <a:schemeClr val="bg1"/>
                </a:solidFill>
              </a:rPr>
              <a:t> excess of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hu-HU" altLang="en-US" sz="1700" b="1" dirty="0" err="1">
                <a:solidFill>
                  <a:schemeClr val="bg1"/>
                </a:solidFill>
              </a:rPr>
              <a:t>the</a:t>
            </a:r>
            <a:r>
              <a:rPr lang="hu-HU" altLang="en-US" sz="1700" b="1" dirty="0">
                <a:solidFill>
                  <a:schemeClr val="bg1"/>
                </a:solidFill>
              </a:rPr>
              <a:t> </a:t>
            </a:r>
            <a:r>
              <a:rPr lang="en-US" altLang="en-US" sz="1700" b="1" dirty="0">
                <a:solidFill>
                  <a:schemeClr val="bg1"/>
                </a:solidFill>
              </a:rPr>
              <a:t>&gt;P(O)H-compounds</a:t>
            </a:r>
            <a:r>
              <a:rPr lang="hu-HU" altLang="en-US" sz="1700" b="1" dirty="0">
                <a:solidFill>
                  <a:schemeClr val="bg1"/>
                </a:solidFill>
              </a:rPr>
              <a:t>.</a:t>
            </a:r>
            <a:endParaRPr lang="en-US" altLang="en-US" sz="1700" b="1" dirty="0">
              <a:solidFill>
                <a:schemeClr val="bg1"/>
              </a:solidFill>
            </a:endParaRPr>
          </a:p>
        </p:txBody>
      </p:sp>
      <p:sp>
        <p:nvSpPr>
          <p:cNvPr id="35" name="Mosolygó arc 34">
            <a:extLst>
              <a:ext uri="{FF2B5EF4-FFF2-40B4-BE49-F238E27FC236}">
                <a16:creationId xmlns:a16="http://schemas.microsoft.com/office/drawing/2014/main" id="{6AAEEED9-5A85-458B-A07E-CB6509741368}"/>
              </a:ext>
            </a:extLst>
          </p:cNvPr>
          <p:cNvSpPr/>
          <p:nvPr/>
        </p:nvSpPr>
        <p:spPr>
          <a:xfrm>
            <a:off x="10058869" y="5402672"/>
            <a:ext cx="662854" cy="68085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yamatábra: Bekötés 37">
            <a:extLst>
              <a:ext uri="{FF2B5EF4-FFF2-40B4-BE49-F238E27FC236}">
                <a16:creationId xmlns:a16="http://schemas.microsoft.com/office/drawing/2014/main" id="{02BDEA31-7B0E-470E-85EC-FCB9C795D519}"/>
              </a:ext>
            </a:extLst>
          </p:cNvPr>
          <p:cNvSpPr/>
          <p:nvPr/>
        </p:nvSpPr>
        <p:spPr>
          <a:xfrm>
            <a:off x="5252514" y="5405168"/>
            <a:ext cx="1087511" cy="10599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D4BD67DB-4ABE-4707-9149-A4BBF9FDC45E}"/>
              </a:ext>
            </a:extLst>
          </p:cNvPr>
          <p:cNvSpPr txBox="1"/>
          <p:nvPr/>
        </p:nvSpPr>
        <p:spPr>
          <a:xfrm>
            <a:off x="7691967" y="5706633"/>
            <a:ext cx="7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en-US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8B5E3F01-4817-47BC-9620-C87447E17D46}"/>
              </a:ext>
            </a:extLst>
          </p:cNvPr>
          <p:cNvSpPr txBox="1"/>
          <p:nvPr/>
        </p:nvSpPr>
        <p:spPr>
          <a:xfrm>
            <a:off x="5519465" y="5701589"/>
            <a:ext cx="61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olyamatábra: Bekötés 42">
            <a:extLst>
              <a:ext uri="{FF2B5EF4-FFF2-40B4-BE49-F238E27FC236}">
                <a16:creationId xmlns:a16="http://schemas.microsoft.com/office/drawing/2014/main" id="{D2F59810-CF33-403D-8019-433FBA08576C}"/>
              </a:ext>
            </a:extLst>
          </p:cNvPr>
          <p:cNvSpPr/>
          <p:nvPr/>
        </p:nvSpPr>
        <p:spPr>
          <a:xfrm>
            <a:off x="10924275" y="5397705"/>
            <a:ext cx="1087511" cy="10599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olyamatábra: Bekötés 43">
            <a:extLst>
              <a:ext uri="{FF2B5EF4-FFF2-40B4-BE49-F238E27FC236}">
                <a16:creationId xmlns:a16="http://schemas.microsoft.com/office/drawing/2014/main" id="{21CF307A-F3DF-4A63-9B2A-EEB350BD4F8D}"/>
              </a:ext>
            </a:extLst>
          </p:cNvPr>
          <p:cNvSpPr/>
          <p:nvPr/>
        </p:nvSpPr>
        <p:spPr>
          <a:xfrm>
            <a:off x="8811356" y="5395052"/>
            <a:ext cx="1087511" cy="10599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C2994619-690B-479F-80B6-3BF76DACCE1F}"/>
              </a:ext>
            </a:extLst>
          </p:cNvPr>
          <p:cNvSpPr txBox="1"/>
          <p:nvPr/>
        </p:nvSpPr>
        <p:spPr>
          <a:xfrm>
            <a:off x="9082600" y="5706633"/>
            <a:ext cx="7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en-US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57EED449-3974-425A-A2B5-0F3EF3868BB3}"/>
              </a:ext>
            </a:extLst>
          </p:cNvPr>
          <p:cNvSpPr txBox="1"/>
          <p:nvPr/>
        </p:nvSpPr>
        <p:spPr>
          <a:xfrm>
            <a:off x="11168546" y="5669214"/>
            <a:ext cx="7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hu-HU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</a:t>
            </a:r>
            <a:endParaRPr lang="en-US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023561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{E7D4900F-1049-FA43-BCB0-854EC5CC2C22}tf10001079</Template>
  <TotalTime>3917</TotalTime>
  <Words>2167</Words>
  <Application>Microsoft Office PowerPoint</Application>
  <PresentationFormat>Szélesvásznú</PresentationFormat>
  <Paragraphs>321</Paragraphs>
  <Slides>15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Arial</vt:lpstr>
      <vt:lpstr>Britannic Bold</vt:lpstr>
      <vt:lpstr>Calibri</vt:lpstr>
      <vt:lpstr>Century Gothic</vt:lpstr>
      <vt:lpstr>Courier New</vt:lpstr>
      <vt:lpstr>Palatino Linotype</vt:lpstr>
      <vt:lpstr>Times New Roman</vt:lpstr>
      <vt:lpstr>Wingdings</vt:lpstr>
      <vt:lpstr>Kondenzcsík</vt:lpstr>
      <vt:lpstr>CS ChemDraw Drawing</vt:lpstr>
      <vt:lpstr>Microwave assisted synthesis of  aryl phosphonates and  tertiary phosphine oxides  by the Hirao reaction </vt:lpstr>
      <vt:lpstr>aryl phosphonates and  tertiary phosphine Oxides</vt:lpstr>
      <vt:lpstr>The p–C coupling reactions –  Literature review I.  </vt:lpstr>
      <vt:lpstr>The p–C coupling reactions –  Literature review II.  </vt:lpstr>
      <vt:lpstr>The p–C coupling reactions –  Literature review III.  </vt:lpstr>
      <vt:lpstr>“P-ligand free”, Pd(oac)2 catalyzed coupling reactions</vt:lpstr>
      <vt:lpstr>Mechanism of the “P-ligand free”  coupling reactions [1-2]</vt:lpstr>
      <vt:lpstr>reactivity of different aryl derivatives [1]</vt:lpstr>
      <vt:lpstr>Palladium and Nickel in the absence of P-ligands</vt:lpstr>
      <vt:lpstr>Cu(I)-promoted reactions [1] </vt:lpstr>
      <vt:lpstr>Mechanisms of the Cu(I)-promoted reactions [1] </vt:lpstr>
      <vt:lpstr>Conclusions</vt:lpstr>
      <vt:lpstr>Conclusions</vt:lpstr>
      <vt:lpstr>THANk YOU FOR YOUR ATTENTION!</vt:lpstr>
      <vt:lpstr>list of the P-ligands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assisted synthesis of aryl phosphonates and tertiary phosphine oxides by the Hirao reaction </dc:title>
  <dc:creator>Huszár Bianka</dc:creator>
  <cp:lastModifiedBy>Huszár Bianka</cp:lastModifiedBy>
  <cp:revision>140</cp:revision>
  <dcterms:created xsi:type="dcterms:W3CDTF">2021-09-28T10:16:05Z</dcterms:created>
  <dcterms:modified xsi:type="dcterms:W3CDTF">2021-10-18T09:33:18Z</dcterms:modified>
</cp:coreProperties>
</file>