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30267275" cy="42794238"/>
  <p:notesSz cx="7004050" cy="9290050"/>
  <p:defaultTextStyle>
    <a:defPPr>
      <a:defRPr lang="en-US"/>
    </a:defPPr>
    <a:lvl1pPr marL="0" algn="l" defTabSz="4174556" rtl="0" eaLnBrk="1" latinLnBrk="0" hangingPunct="1">
      <a:defRPr sz="8200" kern="1200">
        <a:solidFill>
          <a:schemeClr val="tx1"/>
        </a:solidFill>
        <a:latin typeface="+mn-lt"/>
        <a:ea typeface="+mn-ea"/>
        <a:cs typeface="+mn-cs"/>
      </a:defRPr>
    </a:lvl1pPr>
    <a:lvl2pPr marL="2087278" algn="l" defTabSz="4174556" rtl="0" eaLnBrk="1" latinLnBrk="0" hangingPunct="1">
      <a:defRPr sz="8200" kern="1200">
        <a:solidFill>
          <a:schemeClr val="tx1"/>
        </a:solidFill>
        <a:latin typeface="+mn-lt"/>
        <a:ea typeface="+mn-ea"/>
        <a:cs typeface="+mn-cs"/>
      </a:defRPr>
    </a:lvl2pPr>
    <a:lvl3pPr marL="4174556" algn="l" defTabSz="4174556" rtl="0" eaLnBrk="1" latinLnBrk="0" hangingPunct="1">
      <a:defRPr sz="8200" kern="1200">
        <a:solidFill>
          <a:schemeClr val="tx1"/>
        </a:solidFill>
        <a:latin typeface="+mn-lt"/>
        <a:ea typeface="+mn-ea"/>
        <a:cs typeface="+mn-cs"/>
      </a:defRPr>
    </a:lvl3pPr>
    <a:lvl4pPr marL="6261834" algn="l" defTabSz="4174556" rtl="0" eaLnBrk="1" latinLnBrk="0" hangingPunct="1">
      <a:defRPr sz="8200" kern="1200">
        <a:solidFill>
          <a:schemeClr val="tx1"/>
        </a:solidFill>
        <a:latin typeface="+mn-lt"/>
        <a:ea typeface="+mn-ea"/>
        <a:cs typeface="+mn-cs"/>
      </a:defRPr>
    </a:lvl4pPr>
    <a:lvl5pPr marL="8349113" algn="l" defTabSz="4174556" rtl="0" eaLnBrk="1" latinLnBrk="0" hangingPunct="1">
      <a:defRPr sz="8200" kern="1200">
        <a:solidFill>
          <a:schemeClr val="tx1"/>
        </a:solidFill>
        <a:latin typeface="+mn-lt"/>
        <a:ea typeface="+mn-ea"/>
        <a:cs typeface="+mn-cs"/>
      </a:defRPr>
    </a:lvl5pPr>
    <a:lvl6pPr marL="10436390" algn="l" defTabSz="4174556" rtl="0" eaLnBrk="1" latinLnBrk="0" hangingPunct="1">
      <a:defRPr sz="8200" kern="1200">
        <a:solidFill>
          <a:schemeClr val="tx1"/>
        </a:solidFill>
        <a:latin typeface="+mn-lt"/>
        <a:ea typeface="+mn-ea"/>
        <a:cs typeface="+mn-cs"/>
      </a:defRPr>
    </a:lvl6pPr>
    <a:lvl7pPr marL="12523668" algn="l" defTabSz="4174556" rtl="0" eaLnBrk="1" latinLnBrk="0" hangingPunct="1">
      <a:defRPr sz="8200" kern="1200">
        <a:solidFill>
          <a:schemeClr val="tx1"/>
        </a:solidFill>
        <a:latin typeface="+mn-lt"/>
        <a:ea typeface="+mn-ea"/>
        <a:cs typeface="+mn-cs"/>
      </a:defRPr>
    </a:lvl7pPr>
    <a:lvl8pPr marL="14610946" algn="l" defTabSz="4174556" rtl="0" eaLnBrk="1" latinLnBrk="0" hangingPunct="1">
      <a:defRPr sz="8200" kern="1200">
        <a:solidFill>
          <a:schemeClr val="tx1"/>
        </a:solidFill>
        <a:latin typeface="+mn-lt"/>
        <a:ea typeface="+mn-ea"/>
        <a:cs typeface="+mn-cs"/>
      </a:defRPr>
    </a:lvl8pPr>
    <a:lvl9pPr marL="16698224" algn="l" defTabSz="4174556" rtl="0" eaLnBrk="1" latinLnBrk="0" hangingPunct="1">
      <a:defRPr sz="82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479">
          <p15:clr>
            <a:srgbClr val="A4A3A4"/>
          </p15:clr>
        </p15:guide>
        <p15:guide id="2" pos="953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660" autoAdjust="0"/>
    <p:restoredTop sz="99568" autoAdjust="0"/>
  </p:normalViewPr>
  <p:slideViewPr>
    <p:cSldViewPr>
      <p:cViewPr>
        <p:scale>
          <a:sx n="35" d="100"/>
          <a:sy n="35" d="100"/>
        </p:scale>
        <p:origin x="234" y="-4488"/>
      </p:cViewPr>
      <p:guideLst>
        <p:guide orient="horz" pos="13479"/>
        <p:guide pos="9533"/>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image" Target="../media/image3.emf"/></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1" name="Rectangle 10"/>
          <p:cNvSpPr/>
          <p:nvPr userDrawn="1"/>
        </p:nvSpPr>
        <p:spPr>
          <a:xfrm>
            <a:off x="29426517" y="0"/>
            <a:ext cx="840758" cy="42794238"/>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6970" tIns="43485" rIns="86970" bIns="43485" rtlCol="0" anchor="ctr"/>
          <a:lstStyle/>
          <a:p>
            <a:pPr algn="ctr"/>
            <a:endParaRPr lang="en-US" dirty="0"/>
          </a:p>
        </p:txBody>
      </p:sp>
      <p:sp>
        <p:nvSpPr>
          <p:cNvPr id="10" name="Rectangle 9"/>
          <p:cNvSpPr/>
          <p:nvPr userDrawn="1"/>
        </p:nvSpPr>
        <p:spPr>
          <a:xfrm>
            <a:off x="0" y="0"/>
            <a:ext cx="840758" cy="42794238"/>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6970" tIns="43485" rIns="86970" bIns="43485" rtlCol="0" anchor="ctr"/>
          <a:lstStyle/>
          <a:p>
            <a:pPr algn="ctr"/>
            <a:endParaRPr lang="en-US" dirty="0"/>
          </a:p>
        </p:txBody>
      </p:sp>
      <p:sp>
        <p:nvSpPr>
          <p:cNvPr id="7" name="Rectangle 6"/>
          <p:cNvSpPr/>
          <p:nvPr userDrawn="1"/>
        </p:nvSpPr>
        <p:spPr>
          <a:xfrm>
            <a:off x="0" y="0"/>
            <a:ext cx="30267275" cy="534927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6970" tIns="43485" rIns="86970" bIns="43485" rtlCol="0" anchor="ctr"/>
          <a:lstStyle/>
          <a:p>
            <a:pPr algn="ctr"/>
            <a:endParaRPr lang="en-US" dirty="0"/>
          </a:p>
        </p:txBody>
      </p:sp>
      <p:sp>
        <p:nvSpPr>
          <p:cNvPr id="8" name="Rectangle 7"/>
          <p:cNvSpPr/>
          <p:nvPr userDrawn="1"/>
        </p:nvSpPr>
        <p:spPr>
          <a:xfrm>
            <a:off x="0" y="37444959"/>
            <a:ext cx="30267275" cy="5349279"/>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6970" tIns="43485" rIns="86970" bIns="43485" rtlCol="0" anchor="ctr"/>
          <a:lstStyle/>
          <a:p>
            <a:pPr algn="ctr"/>
            <a:endParaRPr lang="en-US" dirty="0"/>
          </a:p>
        </p:txBody>
      </p:sp>
      <p:sp>
        <p:nvSpPr>
          <p:cNvPr id="9" name="Instructions"/>
          <p:cNvSpPr/>
          <p:nvPr userDrawn="1"/>
        </p:nvSpPr>
        <p:spPr>
          <a:xfrm>
            <a:off x="-12611365" y="0"/>
            <a:ext cx="11770607" cy="4279423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7425" tIns="217425" rIns="217425" bIns="217425" rtlCol="0" anchor="t"/>
          <a:lstStyle>
            <a:defPPr>
              <a:defRPr lang="en-US"/>
            </a:defPPr>
            <a:lvl1pPr marL="0" algn="l" defTabSz="3686861" rtl="0" eaLnBrk="1" latinLnBrk="0" hangingPunct="1">
              <a:defRPr sz="7258" kern="1200">
                <a:solidFill>
                  <a:schemeClr val="lt1"/>
                </a:solidFill>
                <a:latin typeface="+mn-lt"/>
                <a:ea typeface="+mn-ea"/>
                <a:cs typeface="+mn-cs"/>
              </a:defRPr>
            </a:lvl1pPr>
            <a:lvl2pPr marL="1843430" algn="l" defTabSz="3686861" rtl="0" eaLnBrk="1" latinLnBrk="0" hangingPunct="1">
              <a:defRPr sz="7258" kern="1200">
                <a:solidFill>
                  <a:schemeClr val="lt1"/>
                </a:solidFill>
                <a:latin typeface="+mn-lt"/>
                <a:ea typeface="+mn-ea"/>
                <a:cs typeface="+mn-cs"/>
              </a:defRPr>
            </a:lvl2pPr>
            <a:lvl3pPr marL="3686861" algn="l" defTabSz="3686861" rtl="0" eaLnBrk="1" latinLnBrk="0" hangingPunct="1">
              <a:defRPr sz="7258" kern="1200">
                <a:solidFill>
                  <a:schemeClr val="lt1"/>
                </a:solidFill>
                <a:latin typeface="+mn-lt"/>
                <a:ea typeface="+mn-ea"/>
                <a:cs typeface="+mn-cs"/>
              </a:defRPr>
            </a:lvl3pPr>
            <a:lvl4pPr marL="5530291" algn="l" defTabSz="3686861" rtl="0" eaLnBrk="1" latinLnBrk="0" hangingPunct="1">
              <a:defRPr sz="7258" kern="1200">
                <a:solidFill>
                  <a:schemeClr val="lt1"/>
                </a:solidFill>
                <a:latin typeface="+mn-lt"/>
                <a:ea typeface="+mn-ea"/>
                <a:cs typeface="+mn-cs"/>
              </a:defRPr>
            </a:lvl4pPr>
            <a:lvl5pPr marL="7373722" algn="l" defTabSz="3686861" rtl="0" eaLnBrk="1" latinLnBrk="0" hangingPunct="1">
              <a:defRPr sz="7258" kern="1200">
                <a:solidFill>
                  <a:schemeClr val="lt1"/>
                </a:solidFill>
                <a:latin typeface="+mn-lt"/>
                <a:ea typeface="+mn-ea"/>
                <a:cs typeface="+mn-cs"/>
              </a:defRPr>
            </a:lvl5pPr>
            <a:lvl6pPr marL="9217152" algn="l" defTabSz="3686861" rtl="0" eaLnBrk="1" latinLnBrk="0" hangingPunct="1">
              <a:defRPr sz="7258" kern="1200">
                <a:solidFill>
                  <a:schemeClr val="lt1"/>
                </a:solidFill>
                <a:latin typeface="+mn-lt"/>
                <a:ea typeface="+mn-ea"/>
                <a:cs typeface="+mn-cs"/>
              </a:defRPr>
            </a:lvl6pPr>
            <a:lvl7pPr marL="11060582" algn="l" defTabSz="3686861" rtl="0" eaLnBrk="1" latinLnBrk="0" hangingPunct="1">
              <a:defRPr sz="7258" kern="1200">
                <a:solidFill>
                  <a:schemeClr val="lt1"/>
                </a:solidFill>
                <a:latin typeface="+mn-lt"/>
                <a:ea typeface="+mn-ea"/>
                <a:cs typeface="+mn-cs"/>
              </a:defRPr>
            </a:lvl7pPr>
            <a:lvl8pPr marL="12904013" algn="l" defTabSz="3686861" rtl="0" eaLnBrk="1" latinLnBrk="0" hangingPunct="1">
              <a:defRPr sz="7258" kern="1200">
                <a:solidFill>
                  <a:schemeClr val="lt1"/>
                </a:solidFill>
                <a:latin typeface="+mn-lt"/>
                <a:ea typeface="+mn-ea"/>
                <a:cs typeface="+mn-cs"/>
              </a:defRPr>
            </a:lvl8pPr>
            <a:lvl9pPr marL="14747443" algn="l" defTabSz="3686861" rtl="0" eaLnBrk="1" latinLnBrk="0" hangingPunct="1">
              <a:defRPr sz="7258" kern="1200">
                <a:solidFill>
                  <a:schemeClr val="lt1"/>
                </a:solidFill>
                <a:latin typeface="+mn-lt"/>
                <a:ea typeface="+mn-ea"/>
                <a:cs typeface="+mn-cs"/>
              </a:defRPr>
            </a:lvl9pPr>
          </a:lstStyle>
          <a:p>
            <a:pPr lvl="0">
              <a:spcBef>
                <a:spcPts val="0"/>
              </a:spcBef>
              <a:spcAft>
                <a:spcPts val="2282"/>
              </a:spcAft>
            </a:pPr>
            <a:r>
              <a:rPr lang="en-US" sz="8800" dirty="0" smtClean="0">
                <a:solidFill>
                  <a:srgbClr val="7F7F7F"/>
                </a:solidFill>
                <a:latin typeface="Calibri" pitchFamily="34" charset="0"/>
                <a:cs typeface="Calibri" panose="020F0502020204030204" pitchFamily="34" charset="0"/>
              </a:rPr>
              <a:t>Poster Print Size:</a:t>
            </a:r>
            <a:endParaRPr sz="8800" dirty="0">
              <a:solidFill>
                <a:srgbClr val="7F7F7F"/>
              </a:solidFill>
              <a:latin typeface="Calibri" pitchFamily="34" charset="0"/>
              <a:cs typeface="Calibri" panose="020F0502020204030204" pitchFamily="34" charset="0"/>
            </a:endParaRPr>
          </a:p>
          <a:p>
            <a:pPr lvl="0">
              <a:spcBef>
                <a:spcPts val="0"/>
              </a:spcBef>
              <a:spcAft>
                <a:spcPts val="2282"/>
              </a:spcAft>
            </a:pPr>
            <a:r>
              <a:rPr lang="en-US" sz="6000" dirty="0" smtClean="0">
                <a:solidFill>
                  <a:srgbClr val="7F7F7F"/>
                </a:solidFill>
                <a:latin typeface="Calibri" pitchFamily="34" charset="0"/>
                <a:cs typeface="Calibri" panose="020F0502020204030204" pitchFamily="34" charset="0"/>
              </a:rPr>
              <a:t>This poster template is set up for A0</a:t>
            </a:r>
            <a:r>
              <a:rPr lang="en-US" sz="6000" baseline="0" dirty="0" smtClean="0">
                <a:solidFill>
                  <a:srgbClr val="7F7F7F"/>
                </a:solidFill>
                <a:latin typeface="Calibri" pitchFamily="34" charset="0"/>
                <a:cs typeface="Calibri" panose="020F0502020204030204" pitchFamily="34" charset="0"/>
              </a:rPr>
              <a:t> international paper size of 1189 mm x 841 mm</a:t>
            </a:r>
            <a:r>
              <a:rPr lang="en-US" sz="6000" dirty="0" smtClean="0">
                <a:solidFill>
                  <a:srgbClr val="7F7F7F"/>
                </a:solidFill>
                <a:latin typeface="Calibri" pitchFamily="34" charset="0"/>
                <a:cs typeface="Calibri" panose="020F0502020204030204" pitchFamily="34" charset="0"/>
              </a:rPr>
              <a:t> (46.8” high by 33.1” wide). It can be printed at</a:t>
            </a:r>
            <a:r>
              <a:rPr lang="en-US" sz="6000" baseline="0" dirty="0" smtClean="0">
                <a:solidFill>
                  <a:srgbClr val="7F7F7F"/>
                </a:solidFill>
                <a:latin typeface="Calibri" pitchFamily="34" charset="0"/>
                <a:cs typeface="Calibri" panose="020F0502020204030204" pitchFamily="34" charset="0"/>
              </a:rPr>
              <a:t> 70.6% for an A1 poster of 841 mm x 594 mm.</a:t>
            </a:r>
            <a:endParaRPr lang="en-US" sz="6000" dirty="0" smtClean="0">
              <a:solidFill>
                <a:srgbClr val="7F7F7F"/>
              </a:solidFill>
              <a:latin typeface="Calibri" pitchFamily="34" charset="0"/>
              <a:cs typeface="Calibri" panose="020F0502020204030204" pitchFamily="34" charset="0"/>
            </a:endParaRPr>
          </a:p>
          <a:p>
            <a:pPr lvl="0">
              <a:spcBef>
                <a:spcPts val="0"/>
              </a:spcBef>
              <a:spcAft>
                <a:spcPts val="2282"/>
              </a:spcAft>
            </a:pPr>
            <a:r>
              <a:rPr lang="en-US" sz="8800" dirty="0" smtClean="0">
                <a:solidFill>
                  <a:srgbClr val="7F7F7F"/>
                </a:solidFill>
                <a:latin typeface="Calibri" pitchFamily="34" charset="0"/>
                <a:cs typeface="Calibri" panose="020F0502020204030204" pitchFamily="34" charset="0"/>
              </a:rPr>
              <a:t>Placeholders</a:t>
            </a:r>
            <a:r>
              <a:rPr sz="8800" dirty="0" smtClean="0">
                <a:solidFill>
                  <a:srgbClr val="7F7F7F"/>
                </a:solidFill>
                <a:latin typeface="Calibri" pitchFamily="34" charset="0"/>
                <a:cs typeface="Calibri" panose="020F0502020204030204" pitchFamily="34" charset="0"/>
              </a:rPr>
              <a:t>:</a:t>
            </a:r>
            <a:endParaRPr sz="8800" dirty="0">
              <a:solidFill>
                <a:srgbClr val="7F7F7F"/>
              </a:solidFill>
              <a:latin typeface="Calibri" pitchFamily="34" charset="0"/>
              <a:cs typeface="Calibri" panose="020F0502020204030204" pitchFamily="34" charset="0"/>
            </a:endParaRPr>
          </a:p>
          <a:p>
            <a:pPr lvl="0">
              <a:spcBef>
                <a:spcPts val="0"/>
              </a:spcBef>
              <a:spcAft>
                <a:spcPts val="2282"/>
              </a:spcAft>
            </a:pPr>
            <a:r>
              <a:rPr sz="6000" dirty="0">
                <a:solidFill>
                  <a:srgbClr val="7F7F7F"/>
                </a:solidFill>
                <a:latin typeface="Calibri" pitchFamily="34" charset="0"/>
                <a:cs typeface="Calibri" panose="020F0502020204030204" pitchFamily="34" charset="0"/>
              </a:rPr>
              <a:t>The </a:t>
            </a:r>
            <a:r>
              <a:rPr lang="en-US" sz="6000" dirty="0" smtClean="0">
                <a:solidFill>
                  <a:srgbClr val="7F7F7F"/>
                </a:solidFill>
                <a:latin typeface="Calibri" pitchFamily="34" charset="0"/>
                <a:cs typeface="Calibri" panose="020F0502020204030204" pitchFamily="34" charset="0"/>
              </a:rPr>
              <a:t>various elements included</a:t>
            </a:r>
            <a:r>
              <a:rPr sz="6000" dirty="0" smtClean="0">
                <a:solidFill>
                  <a:srgbClr val="7F7F7F"/>
                </a:solidFill>
                <a:latin typeface="Calibri" pitchFamily="34" charset="0"/>
                <a:cs typeface="Calibri" panose="020F0502020204030204" pitchFamily="34" charset="0"/>
              </a:rPr>
              <a:t> </a:t>
            </a:r>
            <a:r>
              <a:rPr sz="6000" dirty="0">
                <a:solidFill>
                  <a:srgbClr val="7F7F7F"/>
                </a:solidFill>
                <a:latin typeface="Calibri" pitchFamily="34" charset="0"/>
                <a:cs typeface="Calibri" panose="020F0502020204030204" pitchFamily="34" charset="0"/>
              </a:rPr>
              <a:t>in this </a:t>
            </a:r>
            <a:r>
              <a:rPr lang="en-US" sz="6000" dirty="0" smtClean="0">
                <a:solidFill>
                  <a:srgbClr val="7F7F7F"/>
                </a:solidFill>
                <a:latin typeface="Calibri" pitchFamily="34" charset="0"/>
                <a:cs typeface="Calibri" panose="020F0502020204030204" pitchFamily="34" charset="0"/>
              </a:rPr>
              <a:t>poster are ones</a:t>
            </a:r>
            <a:r>
              <a:rPr lang="en-US" sz="6000" baseline="0" dirty="0" smtClean="0">
                <a:solidFill>
                  <a:srgbClr val="7F7F7F"/>
                </a:solidFill>
                <a:latin typeface="Calibri" pitchFamily="34" charset="0"/>
                <a:cs typeface="Calibri" panose="020F0502020204030204" pitchFamily="34" charset="0"/>
              </a:rPr>
              <a:t> we often see in medical, research, and scientific posters.</a:t>
            </a:r>
            <a:r>
              <a:rPr sz="6000" dirty="0" smtClean="0">
                <a:solidFill>
                  <a:srgbClr val="7F7F7F"/>
                </a:solidFill>
                <a:latin typeface="Calibri" pitchFamily="34" charset="0"/>
                <a:cs typeface="Calibri" panose="020F0502020204030204" pitchFamily="34" charset="0"/>
              </a:rPr>
              <a:t> </a:t>
            </a:r>
            <a:r>
              <a:rPr lang="en-US" sz="6000" dirty="0" smtClean="0">
                <a:solidFill>
                  <a:srgbClr val="7F7F7F"/>
                </a:solidFill>
                <a:latin typeface="Calibri" pitchFamily="34" charset="0"/>
                <a:cs typeface="Calibri" panose="020F0502020204030204" pitchFamily="34" charset="0"/>
              </a:rPr>
              <a:t>Feel</a:t>
            </a:r>
            <a:r>
              <a:rPr lang="en-US" sz="6000" baseline="0" dirty="0" smtClean="0">
                <a:solidFill>
                  <a:srgbClr val="7F7F7F"/>
                </a:solidFill>
                <a:latin typeface="Calibri" pitchFamily="34" charset="0"/>
                <a:cs typeface="Calibri" panose="020F0502020204030204" pitchFamily="34" charset="0"/>
              </a:rPr>
              <a:t> free to edit, move,  add, and delete items, or change the layout to suit your needs. Always check with your conference organizer for specific requirements.</a:t>
            </a:r>
          </a:p>
          <a:p>
            <a:pPr lvl="0">
              <a:spcBef>
                <a:spcPts val="0"/>
              </a:spcBef>
              <a:spcAft>
                <a:spcPts val="2282"/>
              </a:spcAft>
            </a:pPr>
            <a:r>
              <a:rPr lang="en-US" sz="8800" dirty="0" smtClean="0">
                <a:solidFill>
                  <a:srgbClr val="7F7F7F"/>
                </a:solidFill>
                <a:latin typeface="Calibri" pitchFamily="34" charset="0"/>
                <a:cs typeface="Calibri" panose="020F0502020204030204" pitchFamily="34" charset="0"/>
              </a:rPr>
              <a:t>Image</a:t>
            </a:r>
            <a:r>
              <a:rPr lang="en-US" sz="8800" baseline="0" dirty="0" smtClean="0">
                <a:solidFill>
                  <a:srgbClr val="7F7F7F"/>
                </a:solidFill>
                <a:latin typeface="Calibri" pitchFamily="34" charset="0"/>
                <a:cs typeface="Calibri" panose="020F0502020204030204" pitchFamily="34" charset="0"/>
              </a:rPr>
              <a:t> Quality</a:t>
            </a:r>
            <a:r>
              <a:rPr lang="en-US" sz="8800" dirty="0" smtClean="0">
                <a:solidFill>
                  <a:srgbClr val="7F7F7F"/>
                </a:solidFill>
                <a:latin typeface="Calibri" pitchFamily="34" charset="0"/>
                <a:cs typeface="Calibri" panose="020F0502020204030204" pitchFamily="34" charset="0"/>
              </a:rPr>
              <a:t>:</a:t>
            </a:r>
          </a:p>
          <a:p>
            <a:pPr lvl="0">
              <a:spcBef>
                <a:spcPts val="0"/>
              </a:spcBef>
              <a:spcAft>
                <a:spcPts val="2282"/>
              </a:spcAft>
            </a:pPr>
            <a:r>
              <a:rPr lang="en-US" sz="6000" dirty="0" smtClean="0">
                <a:solidFill>
                  <a:srgbClr val="7F7F7F"/>
                </a:solidFill>
                <a:latin typeface="Calibri" pitchFamily="34" charset="0"/>
                <a:cs typeface="Calibri" panose="020F0502020204030204" pitchFamily="34" charset="0"/>
              </a:rPr>
              <a:t>You can place digital photos or logo art in your poster file by selecting the </a:t>
            </a:r>
            <a:r>
              <a:rPr lang="en-US" sz="6000" b="1" dirty="0" smtClean="0">
                <a:solidFill>
                  <a:srgbClr val="7F7F7F"/>
                </a:solidFill>
                <a:latin typeface="Calibri" pitchFamily="34" charset="0"/>
                <a:cs typeface="Calibri" panose="020F0502020204030204" pitchFamily="34" charset="0"/>
              </a:rPr>
              <a:t>Insert, Picture</a:t>
            </a:r>
            <a:r>
              <a:rPr lang="en-US" sz="6000" dirty="0" smtClean="0">
                <a:solidFill>
                  <a:srgbClr val="7F7F7F"/>
                </a:solidFill>
                <a:latin typeface="Calibri" pitchFamily="34" charset="0"/>
                <a:cs typeface="Calibri" panose="020F0502020204030204" pitchFamily="34" charset="0"/>
              </a:rPr>
              <a:t> command, or by using standard copy &amp; paste. For best results, all graphic elements should be at least </a:t>
            </a:r>
            <a:r>
              <a:rPr lang="en-US" sz="6000" b="1" dirty="0" smtClean="0">
                <a:solidFill>
                  <a:srgbClr val="7F7F7F"/>
                </a:solidFill>
                <a:latin typeface="Calibri" pitchFamily="34" charset="0"/>
                <a:cs typeface="Calibri" panose="020F0502020204030204" pitchFamily="34" charset="0"/>
              </a:rPr>
              <a:t>150-200 pixels per inch in their final printed size</a:t>
            </a:r>
            <a:r>
              <a:rPr lang="en-US" sz="6000" dirty="0" smtClean="0">
                <a:solidFill>
                  <a:srgbClr val="7F7F7F"/>
                </a:solidFill>
                <a:latin typeface="Calibri" pitchFamily="34" charset="0"/>
                <a:cs typeface="Calibri" panose="020F0502020204030204" pitchFamily="34" charset="0"/>
              </a:rPr>
              <a:t>. For instance, a 1600 x 1200 pixel</a:t>
            </a:r>
            <a:r>
              <a:rPr lang="en-US" sz="6000" baseline="0" dirty="0" smtClean="0">
                <a:solidFill>
                  <a:srgbClr val="7F7F7F"/>
                </a:solidFill>
                <a:latin typeface="Calibri" pitchFamily="34" charset="0"/>
                <a:cs typeface="Calibri" panose="020F0502020204030204" pitchFamily="34" charset="0"/>
              </a:rPr>
              <a:t> photo will usually look fine up to </a:t>
            </a:r>
            <a:r>
              <a:rPr lang="en-US" sz="6000" dirty="0" smtClean="0">
                <a:solidFill>
                  <a:srgbClr val="7F7F7F"/>
                </a:solidFill>
                <a:latin typeface="Calibri" pitchFamily="34" charset="0"/>
                <a:cs typeface="Calibri" panose="020F0502020204030204" pitchFamily="34" charset="0"/>
              </a:rPr>
              <a:t>8“-10” wide on your printed poster.</a:t>
            </a:r>
          </a:p>
          <a:p>
            <a:pPr lvl="0">
              <a:spcBef>
                <a:spcPts val="0"/>
              </a:spcBef>
              <a:spcAft>
                <a:spcPts val="2282"/>
              </a:spcAft>
            </a:pPr>
            <a:r>
              <a:rPr lang="en-US" sz="6000" dirty="0" smtClean="0">
                <a:solidFill>
                  <a:srgbClr val="7F7F7F"/>
                </a:solidFill>
                <a:latin typeface="Calibri" pitchFamily="34" charset="0"/>
                <a:cs typeface="Calibri" panose="020F0502020204030204" pitchFamily="34" charset="0"/>
              </a:rPr>
              <a:t>To preview the print quality of images, select a magnification of 100% when previewing your poster. This will give you a good idea of what it will look like in print. If you are laying out a large poster and using half-scale dimensions, be sure to preview your graphics at 200% to see them at their final printed size.</a:t>
            </a:r>
          </a:p>
          <a:p>
            <a:pPr lvl="0">
              <a:spcBef>
                <a:spcPts val="0"/>
              </a:spcBef>
              <a:spcAft>
                <a:spcPts val="2282"/>
              </a:spcAft>
            </a:pPr>
            <a:r>
              <a:rPr lang="en-US" sz="6000" dirty="0" smtClean="0">
                <a:solidFill>
                  <a:srgbClr val="7F7F7F"/>
                </a:solidFill>
                <a:latin typeface="Calibri" pitchFamily="34" charset="0"/>
                <a:cs typeface="Calibri" panose="020F0502020204030204" pitchFamily="34" charset="0"/>
              </a:rPr>
              <a:t>Please note that graphics from websites (such as the logo on your hospital's or university's home page) will only be 72dpi and not suitable for printing.</a:t>
            </a:r>
          </a:p>
          <a:p>
            <a:pPr lvl="0" algn="ctr">
              <a:spcBef>
                <a:spcPts val="0"/>
              </a:spcBef>
              <a:spcAft>
                <a:spcPts val="2282"/>
              </a:spcAft>
            </a:pPr>
            <a:r>
              <a:rPr lang="en-US" sz="4400" dirty="0" smtClean="0">
                <a:solidFill>
                  <a:srgbClr val="7F7F7F"/>
                </a:solidFill>
                <a:latin typeface="Calibri" pitchFamily="34" charset="0"/>
                <a:cs typeface="Calibri" panose="020F0502020204030204" pitchFamily="34" charset="0"/>
              </a:rPr>
              <a:t/>
            </a:r>
            <a:br>
              <a:rPr lang="en-US" sz="4400" dirty="0" smtClean="0">
                <a:solidFill>
                  <a:srgbClr val="7F7F7F"/>
                </a:solidFill>
                <a:latin typeface="Calibri" pitchFamily="34" charset="0"/>
                <a:cs typeface="Calibri" panose="020F0502020204030204" pitchFamily="34" charset="0"/>
              </a:rPr>
            </a:br>
            <a:r>
              <a:rPr lang="en-US" sz="4400" dirty="0" smtClean="0">
                <a:solidFill>
                  <a:srgbClr val="7F7F7F"/>
                </a:solidFill>
                <a:latin typeface="Calibri" pitchFamily="34" charset="0"/>
                <a:cs typeface="Calibri" panose="020F0502020204030204" pitchFamily="34" charset="0"/>
              </a:rPr>
              <a:t>[This sidebar area does not print.]</a:t>
            </a:r>
          </a:p>
        </p:txBody>
      </p:sp>
      <p:grpSp>
        <p:nvGrpSpPr>
          <p:cNvPr id="2" name="Group 1"/>
          <p:cNvGrpSpPr/>
          <p:nvPr userDrawn="1"/>
        </p:nvGrpSpPr>
        <p:grpSpPr>
          <a:xfrm>
            <a:off x="31108033" y="0"/>
            <a:ext cx="11770607" cy="42794238"/>
            <a:chOff x="33832800" y="0"/>
            <a:chExt cx="12801600" cy="43891200"/>
          </a:xfrm>
        </p:grpSpPr>
        <p:sp>
          <p:nvSpPr>
            <p:cNvPr id="13" name="Instructions"/>
            <p:cNvSpPr/>
            <p:nvPr userDrawn="1"/>
          </p:nvSpPr>
          <p:spPr>
            <a:xfrm>
              <a:off x="33832800" y="0"/>
              <a:ext cx="12801600" cy="438912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28600" tIns="228600" rIns="228600" bIns="228600" rtlCol="0" anchor="t"/>
            <a:lstStyle>
              <a:defPPr>
                <a:defRPr lang="en-US"/>
              </a:defPPr>
              <a:lvl1pPr marL="0" algn="l" defTabSz="3686861" rtl="0" eaLnBrk="1" latinLnBrk="0" hangingPunct="1">
                <a:defRPr sz="7258" kern="1200">
                  <a:solidFill>
                    <a:schemeClr val="lt1"/>
                  </a:solidFill>
                  <a:latin typeface="+mn-lt"/>
                  <a:ea typeface="+mn-ea"/>
                  <a:cs typeface="+mn-cs"/>
                </a:defRPr>
              </a:lvl1pPr>
              <a:lvl2pPr marL="1843430" algn="l" defTabSz="3686861" rtl="0" eaLnBrk="1" latinLnBrk="0" hangingPunct="1">
                <a:defRPr sz="7258" kern="1200">
                  <a:solidFill>
                    <a:schemeClr val="lt1"/>
                  </a:solidFill>
                  <a:latin typeface="+mn-lt"/>
                  <a:ea typeface="+mn-ea"/>
                  <a:cs typeface="+mn-cs"/>
                </a:defRPr>
              </a:lvl2pPr>
              <a:lvl3pPr marL="3686861" algn="l" defTabSz="3686861" rtl="0" eaLnBrk="1" latinLnBrk="0" hangingPunct="1">
                <a:defRPr sz="7258" kern="1200">
                  <a:solidFill>
                    <a:schemeClr val="lt1"/>
                  </a:solidFill>
                  <a:latin typeface="+mn-lt"/>
                  <a:ea typeface="+mn-ea"/>
                  <a:cs typeface="+mn-cs"/>
                </a:defRPr>
              </a:lvl3pPr>
              <a:lvl4pPr marL="5530291" algn="l" defTabSz="3686861" rtl="0" eaLnBrk="1" latinLnBrk="0" hangingPunct="1">
                <a:defRPr sz="7258" kern="1200">
                  <a:solidFill>
                    <a:schemeClr val="lt1"/>
                  </a:solidFill>
                  <a:latin typeface="+mn-lt"/>
                  <a:ea typeface="+mn-ea"/>
                  <a:cs typeface="+mn-cs"/>
                </a:defRPr>
              </a:lvl4pPr>
              <a:lvl5pPr marL="7373722" algn="l" defTabSz="3686861" rtl="0" eaLnBrk="1" latinLnBrk="0" hangingPunct="1">
                <a:defRPr sz="7258" kern="1200">
                  <a:solidFill>
                    <a:schemeClr val="lt1"/>
                  </a:solidFill>
                  <a:latin typeface="+mn-lt"/>
                  <a:ea typeface="+mn-ea"/>
                  <a:cs typeface="+mn-cs"/>
                </a:defRPr>
              </a:lvl5pPr>
              <a:lvl6pPr marL="9217152" algn="l" defTabSz="3686861" rtl="0" eaLnBrk="1" latinLnBrk="0" hangingPunct="1">
                <a:defRPr sz="7258" kern="1200">
                  <a:solidFill>
                    <a:schemeClr val="lt1"/>
                  </a:solidFill>
                  <a:latin typeface="+mn-lt"/>
                  <a:ea typeface="+mn-ea"/>
                  <a:cs typeface="+mn-cs"/>
                </a:defRPr>
              </a:lvl6pPr>
              <a:lvl7pPr marL="11060582" algn="l" defTabSz="3686861" rtl="0" eaLnBrk="1" latinLnBrk="0" hangingPunct="1">
                <a:defRPr sz="7258" kern="1200">
                  <a:solidFill>
                    <a:schemeClr val="lt1"/>
                  </a:solidFill>
                  <a:latin typeface="+mn-lt"/>
                  <a:ea typeface="+mn-ea"/>
                  <a:cs typeface="+mn-cs"/>
                </a:defRPr>
              </a:lvl7pPr>
              <a:lvl8pPr marL="12904013" algn="l" defTabSz="3686861" rtl="0" eaLnBrk="1" latinLnBrk="0" hangingPunct="1">
                <a:defRPr sz="7258" kern="1200">
                  <a:solidFill>
                    <a:schemeClr val="lt1"/>
                  </a:solidFill>
                  <a:latin typeface="+mn-lt"/>
                  <a:ea typeface="+mn-ea"/>
                  <a:cs typeface="+mn-cs"/>
                </a:defRPr>
              </a:lvl8pPr>
              <a:lvl9pPr marL="14747443" algn="l" defTabSz="3686861" rtl="0" eaLnBrk="1" latinLnBrk="0" hangingPunct="1">
                <a:defRPr sz="7258" kern="1200">
                  <a:solidFill>
                    <a:schemeClr val="lt1"/>
                  </a:solidFill>
                  <a:latin typeface="+mn-lt"/>
                  <a:ea typeface="+mn-ea"/>
                  <a:cs typeface="+mn-cs"/>
                </a:defRPr>
              </a:lvl9pPr>
            </a:lstStyle>
            <a:p>
              <a:pPr lvl="0">
                <a:spcBef>
                  <a:spcPts val="0"/>
                </a:spcBef>
                <a:spcAft>
                  <a:spcPts val="2282"/>
                </a:spcAft>
              </a:pPr>
              <a:r>
                <a:rPr lang="en-US" sz="8800" dirty="0" smtClean="0">
                  <a:solidFill>
                    <a:schemeClr val="bg1">
                      <a:lumMod val="50000"/>
                    </a:schemeClr>
                  </a:solidFill>
                  <a:latin typeface="Calibri" pitchFamily="34" charset="0"/>
                  <a:cs typeface="Calibri" panose="020F0502020204030204" pitchFamily="34" charset="0"/>
                </a:rPr>
                <a:t>Change</a:t>
              </a:r>
              <a:r>
                <a:rPr lang="en-US" sz="8800" baseline="0" dirty="0" smtClean="0">
                  <a:solidFill>
                    <a:schemeClr val="bg1">
                      <a:lumMod val="50000"/>
                    </a:schemeClr>
                  </a:solidFill>
                  <a:latin typeface="Calibri" pitchFamily="34" charset="0"/>
                  <a:cs typeface="Calibri" panose="020F0502020204030204" pitchFamily="34" charset="0"/>
                </a:rPr>
                <a:t> Color Theme</a:t>
              </a:r>
              <a:r>
                <a:rPr lang="en-US" sz="8800" dirty="0" smtClean="0">
                  <a:solidFill>
                    <a:schemeClr val="bg1">
                      <a:lumMod val="50000"/>
                    </a:schemeClr>
                  </a:solidFill>
                  <a:latin typeface="Calibri" pitchFamily="34" charset="0"/>
                  <a:cs typeface="Calibri" panose="020F0502020204030204" pitchFamily="34" charset="0"/>
                </a:rPr>
                <a:t>:</a:t>
              </a:r>
              <a:endParaRPr sz="8800" dirty="0">
                <a:solidFill>
                  <a:schemeClr val="bg1">
                    <a:lumMod val="50000"/>
                  </a:schemeClr>
                </a:solidFill>
                <a:latin typeface="Calibri" pitchFamily="34" charset="0"/>
                <a:cs typeface="Calibri" panose="020F0502020204030204" pitchFamily="34" charset="0"/>
              </a:endParaRPr>
            </a:p>
            <a:p>
              <a:pPr lvl="0">
                <a:spcBef>
                  <a:spcPts val="0"/>
                </a:spcBef>
                <a:spcAft>
                  <a:spcPts val="2282"/>
                </a:spcAft>
              </a:pPr>
              <a:r>
                <a:rPr lang="en-US" sz="6000" dirty="0" smtClean="0">
                  <a:solidFill>
                    <a:schemeClr val="bg1">
                      <a:lumMod val="50000"/>
                    </a:schemeClr>
                  </a:solidFill>
                  <a:latin typeface="Calibri" pitchFamily="34" charset="0"/>
                  <a:cs typeface="Calibri" panose="020F0502020204030204" pitchFamily="34" charset="0"/>
                </a:rPr>
                <a:t>This template is designed to use the built-in color themes in</a:t>
              </a:r>
              <a:r>
                <a:rPr lang="en-US" sz="6000" baseline="0" dirty="0" smtClean="0">
                  <a:solidFill>
                    <a:schemeClr val="bg1">
                      <a:lumMod val="50000"/>
                    </a:schemeClr>
                  </a:solidFill>
                  <a:latin typeface="Calibri" pitchFamily="34" charset="0"/>
                  <a:cs typeface="Calibri" panose="020F0502020204030204" pitchFamily="34" charset="0"/>
                </a:rPr>
                <a:t> the newer versions of PowerPoint.</a:t>
              </a:r>
            </a:p>
            <a:p>
              <a:pPr lvl="0">
                <a:spcBef>
                  <a:spcPts val="0"/>
                </a:spcBef>
                <a:spcAft>
                  <a:spcPts val="2282"/>
                </a:spcAft>
              </a:pPr>
              <a:r>
                <a:rPr lang="en-US" sz="6000" baseline="0" dirty="0" smtClean="0">
                  <a:solidFill>
                    <a:schemeClr val="bg1">
                      <a:lumMod val="50000"/>
                    </a:schemeClr>
                  </a:solidFill>
                  <a:latin typeface="Calibri" pitchFamily="34" charset="0"/>
                  <a:cs typeface="Calibri" panose="020F0502020204030204" pitchFamily="34" charset="0"/>
                </a:rPr>
                <a:t>To change the color theme, select the </a:t>
              </a:r>
              <a:r>
                <a:rPr lang="en-US" sz="6000" b="1" baseline="0" dirty="0" smtClean="0">
                  <a:solidFill>
                    <a:schemeClr val="bg1">
                      <a:lumMod val="50000"/>
                    </a:schemeClr>
                  </a:solidFill>
                  <a:latin typeface="Calibri" pitchFamily="34" charset="0"/>
                  <a:cs typeface="Calibri" panose="020F0502020204030204" pitchFamily="34" charset="0"/>
                </a:rPr>
                <a:t>Design</a:t>
              </a:r>
              <a:r>
                <a:rPr lang="en-US" sz="6000" baseline="0" dirty="0" smtClean="0">
                  <a:solidFill>
                    <a:schemeClr val="bg1">
                      <a:lumMod val="50000"/>
                    </a:schemeClr>
                  </a:solidFill>
                  <a:latin typeface="Calibri" pitchFamily="34" charset="0"/>
                  <a:cs typeface="Calibri" panose="020F0502020204030204" pitchFamily="34" charset="0"/>
                </a:rPr>
                <a:t> tab, then select the </a:t>
              </a:r>
              <a:r>
                <a:rPr lang="en-US" sz="6000" b="1" baseline="0" dirty="0" smtClean="0">
                  <a:solidFill>
                    <a:schemeClr val="bg1">
                      <a:lumMod val="50000"/>
                    </a:schemeClr>
                  </a:solidFill>
                  <a:latin typeface="Calibri" pitchFamily="34" charset="0"/>
                  <a:cs typeface="Calibri" panose="020F0502020204030204" pitchFamily="34" charset="0"/>
                </a:rPr>
                <a:t>Colors</a:t>
              </a:r>
              <a:r>
                <a:rPr lang="en-US" sz="6000" baseline="0" dirty="0" smtClean="0">
                  <a:solidFill>
                    <a:schemeClr val="bg1">
                      <a:lumMod val="50000"/>
                    </a:schemeClr>
                  </a:solidFill>
                  <a:latin typeface="Calibri" pitchFamily="34" charset="0"/>
                  <a:cs typeface="Calibri" panose="020F0502020204030204" pitchFamily="34" charset="0"/>
                </a:rPr>
                <a:t> drop-down list.</a:t>
              </a:r>
            </a:p>
            <a:p>
              <a:pPr lvl="0">
                <a:spcBef>
                  <a:spcPts val="0"/>
                </a:spcBef>
                <a:spcAft>
                  <a:spcPts val="2282"/>
                </a:spcAft>
              </a:pPr>
              <a:endParaRPr lang="en-US" sz="6000" baseline="0" dirty="0" smtClean="0">
                <a:solidFill>
                  <a:schemeClr val="bg1">
                    <a:lumMod val="50000"/>
                  </a:schemeClr>
                </a:solidFill>
                <a:latin typeface="Calibri" pitchFamily="34" charset="0"/>
                <a:cs typeface="Calibri" panose="020F0502020204030204" pitchFamily="34" charset="0"/>
              </a:endParaRPr>
            </a:p>
            <a:p>
              <a:pPr lvl="0">
                <a:spcBef>
                  <a:spcPts val="0"/>
                </a:spcBef>
                <a:spcAft>
                  <a:spcPts val="2282"/>
                </a:spcAft>
              </a:pPr>
              <a:endParaRPr lang="en-US" sz="6000" baseline="0" dirty="0" smtClean="0">
                <a:solidFill>
                  <a:schemeClr val="bg1">
                    <a:lumMod val="50000"/>
                  </a:schemeClr>
                </a:solidFill>
                <a:latin typeface="Calibri" pitchFamily="34" charset="0"/>
                <a:cs typeface="Calibri" panose="020F0502020204030204" pitchFamily="34" charset="0"/>
              </a:endParaRPr>
            </a:p>
            <a:p>
              <a:pPr lvl="0">
                <a:spcBef>
                  <a:spcPts val="0"/>
                </a:spcBef>
                <a:spcAft>
                  <a:spcPts val="2282"/>
                </a:spcAft>
              </a:pPr>
              <a:endParaRPr lang="en-US" sz="6000" baseline="0" dirty="0" smtClean="0">
                <a:solidFill>
                  <a:schemeClr val="bg1">
                    <a:lumMod val="50000"/>
                  </a:schemeClr>
                </a:solidFill>
                <a:latin typeface="Calibri" pitchFamily="34" charset="0"/>
                <a:cs typeface="Calibri" panose="020F0502020204030204" pitchFamily="34" charset="0"/>
              </a:endParaRPr>
            </a:p>
            <a:p>
              <a:pPr lvl="0">
                <a:spcBef>
                  <a:spcPts val="0"/>
                </a:spcBef>
                <a:spcAft>
                  <a:spcPts val="2282"/>
                </a:spcAft>
              </a:pPr>
              <a:endParaRPr lang="en-US" sz="6000" baseline="0" dirty="0" smtClean="0">
                <a:solidFill>
                  <a:schemeClr val="bg1">
                    <a:lumMod val="50000"/>
                  </a:schemeClr>
                </a:solidFill>
                <a:latin typeface="Calibri" pitchFamily="34" charset="0"/>
                <a:cs typeface="Calibri" panose="020F0502020204030204" pitchFamily="34" charset="0"/>
              </a:endParaRPr>
            </a:p>
            <a:p>
              <a:pPr lvl="0">
                <a:spcBef>
                  <a:spcPts val="0"/>
                </a:spcBef>
                <a:spcAft>
                  <a:spcPts val="2282"/>
                </a:spcAft>
              </a:pPr>
              <a:endParaRPr lang="en-US" sz="6000" baseline="0" dirty="0" smtClean="0">
                <a:solidFill>
                  <a:schemeClr val="bg1">
                    <a:lumMod val="50000"/>
                  </a:schemeClr>
                </a:solidFill>
                <a:latin typeface="Calibri" pitchFamily="34" charset="0"/>
                <a:cs typeface="Calibri" panose="020F0502020204030204" pitchFamily="34" charset="0"/>
              </a:endParaRPr>
            </a:p>
            <a:p>
              <a:pPr lvl="0">
                <a:spcBef>
                  <a:spcPts val="0"/>
                </a:spcBef>
                <a:spcAft>
                  <a:spcPts val="2282"/>
                </a:spcAft>
              </a:pPr>
              <a:endParaRPr lang="en-US" sz="6000" baseline="0" dirty="0" smtClean="0">
                <a:solidFill>
                  <a:schemeClr val="bg1">
                    <a:lumMod val="50000"/>
                  </a:schemeClr>
                </a:solidFill>
                <a:latin typeface="Calibri" pitchFamily="34" charset="0"/>
                <a:cs typeface="Calibri" panose="020F0502020204030204" pitchFamily="34" charset="0"/>
              </a:endParaRPr>
            </a:p>
            <a:p>
              <a:pPr lvl="0">
                <a:spcBef>
                  <a:spcPts val="0"/>
                </a:spcBef>
                <a:spcAft>
                  <a:spcPts val="2282"/>
                </a:spcAft>
              </a:pPr>
              <a:endParaRPr lang="en-US" sz="6000" baseline="0" dirty="0" smtClean="0">
                <a:solidFill>
                  <a:schemeClr val="bg1">
                    <a:lumMod val="50000"/>
                  </a:schemeClr>
                </a:solidFill>
                <a:latin typeface="Calibri" pitchFamily="34" charset="0"/>
                <a:cs typeface="Calibri" panose="020F0502020204030204" pitchFamily="34" charset="0"/>
              </a:endParaRPr>
            </a:p>
            <a:p>
              <a:pPr lvl="0">
                <a:spcBef>
                  <a:spcPts val="0"/>
                </a:spcBef>
                <a:spcAft>
                  <a:spcPts val="2282"/>
                </a:spcAft>
              </a:pPr>
              <a:endParaRPr lang="en-US" sz="6000" baseline="0" dirty="0" smtClean="0">
                <a:solidFill>
                  <a:schemeClr val="bg1">
                    <a:lumMod val="50000"/>
                  </a:schemeClr>
                </a:solidFill>
                <a:latin typeface="Calibri" pitchFamily="34" charset="0"/>
                <a:cs typeface="Calibri" panose="020F0502020204030204" pitchFamily="34" charset="0"/>
              </a:endParaRPr>
            </a:p>
            <a:p>
              <a:pPr lvl="0">
                <a:spcBef>
                  <a:spcPts val="0"/>
                </a:spcBef>
                <a:spcAft>
                  <a:spcPts val="2282"/>
                </a:spcAft>
              </a:pPr>
              <a:endParaRPr lang="en-US" sz="6000" baseline="0" dirty="0" smtClean="0">
                <a:solidFill>
                  <a:schemeClr val="bg1">
                    <a:lumMod val="50000"/>
                  </a:schemeClr>
                </a:solidFill>
                <a:latin typeface="Calibri" pitchFamily="34" charset="0"/>
                <a:cs typeface="Calibri" panose="020F0502020204030204" pitchFamily="34" charset="0"/>
              </a:endParaRPr>
            </a:p>
            <a:p>
              <a:pPr lvl="0">
                <a:spcBef>
                  <a:spcPts val="0"/>
                </a:spcBef>
                <a:spcAft>
                  <a:spcPts val="2282"/>
                </a:spcAft>
              </a:pPr>
              <a:r>
                <a:rPr lang="en-US" sz="6000" baseline="0" dirty="0" smtClean="0">
                  <a:solidFill>
                    <a:schemeClr val="bg1">
                      <a:lumMod val="50000"/>
                    </a:schemeClr>
                  </a:solidFill>
                  <a:latin typeface="Calibri" pitchFamily="34" charset="0"/>
                  <a:cs typeface="Calibri" panose="020F0502020204030204" pitchFamily="34" charset="0"/>
                </a:rPr>
                <a:t>The default color theme for this template is “Office”, so you can always return to that after trying some of the alternatives.</a:t>
              </a:r>
            </a:p>
            <a:p>
              <a:pPr lvl="0">
                <a:spcBef>
                  <a:spcPts val="0"/>
                </a:spcBef>
                <a:spcAft>
                  <a:spcPts val="2282"/>
                </a:spcAft>
              </a:pPr>
              <a:r>
                <a:rPr lang="en-US" sz="8800" dirty="0" smtClean="0">
                  <a:solidFill>
                    <a:schemeClr val="bg1">
                      <a:lumMod val="50000"/>
                    </a:schemeClr>
                  </a:solidFill>
                  <a:latin typeface="Calibri" pitchFamily="34" charset="0"/>
                  <a:cs typeface="Calibri" panose="020F0502020204030204" pitchFamily="34" charset="0"/>
                </a:rPr>
                <a:t>Printing Your Poster:</a:t>
              </a:r>
            </a:p>
            <a:p>
              <a:pPr lvl="0">
                <a:spcBef>
                  <a:spcPts val="0"/>
                </a:spcBef>
                <a:spcAft>
                  <a:spcPts val="2282"/>
                </a:spcAft>
              </a:pPr>
              <a:r>
                <a:rPr lang="en-US" sz="6000" dirty="0" smtClean="0">
                  <a:solidFill>
                    <a:schemeClr val="bg1">
                      <a:lumMod val="50000"/>
                    </a:schemeClr>
                  </a:solidFill>
                  <a:latin typeface="Calibri" pitchFamily="34" charset="0"/>
                  <a:cs typeface="Calibri" panose="020F0502020204030204" pitchFamily="34" charset="0"/>
                </a:rPr>
                <a:t>Once your poster file is ready, visit</a:t>
              </a:r>
              <a:r>
                <a:rPr lang="en-US" sz="6000" baseline="0" dirty="0" smtClean="0">
                  <a:solidFill>
                    <a:schemeClr val="bg1">
                      <a:lumMod val="50000"/>
                    </a:schemeClr>
                  </a:solidFill>
                  <a:latin typeface="Calibri" pitchFamily="34" charset="0"/>
                  <a:cs typeface="Calibri" panose="020F0502020204030204" pitchFamily="34" charset="0"/>
                </a:rPr>
                <a:t> </a:t>
              </a:r>
              <a:r>
                <a:rPr lang="en-US" sz="6000" b="1" baseline="0" dirty="0" smtClean="0">
                  <a:solidFill>
                    <a:schemeClr val="bg1">
                      <a:lumMod val="50000"/>
                    </a:schemeClr>
                  </a:solidFill>
                  <a:latin typeface="Calibri" pitchFamily="34" charset="0"/>
                  <a:cs typeface="Calibri" panose="020F0502020204030204" pitchFamily="34" charset="0"/>
                </a:rPr>
                <a:t>www.genigraphics.com</a:t>
              </a:r>
              <a:r>
                <a:rPr lang="en-US" sz="6000" baseline="0" dirty="0" smtClean="0">
                  <a:solidFill>
                    <a:schemeClr val="bg1">
                      <a:lumMod val="50000"/>
                    </a:schemeClr>
                  </a:solidFill>
                  <a:latin typeface="Calibri" pitchFamily="34" charset="0"/>
                  <a:cs typeface="Calibri" panose="020F0502020204030204" pitchFamily="34" charset="0"/>
                </a:rPr>
                <a:t> to order a high-quality, affordable poster print. Every order receives a free design review and we can delivery as fast as next business day within the US and Canada. </a:t>
              </a:r>
            </a:p>
            <a:p>
              <a:pPr lvl="0">
                <a:spcBef>
                  <a:spcPts val="0"/>
                </a:spcBef>
                <a:spcAft>
                  <a:spcPts val="2282"/>
                </a:spcAft>
              </a:pPr>
              <a:r>
                <a:rPr lang="en-US" sz="6000" baseline="0" dirty="0" smtClean="0">
                  <a:solidFill>
                    <a:schemeClr val="bg1">
                      <a:lumMod val="50000"/>
                    </a:schemeClr>
                  </a:solidFill>
                  <a:latin typeface="Calibri" pitchFamily="34" charset="0"/>
                  <a:cs typeface="Calibri" panose="020F0502020204030204" pitchFamily="34" charset="0"/>
                </a:rPr>
                <a:t>Genigraphics® has been producing output from PowerPoint® longer than anyone in the industry; dating back to when we helped Microsoft® design the PowerPoint software. </a:t>
              </a:r>
            </a:p>
            <a:p>
              <a:pPr lvl="0">
                <a:spcBef>
                  <a:spcPts val="0"/>
                </a:spcBef>
                <a:spcAft>
                  <a:spcPts val="0"/>
                </a:spcAft>
              </a:pPr>
              <a:endParaRPr lang="en-US" sz="6000" baseline="0" dirty="0" smtClean="0">
                <a:solidFill>
                  <a:schemeClr val="bg1">
                    <a:lumMod val="50000"/>
                  </a:schemeClr>
                </a:solidFill>
                <a:latin typeface="Calibri" pitchFamily="34" charset="0"/>
                <a:cs typeface="Calibri" panose="020F0502020204030204" pitchFamily="34" charset="0"/>
              </a:endParaRPr>
            </a:p>
            <a:p>
              <a:pPr lvl="0" algn="ctr">
                <a:spcBef>
                  <a:spcPts val="0"/>
                </a:spcBef>
                <a:spcAft>
                  <a:spcPts val="0"/>
                </a:spcAft>
              </a:pPr>
              <a:r>
                <a:rPr lang="en-US" sz="6000" baseline="0" dirty="0" smtClean="0">
                  <a:solidFill>
                    <a:schemeClr val="bg1">
                      <a:lumMod val="50000"/>
                    </a:schemeClr>
                  </a:solidFill>
                  <a:latin typeface="Calibri" pitchFamily="34" charset="0"/>
                  <a:cs typeface="Calibri" panose="020F0502020204030204" pitchFamily="34" charset="0"/>
                </a:rPr>
                <a:t>US and Canada:  1-800-790-4001</a:t>
              </a:r>
            </a:p>
            <a:p>
              <a:pPr lvl="0" algn="ctr">
                <a:spcBef>
                  <a:spcPts val="0"/>
                </a:spcBef>
                <a:spcAft>
                  <a:spcPts val="0"/>
                </a:spcAft>
              </a:pPr>
              <a:r>
                <a:rPr lang="en-US" sz="6000" baseline="0" dirty="0" smtClean="0">
                  <a:solidFill>
                    <a:schemeClr val="bg1">
                      <a:lumMod val="50000"/>
                    </a:schemeClr>
                  </a:solidFill>
                  <a:latin typeface="Calibri" pitchFamily="34" charset="0"/>
                  <a:cs typeface="Calibri" panose="020F0502020204030204" pitchFamily="34" charset="0"/>
                </a:rPr>
                <a:t>International: +(1) 913-441-1410</a:t>
              </a:r>
              <a:br>
                <a:rPr lang="en-US" sz="6000" baseline="0" dirty="0" smtClean="0">
                  <a:solidFill>
                    <a:schemeClr val="bg1">
                      <a:lumMod val="50000"/>
                    </a:schemeClr>
                  </a:solidFill>
                  <a:latin typeface="Calibri" pitchFamily="34" charset="0"/>
                  <a:cs typeface="Calibri" panose="020F0502020204030204" pitchFamily="34" charset="0"/>
                </a:rPr>
              </a:br>
              <a:r>
                <a:rPr lang="en-US" sz="6000" baseline="0" dirty="0" smtClean="0">
                  <a:solidFill>
                    <a:schemeClr val="bg1">
                      <a:lumMod val="50000"/>
                    </a:schemeClr>
                  </a:solidFill>
                  <a:latin typeface="Calibri" pitchFamily="34" charset="0"/>
                  <a:cs typeface="Calibri" panose="020F0502020204030204" pitchFamily="34" charset="0"/>
                </a:rPr>
                <a:t>Email: info@genigraphics.com</a:t>
              </a:r>
            </a:p>
            <a:p>
              <a:pPr lvl="0" algn="ctr">
                <a:spcBef>
                  <a:spcPts val="0"/>
                </a:spcBef>
                <a:spcAft>
                  <a:spcPts val="0"/>
                </a:spcAft>
              </a:pPr>
              <a:r>
                <a:rPr lang="en-US" sz="4400" dirty="0" smtClean="0">
                  <a:solidFill>
                    <a:schemeClr val="bg1">
                      <a:lumMod val="50000"/>
                    </a:schemeClr>
                  </a:solidFill>
                  <a:latin typeface="Calibri" pitchFamily="34" charset="0"/>
                  <a:cs typeface="Calibri" panose="020F0502020204030204" pitchFamily="34" charset="0"/>
                </a:rPr>
                <a:t/>
              </a:r>
              <a:br>
                <a:rPr lang="en-US" sz="4400" dirty="0" smtClean="0">
                  <a:solidFill>
                    <a:schemeClr val="bg1">
                      <a:lumMod val="50000"/>
                    </a:schemeClr>
                  </a:solidFill>
                  <a:latin typeface="Calibri" pitchFamily="34" charset="0"/>
                  <a:cs typeface="Calibri" panose="020F0502020204030204" pitchFamily="34" charset="0"/>
                </a:rPr>
              </a:br>
              <a:r>
                <a:rPr lang="en-US" sz="4400" dirty="0" smtClean="0">
                  <a:solidFill>
                    <a:schemeClr val="bg1">
                      <a:lumMod val="50000"/>
                    </a:schemeClr>
                  </a:solidFill>
                  <a:latin typeface="Calibri" pitchFamily="34" charset="0"/>
                  <a:cs typeface="Calibri" panose="020F0502020204030204" pitchFamily="34" charset="0"/>
                </a:rPr>
                <a:t>[This sidebar area does not print.]</a:t>
              </a:r>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281342" y="8425085"/>
              <a:ext cx="11904515" cy="10246926"/>
            </a:xfrm>
            <a:prstGeom prst="rect">
              <a:avLst/>
            </a:prstGeom>
          </p:spPr>
        </p:pic>
      </p:grpSp>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811037" y="42504519"/>
            <a:ext cx="5297435" cy="185928"/>
          </a:xfrm>
          <a:prstGeom prst="rect">
            <a:avLst/>
          </a:prstGeom>
        </p:spPr>
      </p:pic>
    </p:spTree>
    <p:extLst>
      <p:ext uri="{BB962C8B-B14F-4D97-AF65-F5344CB8AC3E}">
        <p14:creationId xmlns:p14="http://schemas.microsoft.com/office/powerpoint/2010/main" val="381294480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5D6BDF-9D0E-4E2B-85B8-D8F4790360C9}" type="datetimeFigureOut">
              <a:rPr lang="en-US" smtClean="0"/>
              <a:pPr/>
              <a:t>10/14/2021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BB075EA-769C-4ECD-B48E-D6FCDC24F876}" type="slidenum">
              <a:rPr lang="en-US" smtClean="0"/>
              <a:pPr/>
              <a:t>‹N°›</a:t>
            </a:fld>
            <a:endParaRPr lang="en-US" dirty="0"/>
          </a:p>
        </p:txBody>
      </p:sp>
    </p:spTree>
    <p:extLst>
      <p:ext uri="{BB962C8B-B14F-4D97-AF65-F5344CB8AC3E}">
        <p14:creationId xmlns:p14="http://schemas.microsoft.com/office/powerpoint/2010/main" val="293166510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13364" y="1713754"/>
            <a:ext cx="27240548" cy="7132373"/>
          </a:xfrm>
          <a:prstGeom prst="rect">
            <a:avLst/>
          </a:prstGeom>
        </p:spPr>
        <p:txBody>
          <a:bodyPr vert="horz" lIns="417456" tIns="208727" rIns="417456" bIns="208727"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513364" y="9985326"/>
            <a:ext cx="27240548" cy="28242219"/>
          </a:xfrm>
          <a:prstGeom prst="rect">
            <a:avLst/>
          </a:prstGeom>
        </p:spPr>
        <p:txBody>
          <a:bodyPr vert="horz" lIns="417456" tIns="208727" rIns="417456" bIns="208727"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1513364" y="39663922"/>
            <a:ext cx="7062364" cy="2278397"/>
          </a:xfrm>
          <a:prstGeom prst="rect">
            <a:avLst/>
          </a:prstGeom>
        </p:spPr>
        <p:txBody>
          <a:bodyPr vert="horz" lIns="417456" tIns="208727" rIns="417456" bIns="208727" rtlCol="0" anchor="ctr"/>
          <a:lstStyle>
            <a:lvl1pPr algn="l">
              <a:defRPr sz="5500">
                <a:solidFill>
                  <a:schemeClr val="tx1">
                    <a:tint val="75000"/>
                  </a:schemeClr>
                </a:solidFill>
              </a:defRPr>
            </a:lvl1pPr>
          </a:lstStyle>
          <a:p>
            <a:fld id="{985D6BDF-9D0E-4E2B-85B8-D8F4790360C9}" type="datetimeFigureOut">
              <a:rPr lang="en-US" smtClean="0"/>
              <a:pPr/>
              <a:t>10/14/2021</a:t>
            </a:fld>
            <a:endParaRPr lang="en-US" dirty="0"/>
          </a:p>
        </p:txBody>
      </p:sp>
      <p:sp>
        <p:nvSpPr>
          <p:cNvPr id="5" name="Footer Placeholder 4"/>
          <p:cNvSpPr>
            <a:spLocks noGrp="1"/>
          </p:cNvSpPr>
          <p:nvPr>
            <p:ph type="ftr" sz="quarter" idx="3"/>
          </p:nvPr>
        </p:nvSpPr>
        <p:spPr>
          <a:xfrm>
            <a:off x="10341319" y="39663922"/>
            <a:ext cx="9584637" cy="2278397"/>
          </a:xfrm>
          <a:prstGeom prst="rect">
            <a:avLst/>
          </a:prstGeom>
        </p:spPr>
        <p:txBody>
          <a:bodyPr vert="horz" lIns="417456" tIns="208727" rIns="417456" bIns="208727" rtlCol="0" anchor="ctr"/>
          <a:lstStyle>
            <a:lvl1pPr algn="ctr">
              <a:defRPr sz="55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21691547" y="39663922"/>
            <a:ext cx="7062364" cy="2278397"/>
          </a:xfrm>
          <a:prstGeom prst="rect">
            <a:avLst/>
          </a:prstGeom>
        </p:spPr>
        <p:txBody>
          <a:bodyPr vert="horz" lIns="417456" tIns="208727" rIns="417456" bIns="208727" rtlCol="0" anchor="ctr"/>
          <a:lstStyle>
            <a:lvl1pPr algn="r">
              <a:defRPr sz="5500">
                <a:solidFill>
                  <a:schemeClr val="tx1">
                    <a:tint val="75000"/>
                  </a:schemeClr>
                </a:solidFill>
              </a:defRPr>
            </a:lvl1pPr>
          </a:lstStyle>
          <a:p>
            <a:fld id="{FBB075EA-769C-4ECD-B48E-D6FCDC24F876}" type="slidenum">
              <a:rPr lang="en-US" smtClean="0"/>
              <a:pPr/>
              <a:t>‹N°›</a:t>
            </a:fld>
            <a:endParaRPr lang="en-US" dirty="0"/>
          </a:p>
        </p:txBody>
      </p:sp>
    </p:spTree>
    <p:extLst>
      <p:ext uri="{BB962C8B-B14F-4D97-AF65-F5344CB8AC3E}">
        <p14:creationId xmlns:p14="http://schemas.microsoft.com/office/powerpoint/2010/main" val="72322184"/>
      </p:ext>
    </p:extLst>
  </p:cSld>
  <p:clrMap bg1="lt1" tx1="dk1" bg2="lt2" tx2="dk2" accent1="accent1" accent2="accent2" accent3="accent3" accent4="accent4" accent5="accent5" accent6="accent6" hlink="hlink" folHlink="folHlink"/>
  <p:sldLayoutIdLst>
    <p:sldLayoutId id="2147483649" r:id="rId1"/>
    <p:sldLayoutId id="2147483650" r:id="rId2"/>
  </p:sldLayoutIdLst>
  <p:timing>
    <p:tnLst>
      <p:par>
        <p:cTn id="1" dur="indefinite" restart="never" nodeType="tmRoot"/>
      </p:par>
    </p:tnLst>
  </p:timing>
  <p:txStyles>
    <p:titleStyle>
      <a:lvl1pPr algn="ctr" defTabSz="4174556" rtl="0" eaLnBrk="1" latinLnBrk="0" hangingPunct="1">
        <a:spcBef>
          <a:spcPct val="0"/>
        </a:spcBef>
        <a:buNone/>
        <a:defRPr sz="7600" kern="1200">
          <a:solidFill>
            <a:schemeClr val="tx1"/>
          </a:solidFill>
          <a:latin typeface="+mj-lt"/>
          <a:ea typeface="+mj-ea"/>
          <a:cs typeface="+mj-cs"/>
        </a:defRPr>
      </a:lvl1pPr>
    </p:titleStyle>
    <p:bodyStyle>
      <a:lvl1pPr marL="434850" indent="-434850" algn="l" defTabSz="4174556" rtl="0" eaLnBrk="1" latinLnBrk="0" hangingPunct="1">
        <a:spcBef>
          <a:spcPct val="20000"/>
        </a:spcBef>
        <a:buFont typeface="Arial" pitchFamily="34" charset="0"/>
        <a:buChar char="•"/>
        <a:defRPr sz="3400" kern="1200">
          <a:solidFill>
            <a:schemeClr val="tx1"/>
          </a:solidFill>
          <a:latin typeface="+mn-lt"/>
          <a:ea typeface="+mn-ea"/>
          <a:cs typeface="+mn-cs"/>
        </a:defRPr>
      </a:lvl1pPr>
      <a:lvl2pPr marL="869699" indent="-434850" algn="l" defTabSz="4174556" rtl="0" eaLnBrk="1" latinLnBrk="0" hangingPunct="1">
        <a:spcBef>
          <a:spcPct val="20000"/>
        </a:spcBef>
        <a:buFont typeface="Arial" pitchFamily="34" charset="0"/>
        <a:buChar char="–"/>
        <a:defRPr sz="3400" kern="1200">
          <a:solidFill>
            <a:schemeClr val="tx1"/>
          </a:solidFill>
          <a:latin typeface="+mn-lt"/>
          <a:ea typeface="+mn-ea"/>
          <a:cs typeface="+mn-cs"/>
        </a:defRPr>
      </a:lvl2pPr>
      <a:lvl3pPr marL="1304549" indent="-434850" algn="l" defTabSz="4174556" rtl="0" eaLnBrk="1" latinLnBrk="0" hangingPunct="1">
        <a:spcBef>
          <a:spcPct val="20000"/>
        </a:spcBef>
        <a:buFont typeface="Arial" pitchFamily="34" charset="0"/>
        <a:buChar char="•"/>
        <a:defRPr sz="3400" kern="1200">
          <a:solidFill>
            <a:schemeClr val="tx1"/>
          </a:solidFill>
          <a:latin typeface="+mn-lt"/>
          <a:ea typeface="+mn-ea"/>
          <a:cs typeface="+mn-cs"/>
        </a:defRPr>
      </a:lvl3pPr>
      <a:lvl4pPr marL="1739398" indent="-434850" algn="l" defTabSz="4174556" rtl="0" eaLnBrk="1" latinLnBrk="0" hangingPunct="1">
        <a:spcBef>
          <a:spcPct val="20000"/>
        </a:spcBef>
        <a:buFont typeface="Arial" pitchFamily="34" charset="0"/>
        <a:buChar char="–"/>
        <a:defRPr sz="3400" kern="1200">
          <a:solidFill>
            <a:schemeClr val="tx1"/>
          </a:solidFill>
          <a:latin typeface="+mn-lt"/>
          <a:ea typeface="+mn-ea"/>
          <a:cs typeface="+mn-cs"/>
        </a:defRPr>
      </a:lvl4pPr>
      <a:lvl5pPr marL="2174248" indent="-434850" algn="l" defTabSz="4174556" rtl="0" eaLnBrk="1" latinLnBrk="0" hangingPunct="1">
        <a:spcBef>
          <a:spcPct val="20000"/>
        </a:spcBef>
        <a:buFont typeface="Arial" pitchFamily="34" charset="0"/>
        <a:buChar char="»"/>
        <a:defRPr sz="3400" kern="1200">
          <a:solidFill>
            <a:schemeClr val="tx1"/>
          </a:solidFill>
          <a:latin typeface="+mn-lt"/>
          <a:ea typeface="+mn-ea"/>
          <a:cs typeface="+mn-cs"/>
        </a:defRPr>
      </a:lvl5pPr>
      <a:lvl6pPr marL="11480029" indent="-1043639" algn="l" defTabSz="4174556" rtl="0" eaLnBrk="1" latinLnBrk="0" hangingPunct="1">
        <a:spcBef>
          <a:spcPct val="20000"/>
        </a:spcBef>
        <a:buFont typeface="Arial" pitchFamily="34" charset="0"/>
        <a:buChar char="•"/>
        <a:defRPr sz="9100" kern="1200">
          <a:solidFill>
            <a:schemeClr val="tx1"/>
          </a:solidFill>
          <a:latin typeface="+mn-lt"/>
          <a:ea typeface="+mn-ea"/>
          <a:cs typeface="+mn-cs"/>
        </a:defRPr>
      </a:lvl6pPr>
      <a:lvl7pPr marL="13567307" indent="-1043639" algn="l" defTabSz="4174556" rtl="0" eaLnBrk="1" latinLnBrk="0" hangingPunct="1">
        <a:spcBef>
          <a:spcPct val="20000"/>
        </a:spcBef>
        <a:buFont typeface="Arial" pitchFamily="34" charset="0"/>
        <a:buChar char="•"/>
        <a:defRPr sz="9100" kern="1200">
          <a:solidFill>
            <a:schemeClr val="tx1"/>
          </a:solidFill>
          <a:latin typeface="+mn-lt"/>
          <a:ea typeface="+mn-ea"/>
          <a:cs typeface="+mn-cs"/>
        </a:defRPr>
      </a:lvl7pPr>
      <a:lvl8pPr marL="15654585" indent="-1043639" algn="l" defTabSz="4174556" rtl="0" eaLnBrk="1" latinLnBrk="0" hangingPunct="1">
        <a:spcBef>
          <a:spcPct val="20000"/>
        </a:spcBef>
        <a:buFont typeface="Arial" pitchFamily="34" charset="0"/>
        <a:buChar char="•"/>
        <a:defRPr sz="9100" kern="1200">
          <a:solidFill>
            <a:schemeClr val="tx1"/>
          </a:solidFill>
          <a:latin typeface="+mn-lt"/>
          <a:ea typeface="+mn-ea"/>
          <a:cs typeface="+mn-cs"/>
        </a:defRPr>
      </a:lvl8pPr>
      <a:lvl9pPr marL="17741863" indent="-1043639" algn="l" defTabSz="4174556" rtl="0" eaLnBrk="1" latinLnBrk="0" hangingPunct="1">
        <a:spcBef>
          <a:spcPct val="20000"/>
        </a:spcBef>
        <a:buFont typeface="Arial" pitchFamily="34" charset="0"/>
        <a:buChar char="•"/>
        <a:defRPr sz="9100" kern="1200">
          <a:solidFill>
            <a:schemeClr val="tx1"/>
          </a:solidFill>
          <a:latin typeface="+mn-lt"/>
          <a:ea typeface="+mn-ea"/>
          <a:cs typeface="+mn-cs"/>
        </a:defRPr>
      </a:lvl9pPr>
    </p:bodyStyle>
    <p:otherStyle>
      <a:defPPr>
        <a:defRPr lang="en-US"/>
      </a:defPPr>
      <a:lvl1pPr marL="0" algn="l" defTabSz="4174556" rtl="0" eaLnBrk="1" latinLnBrk="0" hangingPunct="1">
        <a:defRPr sz="8200" kern="1200">
          <a:solidFill>
            <a:schemeClr val="tx1"/>
          </a:solidFill>
          <a:latin typeface="+mn-lt"/>
          <a:ea typeface="+mn-ea"/>
          <a:cs typeface="+mn-cs"/>
        </a:defRPr>
      </a:lvl1pPr>
      <a:lvl2pPr marL="2087278" algn="l" defTabSz="4174556" rtl="0" eaLnBrk="1" latinLnBrk="0" hangingPunct="1">
        <a:defRPr sz="8200" kern="1200">
          <a:solidFill>
            <a:schemeClr val="tx1"/>
          </a:solidFill>
          <a:latin typeface="+mn-lt"/>
          <a:ea typeface="+mn-ea"/>
          <a:cs typeface="+mn-cs"/>
        </a:defRPr>
      </a:lvl2pPr>
      <a:lvl3pPr marL="4174556" algn="l" defTabSz="4174556" rtl="0" eaLnBrk="1" latinLnBrk="0" hangingPunct="1">
        <a:defRPr sz="8200" kern="1200">
          <a:solidFill>
            <a:schemeClr val="tx1"/>
          </a:solidFill>
          <a:latin typeface="+mn-lt"/>
          <a:ea typeface="+mn-ea"/>
          <a:cs typeface="+mn-cs"/>
        </a:defRPr>
      </a:lvl3pPr>
      <a:lvl4pPr marL="6261834" algn="l" defTabSz="4174556" rtl="0" eaLnBrk="1" latinLnBrk="0" hangingPunct="1">
        <a:defRPr sz="8200" kern="1200">
          <a:solidFill>
            <a:schemeClr val="tx1"/>
          </a:solidFill>
          <a:latin typeface="+mn-lt"/>
          <a:ea typeface="+mn-ea"/>
          <a:cs typeface="+mn-cs"/>
        </a:defRPr>
      </a:lvl4pPr>
      <a:lvl5pPr marL="8349113" algn="l" defTabSz="4174556" rtl="0" eaLnBrk="1" latinLnBrk="0" hangingPunct="1">
        <a:defRPr sz="8200" kern="1200">
          <a:solidFill>
            <a:schemeClr val="tx1"/>
          </a:solidFill>
          <a:latin typeface="+mn-lt"/>
          <a:ea typeface="+mn-ea"/>
          <a:cs typeface="+mn-cs"/>
        </a:defRPr>
      </a:lvl5pPr>
      <a:lvl6pPr marL="10436390" algn="l" defTabSz="4174556" rtl="0" eaLnBrk="1" latinLnBrk="0" hangingPunct="1">
        <a:defRPr sz="8200" kern="1200">
          <a:solidFill>
            <a:schemeClr val="tx1"/>
          </a:solidFill>
          <a:latin typeface="+mn-lt"/>
          <a:ea typeface="+mn-ea"/>
          <a:cs typeface="+mn-cs"/>
        </a:defRPr>
      </a:lvl6pPr>
      <a:lvl7pPr marL="12523668" algn="l" defTabSz="4174556" rtl="0" eaLnBrk="1" latinLnBrk="0" hangingPunct="1">
        <a:defRPr sz="8200" kern="1200">
          <a:solidFill>
            <a:schemeClr val="tx1"/>
          </a:solidFill>
          <a:latin typeface="+mn-lt"/>
          <a:ea typeface="+mn-ea"/>
          <a:cs typeface="+mn-cs"/>
        </a:defRPr>
      </a:lvl7pPr>
      <a:lvl8pPr marL="14610946" algn="l" defTabSz="4174556" rtl="0" eaLnBrk="1" latinLnBrk="0" hangingPunct="1">
        <a:defRPr sz="8200" kern="1200">
          <a:solidFill>
            <a:schemeClr val="tx1"/>
          </a:solidFill>
          <a:latin typeface="+mn-lt"/>
          <a:ea typeface="+mn-ea"/>
          <a:cs typeface="+mn-cs"/>
        </a:defRPr>
      </a:lvl8pPr>
      <a:lvl9pPr marL="16698224" algn="l" defTabSz="4174556" rtl="0" eaLnBrk="1" latinLnBrk="0" hangingPunct="1">
        <a:defRPr sz="8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image" Target="../media/image5.png"/><Relationship Id="rId7"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8.png"/><Relationship Id="rId11" Type="http://schemas.openxmlformats.org/officeDocument/2006/relationships/image" Target="../media/image4.emf"/><Relationship Id="rId5" Type="http://schemas.openxmlformats.org/officeDocument/2006/relationships/image" Target="../media/image7.png"/><Relationship Id="rId10" Type="http://schemas.openxmlformats.org/officeDocument/2006/relationships/oleObject" Target="../embeddings/oleObject2.bin"/><Relationship Id="rId4" Type="http://schemas.openxmlformats.org/officeDocument/2006/relationships/image" Target="../media/image6.jpeg"/><Relationship Id="rId9" Type="http://schemas.openxmlformats.org/officeDocument/2006/relationships/image" Target="../media/image9.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22"/>
          <p:cNvSpPr txBox="1">
            <a:spLocks noChangeArrowheads="1"/>
          </p:cNvSpPr>
          <p:nvPr/>
        </p:nvSpPr>
        <p:spPr bwMode="auto">
          <a:xfrm>
            <a:off x="2203359" y="-401460"/>
            <a:ext cx="24646110" cy="1986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73940" tIns="434850" rIns="173940" bIns="434850" anchor="ctr" anchorCtr="0">
            <a:spAutoFit/>
          </a:bodyPr>
          <a:lstStyle>
            <a:lvl1pPr defTabSz="4389438" eaLnBrk="0" hangingPunct="0">
              <a:defRPr sz="2200">
                <a:solidFill>
                  <a:schemeClr val="tx1"/>
                </a:solidFill>
                <a:latin typeface="Arial" charset="0"/>
              </a:defRPr>
            </a:lvl1pPr>
            <a:lvl2pPr marL="742950" indent="-285750" defTabSz="4389438" eaLnBrk="0" hangingPunct="0">
              <a:defRPr sz="2200">
                <a:solidFill>
                  <a:schemeClr val="tx1"/>
                </a:solidFill>
                <a:latin typeface="Arial" charset="0"/>
              </a:defRPr>
            </a:lvl2pPr>
            <a:lvl3pPr marL="1143000" indent="-228600" defTabSz="4389438" eaLnBrk="0" hangingPunct="0">
              <a:defRPr sz="2200">
                <a:solidFill>
                  <a:schemeClr val="tx1"/>
                </a:solidFill>
                <a:latin typeface="Arial" charset="0"/>
              </a:defRPr>
            </a:lvl3pPr>
            <a:lvl4pPr marL="1600200" indent="-228600" defTabSz="4389438" eaLnBrk="0" hangingPunct="0">
              <a:defRPr sz="2200">
                <a:solidFill>
                  <a:schemeClr val="tx1"/>
                </a:solidFill>
                <a:latin typeface="Arial" charset="0"/>
              </a:defRPr>
            </a:lvl4pPr>
            <a:lvl5pPr marL="2057400" indent="-228600" defTabSz="4389438" eaLnBrk="0" hangingPunct="0">
              <a:defRPr sz="2200">
                <a:solidFill>
                  <a:schemeClr val="tx1"/>
                </a:solidFill>
                <a:latin typeface="Arial" charset="0"/>
              </a:defRPr>
            </a:lvl5pPr>
            <a:lvl6pPr marL="2514600" indent="-228600" defTabSz="4389438" eaLnBrk="0" fontAlgn="base" hangingPunct="0">
              <a:spcBef>
                <a:spcPct val="0"/>
              </a:spcBef>
              <a:spcAft>
                <a:spcPct val="0"/>
              </a:spcAft>
              <a:defRPr sz="2200">
                <a:solidFill>
                  <a:schemeClr val="tx1"/>
                </a:solidFill>
                <a:latin typeface="Arial" charset="0"/>
              </a:defRPr>
            </a:lvl6pPr>
            <a:lvl7pPr marL="2971800" indent="-228600" defTabSz="4389438" eaLnBrk="0" fontAlgn="base" hangingPunct="0">
              <a:spcBef>
                <a:spcPct val="0"/>
              </a:spcBef>
              <a:spcAft>
                <a:spcPct val="0"/>
              </a:spcAft>
              <a:defRPr sz="2200">
                <a:solidFill>
                  <a:schemeClr val="tx1"/>
                </a:solidFill>
                <a:latin typeface="Arial" charset="0"/>
              </a:defRPr>
            </a:lvl7pPr>
            <a:lvl8pPr marL="3429000" indent="-228600" defTabSz="4389438" eaLnBrk="0" fontAlgn="base" hangingPunct="0">
              <a:spcBef>
                <a:spcPct val="0"/>
              </a:spcBef>
              <a:spcAft>
                <a:spcPct val="0"/>
              </a:spcAft>
              <a:defRPr sz="2200">
                <a:solidFill>
                  <a:schemeClr val="tx1"/>
                </a:solidFill>
                <a:latin typeface="Arial" charset="0"/>
              </a:defRPr>
            </a:lvl8pPr>
            <a:lvl9pPr marL="3886200" indent="-228600" defTabSz="4389438" eaLnBrk="0" fontAlgn="base" hangingPunct="0">
              <a:spcBef>
                <a:spcPct val="0"/>
              </a:spcBef>
              <a:spcAft>
                <a:spcPct val="0"/>
              </a:spcAft>
              <a:defRPr sz="2200">
                <a:solidFill>
                  <a:schemeClr val="tx1"/>
                </a:solidFill>
                <a:latin typeface="Arial" charset="0"/>
              </a:defRPr>
            </a:lvl9pPr>
          </a:lstStyle>
          <a:p>
            <a:pPr algn="ctr" eaLnBrk="1" hangingPunct="1"/>
            <a:r>
              <a:rPr lang="en-US" sz="7200" b="1" dirty="0">
                <a:solidFill>
                  <a:schemeClr val="accent3">
                    <a:lumMod val="20000"/>
                    <a:lumOff val="80000"/>
                  </a:schemeClr>
                </a:solidFill>
                <a:latin typeface="Times New Roman" panose="02020603050405020304" pitchFamily="18" charset="0"/>
                <a:cs typeface="Times New Roman" panose="02020603050405020304" pitchFamily="18" charset="0"/>
              </a:rPr>
              <a:t>In situ one pot hemi-synthesis of new 2-pyridone </a:t>
            </a:r>
            <a:r>
              <a:rPr lang="en-US" sz="7200" b="1" dirty="0" smtClean="0">
                <a:solidFill>
                  <a:schemeClr val="accent3">
                    <a:lumMod val="20000"/>
                    <a:lumOff val="80000"/>
                  </a:schemeClr>
                </a:solidFill>
                <a:latin typeface="Times New Roman" panose="02020603050405020304" pitchFamily="18" charset="0"/>
                <a:cs typeface="Times New Roman" panose="02020603050405020304" pitchFamily="18" charset="0"/>
              </a:rPr>
              <a:t>derivatives</a:t>
            </a:r>
            <a:endParaRPr lang="en-US" sz="7200" b="1" dirty="0">
              <a:solidFill>
                <a:schemeClr val="accent3">
                  <a:lumMod val="20000"/>
                  <a:lumOff val="80000"/>
                </a:schemeClr>
              </a:solidFill>
              <a:latin typeface="Times New Roman" panose="02020603050405020304" pitchFamily="18" charset="0"/>
              <a:cs typeface="Times New Roman" panose="02020603050405020304" pitchFamily="18" charset="0"/>
            </a:endParaRPr>
          </a:p>
        </p:txBody>
      </p:sp>
      <p:sp>
        <p:nvSpPr>
          <p:cNvPr id="5" name="Text Box 123"/>
          <p:cNvSpPr txBox="1">
            <a:spLocks noChangeArrowheads="1"/>
          </p:cNvSpPr>
          <p:nvPr/>
        </p:nvSpPr>
        <p:spPr bwMode="auto">
          <a:xfrm>
            <a:off x="2763645" y="1680231"/>
            <a:ext cx="27503630" cy="3714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73940" tIns="173940" rIns="173940" bIns="173940" anchor="ctr" anchorCtr="0"/>
          <a:lstStyle>
            <a:lvl1pPr defTabSz="4389438" eaLnBrk="0" hangingPunct="0">
              <a:defRPr sz="2200">
                <a:solidFill>
                  <a:schemeClr val="tx1"/>
                </a:solidFill>
                <a:latin typeface="Arial" charset="0"/>
              </a:defRPr>
            </a:lvl1pPr>
            <a:lvl2pPr marL="742950" indent="-285750" defTabSz="4389438" eaLnBrk="0" hangingPunct="0">
              <a:defRPr sz="2200">
                <a:solidFill>
                  <a:schemeClr val="tx1"/>
                </a:solidFill>
                <a:latin typeface="Arial" charset="0"/>
              </a:defRPr>
            </a:lvl2pPr>
            <a:lvl3pPr marL="1143000" indent="-228600" defTabSz="4389438" eaLnBrk="0" hangingPunct="0">
              <a:defRPr sz="2200">
                <a:solidFill>
                  <a:schemeClr val="tx1"/>
                </a:solidFill>
                <a:latin typeface="Arial" charset="0"/>
              </a:defRPr>
            </a:lvl3pPr>
            <a:lvl4pPr marL="1600200" indent="-228600" defTabSz="4389438" eaLnBrk="0" hangingPunct="0">
              <a:defRPr sz="2200">
                <a:solidFill>
                  <a:schemeClr val="tx1"/>
                </a:solidFill>
                <a:latin typeface="Arial" charset="0"/>
              </a:defRPr>
            </a:lvl4pPr>
            <a:lvl5pPr marL="2057400" indent="-228600" defTabSz="4389438" eaLnBrk="0" hangingPunct="0">
              <a:defRPr sz="2200">
                <a:solidFill>
                  <a:schemeClr val="tx1"/>
                </a:solidFill>
                <a:latin typeface="Arial" charset="0"/>
              </a:defRPr>
            </a:lvl5pPr>
            <a:lvl6pPr marL="2514600" indent="-228600" defTabSz="4389438" eaLnBrk="0" fontAlgn="base" hangingPunct="0">
              <a:spcBef>
                <a:spcPct val="0"/>
              </a:spcBef>
              <a:spcAft>
                <a:spcPct val="0"/>
              </a:spcAft>
              <a:defRPr sz="2200">
                <a:solidFill>
                  <a:schemeClr val="tx1"/>
                </a:solidFill>
                <a:latin typeface="Arial" charset="0"/>
              </a:defRPr>
            </a:lvl6pPr>
            <a:lvl7pPr marL="2971800" indent="-228600" defTabSz="4389438" eaLnBrk="0" fontAlgn="base" hangingPunct="0">
              <a:spcBef>
                <a:spcPct val="0"/>
              </a:spcBef>
              <a:spcAft>
                <a:spcPct val="0"/>
              </a:spcAft>
              <a:defRPr sz="2200">
                <a:solidFill>
                  <a:schemeClr val="tx1"/>
                </a:solidFill>
                <a:latin typeface="Arial" charset="0"/>
              </a:defRPr>
            </a:lvl7pPr>
            <a:lvl8pPr marL="3429000" indent="-228600" defTabSz="4389438" eaLnBrk="0" fontAlgn="base" hangingPunct="0">
              <a:spcBef>
                <a:spcPct val="0"/>
              </a:spcBef>
              <a:spcAft>
                <a:spcPct val="0"/>
              </a:spcAft>
              <a:defRPr sz="2200">
                <a:solidFill>
                  <a:schemeClr val="tx1"/>
                </a:solidFill>
                <a:latin typeface="Arial" charset="0"/>
              </a:defRPr>
            </a:lvl8pPr>
            <a:lvl9pPr marL="3886200" indent="-228600" defTabSz="4389438" eaLnBrk="0" fontAlgn="base" hangingPunct="0">
              <a:spcBef>
                <a:spcPct val="0"/>
              </a:spcBef>
              <a:spcAft>
                <a:spcPct val="0"/>
              </a:spcAft>
              <a:defRPr sz="2200">
                <a:solidFill>
                  <a:schemeClr val="tx1"/>
                </a:solidFill>
                <a:latin typeface="Arial" charset="0"/>
              </a:defRPr>
            </a:lvl9pPr>
          </a:lstStyle>
          <a:p>
            <a:r>
              <a:rPr lang="fr-FR" sz="2800" b="1" dirty="0" smtClean="0">
                <a:solidFill>
                  <a:schemeClr val="bg1"/>
                </a:solidFill>
                <a:latin typeface="Times New Roman" panose="02020603050405020304" pitchFamily="18" charset="0"/>
                <a:cs typeface="Times New Roman" panose="02020603050405020304" pitchFamily="18" charset="0"/>
              </a:rPr>
              <a:t>Maamar HAFFAS </a:t>
            </a:r>
            <a:r>
              <a:rPr lang="fr-FR" sz="2800" b="1" baseline="30000" dirty="0" smtClean="0">
                <a:solidFill>
                  <a:schemeClr val="bg1"/>
                </a:solidFill>
                <a:latin typeface="Times New Roman" panose="02020603050405020304" pitchFamily="18" charset="0"/>
                <a:cs typeface="Times New Roman" panose="02020603050405020304" pitchFamily="18" charset="0"/>
              </a:rPr>
              <a:t>*1,2,3 </a:t>
            </a:r>
            <a:r>
              <a:rPr lang="fr-FR" sz="2800" b="1" dirty="0">
                <a:solidFill>
                  <a:schemeClr val="bg1"/>
                </a:solidFill>
                <a:latin typeface="Times New Roman" panose="02020603050405020304" pitchFamily="18" charset="0"/>
                <a:cs typeface="Times New Roman" panose="02020603050405020304" pitchFamily="18" charset="0"/>
              </a:rPr>
              <a:t>; </a:t>
            </a:r>
            <a:r>
              <a:rPr lang="fr-FR" sz="2800" b="1" dirty="0" smtClean="0">
                <a:solidFill>
                  <a:schemeClr val="bg1"/>
                </a:solidFill>
                <a:latin typeface="Times New Roman" panose="02020603050405020304" pitchFamily="18" charset="0"/>
                <a:cs typeface="Times New Roman" panose="02020603050405020304" pitchFamily="18" charset="0"/>
              </a:rPr>
              <a:t>Naima BENKIKI </a:t>
            </a:r>
            <a:r>
              <a:rPr lang="fr-FR" sz="2800" b="1" baseline="30000" dirty="0" smtClean="0">
                <a:solidFill>
                  <a:schemeClr val="bg1"/>
                </a:solidFill>
                <a:latin typeface="Times New Roman" panose="02020603050405020304" pitchFamily="18" charset="0"/>
                <a:cs typeface="Times New Roman" panose="02020603050405020304" pitchFamily="18" charset="0"/>
              </a:rPr>
              <a:t>1</a:t>
            </a:r>
            <a:r>
              <a:rPr lang="fr-FR" sz="2800" b="1" dirty="0">
                <a:solidFill>
                  <a:schemeClr val="bg1"/>
                </a:solidFill>
                <a:latin typeface="Times New Roman" panose="02020603050405020304" pitchFamily="18" charset="0"/>
                <a:cs typeface="Times New Roman" panose="02020603050405020304" pitchFamily="18" charset="0"/>
              </a:rPr>
              <a:t>; Ramzi MAADADI </a:t>
            </a:r>
            <a:r>
              <a:rPr lang="fr-FR" sz="2800" b="1" baseline="30000" dirty="0" smtClean="0">
                <a:solidFill>
                  <a:schemeClr val="bg1"/>
                </a:solidFill>
                <a:latin typeface="Times New Roman" panose="02020603050405020304" pitchFamily="18" charset="0"/>
                <a:cs typeface="Times New Roman" panose="02020603050405020304" pitchFamily="18" charset="0"/>
              </a:rPr>
              <a:t>2,3</a:t>
            </a:r>
            <a:r>
              <a:rPr lang="fr-FR" sz="2800" b="1" dirty="0">
                <a:solidFill>
                  <a:schemeClr val="bg1"/>
                </a:solidFill>
                <a:latin typeface="Times New Roman" panose="02020603050405020304" pitchFamily="18" charset="0"/>
                <a:cs typeface="Times New Roman" panose="02020603050405020304" pitchFamily="18" charset="0"/>
              </a:rPr>
              <a:t>; </a:t>
            </a:r>
            <a:r>
              <a:rPr lang="fr-FR" sz="2800" b="1" dirty="0" err="1" smtClean="0">
                <a:solidFill>
                  <a:schemeClr val="bg1"/>
                </a:solidFill>
                <a:latin typeface="Times New Roman" panose="02020603050405020304" pitchFamily="18" charset="0"/>
                <a:cs typeface="Times New Roman" panose="02020603050405020304" pitchFamily="18" charset="0"/>
              </a:rPr>
              <a:t>Oualid</a:t>
            </a:r>
            <a:r>
              <a:rPr lang="fr-FR" sz="2800" b="1" dirty="0" smtClean="0">
                <a:solidFill>
                  <a:schemeClr val="bg1"/>
                </a:solidFill>
                <a:latin typeface="Times New Roman" panose="02020603050405020304" pitchFamily="18" charset="0"/>
                <a:cs typeface="Times New Roman" panose="02020603050405020304" pitchFamily="18" charset="0"/>
              </a:rPr>
              <a:t> TALHI </a:t>
            </a:r>
            <a:r>
              <a:rPr lang="fr-FR" sz="2800" b="1" baseline="30000" dirty="0" smtClean="0">
                <a:solidFill>
                  <a:schemeClr val="bg1"/>
                </a:solidFill>
                <a:latin typeface="Times New Roman" panose="02020603050405020304" pitchFamily="18" charset="0"/>
                <a:cs typeface="Times New Roman" panose="02020603050405020304" pitchFamily="18" charset="0"/>
              </a:rPr>
              <a:t>3</a:t>
            </a:r>
            <a:r>
              <a:rPr lang="fr-FR" sz="2800" b="1" dirty="0">
                <a:solidFill>
                  <a:schemeClr val="bg1"/>
                </a:solidFill>
                <a:latin typeface="Times New Roman" panose="02020603050405020304" pitchFamily="18" charset="0"/>
                <a:cs typeface="Times New Roman" panose="02020603050405020304" pitchFamily="18" charset="0"/>
              </a:rPr>
              <a:t>; </a:t>
            </a:r>
            <a:r>
              <a:rPr lang="fr-FR" sz="2800" b="1" dirty="0" err="1">
                <a:solidFill>
                  <a:schemeClr val="bg1"/>
                </a:solidFill>
                <a:latin typeface="Times New Roman" panose="02020603050405020304" pitchFamily="18" charset="0"/>
                <a:cs typeface="Times New Roman" panose="02020603050405020304" pitchFamily="18" charset="0"/>
              </a:rPr>
              <a:t>Chafai</a:t>
            </a:r>
            <a:r>
              <a:rPr lang="fr-FR" sz="2800" b="1" dirty="0">
                <a:solidFill>
                  <a:schemeClr val="bg1"/>
                </a:solidFill>
                <a:latin typeface="Times New Roman" panose="02020603050405020304" pitchFamily="18" charset="0"/>
                <a:cs typeface="Times New Roman" panose="02020603050405020304" pitchFamily="18" charset="0"/>
              </a:rPr>
              <a:t> BOUKENTOUCHA </a:t>
            </a:r>
            <a:r>
              <a:rPr lang="fr-FR" sz="2800" b="1" baseline="30000" dirty="0" smtClean="0">
                <a:solidFill>
                  <a:schemeClr val="bg1"/>
                </a:solidFill>
                <a:latin typeface="Times New Roman" panose="02020603050405020304" pitchFamily="18" charset="0"/>
                <a:cs typeface="Times New Roman" panose="02020603050405020304" pitchFamily="18" charset="0"/>
              </a:rPr>
              <a:t>4</a:t>
            </a:r>
            <a:r>
              <a:rPr lang="fr-FR" sz="2800" b="1" dirty="0">
                <a:solidFill>
                  <a:schemeClr val="bg1"/>
                </a:solidFill>
                <a:latin typeface="Times New Roman" panose="02020603050405020304" pitchFamily="18" charset="0"/>
                <a:cs typeface="Times New Roman" panose="02020603050405020304" pitchFamily="18" charset="0"/>
              </a:rPr>
              <a:t>; Farid CHEBROUK </a:t>
            </a:r>
            <a:r>
              <a:rPr lang="fr-FR" sz="2800" b="1" baseline="30000" dirty="0" smtClean="0">
                <a:solidFill>
                  <a:schemeClr val="bg1"/>
                </a:solidFill>
                <a:latin typeface="Times New Roman" panose="02020603050405020304" pitchFamily="18" charset="0"/>
                <a:cs typeface="Times New Roman" panose="02020603050405020304" pitchFamily="18" charset="0"/>
              </a:rPr>
              <a:t>3</a:t>
            </a:r>
            <a:r>
              <a:rPr lang="fr-FR" sz="2800" b="1" dirty="0" smtClean="0">
                <a:solidFill>
                  <a:schemeClr val="bg1"/>
                </a:solidFill>
                <a:latin typeface="Times New Roman" panose="02020603050405020304" pitchFamily="18" charset="0"/>
                <a:cs typeface="Times New Roman" panose="02020603050405020304" pitchFamily="18" charset="0"/>
              </a:rPr>
              <a:t>; </a:t>
            </a:r>
            <a:r>
              <a:rPr lang="fr-FR" sz="2800" b="1" dirty="0" err="1" smtClean="0">
                <a:solidFill>
                  <a:schemeClr val="bg1"/>
                </a:solidFill>
                <a:latin typeface="Times New Roman" panose="02020603050405020304" pitchFamily="18" charset="0"/>
                <a:cs typeface="Times New Roman" panose="02020603050405020304" pitchFamily="18" charset="0"/>
              </a:rPr>
              <a:t>Zahia</a:t>
            </a:r>
            <a:r>
              <a:rPr lang="fr-FR" sz="2800" b="1" dirty="0" smtClean="0">
                <a:solidFill>
                  <a:schemeClr val="bg1"/>
                </a:solidFill>
                <a:latin typeface="Times New Roman" panose="02020603050405020304" pitchFamily="18" charset="0"/>
                <a:cs typeface="Times New Roman" panose="02020603050405020304" pitchFamily="18" charset="0"/>
              </a:rPr>
              <a:t> </a:t>
            </a:r>
            <a:r>
              <a:rPr lang="fr-FR" sz="2800" b="1" dirty="0">
                <a:solidFill>
                  <a:schemeClr val="bg1"/>
                </a:solidFill>
                <a:latin typeface="Times New Roman" panose="02020603050405020304" pitchFamily="18" charset="0"/>
                <a:cs typeface="Times New Roman" panose="02020603050405020304" pitchFamily="18" charset="0"/>
              </a:rPr>
              <a:t>KABOUCHE </a:t>
            </a:r>
            <a:r>
              <a:rPr lang="fr-FR" sz="2800" b="1" baseline="30000" dirty="0" smtClean="0">
                <a:solidFill>
                  <a:schemeClr val="bg1"/>
                </a:solidFill>
                <a:latin typeface="Times New Roman" panose="02020603050405020304" pitchFamily="18" charset="0"/>
                <a:cs typeface="Times New Roman" panose="02020603050405020304" pitchFamily="18" charset="0"/>
              </a:rPr>
              <a:t>2</a:t>
            </a:r>
            <a:r>
              <a:rPr lang="fr-FR" sz="2800" b="1" dirty="0" smtClean="0">
                <a:solidFill>
                  <a:schemeClr val="bg1"/>
                </a:solidFill>
                <a:latin typeface="Times New Roman" panose="02020603050405020304" pitchFamily="18" charset="0"/>
                <a:cs typeface="Times New Roman" panose="02020603050405020304" pitchFamily="18" charset="0"/>
              </a:rPr>
              <a:t>.</a:t>
            </a:r>
          </a:p>
          <a:p>
            <a:endParaRPr lang="fr-FR" sz="3200" baseline="30000" dirty="0" smtClean="0">
              <a:solidFill>
                <a:srgbClr val="FF0000"/>
              </a:solidFill>
              <a:latin typeface="Times New Roman" panose="02020603050405020304" pitchFamily="18" charset="0"/>
              <a:cs typeface="Times New Roman" panose="02020603050405020304" pitchFamily="18" charset="0"/>
            </a:endParaRPr>
          </a:p>
          <a:p>
            <a:pPr algn="just"/>
            <a:r>
              <a:rPr lang="fr-FR" sz="2800" dirty="0" smtClean="0">
                <a:solidFill>
                  <a:schemeClr val="bg1"/>
                </a:solidFill>
                <a:latin typeface="Times New Roman" panose="02020603050405020304" pitchFamily="18" charset="0"/>
                <a:cs typeface="Times New Roman" panose="02020603050405020304" pitchFamily="18" charset="0"/>
              </a:rPr>
              <a:t>1  Laboratoire de Recherche Biotechnologie des Molécules Bioactives et de la Physiopathologie Cellulaire, faculté des sciences de la nature et de la vie de    l’université de BATNA 2 Algérie.</a:t>
            </a:r>
          </a:p>
          <a:p>
            <a:r>
              <a:rPr lang="fr-FR" sz="2800" dirty="0" smtClean="0">
                <a:solidFill>
                  <a:schemeClr val="bg1"/>
                </a:solidFill>
                <a:latin typeface="Times New Roman" panose="02020603050405020304" pitchFamily="18" charset="0"/>
                <a:cs typeface="Times New Roman" panose="02020603050405020304" pitchFamily="18" charset="0"/>
              </a:rPr>
              <a:t>2  Université des frères </a:t>
            </a:r>
            <a:r>
              <a:rPr lang="fr-FR" sz="2800" dirty="0" err="1" smtClean="0">
                <a:solidFill>
                  <a:schemeClr val="bg1"/>
                </a:solidFill>
                <a:latin typeface="Times New Roman" panose="02020603050405020304" pitchFamily="18" charset="0"/>
                <a:cs typeface="Times New Roman" panose="02020603050405020304" pitchFamily="18" charset="0"/>
              </a:rPr>
              <a:t>Mentouri</a:t>
            </a:r>
            <a:r>
              <a:rPr lang="fr-FR" sz="2800" dirty="0" smtClean="0">
                <a:solidFill>
                  <a:schemeClr val="bg1"/>
                </a:solidFill>
                <a:latin typeface="Times New Roman" panose="02020603050405020304" pitchFamily="18" charset="0"/>
                <a:cs typeface="Times New Roman" panose="02020603050405020304" pitchFamily="18" charset="0"/>
              </a:rPr>
              <a:t>-Constantine, Département de chimie, Laboratoire d'Obtention des Substances Thérapeutiques (LOST), Campus </a:t>
            </a:r>
            <a:r>
              <a:rPr lang="fr-FR" sz="2800" dirty="0" err="1" smtClean="0">
                <a:solidFill>
                  <a:schemeClr val="bg1"/>
                </a:solidFill>
                <a:latin typeface="Times New Roman" panose="02020603050405020304" pitchFamily="18" charset="0"/>
                <a:cs typeface="Times New Roman" panose="02020603050405020304" pitchFamily="18" charset="0"/>
              </a:rPr>
              <a:t>Chaabet</a:t>
            </a:r>
            <a:r>
              <a:rPr lang="fr-FR" sz="2800" dirty="0" smtClean="0">
                <a:solidFill>
                  <a:schemeClr val="bg1"/>
                </a:solidFill>
                <a:latin typeface="Times New Roman" panose="02020603050405020304" pitchFamily="18" charset="0"/>
                <a:cs typeface="Times New Roman" panose="02020603050405020304" pitchFamily="18" charset="0"/>
              </a:rPr>
              <a:t>-</a:t>
            </a:r>
            <a:r>
              <a:rPr lang="fr-FR" sz="2800" dirty="0" err="1" smtClean="0">
                <a:solidFill>
                  <a:schemeClr val="bg1"/>
                </a:solidFill>
                <a:latin typeface="Times New Roman" panose="02020603050405020304" pitchFamily="18" charset="0"/>
                <a:cs typeface="Times New Roman" panose="02020603050405020304" pitchFamily="18" charset="0"/>
              </a:rPr>
              <a:t>Ersas</a:t>
            </a:r>
            <a:r>
              <a:rPr lang="fr-FR" sz="2800" dirty="0" smtClean="0">
                <a:solidFill>
                  <a:schemeClr val="bg1"/>
                </a:solidFill>
                <a:latin typeface="Times New Roman" panose="02020603050405020304" pitchFamily="18" charset="0"/>
                <a:cs typeface="Times New Roman" panose="02020603050405020304" pitchFamily="18" charset="0"/>
              </a:rPr>
              <a:t>, 25000 Constantine, Algérie.</a:t>
            </a:r>
          </a:p>
          <a:p>
            <a:r>
              <a:rPr lang="fr-FR" sz="2800" dirty="0" smtClean="0">
                <a:solidFill>
                  <a:schemeClr val="bg1"/>
                </a:solidFill>
                <a:latin typeface="Times New Roman" panose="02020603050405020304" pitchFamily="18" charset="0"/>
                <a:cs typeface="Times New Roman" panose="02020603050405020304" pitchFamily="18" charset="0"/>
              </a:rPr>
              <a:t>3  Centre de Recherche Scientifique et Technique en Analyses Physico – Chimiques, BP 384, Zone Industrielle Bou-Ismail RP 42004 Bou Ismaïl, Tipaza </a:t>
            </a:r>
            <a:r>
              <a:rPr lang="fr-FR" sz="2800" dirty="0" err="1" smtClean="0">
                <a:solidFill>
                  <a:schemeClr val="bg1"/>
                </a:solidFill>
                <a:latin typeface="Times New Roman" panose="02020603050405020304" pitchFamily="18" charset="0"/>
                <a:cs typeface="Times New Roman" panose="02020603050405020304" pitchFamily="18" charset="0"/>
              </a:rPr>
              <a:t>Alegrie</a:t>
            </a:r>
            <a:r>
              <a:rPr lang="fr-FR" sz="2800" dirty="0" smtClean="0">
                <a:solidFill>
                  <a:schemeClr val="bg1"/>
                </a:solidFill>
                <a:latin typeface="Times New Roman" panose="02020603050405020304" pitchFamily="18" charset="0"/>
                <a:cs typeface="Times New Roman" panose="02020603050405020304" pitchFamily="18" charset="0"/>
              </a:rPr>
              <a:t>.</a:t>
            </a:r>
          </a:p>
          <a:p>
            <a:r>
              <a:rPr lang="fr-FR" sz="2800" dirty="0" smtClean="0">
                <a:solidFill>
                  <a:schemeClr val="bg1"/>
                </a:solidFill>
                <a:latin typeface="Times New Roman" panose="02020603050405020304" pitchFamily="18" charset="0"/>
                <a:cs typeface="Times New Roman" panose="02020603050405020304" pitchFamily="18" charset="0"/>
              </a:rPr>
              <a:t>4  Université des Frères </a:t>
            </a:r>
            <a:r>
              <a:rPr lang="fr-FR" sz="2800" dirty="0" err="1" smtClean="0">
                <a:solidFill>
                  <a:schemeClr val="bg1"/>
                </a:solidFill>
                <a:latin typeface="Times New Roman" panose="02020603050405020304" pitchFamily="18" charset="0"/>
                <a:cs typeface="Times New Roman" panose="02020603050405020304" pitchFamily="18" charset="0"/>
              </a:rPr>
              <a:t>Mentouri</a:t>
            </a:r>
            <a:r>
              <a:rPr lang="fr-FR" sz="2800" dirty="0" smtClean="0">
                <a:solidFill>
                  <a:schemeClr val="bg1"/>
                </a:solidFill>
                <a:latin typeface="Times New Roman" panose="02020603050405020304" pitchFamily="18" charset="0"/>
                <a:cs typeface="Times New Roman" panose="02020603050405020304" pitchFamily="18" charset="0"/>
              </a:rPr>
              <a:t> Constantine 1, Unité de Recherche de Chimie de l’Environnement et Moléculaire Structurale CHEMS, 25000 Constantine, </a:t>
            </a:r>
            <a:r>
              <a:rPr lang="fr-FR" sz="2800" dirty="0" err="1" smtClean="0">
                <a:solidFill>
                  <a:schemeClr val="bg1"/>
                </a:solidFill>
                <a:latin typeface="Times New Roman" panose="02020603050405020304" pitchFamily="18" charset="0"/>
                <a:cs typeface="Times New Roman" panose="02020603050405020304" pitchFamily="18" charset="0"/>
              </a:rPr>
              <a:t>Algerie</a:t>
            </a:r>
            <a:r>
              <a:rPr lang="fr-FR" sz="2800" dirty="0" smtClean="0">
                <a:solidFill>
                  <a:schemeClr val="bg1"/>
                </a:solidFill>
                <a:latin typeface="Times New Roman" panose="02020603050405020304" pitchFamily="18" charset="0"/>
                <a:cs typeface="Times New Roman" panose="02020603050405020304" pitchFamily="18" charset="0"/>
              </a:rPr>
              <a:t>.</a:t>
            </a:r>
          </a:p>
          <a:p>
            <a:r>
              <a:rPr lang="en-US" sz="2800" dirty="0" smtClean="0">
                <a:solidFill>
                  <a:schemeClr val="bg1"/>
                </a:solidFill>
                <a:latin typeface="Times New Roman" panose="02020603050405020304" pitchFamily="18" charset="0"/>
                <a:cs typeface="Times New Roman" panose="02020603050405020304" pitchFamily="18" charset="0"/>
              </a:rPr>
              <a:t>*Correspondence: maamar.haffas@univ-batna.dz.</a:t>
            </a:r>
            <a:endParaRPr lang="fr-FR" sz="2800" dirty="0" smtClean="0">
              <a:solidFill>
                <a:schemeClr val="bg1"/>
              </a:solidFill>
              <a:latin typeface="Times New Roman" panose="02020603050405020304" pitchFamily="18" charset="0"/>
              <a:cs typeface="Times New Roman" panose="02020603050405020304" pitchFamily="18" charset="0"/>
            </a:endParaRPr>
          </a:p>
          <a:p>
            <a:endParaRPr lang="fr-FR" sz="4000" b="1" dirty="0">
              <a:solidFill>
                <a:schemeClr val="bg1"/>
              </a:solidFill>
              <a:latin typeface="Times New Roman" panose="02020603050405020304" pitchFamily="18" charset="0"/>
              <a:cs typeface="Times New Roman" panose="02020603050405020304" pitchFamily="18" charset="0"/>
            </a:endParaRPr>
          </a:p>
        </p:txBody>
      </p:sp>
      <p:sp>
        <p:nvSpPr>
          <p:cNvPr id="27" name="TextBox 26"/>
          <p:cNvSpPr txBox="1"/>
          <p:nvPr/>
        </p:nvSpPr>
        <p:spPr>
          <a:xfrm>
            <a:off x="1052801" y="36705178"/>
            <a:ext cx="3030716" cy="826483"/>
          </a:xfrm>
          <a:prstGeom prst="rect">
            <a:avLst/>
          </a:prstGeom>
          <a:noFill/>
        </p:spPr>
        <p:txBody>
          <a:bodyPr wrap="none" lIns="86970" tIns="43485" rIns="86970" bIns="43485" rtlCol="0">
            <a:spAutoFit/>
          </a:bodyPr>
          <a:lstStyle/>
          <a:p>
            <a:r>
              <a:rPr lang="en-US" sz="4800" b="1" dirty="0">
                <a:latin typeface="Times New Roman" panose="02020603050405020304" pitchFamily="18" charset="0"/>
                <a:cs typeface="Times New Roman" panose="02020603050405020304" pitchFamily="18" charset="0"/>
              </a:rPr>
              <a:t>References</a:t>
            </a:r>
          </a:p>
        </p:txBody>
      </p:sp>
      <p:sp>
        <p:nvSpPr>
          <p:cNvPr id="10" name="Text Box 189"/>
          <p:cNvSpPr txBox="1">
            <a:spLocks noChangeArrowheads="1"/>
          </p:cNvSpPr>
          <p:nvPr/>
        </p:nvSpPr>
        <p:spPr bwMode="auto">
          <a:xfrm>
            <a:off x="1351174" y="6887543"/>
            <a:ext cx="27132379" cy="3675264"/>
          </a:xfrm>
          <a:prstGeom prst="rect">
            <a:avLst/>
          </a:prstGeom>
          <a:solidFill>
            <a:schemeClr val="bg1"/>
          </a:solidFill>
          <a:ln w="12700">
            <a:solidFill>
              <a:schemeClr val="accent1">
                <a:lumMod val="75000"/>
              </a:schemeClr>
            </a:solidFill>
          </a:ln>
          <a:effectLst/>
        </p:spPr>
        <p:txBody>
          <a:bodyPr wrap="square" lIns="173940" tIns="173940" rIns="173940" bIns="173940">
            <a:sp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r>
              <a:rPr lang="en-US" sz="3600" dirty="0">
                <a:latin typeface="Times New Roman" panose="02020603050405020304" pitchFamily="18" charset="0"/>
                <a:cs typeface="Times New Roman" panose="02020603050405020304" pitchFamily="18" charset="0"/>
              </a:rPr>
              <a:t>New 2-pyridone derivatives were hemi-</a:t>
            </a:r>
            <a:r>
              <a:rPr lang="en-US" sz="3600" dirty="0" err="1">
                <a:latin typeface="Times New Roman" panose="02020603050405020304" pitchFamily="18" charset="0"/>
                <a:cs typeface="Times New Roman" panose="02020603050405020304" pitchFamily="18" charset="0"/>
              </a:rPr>
              <a:t>synthetised</a:t>
            </a:r>
            <a:r>
              <a:rPr lang="en-US" sz="3600" dirty="0">
                <a:latin typeface="Times New Roman" panose="02020603050405020304" pitchFamily="18" charset="0"/>
                <a:cs typeface="Times New Roman" panose="02020603050405020304" pitchFamily="18" charset="0"/>
              </a:rPr>
              <a:t> in situ using essential oils of endemic Algerian plants; </a:t>
            </a:r>
            <a:r>
              <a:rPr lang="en-US" sz="3600" i="1" dirty="0" err="1">
                <a:latin typeface="Times New Roman" panose="02020603050405020304" pitchFamily="18" charset="0"/>
                <a:cs typeface="Times New Roman" panose="02020603050405020304" pitchFamily="18" charset="0"/>
              </a:rPr>
              <a:t>Ammodaucus</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Leucotrichus</a:t>
            </a:r>
            <a:r>
              <a:rPr lang="en-US" sz="3600" i="1" dirty="0">
                <a:latin typeface="Times New Roman" panose="02020603050405020304" pitchFamily="18" charset="0"/>
                <a:cs typeface="Times New Roman" panose="02020603050405020304" pitchFamily="18" charset="0"/>
              </a:rPr>
              <a:t> </a:t>
            </a:r>
            <a:r>
              <a:rPr lang="en-US" sz="3600" dirty="0">
                <a:latin typeface="Times New Roman" panose="02020603050405020304" pitchFamily="18" charset="0"/>
                <a:cs typeface="Times New Roman" panose="02020603050405020304" pitchFamily="18" charset="0"/>
              </a:rPr>
              <a:t>and </a:t>
            </a:r>
            <a:r>
              <a:rPr lang="en-US" sz="3600" i="1" dirty="0">
                <a:latin typeface="Times New Roman" panose="02020603050405020304" pitchFamily="18" charset="0"/>
                <a:cs typeface="Times New Roman" panose="02020603050405020304" pitchFamily="18" charset="0"/>
              </a:rPr>
              <a:t>eucalyptus </a:t>
            </a:r>
            <a:r>
              <a:rPr lang="en-US" sz="3600" i="1" dirty="0" err="1">
                <a:latin typeface="Times New Roman" panose="02020603050405020304" pitchFamily="18" charset="0"/>
                <a:cs typeface="Times New Roman" panose="02020603050405020304" pitchFamily="18" charset="0"/>
              </a:rPr>
              <a:t>citriodora</a:t>
            </a:r>
            <a:r>
              <a:rPr lang="en-US" sz="3600" i="1" dirty="0">
                <a:latin typeface="Times New Roman" panose="02020603050405020304" pitchFamily="18" charset="0"/>
                <a:cs typeface="Times New Roman" panose="02020603050405020304" pitchFamily="18" charset="0"/>
              </a:rPr>
              <a:t> </a:t>
            </a:r>
            <a:r>
              <a:rPr lang="en-US" sz="3600" dirty="0">
                <a:latin typeface="Times New Roman" panose="02020603050405020304" pitchFamily="18" charset="0"/>
                <a:cs typeface="Times New Roman" panose="02020603050405020304" pitchFamily="18" charset="0"/>
              </a:rPr>
              <a:t>as source of chiral aldehydes (</a:t>
            </a:r>
            <a:r>
              <a:rPr lang="en-US" sz="3600" dirty="0" err="1">
                <a:latin typeface="Times New Roman" panose="02020603050405020304" pitchFamily="18" charset="0"/>
                <a:cs typeface="Times New Roman" panose="02020603050405020304" pitchFamily="18" charset="0"/>
              </a:rPr>
              <a:t>perillaldehyde</a:t>
            </a:r>
            <a:r>
              <a:rPr lang="en-US" sz="3600" dirty="0">
                <a:latin typeface="Times New Roman" panose="02020603050405020304" pitchFamily="18" charset="0"/>
                <a:cs typeface="Times New Roman" panose="02020603050405020304" pitchFamily="18" charset="0"/>
              </a:rPr>
              <a:t> and citronellal respectively</a:t>
            </a:r>
            <a:r>
              <a:rPr lang="en-US" sz="3600" dirty="0" smtClean="0">
                <a:latin typeface="Times New Roman" panose="02020603050405020304" pitchFamily="18" charset="0"/>
                <a:cs typeface="Times New Roman" panose="02020603050405020304" pitchFamily="18" charset="0"/>
              </a:rPr>
              <a:t>). The </a:t>
            </a:r>
            <a:r>
              <a:rPr lang="en-US" sz="3600" dirty="0">
                <a:latin typeface="Times New Roman" panose="02020603050405020304" pitchFamily="18" charset="0"/>
                <a:cs typeface="Times New Roman" panose="02020603050405020304" pitchFamily="18" charset="0"/>
              </a:rPr>
              <a:t>one pot reaction was carried out in Ethanol including </a:t>
            </a:r>
            <a:r>
              <a:rPr lang="en-US" sz="3600" dirty="0" err="1">
                <a:latin typeface="Times New Roman" panose="02020603050405020304" pitchFamily="18" charset="0"/>
                <a:cs typeface="Times New Roman" panose="02020603050405020304" pitchFamily="18" charset="0"/>
              </a:rPr>
              <a:t>cyanoacetohydrazide</a:t>
            </a:r>
            <a:r>
              <a:rPr lang="en-US" sz="3600" dirty="0">
                <a:latin typeface="Times New Roman" panose="02020603050405020304" pitchFamily="18" charset="0"/>
                <a:cs typeface="Times New Roman" panose="02020603050405020304" pitchFamily="18" charset="0"/>
              </a:rPr>
              <a:t>, essential oil, and </a:t>
            </a:r>
            <a:r>
              <a:rPr lang="en-US" sz="3600" dirty="0" err="1" smtClean="0">
                <a:latin typeface="Times New Roman" panose="02020603050405020304" pitchFamily="18" charset="0"/>
                <a:cs typeface="Times New Roman" panose="02020603050405020304" pitchFamily="18" charset="0"/>
              </a:rPr>
              <a:t>malononitrile</a:t>
            </a:r>
            <a:r>
              <a:rPr lang="en-US" sz="3600" dirty="0" smtClean="0">
                <a:latin typeface="Times New Roman" panose="02020603050405020304" pitchFamily="18" charset="0"/>
                <a:cs typeface="Times New Roman" panose="02020603050405020304" pitchFamily="18" charset="0"/>
              </a:rPr>
              <a:t>. The </a:t>
            </a:r>
            <a:r>
              <a:rPr lang="en-US" sz="3600" dirty="0">
                <a:latin typeface="Times New Roman" panose="02020603050405020304" pitchFamily="18" charset="0"/>
                <a:cs typeface="Times New Roman" panose="02020603050405020304" pitchFamily="18" charset="0"/>
              </a:rPr>
              <a:t>reaction mixture was </a:t>
            </a:r>
            <a:r>
              <a:rPr lang="en-US" sz="3600" dirty="0" err="1">
                <a:latin typeface="Times New Roman" panose="02020603050405020304" pitchFamily="18" charset="0"/>
                <a:cs typeface="Times New Roman" panose="02020603050405020304" pitchFamily="18" charset="0"/>
              </a:rPr>
              <a:t>catalysed</a:t>
            </a:r>
            <a:r>
              <a:rPr lang="en-US" sz="3600" dirty="0">
                <a:latin typeface="Times New Roman" panose="02020603050405020304" pitchFamily="18" charset="0"/>
                <a:cs typeface="Times New Roman" panose="02020603050405020304" pitchFamily="18" charset="0"/>
              </a:rPr>
              <a:t> by potassium carbonate. In the present work; two new compounds of highly functionalized 2-pyridones were obtained as privileged medicinal </a:t>
            </a:r>
            <a:r>
              <a:rPr lang="en-US" sz="3600" dirty="0" smtClean="0">
                <a:latin typeface="Times New Roman" panose="02020603050405020304" pitchFamily="18" charset="0"/>
                <a:cs typeface="Times New Roman" panose="02020603050405020304" pitchFamily="18" charset="0"/>
              </a:rPr>
              <a:t>scaffolds. The </a:t>
            </a:r>
            <a:r>
              <a:rPr lang="en-US" sz="3600" dirty="0">
                <a:latin typeface="Times New Roman" panose="02020603050405020304" pitchFamily="18" charset="0"/>
                <a:cs typeface="Times New Roman" panose="02020603050405020304" pitchFamily="18" charset="0"/>
              </a:rPr>
              <a:t>structures of 2-pyridone derivatives were confirmed by NMR</a:t>
            </a:r>
            <a:r>
              <a:rPr lang="en-US" sz="3600" baseline="30000" dirty="0">
                <a:latin typeface="Times New Roman" panose="02020603050405020304" pitchFamily="18" charset="0"/>
                <a:cs typeface="Times New Roman" panose="02020603050405020304" pitchFamily="18" charset="0"/>
              </a:rPr>
              <a:t>1</a:t>
            </a:r>
            <a:r>
              <a:rPr lang="en-US" sz="3600" dirty="0">
                <a:latin typeface="Times New Roman" panose="02020603050405020304" pitchFamily="18" charset="0"/>
                <a:cs typeface="Times New Roman" panose="02020603050405020304" pitchFamily="18" charset="0"/>
              </a:rPr>
              <a:t>H, </a:t>
            </a:r>
            <a:r>
              <a:rPr lang="en-US" sz="3600" baseline="30000" dirty="0" smtClean="0">
                <a:latin typeface="Times New Roman" panose="02020603050405020304" pitchFamily="18" charset="0"/>
                <a:cs typeface="Times New Roman" panose="02020603050405020304" pitchFamily="18" charset="0"/>
              </a:rPr>
              <a:t>13</a:t>
            </a:r>
            <a:r>
              <a:rPr lang="en-US" sz="3600" dirty="0" smtClean="0">
                <a:latin typeface="Times New Roman" panose="02020603050405020304" pitchFamily="18" charset="0"/>
                <a:cs typeface="Times New Roman" panose="02020603050405020304" pitchFamily="18" charset="0"/>
              </a:rPr>
              <a:t>C and </a:t>
            </a:r>
            <a:r>
              <a:rPr lang="en-US" sz="3600" dirty="0">
                <a:latin typeface="Times New Roman" panose="02020603050405020304" pitchFamily="18" charset="0"/>
                <a:cs typeface="Times New Roman" panose="02020603050405020304" pitchFamily="18" charset="0"/>
              </a:rPr>
              <a:t>2D.</a:t>
            </a:r>
            <a:br>
              <a:rPr lang="en-US" sz="3600" dirty="0">
                <a:latin typeface="Times New Roman" panose="02020603050405020304" pitchFamily="18" charset="0"/>
                <a:cs typeface="Times New Roman" panose="02020603050405020304" pitchFamily="18" charset="0"/>
              </a:rPr>
            </a:br>
            <a:r>
              <a:rPr lang="en-US" sz="3600" b="1" dirty="0">
                <a:latin typeface="Times New Roman" panose="02020603050405020304" pitchFamily="18" charset="0"/>
                <a:cs typeface="Times New Roman" panose="02020603050405020304" pitchFamily="18" charset="0"/>
              </a:rPr>
              <a:t>Keywords: </a:t>
            </a:r>
            <a:r>
              <a:rPr lang="en-US" sz="3600" dirty="0">
                <a:latin typeface="Times New Roman" panose="02020603050405020304" pitchFamily="18" charset="0"/>
                <a:cs typeface="Times New Roman" panose="02020603050405020304" pitchFamily="18" charset="0"/>
              </a:rPr>
              <a:t>one </a:t>
            </a:r>
            <a:r>
              <a:rPr lang="en-US" sz="3600" dirty="0" smtClean="0">
                <a:latin typeface="Times New Roman" panose="02020603050405020304" pitchFamily="18" charset="0"/>
                <a:cs typeface="Times New Roman" panose="02020603050405020304" pitchFamily="18" charset="0"/>
              </a:rPr>
              <a:t>pot; </a:t>
            </a:r>
            <a:r>
              <a:rPr lang="en-US" sz="3600" dirty="0">
                <a:latin typeface="Times New Roman" panose="02020603050405020304" pitchFamily="18" charset="0"/>
                <a:cs typeface="Times New Roman" panose="02020603050405020304" pitchFamily="18" charset="0"/>
              </a:rPr>
              <a:t>Essential oil; 2-pyridone; Hemi-Synthesis; NMR analysis.</a:t>
            </a:r>
          </a:p>
        </p:txBody>
      </p:sp>
      <p:sp>
        <p:nvSpPr>
          <p:cNvPr id="32" name="Rectangle 31"/>
          <p:cNvSpPr/>
          <p:nvPr/>
        </p:nvSpPr>
        <p:spPr>
          <a:xfrm>
            <a:off x="1351174" y="6063919"/>
            <a:ext cx="27132379" cy="812257"/>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86970" tIns="43485" rIns="86970" bIns="43485" rtlCol="0" anchor="ctr"/>
          <a:lstStyle/>
          <a:p>
            <a:pPr algn="ctr"/>
            <a:r>
              <a:rPr lang="en-US" sz="5400" b="1" dirty="0">
                <a:solidFill>
                  <a:schemeClr val="accent3">
                    <a:lumMod val="20000"/>
                    <a:lumOff val="80000"/>
                  </a:schemeClr>
                </a:solidFill>
                <a:latin typeface="Times New Roman" panose="02020603050405020304" pitchFamily="18" charset="0"/>
                <a:cs typeface="Times New Roman" panose="02020603050405020304" pitchFamily="18" charset="0"/>
              </a:rPr>
              <a:t>Abstract</a:t>
            </a:r>
          </a:p>
        </p:txBody>
      </p:sp>
      <p:sp>
        <p:nvSpPr>
          <p:cNvPr id="15" name="Text Box 194"/>
          <p:cNvSpPr txBox="1">
            <a:spLocks noChangeArrowheads="1"/>
          </p:cNvSpPr>
          <p:nvPr/>
        </p:nvSpPr>
        <p:spPr bwMode="auto">
          <a:xfrm>
            <a:off x="9725780" y="11857407"/>
            <a:ext cx="9261294" cy="13093227"/>
          </a:xfrm>
          <a:prstGeom prst="rect">
            <a:avLst/>
          </a:prstGeom>
          <a:solidFill>
            <a:schemeClr val="bg1"/>
          </a:solidFill>
          <a:ln w="12700">
            <a:solidFill>
              <a:schemeClr val="accent1">
                <a:lumMod val="75000"/>
              </a:schemeClr>
            </a:solidFill>
          </a:ln>
          <a:effectLst/>
        </p:spPr>
        <p:txBody>
          <a:bodyPr wrap="square" lIns="173940" tIns="173940" rIns="173940" bIns="173940">
            <a:sp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algn="just"/>
            <a:r>
              <a:rPr lang="en-US" sz="3600" dirty="0">
                <a:latin typeface="Times New Roman" panose="02020603050405020304" pitchFamily="18" charset="0"/>
                <a:cs typeface="Times New Roman" panose="02020603050405020304" pitchFamily="18" charset="0"/>
              </a:rPr>
              <a:t>We hemi synthesized in a single step (</a:t>
            </a:r>
            <a:r>
              <a:rPr lang="en-US" sz="3600" i="1" dirty="0">
                <a:latin typeface="Times New Roman" panose="02020603050405020304" pitchFamily="18" charset="0"/>
                <a:cs typeface="Times New Roman" panose="02020603050405020304" pitchFamily="18" charset="0"/>
              </a:rPr>
              <a:t>one pot</a:t>
            </a:r>
            <a:r>
              <a:rPr lang="en-US" sz="3600" dirty="0">
                <a:latin typeface="Times New Roman" panose="02020603050405020304" pitchFamily="18" charset="0"/>
                <a:cs typeface="Times New Roman" panose="02020603050405020304" pitchFamily="18" charset="0"/>
              </a:rPr>
              <a:t>) two new 2-pyridone derivatives containing a </a:t>
            </a:r>
            <a:r>
              <a:rPr lang="en-US" sz="3600" dirty="0" err="1">
                <a:latin typeface="Times New Roman" panose="02020603050405020304" pitchFamily="18" charset="0"/>
                <a:cs typeface="Times New Roman" panose="02020603050405020304" pitchFamily="18" charset="0"/>
              </a:rPr>
              <a:t>terpene</a:t>
            </a:r>
            <a:r>
              <a:rPr lang="en-US" sz="3600" dirty="0">
                <a:latin typeface="Times New Roman" panose="02020603050405020304" pitchFamily="18" charset="0"/>
                <a:cs typeface="Times New Roman" panose="02020603050405020304" pitchFamily="18" charset="0"/>
              </a:rPr>
              <a:t> moiety according to the method used by Ramadan </a:t>
            </a:r>
            <a:r>
              <a:rPr lang="en-US" sz="3600" dirty="0" smtClean="0">
                <a:latin typeface="Times New Roman" panose="02020603050405020304" pitchFamily="18" charset="0"/>
                <a:cs typeface="Times New Roman" panose="02020603050405020304" pitchFamily="18" charset="0"/>
              </a:rPr>
              <a:t>A.M. </a:t>
            </a:r>
            <a:r>
              <a:rPr lang="en-US" sz="3600" i="1" dirty="0" smtClean="0">
                <a:latin typeface="Times New Roman" panose="02020603050405020304" pitchFamily="18" charset="0"/>
                <a:cs typeface="Times New Roman" panose="02020603050405020304" pitchFamily="18" charset="0"/>
              </a:rPr>
              <a:t>and </a:t>
            </a:r>
            <a:r>
              <a:rPr lang="en-US" sz="3600" i="1" dirty="0">
                <a:latin typeface="Times New Roman" panose="02020603050405020304" pitchFamily="18" charset="0"/>
                <a:cs typeface="Times New Roman" panose="02020603050405020304" pitchFamily="18" charset="0"/>
              </a:rPr>
              <a:t>all</a:t>
            </a:r>
            <a:r>
              <a:rPr lang="en-US" sz="3600" dirty="0">
                <a:latin typeface="Times New Roman" panose="02020603050405020304" pitchFamily="18" charset="0"/>
                <a:cs typeface="Times New Roman" panose="02020603050405020304" pitchFamily="18" charset="0"/>
              </a:rPr>
              <a:t> </a:t>
            </a:r>
            <a:r>
              <a:rPr lang="en-US" sz="3600" dirty="0" smtClean="0">
                <a:latin typeface="Times New Roman" panose="02020603050405020304" pitchFamily="18" charset="0"/>
                <a:cs typeface="Times New Roman" panose="02020603050405020304" pitchFamily="18" charset="0"/>
              </a:rPr>
              <a:t>[7], </a:t>
            </a:r>
            <a:r>
              <a:rPr lang="en-US" sz="3600" dirty="0">
                <a:latin typeface="Times New Roman" panose="02020603050405020304" pitchFamily="18" charset="0"/>
                <a:cs typeface="Times New Roman" panose="02020603050405020304" pitchFamily="18" charset="0"/>
              </a:rPr>
              <a:t>from three compounds </a:t>
            </a:r>
            <a:r>
              <a:rPr lang="en-US" sz="3600" dirty="0" err="1">
                <a:latin typeface="Times New Roman" panose="02020603050405020304" pitchFamily="18" charset="0"/>
                <a:cs typeface="Times New Roman" panose="02020603050405020304" pitchFamily="18" charset="0"/>
              </a:rPr>
              <a:t>malononitrile</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cyanoacetohydrazide</a:t>
            </a:r>
            <a:r>
              <a:rPr lang="en-US" sz="3600" dirty="0">
                <a:latin typeface="Times New Roman" panose="02020603050405020304" pitchFamily="18" charset="0"/>
                <a:cs typeface="Times New Roman" panose="02020603050405020304" pitchFamily="18" charset="0"/>
              </a:rPr>
              <a:t> and an essential oil containing mainly oxygenated </a:t>
            </a:r>
            <a:r>
              <a:rPr lang="en-US" sz="3600" dirty="0" err="1">
                <a:latin typeface="Times New Roman" panose="02020603050405020304" pitchFamily="18" charset="0"/>
                <a:cs typeface="Times New Roman" panose="02020603050405020304" pitchFamily="18" charset="0"/>
              </a:rPr>
              <a:t>terpene</a:t>
            </a:r>
            <a:r>
              <a:rPr lang="en-US" sz="3600" dirty="0">
                <a:latin typeface="Times New Roman" panose="02020603050405020304" pitchFamily="18" charset="0"/>
                <a:cs typeface="Times New Roman" panose="02020603050405020304" pitchFamily="18" charset="0"/>
              </a:rPr>
              <a:t> (an aldehyde in this Case).The structures of compounds </a:t>
            </a:r>
            <a:r>
              <a:rPr lang="en-US" sz="3600" b="1" dirty="0">
                <a:latin typeface="Times New Roman" panose="02020603050405020304" pitchFamily="18" charset="0"/>
                <a:cs typeface="Times New Roman" panose="02020603050405020304" pitchFamily="18" charset="0"/>
              </a:rPr>
              <a:t>1</a:t>
            </a:r>
            <a:r>
              <a:rPr lang="en-US" sz="3600" dirty="0">
                <a:latin typeface="Times New Roman" panose="02020603050405020304" pitchFamily="18" charset="0"/>
                <a:cs typeface="Times New Roman" panose="02020603050405020304" pitchFamily="18" charset="0"/>
              </a:rPr>
              <a:t> and </a:t>
            </a:r>
            <a:r>
              <a:rPr lang="en-US" sz="3600" b="1" dirty="0">
                <a:latin typeface="Times New Roman" panose="02020603050405020304" pitchFamily="18" charset="0"/>
                <a:cs typeface="Times New Roman" panose="02020603050405020304" pitchFamily="18" charset="0"/>
              </a:rPr>
              <a:t>2</a:t>
            </a:r>
            <a:r>
              <a:rPr lang="en-US" sz="3600" dirty="0">
                <a:latin typeface="Times New Roman" panose="02020603050405020304" pitchFamily="18" charset="0"/>
                <a:cs typeface="Times New Roman" panose="02020603050405020304" pitchFamily="18" charset="0"/>
              </a:rPr>
              <a:t> were characterized from their </a:t>
            </a:r>
            <a:r>
              <a:rPr lang="en-US" sz="3600" baseline="30000" dirty="0">
                <a:latin typeface="Times New Roman" panose="02020603050405020304" pitchFamily="18" charset="0"/>
                <a:cs typeface="Times New Roman" panose="02020603050405020304" pitchFamily="18" charset="0"/>
              </a:rPr>
              <a:t>1</a:t>
            </a:r>
            <a:r>
              <a:rPr lang="en-US" sz="3600" dirty="0">
                <a:latin typeface="Times New Roman" panose="02020603050405020304" pitchFamily="18" charset="0"/>
                <a:cs typeface="Times New Roman" panose="02020603050405020304" pitchFamily="18" charset="0"/>
              </a:rPr>
              <a:t>H NMR and </a:t>
            </a:r>
            <a:r>
              <a:rPr lang="en-US" sz="3600" baseline="30000" dirty="0">
                <a:latin typeface="Times New Roman" panose="02020603050405020304" pitchFamily="18" charset="0"/>
                <a:cs typeface="Times New Roman" panose="02020603050405020304" pitchFamily="18" charset="0"/>
              </a:rPr>
              <a:t>13</a:t>
            </a:r>
            <a:r>
              <a:rPr lang="en-US" sz="3600" dirty="0">
                <a:latin typeface="Times New Roman" panose="02020603050405020304" pitchFamily="18" charset="0"/>
                <a:cs typeface="Times New Roman" panose="02020603050405020304" pitchFamily="18" charset="0"/>
              </a:rPr>
              <a:t>C NMR spectroscopic data scheme 3 and 4.</a:t>
            </a:r>
          </a:p>
          <a:p>
            <a:pPr algn="just"/>
            <a:r>
              <a:rPr lang="en-US" sz="3600" dirty="0">
                <a:latin typeface="Times New Roman" panose="02020603050405020304" pitchFamily="18" charset="0"/>
                <a:cs typeface="Times New Roman" panose="02020603050405020304" pitchFamily="18" charset="0"/>
              </a:rPr>
              <a:t> The investigation of the </a:t>
            </a:r>
            <a:r>
              <a:rPr lang="en-US" sz="3600" baseline="30000" dirty="0">
                <a:latin typeface="Times New Roman" panose="02020603050405020304" pitchFamily="18" charset="0"/>
                <a:cs typeface="Times New Roman" panose="02020603050405020304" pitchFamily="18" charset="0"/>
              </a:rPr>
              <a:t>1</a:t>
            </a:r>
            <a:r>
              <a:rPr lang="en-US" sz="3600" dirty="0">
                <a:latin typeface="Times New Roman" panose="02020603050405020304" pitchFamily="18" charset="0"/>
                <a:cs typeface="Times New Roman" panose="02020603050405020304" pitchFamily="18" charset="0"/>
              </a:rPr>
              <a:t>H NMR spectra to the product </a:t>
            </a:r>
            <a:r>
              <a:rPr lang="en-US" sz="3600" b="1" dirty="0">
                <a:latin typeface="Times New Roman" panose="02020603050405020304" pitchFamily="18" charset="0"/>
                <a:cs typeface="Times New Roman" panose="02020603050405020304" pitchFamily="18" charset="0"/>
              </a:rPr>
              <a:t>1</a:t>
            </a:r>
            <a:r>
              <a:rPr lang="en-US" sz="3600" dirty="0">
                <a:latin typeface="Times New Roman" panose="02020603050405020304" pitchFamily="18" charset="0"/>
                <a:cs typeface="Times New Roman" panose="02020603050405020304" pitchFamily="18" charset="0"/>
              </a:rPr>
              <a:t> </a:t>
            </a:r>
            <a:r>
              <a:rPr lang="en-US" sz="3600" dirty="0">
                <a:latin typeface="Times New Roman" panose="02020603050405020304" pitchFamily="18" charset="0"/>
                <a:cs typeface="Times New Roman" panose="02020603050405020304" pitchFamily="18" charset="0"/>
              </a:rPr>
              <a:t>showed that, signals at δ 5.55 and 8.33 ppm confirmed the presence of N–NH</a:t>
            </a:r>
            <a:r>
              <a:rPr lang="en-US" sz="3600" baseline="-25000" dirty="0">
                <a:latin typeface="Times New Roman" panose="02020603050405020304" pitchFamily="18" charset="0"/>
                <a:cs typeface="Times New Roman" panose="02020603050405020304" pitchFamily="18" charset="0"/>
              </a:rPr>
              <a:t>2</a:t>
            </a:r>
            <a:r>
              <a:rPr lang="en-US" sz="3600" dirty="0">
                <a:latin typeface="Times New Roman" panose="02020603050405020304" pitchFamily="18" charset="0"/>
                <a:cs typeface="Times New Roman" panose="02020603050405020304" pitchFamily="18" charset="0"/>
              </a:rPr>
              <a:t> and NH</a:t>
            </a:r>
            <a:r>
              <a:rPr lang="en-US" sz="3600" baseline="-25000" dirty="0">
                <a:latin typeface="Times New Roman" panose="02020603050405020304" pitchFamily="18" charset="0"/>
                <a:cs typeface="Times New Roman" panose="02020603050405020304" pitchFamily="18" charset="0"/>
              </a:rPr>
              <a:t>2</a:t>
            </a:r>
            <a:r>
              <a:rPr lang="en-US" sz="3600" dirty="0">
                <a:latin typeface="Times New Roman" panose="02020603050405020304" pitchFamily="18" charset="0"/>
                <a:cs typeface="Times New Roman" panose="02020603050405020304" pitchFamily="18" charset="0"/>
              </a:rPr>
              <a:t> amino group protons </a:t>
            </a:r>
            <a:r>
              <a:rPr lang="en-US" sz="3600" dirty="0" err="1">
                <a:latin typeface="Times New Roman" panose="02020603050405020304" pitchFamily="18" charset="0"/>
                <a:cs typeface="Times New Roman" panose="02020603050405020304" pitchFamily="18" charset="0"/>
              </a:rPr>
              <a:t>respec-tively</a:t>
            </a:r>
            <a:r>
              <a:rPr lang="en-US" sz="3600" dirty="0">
                <a:latin typeface="Times New Roman" panose="02020603050405020304" pitchFamily="18" charset="0"/>
                <a:cs typeface="Times New Roman" panose="02020603050405020304" pitchFamily="18" charset="0"/>
              </a:rPr>
              <a:t>. </a:t>
            </a:r>
            <a:r>
              <a:rPr lang="en-US" sz="3600" dirty="0">
                <a:latin typeface="Times New Roman" panose="02020603050405020304" pitchFamily="18" charset="0"/>
                <a:cs typeface="Times New Roman" panose="02020603050405020304" pitchFamily="18" charset="0"/>
              </a:rPr>
              <a:t>A singlet appeared at δ 1.75 ppm is assigned to methyl group protons CH</a:t>
            </a:r>
            <a:r>
              <a:rPr lang="en-US" sz="3600" baseline="-25000" dirty="0">
                <a:latin typeface="Times New Roman" panose="02020603050405020304" pitchFamily="18" charset="0"/>
                <a:cs typeface="Times New Roman" panose="02020603050405020304" pitchFamily="18" charset="0"/>
              </a:rPr>
              <a:t>3</a:t>
            </a:r>
            <a:r>
              <a:rPr lang="en-US" sz="3600" dirty="0">
                <a:latin typeface="Times New Roman" panose="02020603050405020304" pitchFamily="18" charset="0"/>
                <a:cs typeface="Times New Roman" panose="02020603050405020304" pitchFamily="18" charset="0"/>
              </a:rPr>
              <a:t>. The proton =CH intra cyclic and extra cyclic of the </a:t>
            </a:r>
            <a:r>
              <a:rPr lang="en-US" sz="3600" dirty="0" err="1">
                <a:latin typeface="Times New Roman" panose="02020603050405020304" pitchFamily="18" charset="0"/>
                <a:cs typeface="Times New Roman" panose="02020603050405020304" pitchFamily="18" charset="0"/>
              </a:rPr>
              <a:t>terpene</a:t>
            </a:r>
            <a:r>
              <a:rPr lang="en-US" sz="3600" dirty="0">
                <a:latin typeface="Times New Roman" panose="02020603050405020304" pitchFamily="18" charset="0"/>
                <a:cs typeface="Times New Roman" panose="02020603050405020304" pitchFamily="18" charset="0"/>
              </a:rPr>
              <a:t> moieties reflect signals at (δ 5.75-5.88 ppm, doublet) and at δ 4.74 ppm respectively. </a:t>
            </a:r>
            <a:r>
              <a:rPr lang="en-US" sz="3600" baseline="30000" dirty="0">
                <a:latin typeface="Times New Roman" panose="02020603050405020304" pitchFamily="18" charset="0"/>
                <a:cs typeface="Times New Roman" panose="02020603050405020304" pitchFamily="18" charset="0"/>
              </a:rPr>
              <a:t>13</a:t>
            </a:r>
            <a:r>
              <a:rPr lang="en-US" sz="3600" dirty="0">
                <a:latin typeface="Times New Roman" panose="02020603050405020304" pitchFamily="18" charset="0"/>
                <a:cs typeface="Times New Roman" panose="02020603050405020304" pitchFamily="18" charset="0"/>
              </a:rPr>
              <a:t>C NMR spectra showed signals at 159, 157 and 162 ppm assigned to the carbons C-NH</a:t>
            </a:r>
            <a:r>
              <a:rPr lang="en-US" sz="3600" baseline="-25000" dirty="0">
                <a:latin typeface="Times New Roman" panose="02020603050405020304" pitchFamily="18" charset="0"/>
                <a:cs typeface="Times New Roman" panose="02020603050405020304" pitchFamily="18" charset="0"/>
              </a:rPr>
              <a:t>2</a:t>
            </a:r>
            <a:r>
              <a:rPr lang="en-US" sz="3600" dirty="0">
                <a:latin typeface="Times New Roman" panose="02020603050405020304" pitchFamily="18" charset="0"/>
                <a:cs typeface="Times New Roman" panose="02020603050405020304" pitchFamily="18" charset="0"/>
              </a:rPr>
              <a:t>, C-4, and the carbonyl group in the </a:t>
            </a:r>
            <a:r>
              <a:rPr lang="en-US" sz="3600" dirty="0" err="1">
                <a:latin typeface="Times New Roman" panose="02020603050405020304" pitchFamily="18" charset="0"/>
                <a:cs typeface="Times New Roman" panose="02020603050405020304" pitchFamily="18" charset="0"/>
              </a:rPr>
              <a:t>pyridone</a:t>
            </a:r>
            <a:r>
              <a:rPr lang="en-US" sz="3600" dirty="0">
                <a:latin typeface="Times New Roman" panose="02020603050405020304" pitchFamily="18" charset="0"/>
                <a:cs typeface="Times New Roman" panose="02020603050405020304" pitchFamily="18" charset="0"/>
              </a:rPr>
              <a:t> ring respectively</a:t>
            </a:r>
            <a:r>
              <a:rPr lang="en-US" sz="3600" dirty="0" smtClean="0">
                <a:latin typeface="Times New Roman" panose="02020603050405020304" pitchFamily="18" charset="0"/>
                <a:cs typeface="Times New Roman" panose="02020603050405020304" pitchFamily="18" charset="0"/>
              </a:rPr>
              <a:t>.</a:t>
            </a:r>
            <a:endParaRPr lang="en-US" sz="3600" dirty="0">
              <a:latin typeface="Times New Roman" panose="02020603050405020304" pitchFamily="18" charset="0"/>
              <a:cs typeface="Times New Roman" panose="02020603050405020304" pitchFamily="18" charset="0"/>
            </a:endParaRPr>
          </a:p>
        </p:txBody>
      </p:sp>
      <p:sp>
        <p:nvSpPr>
          <p:cNvPr id="33" name="Rectangle 32"/>
          <p:cNvSpPr/>
          <p:nvPr/>
        </p:nvSpPr>
        <p:spPr>
          <a:xfrm>
            <a:off x="1339095" y="10952640"/>
            <a:ext cx="8407576" cy="891547"/>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86970" tIns="43485" rIns="86970" bIns="43485" rtlCol="0" anchor="ctr"/>
          <a:lstStyle/>
          <a:p>
            <a:pPr algn="ctr"/>
            <a:r>
              <a:rPr lang="en-US" sz="5400" b="1" dirty="0">
                <a:solidFill>
                  <a:schemeClr val="accent3">
                    <a:lumMod val="20000"/>
                    <a:lumOff val="80000"/>
                  </a:schemeClr>
                </a:solidFill>
                <a:latin typeface="Times New Roman" panose="02020603050405020304" pitchFamily="18" charset="0"/>
                <a:cs typeface="Times New Roman" panose="02020603050405020304" pitchFamily="18" charset="0"/>
              </a:rPr>
              <a:t>Introduction</a:t>
            </a:r>
          </a:p>
        </p:txBody>
      </p:sp>
      <p:sp>
        <p:nvSpPr>
          <p:cNvPr id="13" name="Text Box 192"/>
          <p:cNvSpPr txBox="1">
            <a:spLocks noChangeArrowheads="1"/>
          </p:cNvSpPr>
          <p:nvPr/>
        </p:nvSpPr>
        <p:spPr bwMode="auto">
          <a:xfrm>
            <a:off x="1318979" y="24201467"/>
            <a:ext cx="8382000" cy="10877236"/>
          </a:xfrm>
          <a:prstGeom prst="rect">
            <a:avLst/>
          </a:prstGeom>
          <a:solidFill>
            <a:schemeClr val="bg1"/>
          </a:solidFill>
          <a:ln w="12700">
            <a:solidFill>
              <a:schemeClr val="accent1">
                <a:lumMod val="75000"/>
              </a:schemeClr>
            </a:solidFill>
          </a:ln>
          <a:effectLst/>
        </p:spPr>
        <p:txBody>
          <a:bodyPr wrap="square" lIns="173940" tIns="173940" rIns="173940" bIns="173940">
            <a:sp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algn="just"/>
            <a:r>
              <a:rPr lang="en-US" sz="3600" dirty="0">
                <a:latin typeface="Times New Roman" panose="02020603050405020304" pitchFamily="18" charset="0"/>
                <a:cs typeface="Times New Roman" panose="02020603050405020304" pitchFamily="18" charset="0"/>
              </a:rPr>
              <a:t>The compounds (1) and (2) were prepared from the </a:t>
            </a:r>
            <a:r>
              <a:rPr lang="en-US" sz="3600" i="1" dirty="0" err="1">
                <a:latin typeface="Times New Roman" panose="02020603050405020304" pitchFamily="18" charset="0"/>
                <a:cs typeface="Times New Roman" panose="02020603050405020304" pitchFamily="18" charset="0"/>
              </a:rPr>
              <a:t>Ammodaucus</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leucotrichus</a:t>
            </a:r>
            <a:r>
              <a:rPr lang="en-US" sz="3600" i="1" dirty="0">
                <a:latin typeface="Times New Roman" panose="02020603050405020304" pitchFamily="18" charset="0"/>
                <a:cs typeface="Times New Roman" panose="02020603050405020304" pitchFamily="18" charset="0"/>
              </a:rPr>
              <a:t> </a:t>
            </a:r>
            <a:r>
              <a:rPr lang="en-US" sz="3600" dirty="0">
                <a:latin typeface="Times New Roman" panose="02020603050405020304" pitchFamily="18" charset="0"/>
                <a:cs typeface="Times New Roman" panose="02020603050405020304" pitchFamily="18" charset="0"/>
              </a:rPr>
              <a:t>essential oil (1 </a:t>
            </a:r>
            <a:r>
              <a:rPr lang="en-US" sz="3600" dirty="0" err="1">
                <a:latin typeface="Times New Roman" panose="02020603050405020304" pitchFamily="18" charset="0"/>
                <a:cs typeface="Times New Roman" panose="02020603050405020304" pitchFamily="18" charset="0"/>
              </a:rPr>
              <a:t>mmol</a:t>
            </a:r>
            <a:r>
              <a:rPr lang="en-US" sz="3600" dirty="0">
                <a:latin typeface="Times New Roman" panose="02020603050405020304" pitchFamily="18" charset="0"/>
                <a:cs typeface="Times New Roman" panose="02020603050405020304" pitchFamily="18" charset="0"/>
              </a:rPr>
              <a:t> of </a:t>
            </a:r>
            <a:r>
              <a:rPr lang="en-US" sz="3600" dirty="0" err="1">
                <a:latin typeface="Times New Roman" panose="02020603050405020304" pitchFamily="18" charset="0"/>
                <a:cs typeface="Times New Roman" panose="02020603050405020304" pitchFamily="18" charset="0"/>
              </a:rPr>
              <a:t>perillaldehyde</a:t>
            </a:r>
            <a:r>
              <a:rPr lang="en-US" sz="3600" dirty="0">
                <a:latin typeface="Times New Roman" panose="02020603050405020304" pitchFamily="18" charset="0"/>
                <a:cs typeface="Times New Roman" panose="02020603050405020304" pitchFamily="18" charset="0"/>
              </a:rPr>
              <a:t>, 185 mg of the crude oil) or </a:t>
            </a:r>
            <a:r>
              <a:rPr lang="en-US" sz="3600" i="1" dirty="0">
                <a:latin typeface="Times New Roman" panose="02020603050405020304" pitchFamily="18" charset="0"/>
                <a:cs typeface="Times New Roman" panose="02020603050405020304" pitchFamily="18" charset="0"/>
              </a:rPr>
              <a:t>eucalyptus </a:t>
            </a:r>
            <a:r>
              <a:rPr lang="en-US" sz="3600" i="1" dirty="0" err="1">
                <a:latin typeface="Times New Roman" panose="02020603050405020304" pitchFamily="18" charset="0"/>
                <a:cs typeface="Times New Roman" panose="02020603050405020304" pitchFamily="18" charset="0"/>
              </a:rPr>
              <a:t>citriodora</a:t>
            </a:r>
            <a:r>
              <a:rPr lang="en-US" sz="3600" dirty="0">
                <a:latin typeface="Times New Roman" panose="02020603050405020304" pitchFamily="18" charset="0"/>
                <a:cs typeface="Times New Roman" panose="02020603050405020304" pitchFamily="18" charset="0"/>
              </a:rPr>
              <a:t> essential oil (1 </a:t>
            </a:r>
            <a:r>
              <a:rPr lang="en-US" sz="3600" dirty="0" err="1">
                <a:latin typeface="Times New Roman" panose="02020603050405020304" pitchFamily="18" charset="0"/>
                <a:cs typeface="Times New Roman" panose="02020603050405020304" pitchFamily="18" charset="0"/>
              </a:rPr>
              <a:t>mmol</a:t>
            </a:r>
            <a:r>
              <a:rPr lang="en-US" sz="3600" dirty="0">
                <a:latin typeface="Times New Roman" panose="02020603050405020304" pitchFamily="18" charset="0"/>
                <a:cs typeface="Times New Roman" panose="02020603050405020304" pitchFamily="18" charset="0"/>
              </a:rPr>
              <a:t> of citronellal, approximately 0.235 mL of the crude oil) </a:t>
            </a:r>
            <a:r>
              <a:rPr lang="en-US" sz="3600" dirty="0" err="1">
                <a:latin typeface="Times New Roman" panose="02020603050405020304" pitchFamily="18" charset="0"/>
                <a:cs typeface="Times New Roman" panose="02020603050405020304" pitchFamily="18" charset="0"/>
              </a:rPr>
              <a:t>respectevely</a:t>
            </a:r>
            <a:r>
              <a:rPr lang="en-US" sz="3600" dirty="0">
                <a:latin typeface="Times New Roman" panose="02020603050405020304" pitchFamily="18" charset="0"/>
                <a:cs typeface="Times New Roman" panose="02020603050405020304" pitchFamily="18" charset="0"/>
              </a:rPr>
              <a:t> with </a:t>
            </a:r>
            <a:r>
              <a:rPr lang="en-US" sz="3600" dirty="0" err="1">
                <a:latin typeface="Times New Roman" panose="02020603050405020304" pitchFamily="18" charset="0"/>
                <a:cs typeface="Times New Roman" panose="02020603050405020304" pitchFamily="18" charset="0"/>
              </a:rPr>
              <a:t>malononitrile</a:t>
            </a:r>
            <a:r>
              <a:rPr lang="en-US" sz="3600" dirty="0">
                <a:latin typeface="Times New Roman" panose="02020603050405020304" pitchFamily="18" charset="0"/>
                <a:cs typeface="Times New Roman" panose="02020603050405020304" pitchFamily="18" charset="0"/>
              </a:rPr>
              <a:t> (66 mg, 1 </a:t>
            </a:r>
            <a:r>
              <a:rPr lang="en-US" sz="3600" dirty="0" err="1">
                <a:latin typeface="Times New Roman" panose="02020603050405020304" pitchFamily="18" charset="0"/>
                <a:cs typeface="Times New Roman" panose="02020603050405020304" pitchFamily="18" charset="0"/>
              </a:rPr>
              <a:t>mmol</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cyanoacetohydrazide</a:t>
            </a:r>
            <a:r>
              <a:rPr lang="en-US" sz="3600" dirty="0">
                <a:latin typeface="Times New Roman" panose="02020603050405020304" pitchFamily="18" charset="0"/>
                <a:cs typeface="Times New Roman" panose="02020603050405020304" pitchFamily="18" charset="0"/>
              </a:rPr>
              <a:t> (99 mg, 1 </a:t>
            </a:r>
            <a:r>
              <a:rPr lang="en-US" sz="3600" dirty="0" err="1">
                <a:latin typeface="Times New Roman" panose="02020603050405020304" pitchFamily="18" charset="0"/>
                <a:cs typeface="Times New Roman" panose="02020603050405020304" pitchFamily="18" charset="0"/>
              </a:rPr>
              <a:t>mmol</a:t>
            </a:r>
            <a:r>
              <a:rPr lang="en-US" sz="3600" dirty="0">
                <a:latin typeface="Times New Roman" panose="02020603050405020304" pitchFamily="18" charset="0"/>
                <a:cs typeface="Times New Roman" panose="02020603050405020304" pitchFamily="18" charset="0"/>
              </a:rPr>
              <a:t>), and K</a:t>
            </a:r>
            <a:r>
              <a:rPr lang="en-US" sz="3600" baseline="-25000" dirty="0">
                <a:latin typeface="Times New Roman" panose="02020603050405020304" pitchFamily="18" charset="0"/>
                <a:cs typeface="Times New Roman" panose="02020603050405020304" pitchFamily="18" charset="0"/>
              </a:rPr>
              <a:t>2</a:t>
            </a:r>
            <a:r>
              <a:rPr lang="en-US" sz="3600" dirty="0">
                <a:latin typeface="Times New Roman" panose="02020603050405020304" pitchFamily="18" charset="0"/>
                <a:cs typeface="Times New Roman" panose="02020603050405020304" pitchFamily="18" charset="0"/>
              </a:rPr>
              <a:t>CO</a:t>
            </a:r>
            <a:r>
              <a:rPr lang="en-US" sz="3600" baseline="-25000" dirty="0">
                <a:latin typeface="Times New Roman" panose="02020603050405020304" pitchFamily="18" charset="0"/>
                <a:cs typeface="Times New Roman" panose="02020603050405020304" pitchFamily="18" charset="0"/>
              </a:rPr>
              <a:t>3</a:t>
            </a:r>
            <a:r>
              <a:rPr lang="en-US" sz="3600" dirty="0">
                <a:latin typeface="Times New Roman" panose="02020603050405020304" pitchFamily="18" charset="0"/>
                <a:cs typeface="Times New Roman" panose="02020603050405020304" pitchFamily="18" charset="0"/>
              </a:rPr>
              <a:t> (138 mg, 1 </a:t>
            </a:r>
            <a:r>
              <a:rPr lang="en-US" sz="3600" dirty="0" err="1">
                <a:latin typeface="Times New Roman" panose="02020603050405020304" pitchFamily="18" charset="0"/>
                <a:cs typeface="Times New Roman" panose="02020603050405020304" pitchFamily="18" charset="0"/>
              </a:rPr>
              <a:t>mmol</a:t>
            </a:r>
            <a:r>
              <a:rPr lang="en-US" sz="3600" dirty="0">
                <a:latin typeface="Times New Roman" panose="02020603050405020304" pitchFamily="18" charset="0"/>
                <a:cs typeface="Times New Roman" panose="02020603050405020304" pitchFamily="18" charset="0"/>
              </a:rPr>
              <a:t>), all compounds were mixed and stirred at 80 °C for 4 h in </a:t>
            </a:r>
            <a:r>
              <a:rPr lang="en-US" sz="3600" dirty="0" err="1">
                <a:latin typeface="Times New Roman" panose="02020603050405020304" pitchFamily="18" charset="0"/>
                <a:cs typeface="Times New Roman" panose="02020603050405020304" pitchFamily="18" charset="0"/>
              </a:rPr>
              <a:t>EtOH</a:t>
            </a:r>
            <a:r>
              <a:rPr lang="en-US" sz="3600" dirty="0">
                <a:latin typeface="Times New Roman" panose="02020603050405020304" pitchFamily="18" charset="0"/>
                <a:cs typeface="Times New Roman" panose="02020603050405020304" pitchFamily="18" charset="0"/>
              </a:rPr>
              <a:t> (7 ml), then when the reaction was completed (monitored by TLC), the reaction mixture was cooled and neutralization with diluted </a:t>
            </a:r>
            <a:r>
              <a:rPr lang="en-US" sz="3600" dirty="0" err="1">
                <a:latin typeface="Times New Roman" panose="02020603050405020304" pitchFamily="18" charset="0"/>
                <a:cs typeface="Times New Roman" panose="02020603050405020304" pitchFamily="18" charset="0"/>
              </a:rPr>
              <a:t>HCl</a:t>
            </a:r>
            <a:r>
              <a:rPr lang="en-US" sz="3600" dirty="0">
                <a:latin typeface="Times New Roman" panose="02020603050405020304" pitchFamily="18" charset="0"/>
                <a:cs typeface="Times New Roman" panose="02020603050405020304" pitchFamily="18" charset="0"/>
              </a:rPr>
              <a:t> then poured into water. The solid that precipitated was filtered, washed with water, dried and recrystallized in </a:t>
            </a:r>
            <a:r>
              <a:rPr lang="en-US" sz="3600" dirty="0" err="1">
                <a:latin typeface="Times New Roman" panose="02020603050405020304" pitchFamily="18" charset="0"/>
                <a:cs typeface="Times New Roman" panose="02020603050405020304" pitchFamily="18" charset="0"/>
              </a:rPr>
              <a:t>MeOH</a:t>
            </a:r>
            <a:r>
              <a:rPr lang="en-US" sz="3600" dirty="0">
                <a:latin typeface="Times New Roman" panose="02020603050405020304" pitchFamily="18" charset="0"/>
                <a:cs typeface="Times New Roman" panose="02020603050405020304" pitchFamily="18" charset="0"/>
              </a:rPr>
              <a:t> to afford the product (</a:t>
            </a:r>
            <a:r>
              <a:rPr lang="en-US" sz="3600" b="1" dirty="0">
                <a:latin typeface="Times New Roman" panose="02020603050405020304" pitchFamily="18" charset="0"/>
                <a:cs typeface="Times New Roman" panose="02020603050405020304" pitchFamily="18" charset="0"/>
              </a:rPr>
              <a:t>1</a:t>
            </a:r>
            <a:r>
              <a:rPr lang="en-US" sz="3600" dirty="0">
                <a:latin typeface="Times New Roman" panose="02020603050405020304" pitchFamily="18" charset="0"/>
                <a:cs typeface="Times New Roman" panose="02020603050405020304" pitchFamily="18" charset="0"/>
              </a:rPr>
              <a:t>) and (</a:t>
            </a:r>
            <a:r>
              <a:rPr lang="en-US" sz="3600" b="1" dirty="0">
                <a:latin typeface="Times New Roman" panose="02020603050405020304" pitchFamily="18" charset="0"/>
                <a:cs typeface="Times New Roman" panose="02020603050405020304" pitchFamily="18" charset="0"/>
              </a:rPr>
              <a:t>2</a:t>
            </a:r>
            <a:r>
              <a:rPr lang="en-US" sz="3600" dirty="0">
                <a:latin typeface="Times New Roman" panose="02020603050405020304" pitchFamily="18" charset="0"/>
                <a:cs typeface="Times New Roman" panose="02020603050405020304" pitchFamily="18" charset="0"/>
              </a:rPr>
              <a:t>) (yield 91% and 83% respectively). </a:t>
            </a:r>
          </a:p>
        </p:txBody>
      </p:sp>
      <p:sp>
        <p:nvSpPr>
          <p:cNvPr id="34" name="Rectangle 33"/>
          <p:cNvSpPr/>
          <p:nvPr/>
        </p:nvSpPr>
        <p:spPr>
          <a:xfrm>
            <a:off x="1343641" y="23355179"/>
            <a:ext cx="8381999" cy="891547"/>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86970" tIns="43485" rIns="86970" bIns="43485" rtlCol="0" anchor="ctr"/>
          <a:lstStyle/>
          <a:p>
            <a:pPr algn="ctr"/>
            <a:r>
              <a:rPr lang="en-US" sz="5400" b="1" dirty="0">
                <a:solidFill>
                  <a:schemeClr val="accent3">
                    <a:lumMod val="20000"/>
                    <a:lumOff val="80000"/>
                  </a:schemeClr>
                </a:solidFill>
                <a:latin typeface="Times New Roman" panose="02020603050405020304" pitchFamily="18" charset="0"/>
                <a:cs typeface="Times New Roman" panose="02020603050405020304" pitchFamily="18" charset="0"/>
              </a:rPr>
              <a:t>Methods &amp; Materials</a:t>
            </a:r>
          </a:p>
        </p:txBody>
      </p:sp>
      <p:sp>
        <p:nvSpPr>
          <p:cNvPr id="14" name="Text Box 193"/>
          <p:cNvSpPr txBox="1">
            <a:spLocks noChangeArrowheads="1"/>
          </p:cNvSpPr>
          <p:nvPr/>
        </p:nvSpPr>
        <p:spPr bwMode="auto">
          <a:xfrm>
            <a:off x="10574768" y="31965689"/>
            <a:ext cx="18549334" cy="4783260"/>
          </a:xfrm>
          <a:prstGeom prst="rect">
            <a:avLst/>
          </a:prstGeom>
          <a:solidFill>
            <a:schemeClr val="bg1"/>
          </a:solidFill>
          <a:ln w="12700">
            <a:solidFill>
              <a:schemeClr val="accent1">
                <a:lumMod val="75000"/>
              </a:schemeClr>
            </a:solidFill>
          </a:ln>
          <a:effectLst/>
        </p:spPr>
        <p:txBody>
          <a:bodyPr wrap="square" lIns="173940" tIns="173940" rIns="173940" bIns="173940">
            <a:sp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algn="just"/>
            <a:r>
              <a:rPr lang="en-US" sz="3600" dirty="0">
                <a:latin typeface="Times New Roman" panose="02020603050405020304" pitchFamily="18" charset="0"/>
                <a:cs typeface="Times New Roman" panose="02020603050405020304" pitchFamily="18" charset="0"/>
              </a:rPr>
              <a:t>In summary, we have reported the first </a:t>
            </a:r>
            <a:r>
              <a:rPr lang="en-US" sz="3600" i="1" dirty="0">
                <a:latin typeface="Times New Roman" panose="02020603050405020304" pitchFamily="18" charset="0"/>
                <a:cs typeface="Times New Roman" panose="02020603050405020304" pitchFamily="18" charset="0"/>
              </a:rPr>
              <a:t>one pot </a:t>
            </a:r>
            <a:r>
              <a:rPr lang="en-US" sz="3600" dirty="0">
                <a:latin typeface="Times New Roman" panose="02020603050405020304" pitchFamily="18" charset="0"/>
                <a:cs typeface="Times New Roman" panose="02020603050405020304" pitchFamily="18" charset="0"/>
              </a:rPr>
              <a:t>hemi-synthesis of new </a:t>
            </a:r>
            <a:r>
              <a:rPr lang="en-US" sz="3600" dirty="0" err="1">
                <a:latin typeface="Times New Roman" panose="02020603050405020304" pitchFamily="18" charset="0"/>
                <a:cs typeface="Times New Roman" panose="02020603050405020304" pitchFamily="18" charset="0"/>
              </a:rPr>
              <a:t>pyridone</a:t>
            </a:r>
            <a:r>
              <a:rPr lang="en-US" sz="3600" dirty="0">
                <a:latin typeface="Times New Roman" panose="02020603050405020304" pitchFamily="18" charset="0"/>
                <a:cs typeface="Times New Roman" panose="02020603050405020304" pitchFamily="18" charset="0"/>
              </a:rPr>
              <a:t> derivatives using essential oils as source of chiral aldehydes, the reactions were carried out in situ without any prior isolation or purification. This method is advantageously applicable to generate chiral compounds avoiding the use of expensive chiral catalyst and isolated natural compounds. In many molecules of biological and pharmaceutical fields, </a:t>
            </a:r>
            <a:r>
              <a:rPr lang="en-US" sz="3600" dirty="0" err="1">
                <a:latin typeface="Times New Roman" panose="02020603050405020304" pitchFamily="18" charset="0"/>
                <a:cs typeface="Times New Roman" panose="02020603050405020304" pitchFamily="18" charset="0"/>
              </a:rPr>
              <a:t>pyridones</a:t>
            </a:r>
            <a:r>
              <a:rPr lang="en-US" sz="3600" dirty="0">
                <a:latin typeface="Times New Roman" panose="02020603050405020304" pitchFamily="18" charset="0"/>
                <a:cs typeface="Times New Roman" panose="02020603050405020304" pitchFamily="18" charset="0"/>
              </a:rPr>
              <a:t> can be synthesized by </a:t>
            </a:r>
            <a:r>
              <a:rPr lang="en-US" sz="3600" dirty="0" smtClean="0">
                <a:latin typeface="Times New Roman" panose="02020603050405020304" pitchFamily="18" charset="0"/>
                <a:cs typeface="Times New Roman" panose="02020603050405020304" pitchFamily="18" charset="0"/>
              </a:rPr>
              <a:t>different </a:t>
            </a:r>
            <a:r>
              <a:rPr lang="en-US" sz="3600" dirty="0">
                <a:latin typeface="Times New Roman" panose="02020603050405020304" pitchFamily="18" charset="0"/>
                <a:cs typeface="Times New Roman" panose="02020603050405020304" pitchFamily="18" charset="0"/>
              </a:rPr>
              <a:t>chemical protocols. </a:t>
            </a:r>
            <a:r>
              <a:rPr lang="en-US" sz="3600" dirty="0">
                <a:latin typeface="Times New Roman" panose="02020603050405020304" pitchFamily="18" charset="0"/>
                <a:cs typeface="Times New Roman" panose="02020603050405020304" pitchFamily="18" charset="0"/>
              </a:rPr>
              <a:t>From our point of view, it will be interesting to continue the investigation in the results of </a:t>
            </a:r>
            <a:r>
              <a:rPr lang="en-US" sz="3600" dirty="0" err="1">
                <a:latin typeface="Times New Roman" panose="02020603050405020304" pitchFamily="18" charset="0"/>
                <a:cs typeface="Times New Roman" panose="02020603050405020304" pitchFamily="18" charset="0"/>
              </a:rPr>
              <a:t>hemisynthesis</a:t>
            </a:r>
            <a:r>
              <a:rPr lang="en-US" sz="3600" dirty="0">
                <a:latin typeface="Times New Roman" panose="02020603050405020304" pitchFamily="18" charset="0"/>
                <a:cs typeface="Times New Roman" panose="02020603050405020304" pitchFamily="18" charset="0"/>
              </a:rPr>
              <a:t> by carrying out the biological activity of the obtained compounds, according to the results of the </a:t>
            </a:r>
            <a:r>
              <a:rPr lang="en-US" sz="3600" dirty="0">
                <a:latin typeface="Times New Roman" panose="02020603050405020304" pitchFamily="18" charset="0"/>
                <a:cs typeface="Times New Roman" panose="02020603050405020304" pitchFamily="18" charset="0"/>
              </a:rPr>
              <a:t>bibliography</a:t>
            </a:r>
            <a:r>
              <a:rPr lang="en-US" sz="3600" dirty="0">
                <a:latin typeface="Times New Roman" panose="02020603050405020304" pitchFamily="18" charset="0"/>
                <a:cs typeface="Times New Roman" panose="02020603050405020304" pitchFamily="18" charset="0"/>
              </a:rPr>
              <a:t>.</a:t>
            </a:r>
            <a:endParaRPr lang="fr-FR" sz="3600" dirty="0">
              <a:latin typeface="Times New Roman" panose="02020603050405020304" pitchFamily="18" charset="0"/>
              <a:cs typeface="Times New Roman" panose="02020603050405020304" pitchFamily="18" charset="0"/>
            </a:endParaRPr>
          </a:p>
        </p:txBody>
      </p:sp>
      <p:sp>
        <p:nvSpPr>
          <p:cNvPr id="36" name="Rectangle 35"/>
          <p:cNvSpPr/>
          <p:nvPr/>
        </p:nvSpPr>
        <p:spPr>
          <a:xfrm>
            <a:off x="10529076" y="31108096"/>
            <a:ext cx="18549334" cy="891547"/>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86970" tIns="43485" rIns="86970" bIns="43485" rtlCol="0" anchor="ctr"/>
          <a:lstStyle/>
          <a:p>
            <a:pPr algn="ctr"/>
            <a:r>
              <a:rPr lang="en-US" sz="5400" b="1" dirty="0" smtClean="0">
                <a:solidFill>
                  <a:schemeClr val="accent3">
                    <a:lumMod val="20000"/>
                    <a:lumOff val="80000"/>
                  </a:schemeClr>
                </a:solidFill>
                <a:latin typeface="Times New Roman" panose="02020603050405020304" pitchFamily="18" charset="0"/>
                <a:cs typeface="Times New Roman" panose="02020603050405020304" pitchFamily="18" charset="0"/>
              </a:rPr>
              <a:t>Conclusion</a:t>
            </a:r>
            <a:endParaRPr lang="en-US" sz="5400" b="1" dirty="0">
              <a:solidFill>
                <a:schemeClr val="accent3">
                  <a:lumMod val="20000"/>
                  <a:lumOff val="80000"/>
                </a:schemeClr>
              </a:solidFill>
              <a:latin typeface="Times New Roman" panose="02020603050405020304" pitchFamily="18" charset="0"/>
              <a:cs typeface="Times New Roman" panose="02020603050405020304" pitchFamily="18" charset="0"/>
            </a:endParaRPr>
          </a:p>
        </p:txBody>
      </p:sp>
      <p:sp>
        <p:nvSpPr>
          <p:cNvPr id="11" name="Text Box 190"/>
          <p:cNvSpPr txBox="1">
            <a:spLocks noChangeArrowheads="1"/>
          </p:cNvSpPr>
          <p:nvPr/>
        </p:nvSpPr>
        <p:spPr bwMode="auto">
          <a:xfrm>
            <a:off x="1331732" y="11868349"/>
            <a:ext cx="8365514" cy="11431234"/>
          </a:xfrm>
          <a:prstGeom prst="rect">
            <a:avLst/>
          </a:prstGeom>
          <a:solidFill>
            <a:schemeClr val="bg1"/>
          </a:solidFill>
          <a:ln w="12700">
            <a:solidFill>
              <a:schemeClr val="accent1">
                <a:lumMod val="75000"/>
              </a:schemeClr>
            </a:solidFill>
          </a:ln>
          <a:effectLst/>
        </p:spPr>
        <p:txBody>
          <a:bodyPr wrap="square" lIns="173940" tIns="173940" rIns="173940" bIns="173940">
            <a:sp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algn="just"/>
            <a:r>
              <a:rPr lang="en-US" sz="3600" dirty="0">
                <a:latin typeface="Times New Roman" panose="02020603050405020304" pitchFamily="18" charset="0"/>
                <a:cs typeface="Times New Roman" panose="02020603050405020304" pitchFamily="18" charset="0"/>
              </a:rPr>
              <a:t>. </a:t>
            </a:r>
            <a:r>
              <a:rPr lang="en-US" sz="3600" dirty="0">
                <a:latin typeface="Times New Roman" panose="02020603050405020304" pitchFamily="18" charset="0"/>
                <a:cs typeface="Times New Roman" panose="02020603050405020304" pitchFamily="18" charset="0"/>
              </a:rPr>
              <a:t>During the last decade, researchers have attached a great importance to hemi-synthesis reactions [1-3], where a new compounds design strategy based on the combination of functional classes and </a:t>
            </a:r>
            <a:r>
              <a:rPr lang="en-US" sz="3600" dirty="0" err="1">
                <a:latin typeface="Times New Roman" panose="02020603050405020304" pitchFamily="18" charset="0"/>
                <a:cs typeface="Times New Roman" panose="02020603050405020304" pitchFamily="18" charset="0"/>
              </a:rPr>
              <a:t>terpene</a:t>
            </a:r>
            <a:r>
              <a:rPr lang="en-US" sz="3600" dirty="0">
                <a:latin typeface="Times New Roman" panose="02020603050405020304" pitchFamily="18" charset="0"/>
                <a:cs typeface="Times New Roman" panose="02020603050405020304" pitchFamily="18" charset="0"/>
              </a:rPr>
              <a:t> compounds contained as major constituents in essential oils of medicinal plants has been developed. In fact, researchers depend as much as possible in the organic synthesis of their biologically active compounds on the </a:t>
            </a:r>
            <a:r>
              <a:rPr lang="en-US" sz="3600" i="1" dirty="0">
                <a:latin typeface="Times New Roman" panose="02020603050405020304" pitchFamily="18" charset="0"/>
                <a:cs typeface="Times New Roman" panose="02020603050405020304" pitchFamily="18" charset="0"/>
              </a:rPr>
              <a:t>one-pot</a:t>
            </a:r>
            <a:r>
              <a:rPr lang="en-US" sz="3600" dirty="0">
                <a:latin typeface="Times New Roman" panose="02020603050405020304" pitchFamily="18" charset="0"/>
                <a:cs typeface="Times New Roman" panose="02020603050405020304" pitchFamily="18" charset="0"/>
              </a:rPr>
              <a:t> method, to make short effort and time. Several documented studies have revealed that </a:t>
            </a:r>
            <a:r>
              <a:rPr lang="en-US" sz="3600" dirty="0" err="1">
                <a:latin typeface="Times New Roman" panose="02020603050405020304" pitchFamily="18" charset="0"/>
                <a:cs typeface="Times New Roman" panose="02020603050405020304" pitchFamily="18" charset="0"/>
              </a:rPr>
              <a:t>pyridones</a:t>
            </a:r>
            <a:r>
              <a:rPr lang="en-US" sz="3600" dirty="0">
                <a:latin typeface="Times New Roman" panose="02020603050405020304" pitchFamily="18" charset="0"/>
                <a:cs typeface="Times New Roman" panose="02020603050405020304" pitchFamily="18" charset="0"/>
              </a:rPr>
              <a:t> derivatives possess a range of useful biological activities, being antiviral, anti-HIV and anti-cancer [4-6</a:t>
            </a:r>
            <a:r>
              <a:rPr lang="en-US" sz="3600" dirty="0">
                <a:latin typeface="Times New Roman" panose="02020603050405020304" pitchFamily="18" charset="0"/>
                <a:cs typeface="Times New Roman" panose="02020603050405020304" pitchFamily="18" charset="0"/>
              </a:rPr>
              <a:t>]. </a:t>
            </a:r>
            <a:r>
              <a:rPr lang="en-US" sz="3600" dirty="0">
                <a:latin typeface="Times New Roman" panose="02020603050405020304" pitchFamily="18" charset="0"/>
                <a:cs typeface="Times New Roman" panose="02020603050405020304" pitchFamily="18" charset="0"/>
              </a:rPr>
              <a:t>In this context, an efficient and economical method by </a:t>
            </a:r>
            <a:r>
              <a:rPr lang="en-US" sz="3600" dirty="0" err="1">
                <a:latin typeface="Times New Roman" panose="02020603050405020304" pitchFamily="18" charset="0"/>
                <a:cs typeface="Times New Roman" panose="02020603050405020304" pitchFamily="18" charset="0"/>
              </a:rPr>
              <a:t>hemisynthesis</a:t>
            </a:r>
            <a:r>
              <a:rPr lang="en-US" sz="3600" dirty="0">
                <a:latin typeface="Times New Roman" panose="02020603050405020304" pitchFamily="18" charset="0"/>
                <a:cs typeface="Times New Roman" panose="02020603050405020304" pitchFamily="18" charset="0"/>
              </a:rPr>
              <a:t> reactions; two novel </a:t>
            </a:r>
            <a:r>
              <a:rPr lang="en-US" sz="3600" dirty="0">
                <a:latin typeface="Times New Roman" panose="02020603050405020304" pitchFamily="18" charset="0"/>
                <a:cs typeface="Times New Roman" panose="02020603050405020304" pitchFamily="18" charset="0"/>
              </a:rPr>
              <a:t>chiral 2-pyridone </a:t>
            </a:r>
            <a:r>
              <a:rPr lang="en-US" sz="3600" dirty="0">
                <a:latin typeface="Times New Roman" panose="02020603050405020304" pitchFamily="18" charset="0"/>
                <a:cs typeface="Times New Roman" panose="02020603050405020304" pitchFamily="18" charset="0"/>
              </a:rPr>
              <a:t>derivatives: </a:t>
            </a:r>
            <a:r>
              <a:rPr lang="en-US" sz="3600" dirty="0">
                <a:latin typeface="Times New Roman" panose="02020603050405020304" pitchFamily="18" charset="0"/>
                <a:cs typeface="Times New Roman" panose="02020603050405020304" pitchFamily="18" charset="0"/>
              </a:rPr>
              <a:t>(</a:t>
            </a:r>
            <a:r>
              <a:rPr lang="en-US" sz="3600" dirty="0">
                <a:latin typeface="Times New Roman" panose="02020603050405020304" pitchFamily="18" charset="0"/>
                <a:cs typeface="Times New Roman" panose="02020603050405020304" pitchFamily="18" charset="0"/>
              </a:rPr>
              <a:t>1) and </a:t>
            </a:r>
            <a:r>
              <a:rPr lang="en-US" sz="3600" dirty="0">
                <a:latin typeface="Times New Roman" panose="02020603050405020304" pitchFamily="18" charset="0"/>
                <a:cs typeface="Times New Roman" panose="02020603050405020304" pitchFamily="18" charset="0"/>
              </a:rPr>
              <a:t>(</a:t>
            </a:r>
            <a:r>
              <a:rPr lang="en-US" sz="3600" dirty="0">
                <a:latin typeface="Times New Roman" panose="02020603050405020304" pitchFamily="18" charset="0"/>
                <a:cs typeface="Times New Roman" panose="02020603050405020304" pitchFamily="18" charset="0"/>
              </a:rPr>
              <a:t>2) were </a:t>
            </a:r>
            <a:r>
              <a:rPr lang="en-US" sz="3600" dirty="0" err="1">
                <a:latin typeface="Times New Roman" panose="02020603050405020304" pitchFamily="18" charset="0"/>
                <a:cs typeface="Times New Roman" panose="02020603050405020304" pitchFamily="18" charset="0"/>
              </a:rPr>
              <a:t>synthetised</a:t>
            </a:r>
            <a:r>
              <a:rPr lang="en-US" sz="3600" dirty="0">
                <a:latin typeface="Times New Roman" panose="02020603050405020304" pitchFamily="18" charset="0"/>
                <a:cs typeface="Times New Roman" panose="02020603050405020304" pitchFamily="18" charset="0"/>
              </a:rPr>
              <a:t>. </a:t>
            </a:r>
            <a:endParaRPr lang="fr-FR" sz="3600" dirty="0">
              <a:latin typeface="Times New Roman" panose="02020603050405020304" pitchFamily="18" charset="0"/>
              <a:cs typeface="Times New Roman" panose="02020603050405020304" pitchFamily="18" charset="0"/>
            </a:endParaRPr>
          </a:p>
        </p:txBody>
      </p:sp>
      <p:sp>
        <p:nvSpPr>
          <p:cNvPr id="45" name="Rectangle 44"/>
          <p:cNvSpPr/>
          <p:nvPr/>
        </p:nvSpPr>
        <p:spPr>
          <a:xfrm>
            <a:off x="9697246" y="10962869"/>
            <a:ext cx="9328788" cy="901824"/>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86970" tIns="43485" rIns="86970" bIns="43485" rtlCol="0" anchor="ctr"/>
          <a:lstStyle/>
          <a:p>
            <a:pPr algn="ctr"/>
            <a:r>
              <a:rPr lang="fr-FR" sz="5400" b="1" dirty="0" err="1">
                <a:latin typeface="Times New Roman" panose="02020603050405020304" pitchFamily="18" charset="0"/>
                <a:cs typeface="Times New Roman" panose="02020603050405020304" pitchFamily="18" charset="0"/>
              </a:rPr>
              <a:t>Results</a:t>
            </a:r>
            <a:r>
              <a:rPr lang="fr-FR" sz="5400" b="1" dirty="0">
                <a:latin typeface="Times New Roman" panose="02020603050405020304" pitchFamily="18" charset="0"/>
                <a:cs typeface="Times New Roman" panose="02020603050405020304" pitchFamily="18" charset="0"/>
              </a:rPr>
              <a:t> &amp; discussions</a:t>
            </a:r>
          </a:p>
        </p:txBody>
      </p:sp>
      <p:sp>
        <p:nvSpPr>
          <p:cNvPr id="2" name="Rectangle 2"/>
          <p:cNvSpPr>
            <a:spLocks noChangeArrowheads="1"/>
          </p:cNvSpPr>
          <p:nvPr/>
        </p:nvSpPr>
        <p:spPr bwMode="auto">
          <a:xfrm>
            <a:off x="0" y="1513033"/>
            <a:ext cx="184731" cy="1354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latin typeface="Times New Roman" panose="02020603050405020304" pitchFamily="18" charset="0"/>
              <a:cs typeface="Times New Roman" panose="02020603050405020304" pitchFamily="18" charset="0"/>
            </a:endParaRPr>
          </a:p>
        </p:txBody>
      </p:sp>
      <p:pic>
        <p:nvPicPr>
          <p:cNvPr id="3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63915" y="0"/>
            <a:ext cx="2203360" cy="16811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9" name="Text Box 180"/>
          <p:cNvSpPr txBox="1">
            <a:spLocks noChangeArrowheads="1"/>
          </p:cNvSpPr>
          <p:nvPr/>
        </p:nvSpPr>
        <p:spPr bwMode="auto">
          <a:xfrm>
            <a:off x="19803743" y="30412949"/>
            <a:ext cx="9330389" cy="580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6970" tIns="43485" rIns="86970" bIns="43485">
            <a:spAutoFit/>
          </a:bodyPr>
          <a:lstStyle>
            <a:lvl1pPr defTabSz="4389438" eaLnBrk="0" hangingPunct="0">
              <a:defRPr sz="2200">
                <a:solidFill>
                  <a:schemeClr val="tx1"/>
                </a:solidFill>
                <a:latin typeface="Arial" charset="0"/>
              </a:defRPr>
            </a:lvl1pPr>
            <a:lvl2pPr marL="742950" indent="-285750" defTabSz="4389438" eaLnBrk="0" hangingPunct="0">
              <a:defRPr sz="2200">
                <a:solidFill>
                  <a:schemeClr val="tx1"/>
                </a:solidFill>
                <a:latin typeface="Arial" charset="0"/>
              </a:defRPr>
            </a:lvl2pPr>
            <a:lvl3pPr marL="1143000" indent="-228600" defTabSz="4389438" eaLnBrk="0" hangingPunct="0">
              <a:defRPr sz="2200">
                <a:solidFill>
                  <a:schemeClr val="tx1"/>
                </a:solidFill>
                <a:latin typeface="Arial" charset="0"/>
              </a:defRPr>
            </a:lvl3pPr>
            <a:lvl4pPr marL="1600200" indent="-228600" defTabSz="4389438" eaLnBrk="0" hangingPunct="0">
              <a:defRPr sz="2200">
                <a:solidFill>
                  <a:schemeClr val="tx1"/>
                </a:solidFill>
                <a:latin typeface="Arial" charset="0"/>
              </a:defRPr>
            </a:lvl4pPr>
            <a:lvl5pPr marL="2057400" indent="-228600" defTabSz="4389438" eaLnBrk="0" hangingPunct="0">
              <a:defRPr sz="2200">
                <a:solidFill>
                  <a:schemeClr val="tx1"/>
                </a:solidFill>
                <a:latin typeface="Arial" charset="0"/>
              </a:defRPr>
            </a:lvl5pPr>
            <a:lvl6pPr marL="2514600" indent="-228600" defTabSz="4389438" eaLnBrk="0" fontAlgn="base" hangingPunct="0">
              <a:spcBef>
                <a:spcPct val="0"/>
              </a:spcBef>
              <a:spcAft>
                <a:spcPct val="0"/>
              </a:spcAft>
              <a:defRPr sz="2200">
                <a:solidFill>
                  <a:schemeClr val="tx1"/>
                </a:solidFill>
                <a:latin typeface="Arial" charset="0"/>
              </a:defRPr>
            </a:lvl6pPr>
            <a:lvl7pPr marL="2971800" indent="-228600" defTabSz="4389438" eaLnBrk="0" fontAlgn="base" hangingPunct="0">
              <a:spcBef>
                <a:spcPct val="0"/>
              </a:spcBef>
              <a:spcAft>
                <a:spcPct val="0"/>
              </a:spcAft>
              <a:defRPr sz="2200">
                <a:solidFill>
                  <a:schemeClr val="tx1"/>
                </a:solidFill>
                <a:latin typeface="Arial" charset="0"/>
              </a:defRPr>
            </a:lvl7pPr>
            <a:lvl8pPr marL="3429000" indent="-228600" defTabSz="4389438" eaLnBrk="0" fontAlgn="base" hangingPunct="0">
              <a:spcBef>
                <a:spcPct val="0"/>
              </a:spcBef>
              <a:spcAft>
                <a:spcPct val="0"/>
              </a:spcAft>
              <a:defRPr sz="2200">
                <a:solidFill>
                  <a:schemeClr val="tx1"/>
                </a:solidFill>
                <a:latin typeface="Arial" charset="0"/>
              </a:defRPr>
            </a:lvl8pPr>
            <a:lvl9pPr marL="3886200" indent="-228600" defTabSz="4389438" eaLnBrk="0" fontAlgn="base" hangingPunct="0">
              <a:spcBef>
                <a:spcPct val="0"/>
              </a:spcBef>
              <a:spcAft>
                <a:spcPct val="0"/>
              </a:spcAft>
              <a:defRPr sz="2200">
                <a:solidFill>
                  <a:schemeClr val="tx1"/>
                </a:solidFill>
                <a:latin typeface="Arial" charset="0"/>
              </a:defRPr>
            </a:lvl9pPr>
          </a:lstStyle>
          <a:p>
            <a:r>
              <a:rPr lang="fr-FR" sz="3200" b="1" dirty="0" err="1">
                <a:latin typeface="Times New Roman" panose="02020603050405020304" pitchFamily="18" charset="0"/>
                <a:cs typeface="Times New Roman" panose="02020603050405020304" pitchFamily="18" charset="0"/>
              </a:rPr>
              <a:t>Scheme</a:t>
            </a:r>
            <a:r>
              <a:rPr lang="fr-FR" sz="3200" b="1" dirty="0">
                <a:latin typeface="Times New Roman" panose="02020603050405020304" pitchFamily="18" charset="0"/>
                <a:cs typeface="Times New Roman" panose="02020603050405020304" pitchFamily="18" charset="0"/>
              </a:rPr>
              <a:t> 2. </a:t>
            </a:r>
            <a:r>
              <a:rPr lang="fr-FR" sz="3200" baseline="30000" dirty="0">
                <a:latin typeface="Times New Roman" panose="02020603050405020304" pitchFamily="18" charset="0"/>
                <a:cs typeface="Times New Roman" panose="02020603050405020304" pitchFamily="18" charset="0"/>
              </a:rPr>
              <a:t>1</a:t>
            </a:r>
            <a:r>
              <a:rPr lang="fr-FR" sz="3200" dirty="0">
                <a:latin typeface="Times New Roman" panose="02020603050405020304" pitchFamily="18" charset="0"/>
                <a:cs typeface="Times New Roman" panose="02020603050405020304" pitchFamily="18" charset="0"/>
              </a:rPr>
              <a:t>H NMR </a:t>
            </a:r>
            <a:r>
              <a:rPr lang="fr-FR" sz="3200" dirty="0" err="1">
                <a:latin typeface="Times New Roman" panose="02020603050405020304" pitchFamily="18" charset="0"/>
                <a:cs typeface="Times New Roman" panose="02020603050405020304" pitchFamily="18" charset="0"/>
              </a:rPr>
              <a:t>spectra</a:t>
            </a:r>
            <a:r>
              <a:rPr lang="fr-FR" sz="3200" dirty="0">
                <a:latin typeface="Times New Roman" panose="02020603050405020304" pitchFamily="18" charset="0"/>
                <a:cs typeface="Times New Roman" panose="02020603050405020304" pitchFamily="18" charset="0"/>
              </a:rPr>
              <a:t> of 2-pyridone </a:t>
            </a:r>
            <a:r>
              <a:rPr lang="fr-FR" sz="3200" dirty="0" err="1">
                <a:latin typeface="Times New Roman" panose="02020603050405020304" pitchFamily="18" charset="0"/>
                <a:cs typeface="Times New Roman" panose="02020603050405020304" pitchFamily="18" charset="0"/>
              </a:rPr>
              <a:t>derivatives</a:t>
            </a:r>
            <a:r>
              <a:rPr lang="fr-FR" sz="3200" dirty="0">
                <a:latin typeface="Times New Roman" panose="02020603050405020304" pitchFamily="18" charset="0"/>
                <a:cs typeface="Times New Roman" panose="02020603050405020304" pitchFamily="18" charset="0"/>
              </a:rPr>
              <a:t> </a:t>
            </a:r>
            <a:r>
              <a:rPr lang="fr-FR" sz="3200" b="1" dirty="0">
                <a:latin typeface="Times New Roman" panose="02020603050405020304" pitchFamily="18" charset="0"/>
                <a:cs typeface="Times New Roman" panose="02020603050405020304" pitchFamily="18" charset="0"/>
              </a:rPr>
              <a:t>1</a:t>
            </a:r>
          </a:p>
        </p:txBody>
      </p:sp>
      <p:pic>
        <p:nvPicPr>
          <p:cNvPr id="41" name="Image 40" descr="Université Frères Mentouri Constantine 1 (@UfmConstantine1) | Twitter"/>
          <p:cNvPicPr/>
          <p:nvPr/>
        </p:nvPicPr>
        <p:blipFill>
          <a:blip r:embed="rId4"/>
          <a:srcRect/>
          <a:stretch>
            <a:fillRect/>
          </a:stretch>
        </p:blipFill>
        <p:spPr bwMode="auto">
          <a:xfrm>
            <a:off x="74611" y="1661319"/>
            <a:ext cx="1981200" cy="1455267"/>
          </a:xfrm>
          <a:prstGeom prst="rect">
            <a:avLst/>
          </a:prstGeom>
          <a:noFill/>
          <a:ln w="9525">
            <a:noFill/>
            <a:miter lim="800000"/>
            <a:headEnd/>
            <a:tailEnd/>
          </a:ln>
        </p:spPr>
      </p:pic>
      <p:pic>
        <p:nvPicPr>
          <p:cNvPr id="28" name="Image 27"/>
          <p:cNvPicPr>
            <a:picLocks noChangeAspect="1"/>
          </p:cNvPicPr>
          <p:nvPr/>
        </p:nvPicPr>
        <p:blipFill>
          <a:blip r:embed="rId5"/>
          <a:stretch>
            <a:fillRect/>
          </a:stretch>
        </p:blipFill>
        <p:spPr>
          <a:xfrm>
            <a:off x="79955" y="3180904"/>
            <a:ext cx="1945693" cy="1461518"/>
          </a:xfrm>
          <a:prstGeom prst="rect">
            <a:avLst/>
          </a:prstGeom>
        </p:spPr>
      </p:pic>
      <p:pic>
        <p:nvPicPr>
          <p:cNvPr id="29" name="Image 28"/>
          <p:cNvPicPr>
            <a:picLocks noChangeAspect="1"/>
          </p:cNvPicPr>
          <p:nvPr/>
        </p:nvPicPr>
        <p:blipFill>
          <a:blip r:embed="rId6"/>
          <a:stretch>
            <a:fillRect/>
          </a:stretch>
        </p:blipFill>
        <p:spPr>
          <a:xfrm>
            <a:off x="81252" y="161709"/>
            <a:ext cx="1974559" cy="1442522"/>
          </a:xfrm>
          <a:prstGeom prst="rect">
            <a:avLst/>
          </a:prstGeom>
        </p:spPr>
      </p:pic>
      <p:sp>
        <p:nvSpPr>
          <p:cNvPr id="16" name="Rectangle 15"/>
          <p:cNvSpPr/>
          <p:nvPr/>
        </p:nvSpPr>
        <p:spPr>
          <a:xfrm>
            <a:off x="9746671" y="30412949"/>
            <a:ext cx="9146402" cy="584775"/>
          </a:xfrm>
          <a:prstGeom prst="rect">
            <a:avLst/>
          </a:prstGeom>
        </p:spPr>
        <p:txBody>
          <a:bodyPr wrap="square">
            <a:spAutoFit/>
          </a:bodyPr>
          <a:lstStyle/>
          <a:p>
            <a:r>
              <a:rPr lang="en-US" sz="3200" b="1" dirty="0" smtClean="0">
                <a:latin typeface="Times New Roman" panose="02020603050405020304" pitchFamily="18" charset="0"/>
                <a:cs typeface="Times New Roman" panose="02020603050405020304" pitchFamily="18" charset="0"/>
              </a:rPr>
              <a:t>Scheme 1</a:t>
            </a:r>
            <a:r>
              <a:rPr lang="en-US" sz="3200" dirty="0" smtClean="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Formation of pyridone derivatives </a:t>
            </a:r>
            <a:r>
              <a:rPr lang="en-US" sz="3200" b="1" dirty="0">
                <a:latin typeface="Times New Roman" panose="02020603050405020304" pitchFamily="18" charset="0"/>
                <a:cs typeface="Times New Roman" panose="02020603050405020304" pitchFamily="18" charset="0"/>
              </a:rPr>
              <a:t>1</a:t>
            </a:r>
            <a:r>
              <a:rPr lang="en-US" sz="3200" dirty="0">
                <a:latin typeface="Times New Roman" panose="02020603050405020304" pitchFamily="18" charset="0"/>
                <a:cs typeface="Times New Roman" panose="02020603050405020304" pitchFamily="18" charset="0"/>
              </a:rPr>
              <a:t> and </a:t>
            </a:r>
            <a:r>
              <a:rPr lang="en-US" sz="3200" b="1" dirty="0">
                <a:latin typeface="Times New Roman" panose="02020603050405020304" pitchFamily="18" charset="0"/>
                <a:cs typeface="Times New Roman" panose="02020603050405020304" pitchFamily="18" charset="0"/>
              </a:rPr>
              <a:t>2</a:t>
            </a:r>
            <a:endParaRPr lang="fr-FR" sz="3200" b="1" dirty="0">
              <a:latin typeface="Times New Roman" panose="02020603050405020304" pitchFamily="18" charset="0"/>
              <a:cs typeface="Times New Roman" panose="02020603050405020304" pitchFamily="18" charset="0"/>
            </a:endParaRPr>
          </a:p>
        </p:txBody>
      </p:sp>
      <p:sp>
        <p:nvSpPr>
          <p:cNvPr id="30" name="Rectangle 29"/>
          <p:cNvSpPr/>
          <p:nvPr/>
        </p:nvSpPr>
        <p:spPr>
          <a:xfrm>
            <a:off x="447766" y="37477146"/>
            <a:ext cx="29676542" cy="5693866"/>
          </a:xfrm>
          <a:prstGeom prst="rect">
            <a:avLst/>
          </a:prstGeom>
        </p:spPr>
        <p:txBody>
          <a:bodyPr wrap="square">
            <a:spAutoFit/>
          </a:bodyPr>
          <a:lstStyle/>
          <a:p>
            <a:pPr marL="514350" indent="-514350">
              <a:buFont typeface="+mj-lt"/>
              <a:buAutoNum type="arabicPeriod"/>
            </a:pPr>
            <a:r>
              <a:rPr lang="en-US" sz="2700" dirty="0" smtClean="0"/>
              <a:t> </a:t>
            </a:r>
            <a:r>
              <a:rPr lang="en-US" sz="2700" dirty="0" err="1" smtClean="0"/>
              <a:t>Chebrouk</a:t>
            </a:r>
            <a:r>
              <a:rPr lang="en-US" sz="2700" dirty="0"/>
              <a:t>, F.; </a:t>
            </a:r>
            <a:r>
              <a:rPr lang="en-US" sz="2700" dirty="0" err="1"/>
              <a:t>Madani</a:t>
            </a:r>
            <a:r>
              <a:rPr lang="en-US" sz="2700" dirty="0"/>
              <a:t>, K.; </a:t>
            </a:r>
            <a:r>
              <a:rPr lang="en-US" sz="2700" dirty="0" err="1"/>
              <a:t>Cherfaoui</a:t>
            </a:r>
            <a:r>
              <a:rPr lang="en-US" sz="2700" dirty="0"/>
              <a:t>, B.;</a:t>
            </a:r>
            <a:r>
              <a:rPr lang="en-US" sz="2700" b="1" dirty="0"/>
              <a:t> </a:t>
            </a:r>
            <a:r>
              <a:rPr lang="en-US" sz="2700" dirty="0" err="1"/>
              <a:t>Boukenna</a:t>
            </a:r>
            <a:r>
              <a:rPr lang="en-US" sz="2700" dirty="0"/>
              <a:t>, L.; </a:t>
            </a:r>
            <a:r>
              <a:rPr lang="en-US" sz="2700" dirty="0" err="1"/>
              <a:t>Válega</a:t>
            </a:r>
            <a:r>
              <a:rPr lang="en-US" sz="2700" dirty="0"/>
              <a:t>, M.; Mendes, R.F.; Paz, F.A.A.; </a:t>
            </a:r>
            <a:r>
              <a:rPr lang="en-US" sz="2700" dirty="0" err="1"/>
              <a:t>Bachari</a:t>
            </a:r>
            <a:r>
              <a:rPr lang="en-US" sz="2700" dirty="0"/>
              <a:t>, K.; </a:t>
            </a:r>
            <a:r>
              <a:rPr lang="en-US" sz="2700" dirty="0" err="1"/>
              <a:t>Talhi</a:t>
            </a:r>
            <a:r>
              <a:rPr lang="en-US" sz="2700" dirty="0"/>
              <a:t>, O.; Silva, A.M.S., Hemi-Synthesis of Chiral Imine, </a:t>
            </a:r>
            <a:r>
              <a:rPr lang="en-US" sz="2700" dirty="0" err="1"/>
              <a:t>Benzimidazole</a:t>
            </a:r>
            <a:r>
              <a:rPr lang="en-US" sz="2700" dirty="0"/>
              <a:t> and Benzodiazepines from Essential Oil of </a:t>
            </a:r>
            <a:r>
              <a:rPr lang="en-US" sz="2700" i="1" dirty="0" err="1"/>
              <a:t>Ammodaucus</a:t>
            </a:r>
            <a:r>
              <a:rPr lang="en-US" sz="2700" i="1" dirty="0"/>
              <a:t> </a:t>
            </a:r>
            <a:r>
              <a:rPr lang="en-US" sz="2700" i="1" dirty="0" err="1"/>
              <a:t>leucotrichus</a:t>
            </a:r>
            <a:r>
              <a:rPr lang="en-US" sz="2700" i="1" dirty="0"/>
              <a:t> subsp. </a:t>
            </a:r>
            <a:r>
              <a:rPr lang="en-US" sz="2700" i="1" dirty="0" err="1"/>
              <a:t>Leucotrichus</a:t>
            </a:r>
            <a:r>
              <a:rPr lang="en-US" sz="2700" dirty="0"/>
              <a:t>. </a:t>
            </a:r>
            <a:r>
              <a:rPr lang="en-US" sz="2700" i="1" dirty="0"/>
              <a:t>Molecules</a:t>
            </a:r>
            <a:r>
              <a:rPr lang="en-US" sz="2700" dirty="0"/>
              <a:t> </a:t>
            </a:r>
            <a:r>
              <a:rPr lang="en-US" sz="2700" b="1" dirty="0"/>
              <a:t>2019</a:t>
            </a:r>
            <a:r>
              <a:rPr lang="en-US" sz="2700" dirty="0"/>
              <a:t>, </a:t>
            </a:r>
            <a:r>
              <a:rPr lang="en-US" sz="2700" i="1" dirty="0"/>
              <a:t>24</a:t>
            </a:r>
            <a:r>
              <a:rPr lang="en-US" sz="2700" dirty="0"/>
              <a:t>(5), 975</a:t>
            </a:r>
            <a:r>
              <a:rPr lang="en-US" sz="2700" dirty="0" smtClean="0"/>
              <a:t>.</a:t>
            </a:r>
          </a:p>
          <a:p>
            <a:pPr marL="514350" indent="-514350">
              <a:buFont typeface="+mj-lt"/>
              <a:buAutoNum type="arabicPeriod"/>
            </a:pPr>
            <a:r>
              <a:rPr lang="en-US" sz="2700" dirty="0" smtClean="0"/>
              <a:t> </a:t>
            </a:r>
            <a:r>
              <a:rPr lang="en-US" sz="2700" dirty="0" err="1"/>
              <a:t>Khalfaoui</a:t>
            </a:r>
            <a:r>
              <a:rPr lang="en-US" sz="2700" dirty="0"/>
              <a:t>, M.; </a:t>
            </a:r>
            <a:r>
              <a:rPr lang="en-US" sz="2700" dirty="0" err="1"/>
              <a:t>Chebrouk</a:t>
            </a:r>
            <a:r>
              <a:rPr lang="en-US" sz="2700" dirty="0"/>
              <a:t>, F.; </a:t>
            </a:r>
            <a:r>
              <a:rPr lang="en-US" sz="2700" dirty="0" err="1"/>
              <a:t>Ziani</a:t>
            </a:r>
            <a:r>
              <a:rPr lang="en-US" sz="2700" dirty="0"/>
              <a:t>, B.E.C.;</a:t>
            </a:r>
            <a:r>
              <a:rPr lang="en-US" sz="2700" b="1" dirty="0"/>
              <a:t> </a:t>
            </a:r>
            <a:r>
              <a:rPr lang="en-US" sz="2700" dirty="0" err="1"/>
              <a:t>Bennamane</a:t>
            </a:r>
            <a:r>
              <a:rPr lang="en-US" sz="2700" dirty="0"/>
              <a:t>, N.; </a:t>
            </a:r>
            <a:r>
              <a:rPr lang="en-US" sz="2700" dirty="0" err="1"/>
              <a:t>Cherfaoui</a:t>
            </a:r>
            <a:r>
              <a:rPr lang="en-US" sz="2700" dirty="0"/>
              <a:t>, B.; Frites, W.; </a:t>
            </a:r>
            <a:r>
              <a:rPr lang="en-US" sz="2700" dirty="0" err="1"/>
              <a:t>Válega</a:t>
            </a:r>
            <a:r>
              <a:rPr lang="en-US" sz="2700" dirty="0"/>
              <a:t>, M.; Mendes, R. F.; Paz, F.A.A.; </a:t>
            </a:r>
            <a:r>
              <a:rPr lang="en-US" sz="2700" dirty="0" err="1"/>
              <a:t>Chebout</a:t>
            </a:r>
            <a:r>
              <a:rPr lang="en-US" sz="2700" dirty="0"/>
              <a:t>, R.; </a:t>
            </a:r>
            <a:r>
              <a:rPr lang="en-US" sz="2700" dirty="0" err="1"/>
              <a:t>Bachari</a:t>
            </a:r>
            <a:r>
              <a:rPr lang="en-US" sz="2700" dirty="0"/>
              <a:t>, K.; </a:t>
            </a:r>
            <a:r>
              <a:rPr lang="en-US" sz="2700" dirty="0" err="1"/>
              <a:t>Talhi</a:t>
            </a:r>
            <a:r>
              <a:rPr lang="en-US" sz="2700" dirty="0"/>
              <a:t>, O.; Silva, A.M.S., Hemi-synthesis, in-vitro and in-</a:t>
            </a:r>
            <a:r>
              <a:rPr lang="en-US" sz="2700" dirty="0" err="1"/>
              <a:t>silico</a:t>
            </a:r>
            <a:r>
              <a:rPr lang="en-US" sz="2700" dirty="0"/>
              <a:t> bioactivities of new chiral-Schiff bases and benzodiazepine derivatives from </a:t>
            </a:r>
            <a:r>
              <a:rPr lang="en-US" sz="2700" i="1" dirty="0" err="1"/>
              <a:t>Ammodaucus</a:t>
            </a:r>
            <a:r>
              <a:rPr lang="en-US" sz="2700" i="1" dirty="0"/>
              <a:t> </a:t>
            </a:r>
            <a:r>
              <a:rPr lang="en-US" sz="2700" i="1" dirty="0" err="1"/>
              <a:t>leucotrichus</a:t>
            </a:r>
            <a:r>
              <a:rPr lang="en-US" sz="2700" dirty="0"/>
              <a:t> (S)-</a:t>
            </a:r>
            <a:r>
              <a:rPr lang="en-US" sz="2700" dirty="0" err="1"/>
              <a:t>perillaldehyde</a:t>
            </a:r>
            <a:r>
              <a:rPr lang="en-US" sz="2700" dirty="0"/>
              <a:t>. </a:t>
            </a:r>
            <a:r>
              <a:rPr lang="en-US" sz="2700" i="1" dirty="0" err="1"/>
              <a:t>j.molstruc</a:t>
            </a:r>
            <a:r>
              <a:rPr lang="en-US" sz="2700" i="1" dirty="0"/>
              <a:t> </a:t>
            </a:r>
            <a:r>
              <a:rPr lang="en-US" sz="2700" b="1" dirty="0"/>
              <a:t>2021</a:t>
            </a:r>
            <a:r>
              <a:rPr lang="en-US" sz="2700" dirty="0"/>
              <a:t>, 1241, 130690</a:t>
            </a:r>
            <a:r>
              <a:rPr lang="en-US" sz="2700" dirty="0" smtClean="0"/>
              <a:t>.</a:t>
            </a:r>
          </a:p>
          <a:p>
            <a:pPr marL="514350" indent="-514350">
              <a:buFont typeface="+mj-lt"/>
              <a:buAutoNum type="arabicPeriod"/>
            </a:pPr>
            <a:r>
              <a:rPr lang="en-US" sz="2700" dirty="0"/>
              <a:t> </a:t>
            </a:r>
            <a:r>
              <a:rPr lang="en-US" sz="2700" dirty="0" err="1"/>
              <a:t>Sameut</a:t>
            </a:r>
            <a:r>
              <a:rPr lang="en-US" sz="2700" dirty="0"/>
              <a:t>, A.; </a:t>
            </a:r>
            <a:r>
              <a:rPr lang="en-US" sz="2700" dirty="0" err="1"/>
              <a:t>Zandouche</a:t>
            </a:r>
            <a:r>
              <a:rPr lang="en-US" sz="2700" dirty="0"/>
              <a:t>, S.Y.; </a:t>
            </a:r>
            <a:r>
              <a:rPr lang="en-US" sz="2700" dirty="0" err="1"/>
              <a:t>Boumaza</a:t>
            </a:r>
            <a:r>
              <a:rPr lang="en-US" sz="2700" dirty="0"/>
              <a:t>, C.; </a:t>
            </a:r>
            <a:r>
              <a:rPr lang="en-US" sz="2700" dirty="0" err="1"/>
              <a:t>Digues</a:t>
            </a:r>
            <a:r>
              <a:rPr lang="en-US" sz="2700" dirty="0"/>
              <a:t>, C.; </a:t>
            </a:r>
            <a:r>
              <a:rPr lang="en-US" sz="2700" dirty="0" err="1"/>
              <a:t>Ziani</a:t>
            </a:r>
            <a:r>
              <a:rPr lang="en-US" sz="2700" dirty="0"/>
              <a:t>, B.E.C., Chemical Synthesis and Hemi-Synthesis of Novel </a:t>
            </a:r>
            <a:r>
              <a:rPr lang="en-US" sz="2700" dirty="0" err="1"/>
              <a:t>Benzimidazoles</a:t>
            </a:r>
            <a:r>
              <a:rPr lang="en-US" sz="2700" dirty="0"/>
              <a:t> Derivatives Using Microwave- Assisted Process: Chemical Characterization, Bioactivities and Molecular Docking. </a:t>
            </a:r>
            <a:r>
              <a:rPr lang="fr-FR" sz="2700" i="1" dirty="0" err="1"/>
              <a:t>Chem</a:t>
            </a:r>
            <a:r>
              <a:rPr lang="fr-FR" sz="2700" i="1" dirty="0"/>
              <a:t>. Proc</a:t>
            </a:r>
            <a:r>
              <a:rPr lang="fr-FR" sz="2700" dirty="0"/>
              <a:t>. </a:t>
            </a:r>
            <a:r>
              <a:rPr lang="fr-FR" sz="2700" b="1" dirty="0"/>
              <a:t>2020</a:t>
            </a:r>
            <a:r>
              <a:rPr lang="fr-FR" sz="2700" dirty="0"/>
              <a:t>, </a:t>
            </a:r>
            <a:r>
              <a:rPr lang="fr-FR" sz="2700" i="1" dirty="0"/>
              <a:t>3</a:t>
            </a:r>
            <a:r>
              <a:rPr lang="fr-FR" sz="2700" dirty="0"/>
              <a:t>(1), 71</a:t>
            </a:r>
            <a:r>
              <a:rPr lang="fr-FR" sz="2700" dirty="0" smtClean="0"/>
              <a:t>.</a:t>
            </a:r>
          </a:p>
          <a:p>
            <a:pPr marL="514350" indent="-514350">
              <a:buFont typeface="+mj-lt"/>
              <a:buAutoNum type="arabicPeriod"/>
            </a:pPr>
            <a:r>
              <a:rPr lang="fr-FR" sz="2700" dirty="0"/>
              <a:t>Nicolas, B., Vers La synthèse totale biomimétique de la </a:t>
            </a:r>
            <a:r>
              <a:rPr lang="fr-FR" sz="2700" dirty="0" err="1"/>
              <a:t>lodopyridone</a:t>
            </a:r>
            <a:r>
              <a:rPr lang="fr-FR" sz="2700" dirty="0"/>
              <a:t> et l’étude </a:t>
            </a:r>
            <a:r>
              <a:rPr lang="fr-FR" sz="2700" dirty="0" err="1"/>
              <a:t>phytochimique</a:t>
            </a:r>
            <a:r>
              <a:rPr lang="fr-FR" sz="2700" dirty="0"/>
              <a:t> de </a:t>
            </a:r>
            <a:r>
              <a:rPr lang="fr-FR" sz="2700" dirty="0" err="1"/>
              <a:t>Lycopodiellacernua</a:t>
            </a:r>
            <a:r>
              <a:rPr lang="fr-FR" sz="2700" dirty="0"/>
              <a:t> et de </a:t>
            </a:r>
            <a:r>
              <a:rPr lang="fr-FR" sz="2700" dirty="0" err="1"/>
              <a:t>Nitrariaretusa</a:t>
            </a:r>
            <a:r>
              <a:rPr lang="fr-FR" sz="2700" dirty="0"/>
              <a:t>. </a:t>
            </a:r>
            <a:r>
              <a:rPr lang="en-US" sz="2700" dirty="0" err="1"/>
              <a:t>Doctorat</a:t>
            </a:r>
            <a:r>
              <a:rPr lang="en-US" sz="2700" dirty="0"/>
              <a:t> thesis, PARIS-SACLAY University, Paris (France), 2 </a:t>
            </a:r>
            <a:r>
              <a:rPr lang="en-US" sz="2700" dirty="0" err="1"/>
              <a:t>décembre</a:t>
            </a:r>
            <a:r>
              <a:rPr lang="en-US" sz="2700" dirty="0"/>
              <a:t> </a:t>
            </a:r>
            <a:r>
              <a:rPr lang="en-US" sz="2700" b="1" dirty="0"/>
              <a:t>2015</a:t>
            </a:r>
            <a:r>
              <a:rPr lang="en-US" sz="2700" dirty="0"/>
              <a:t>. </a:t>
            </a:r>
            <a:endParaRPr lang="en-US" sz="2700" dirty="0" smtClean="0"/>
          </a:p>
          <a:p>
            <a:pPr marL="514350" indent="-514350">
              <a:buFont typeface="+mj-lt"/>
              <a:buAutoNum type="arabicPeriod"/>
            </a:pPr>
            <a:r>
              <a:rPr lang="en-US" sz="2700" dirty="0" err="1"/>
              <a:t>Xie</a:t>
            </a:r>
            <a:r>
              <a:rPr lang="en-US" sz="2700" dirty="0"/>
              <a:t>, W. ; Wu, Y.; Zhang, J.; Mei, Q.; Zhang, Y.; Zhu, N.; Liu, R.; Zhang, H., Design, synthesis and biological evaluations of novel </a:t>
            </a:r>
            <a:r>
              <a:rPr lang="en-US" sz="2700" dirty="0" err="1"/>
              <a:t>pyridone-thiazole</a:t>
            </a:r>
            <a:r>
              <a:rPr lang="en-US" sz="2700" dirty="0"/>
              <a:t> hybrid molecules as antitumor agents, </a:t>
            </a:r>
            <a:r>
              <a:rPr lang="en-US" sz="2700" i="1" dirty="0" err="1"/>
              <a:t>j.ejmech</a:t>
            </a:r>
            <a:r>
              <a:rPr lang="en-US" sz="2700" dirty="0"/>
              <a:t> (</a:t>
            </a:r>
            <a:r>
              <a:rPr lang="en-US" sz="2700" b="1" dirty="0"/>
              <a:t>2018</a:t>
            </a:r>
            <a:r>
              <a:rPr lang="en-US" sz="2700" dirty="0"/>
              <a:t>), </a:t>
            </a:r>
            <a:r>
              <a:rPr lang="en-US" sz="2700" dirty="0" err="1"/>
              <a:t>doi</a:t>
            </a:r>
            <a:r>
              <a:rPr lang="en-US" sz="2700" dirty="0"/>
              <a:t>: 10.1016/j.ejmech.2017.12.038.</a:t>
            </a:r>
            <a:endParaRPr lang="fr-FR" sz="2700" b="1" dirty="0"/>
          </a:p>
          <a:p>
            <a:pPr marL="514350" indent="-514350">
              <a:buFont typeface="+mj-lt"/>
              <a:buAutoNum type="arabicPeriod"/>
            </a:pPr>
            <a:r>
              <a:rPr lang="en-US" sz="2700" dirty="0" err="1"/>
              <a:t>Masaret</a:t>
            </a:r>
            <a:r>
              <a:rPr lang="en-US" sz="2700" dirty="0"/>
              <a:t>, G.S., Synthesis, Docking and Antihypertensive Activity of </a:t>
            </a:r>
            <a:r>
              <a:rPr lang="en-US" sz="2700" dirty="0" err="1"/>
              <a:t>Pyridone</a:t>
            </a:r>
            <a:r>
              <a:rPr lang="en-US" sz="2700" dirty="0"/>
              <a:t> Derivatives. </a:t>
            </a:r>
            <a:r>
              <a:rPr lang="en-US" sz="2700" i="1" dirty="0" err="1"/>
              <a:t>ChemistrySelect</a:t>
            </a:r>
            <a:r>
              <a:rPr lang="en-US" sz="2700" dirty="0"/>
              <a:t> 2020, 5(44), 13995 – 14003</a:t>
            </a:r>
            <a:r>
              <a:rPr lang="en-US" sz="2700" dirty="0" smtClean="0"/>
              <a:t>.</a:t>
            </a:r>
          </a:p>
          <a:p>
            <a:pPr marL="514350" indent="-514350">
              <a:buFont typeface="+mj-lt"/>
              <a:buAutoNum type="arabicPeriod"/>
            </a:pPr>
            <a:r>
              <a:rPr lang="en-US" sz="2700" dirty="0" err="1"/>
              <a:t>Mekheimer</a:t>
            </a:r>
            <a:r>
              <a:rPr lang="en-US" sz="2700" dirty="0"/>
              <a:t>, </a:t>
            </a:r>
            <a:r>
              <a:rPr lang="en-US" sz="2700" dirty="0"/>
              <a:t>R.A.; Al-Sheikh, M.A.; </a:t>
            </a:r>
            <a:r>
              <a:rPr lang="en-US" sz="2700" dirty="0" err="1"/>
              <a:t>Medrasi</a:t>
            </a:r>
            <a:r>
              <a:rPr lang="en-US" sz="2700" dirty="0"/>
              <a:t>, H.Y.; </a:t>
            </a:r>
            <a:r>
              <a:rPr lang="en-US" sz="2700" dirty="0" err="1"/>
              <a:t>Alsofyani</a:t>
            </a:r>
            <a:r>
              <a:rPr lang="en-US" sz="2700" dirty="0"/>
              <a:t>, N.H.H., A Novel Synthesis of Highly Functionalized Pyridines by a </a:t>
            </a:r>
            <a:r>
              <a:rPr lang="en-US" sz="2700" i="1" dirty="0"/>
              <a:t>One-Pot</a:t>
            </a:r>
            <a:r>
              <a:rPr lang="en-US" sz="2700" dirty="0"/>
              <a:t>, Three-Component Tandem Reaction of Aldehydes, </a:t>
            </a:r>
            <a:r>
              <a:rPr lang="en-US" sz="2700" dirty="0" err="1"/>
              <a:t>Malononitrile</a:t>
            </a:r>
            <a:r>
              <a:rPr lang="en-US" sz="2700" dirty="0"/>
              <a:t> and N-Alkyl-2-cyanoacetamides under Microwave Irradiation. </a:t>
            </a:r>
            <a:r>
              <a:rPr lang="en-US" sz="2700" i="1" dirty="0"/>
              <a:t>Molecules </a:t>
            </a:r>
            <a:r>
              <a:rPr lang="en-US" sz="2700" dirty="0"/>
              <a:t>2018, </a:t>
            </a:r>
            <a:r>
              <a:rPr lang="en-US" sz="2700" i="1" dirty="0"/>
              <a:t>23</a:t>
            </a:r>
            <a:r>
              <a:rPr lang="en-US" sz="2700" dirty="0"/>
              <a:t>(3), 619</a:t>
            </a:r>
            <a:r>
              <a:rPr lang="en-US" sz="2700" dirty="0" smtClean="0"/>
              <a:t>.</a:t>
            </a:r>
            <a:endParaRPr lang="fr-FR" sz="2700" dirty="0" smtClean="0">
              <a:latin typeface="Times New Roman" panose="02020603050405020304" pitchFamily="18" charset="0"/>
              <a:cs typeface="Times New Roman" panose="02020603050405020304" pitchFamily="18" charset="0"/>
            </a:endParaRPr>
          </a:p>
        </p:txBody>
      </p:sp>
      <p:sp>
        <p:nvSpPr>
          <p:cNvPr id="3" name="Rectangle 2"/>
          <p:cNvSpPr/>
          <p:nvPr/>
        </p:nvSpPr>
        <p:spPr>
          <a:xfrm>
            <a:off x="19272856" y="20497306"/>
            <a:ext cx="9541209" cy="584775"/>
          </a:xfrm>
          <a:prstGeom prst="rect">
            <a:avLst/>
          </a:prstGeom>
        </p:spPr>
        <p:txBody>
          <a:bodyPr wrap="square">
            <a:spAutoFit/>
          </a:bodyPr>
          <a:lstStyle/>
          <a:p>
            <a:pPr algn="just" eaLnBrk="0" hangingPunct="0"/>
            <a:r>
              <a:rPr lang="fr-FR" sz="3200" b="1" dirty="0" err="1">
                <a:latin typeface="Times New Roman" panose="02020603050405020304" pitchFamily="18" charset="0"/>
                <a:cs typeface="Times New Roman" panose="02020603050405020304" pitchFamily="18" charset="0"/>
              </a:rPr>
              <a:t>Scheme</a:t>
            </a:r>
            <a:r>
              <a:rPr lang="fr-FR" sz="3200" b="1" dirty="0">
                <a:latin typeface="Times New Roman" panose="02020603050405020304" pitchFamily="18" charset="0"/>
                <a:cs typeface="Times New Roman" panose="02020603050405020304" pitchFamily="18" charset="0"/>
              </a:rPr>
              <a:t> </a:t>
            </a:r>
            <a:r>
              <a:rPr lang="fr-FR" sz="3200" b="1" dirty="0" smtClean="0">
                <a:latin typeface="Times New Roman" panose="02020603050405020304" pitchFamily="18" charset="0"/>
                <a:cs typeface="Times New Roman" panose="02020603050405020304" pitchFamily="18" charset="0"/>
              </a:rPr>
              <a:t>3</a:t>
            </a:r>
            <a:r>
              <a:rPr lang="fr-FR" sz="3200" dirty="0" smtClean="0">
                <a:latin typeface="Times New Roman" panose="02020603050405020304" pitchFamily="18" charset="0"/>
                <a:cs typeface="Times New Roman" panose="02020603050405020304" pitchFamily="18" charset="0"/>
              </a:rPr>
              <a:t>. </a:t>
            </a:r>
            <a:r>
              <a:rPr lang="fr-FR" sz="3200" baseline="30000" dirty="0">
                <a:latin typeface="Times New Roman" panose="02020603050405020304" pitchFamily="18" charset="0"/>
                <a:cs typeface="Times New Roman" panose="02020603050405020304" pitchFamily="18" charset="0"/>
              </a:rPr>
              <a:t>13</a:t>
            </a:r>
            <a:r>
              <a:rPr lang="fr-FR" sz="3200" dirty="0">
                <a:latin typeface="Times New Roman" panose="02020603050405020304" pitchFamily="18" charset="0"/>
                <a:cs typeface="Times New Roman" panose="02020603050405020304" pitchFamily="18" charset="0"/>
              </a:rPr>
              <a:t>C NMR </a:t>
            </a:r>
            <a:r>
              <a:rPr lang="fr-FR" sz="3200" dirty="0" err="1">
                <a:latin typeface="Times New Roman" panose="02020603050405020304" pitchFamily="18" charset="0"/>
                <a:cs typeface="Times New Roman" panose="02020603050405020304" pitchFamily="18" charset="0"/>
              </a:rPr>
              <a:t>spectra</a:t>
            </a:r>
            <a:r>
              <a:rPr lang="fr-FR" sz="3200" dirty="0">
                <a:latin typeface="Times New Roman" panose="02020603050405020304" pitchFamily="18" charset="0"/>
                <a:cs typeface="Times New Roman" panose="02020603050405020304" pitchFamily="18" charset="0"/>
              </a:rPr>
              <a:t> of 2-pyridone </a:t>
            </a:r>
            <a:r>
              <a:rPr lang="fr-FR" sz="3200" dirty="0" err="1">
                <a:latin typeface="Times New Roman" panose="02020603050405020304" pitchFamily="18" charset="0"/>
                <a:cs typeface="Times New Roman" panose="02020603050405020304" pitchFamily="18" charset="0"/>
              </a:rPr>
              <a:t>derivatives</a:t>
            </a:r>
            <a:r>
              <a:rPr lang="fr-FR" sz="3200" dirty="0">
                <a:latin typeface="Times New Roman" panose="02020603050405020304" pitchFamily="18" charset="0"/>
                <a:cs typeface="Times New Roman" panose="02020603050405020304" pitchFamily="18" charset="0"/>
              </a:rPr>
              <a:t> </a:t>
            </a:r>
            <a:r>
              <a:rPr lang="fr-FR" sz="3200" b="1" dirty="0">
                <a:latin typeface="Times New Roman" panose="02020603050405020304" pitchFamily="18" charset="0"/>
                <a:cs typeface="Times New Roman" panose="02020603050405020304" pitchFamily="18" charset="0"/>
              </a:rPr>
              <a:t>1</a:t>
            </a:r>
          </a:p>
        </p:txBody>
      </p:sp>
      <p:sp>
        <p:nvSpPr>
          <p:cNvPr id="8" name="Rectangle 4"/>
          <p:cNvSpPr>
            <a:spLocks noChangeArrowheads="1"/>
          </p:cNvSpPr>
          <p:nvPr/>
        </p:nvSpPr>
        <p:spPr bwMode="auto">
          <a:xfrm>
            <a:off x="3545608" y="0"/>
            <a:ext cx="302672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 name="Rectangle 2"/>
          <p:cNvSpPr>
            <a:spLocks noChangeArrowheads="1"/>
          </p:cNvSpPr>
          <p:nvPr/>
        </p:nvSpPr>
        <p:spPr bwMode="auto">
          <a:xfrm>
            <a:off x="0" y="0"/>
            <a:ext cx="302672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9" name="Rectangle 4"/>
          <p:cNvSpPr>
            <a:spLocks noChangeArrowheads="1"/>
          </p:cNvSpPr>
          <p:nvPr/>
        </p:nvSpPr>
        <p:spPr bwMode="auto">
          <a:xfrm>
            <a:off x="152400" y="152400"/>
            <a:ext cx="302672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graphicFrame>
        <p:nvGraphicFramePr>
          <p:cNvPr id="12" name="Objet 11"/>
          <p:cNvGraphicFramePr>
            <a:graphicFrameLocks noChangeAspect="1"/>
          </p:cNvGraphicFramePr>
          <p:nvPr>
            <p:extLst>
              <p:ext uri="{D42A27DB-BD31-4B8C-83A1-F6EECF244321}">
                <p14:modId xmlns:p14="http://schemas.microsoft.com/office/powerpoint/2010/main" val="3517626319"/>
              </p:ext>
            </p:extLst>
          </p:nvPr>
        </p:nvGraphicFramePr>
        <p:xfrm>
          <a:off x="19153223" y="11355367"/>
          <a:ext cx="10012372" cy="9141939"/>
        </p:xfrm>
        <a:graphic>
          <a:graphicData uri="http://schemas.openxmlformats.org/presentationml/2006/ole">
            <mc:AlternateContent xmlns:mc="http://schemas.openxmlformats.org/markup-compatibility/2006">
              <mc:Choice xmlns:v="urn:schemas-microsoft-com:vml" Requires="v">
                <p:oleObj spid="_x0000_s1073" name="MestReNova" r:id="rId7" imgW="10363300" imgH="7229361" progId="MestReNova.Document.1">
                  <p:embed/>
                </p:oleObj>
              </mc:Choice>
              <mc:Fallback>
                <p:oleObj name="MestReNova" r:id="rId7" imgW="10363300" imgH="7229361" progId="MestReNova.Document.1">
                  <p:embed/>
                  <p:pic>
                    <p:nvPicPr>
                      <p:cNvPr id="0"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153223" y="11355367"/>
                        <a:ext cx="10012372" cy="9141939"/>
                      </a:xfrm>
                      <a:prstGeom prst="rect">
                        <a:avLst/>
                      </a:prstGeom>
                      <a:noFill/>
                    </p:spPr>
                  </p:pic>
                </p:oleObj>
              </mc:Fallback>
            </mc:AlternateContent>
          </a:graphicData>
        </a:graphic>
      </p:graphicFrame>
      <p:pic>
        <p:nvPicPr>
          <p:cNvPr id="35" name="Image 34"/>
          <p:cNvPicPr/>
          <p:nvPr/>
        </p:nvPicPr>
        <p:blipFill>
          <a:blip r:embed="rId9">
            <a:extLst>
              <a:ext uri="{28A0092B-C50C-407E-A947-70E740481C1C}">
                <a14:useLocalDpi xmlns:a14="http://schemas.microsoft.com/office/drawing/2010/main" val="0"/>
              </a:ext>
            </a:extLst>
          </a:blip>
          <a:srcRect/>
          <a:stretch>
            <a:fillRect/>
          </a:stretch>
        </p:blipFill>
        <p:spPr bwMode="auto">
          <a:xfrm>
            <a:off x="18958680" y="21829167"/>
            <a:ext cx="9855385" cy="7771391"/>
          </a:xfrm>
          <a:prstGeom prst="rect">
            <a:avLst/>
          </a:prstGeom>
          <a:noFill/>
          <a:ln>
            <a:noFill/>
          </a:ln>
        </p:spPr>
      </p:pic>
      <p:graphicFrame>
        <p:nvGraphicFramePr>
          <p:cNvPr id="17" name="Objet 16"/>
          <p:cNvGraphicFramePr>
            <a:graphicFrameLocks noChangeAspect="1"/>
          </p:cNvGraphicFramePr>
          <p:nvPr>
            <p:extLst>
              <p:ext uri="{D42A27DB-BD31-4B8C-83A1-F6EECF244321}">
                <p14:modId xmlns:p14="http://schemas.microsoft.com/office/powerpoint/2010/main" val="2561283648"/>
              </p:ext>
            </p:extLst>
          </p:nvPr>
        </p:nvGraphicFramePr>
        <p:xfrm>
          <a:off x="10755778" y="24950634"/>
          <a:ext cx="6945801" cy="5462315"/>
        </p:xfrm>
        <a:graphic>
          <a:graphicData uri="http://schemas.openxmlformats.org/presentationml/2006/ole">
            <mc:AlternateContent xmlns:mc="http://schemas.openxmlformats.org/markup-compatibility/2006">
              <mc:Choice xmlns:v="urn:schemas-microsoft-com:vml" Requires="v">
                <p:oleObj spid="_x0000_s1074" name="CS ChemDraw Drawing" r:id="rId10" imgW="3856915" imgH="3034053" progId="ChemDraw.Document.6.0">
                  <p:embed/>
                </p:oleObj>
              </mc:Choice>
              <mc:Fallback>
                <p:oleObj name="CS ChemDraw Drawing" r:id="rId10" imgW="3856915" imgH="3034053" progId="ChemDraw.Document.6.0">
                  <p:embed/>
                  <p:pic>
                    <p:nvPicPr>
                      <p:cNvPr id="0" name=""/>
                      <p:cNvPicPr/>
                      <p:nvPr/>
                    </p:nvPicPr>
                    <p:blipFill>
                      <a:blip r:embed="rId11"/>
                      <a:stretch>
                        <a:fillRect/>
                      </a:stretch>
                    </p:blipFill>
                    <p:spPr>
                      <a:xfrm>
                        <a:off x="10755778" y="24950634"/>
                        <a:ext cx="6945801" cy="5462315"/>
                      </a:xfrm>
                      <a:prstGeom prst="rect">
                        <a:avLst/>
                      </a:prstGeom>
                    </p:spPr>
                  </p:pic>
                </p:oleObj>
              </mc:Fallback>
            </mc:AlternateContent>
          </a:graphicData>
        </a:graphic>
      </p:graphicFrame>
    </p:spTree>
    <p:extLst>
      <p:ext uri="{BB962C8B-B14F-4D97-AF65-F5344CB8AC3E}">
        <p14:creationId xmlns:p14="http://schemas.microsoft.com/office/powerpoint/2010/main" val="225125186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4409</TotalTime>
  <Words>1125</Words>
  <Application>Microsoft Office PowerPoint</Application>
  <PresentationFormat>Personnalisé</PresentationFormat>
  <Paragraphs>30</Paragraphs>
  <Slides>1</Slides>
  <Notes>0</Notes>
  <HiddenSlides>0</HiddenSlides>
  <MMClips>0</MMClips>
  <ScaleCrop>false</ScaleCrop>
  <HeadingPairs>
    <vt:vector size="8" baseType="variant">
      <vt:variant>
        <vt:lpstr>Polices utilisées</vt:lpstr>
      </vt:variant>
      <vt:variant>
        <vt:i4>3</vt:i4>
      </vt:variant>
      <vt:variant>
        <vt:lpstr>Thème</vt:lpstr>
      </vt:variant>
      <vt:variant>
        <vt:i4>1</vt:i4>
      </vt:variant>
      <vt:variant>
        <vt:lpstr>Serveurs OLE incorporés</vt:lpstr>
      </vt:variant>
      <vt:variant>
        <vt:i4>2</vt:i4>
      </vt:variant>
      <vt:variant>
        <vt:lpstr>Titres des diapositives</vt:lpstr>
      </vt:variant>
      <vt:variant>
        <vt:i4>1</vt:i4>
      </vt:variant>
    </vt:vector>
  </HeadingPairs>
  <TitlesOfParts>
    <vt:vector size="7" baseType="lpstr">
      <vt:lpstr>Arial</vt:lpstr>
      <vt:lpstr>Calibri</vt:lpstr>
      <vt:lpstr>Times New Roman</vt:lpstr>
      <vt:lpstr>Office Theme</vt:lpstr>
      <vt:lpstr>MestReNova</vt:lpstr>
      <vt:lpstr>CS ChemDraw Drawing</vt:lpstr>
      <vt:lpstr>Présentation PowerPoint</vt:lpstr>
    </vt:vector>
  </TitlesOfParts>
  <Company>Genigraphics LLC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Genigraphics Research Poster Template A0/A1</dc:title>
  <dc:creator>Jay Larson</dc:creator>
  <dc:description>Quality poster printing
www.genigraphics.com
1-800-790-4001</dc:description>
  <cp:lastModifiedBy>maamar</cp:lastModifiedBy>
  <cp:revision>176</cp:revision>
  <cp:lastPrinted>2013-02-12T02:21:55Z</cp:lastPrinted>
  <dcterms:created xsi:type="dcterms:W3CDTF">2013-02-10T21:14:48Z</dcterms:created>
  <dcterms:modified xsi:type="dcterms:W3CDTF">2021-10-14T12:53:16Z</dcterms:modified>
</cp:coreProperties>
</file>