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0" r:id="rId7"/>
    <p:sldId id="261" r:id="rId8"/>
    <p:sldId id="263" r:id="rId9"/>
    <p:sldId id="262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cago\Desktop\Majano\10mo%20Semestre\Tesis\Alineaci&#243;n%20prote&#237;nas\Porcentajes%20de%20Identidad%20gyrA%20WT%20&amp;%20M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Identity Percentages in GyrA WT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E.coli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</c:v>
                </c:pt>
                <c:pt idx="1">
                  <c:v>0.54069999999999996</c:v>
                </c:pt>
                <c:pt idx="2">
                  <c:v>0.5302</c:v>
                </c:pt>
                <c:pt idx="3">
                  <c:v>0.67400000000000004</c:v>
                </c:pt>
                <c:pt idx="4">
                  <c:v>0.83460000000000001</c:v>
                </c:pt>
                <c:pt idx="5">
                  <c:v>0.9516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E-467F-A32F-BCBBDCED1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C. jejuni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0.54069999999999996</c:v>
                </c:pt>
                <c:pt idx="1">
                  <c:v>0</c:v>
                </c:pt>
                <c:pt idx="2">
                  <c:v>0.51570000000000005</c:v>
                </c:pt>
                <c:pt idx="3">
                  <c:v>0.54910000000000003</c:v>
                </c:pt>
                <c:pt idx="4">
                  <c:v>0.54490000000000005</c:v>
                </c:pt>
                <c:pt idx="5">
                  <c:v>0.54069999999999996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E-467F-A32F-BCBBDCED15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N. gonorrhoeae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0.5302</c:v>
                </c:pt>
                <c:pt idx="1">
                  <c:v>0.51570000000000005</c:v>
                </c:pt>
                <c:pt idx="2">
                  <c:v>0</c:v>
                </c:pt>
                <c:pt idx="3">
                  <c:v>0.622</c:v>
                </c:pt>
                <c:pt idx="4">
                  <c:v>0.60429999999999995</c:v>
                </c:pt>
                <c:pt idx="5">
                  <c:v>0.53410000000000002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E-467F-A32F-BCBBDCED15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P. aeruginosa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0.67400000000000004</c:v>
                </c:pt>
                <c:pt idx="1">
                  <c:v>0.54910000000000003</c:v>
                </c:pt>
                <c:pt idx="2">
                  <c:v>0.622</c:v>
                </c:pt>
                <c:pt idx="3">
                  <c:v>0</c:v>
                </c:pt>
                <c:pt idx="4">
                  <c:v>0.748</c:v>
                </c:pt>
                <c:pt idx="5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E-467F-A32F-BCBBDCED15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S. enteritidis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0.83460000000000001</c:v>
                </c:pt>
                <c:pt idx="1">
                  <c:v>0.54490000000000005</c:v>
                </c:pt>
                <c:pt idx="2">
                  <c:v>0.60429999999999995</c:v>
                </c:pt>
                <c:pt idx="3">
                  <c:v>0.748</c:v>
                </c:pt>
                <c:pt idx="4">
                  <c:v>0</c:v>
                </c:pt>
                <c:pt idx="5">
                  <c:v>0.86219999999999997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E-467F-A32F-BCBBDCED150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S. typhi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E.coli</c:v>
                </c:pt>
                <c:pt idx="1">
                  <c:v>C. jejuni</c:v>
                </c:pt>
                <c:pt idx="2">
                  <c:v>N. gonorrhoeae</c:v>
                </c:pt>
                <c:pt idx="3">
                  <c:v>P. aeruginosa</c:v>
                </c:pt>
                <c:pt idx="4">
                  <c:v>S. enteritidis</c:v>
                </c:pt>
                <c:pt idx="5">
                  <c:v>S. typhi</c:v>
                </c:pt>
              </c:strCache>
            </c:strRef>
          </c:cat>
          <c:val>
            <c:numRef>
              <c:f>Sheet1!$G$2:$G$7</c:f>
              <c:numCache>
                <c:formatCode>0.00%</c:formatCode>
                <c:ptCount val="6"/>
                <c:pt idx="0">
                  <c:v>0.9516</c:v>
                </c:pt>
                <c:pt idx="1">
                  <c:v>0.54069999999999996</c:v>
                </c:pt>
                <c:pt idx="2">
                  <c:v>0.53410000000000002</c:v>
                </c:pt>
                <c:pt idx="3">
                  <c:v>0.66600000000000004</c:v>
                </c:pt>
                <c:pt idx="4">
                  <c:v>0.86219999999999997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EE-467F-A32F-BCBBDCED1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901648"/>
        <c:axId val="1106888336"/>
      </c:barChart>
      <c:catAx>
        <c:axId val="110690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06888336"/>
        <c:crosses val="autoZero"/>
        <c:auto val="1"/>
        <c:lblAlgn val="ctr"/>
        <c:lblOffset val="100"/>
        <c:noMultiLvlLbl val="0"/>
      </c:catAx>
      <c:valAx>
        <c:axId val="110688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0690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2:04:09.4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1CFD-B54B-477D-982B-858D6B7D1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D1796-6B51-4D93-A48B-CA6450DC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6DE21-D4A2-48E7-8280-41DE6CCF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4BF8B-BCCC-4111-B68C-769BFCD7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A91A1-956E-4E22-A054-89AFF1F2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0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ED0EE-517B-48E4-8E77-30F1D8D0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D7E8EA-80D7-4F89-8989-07009753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BB7C99-A003-4D2B-86D2-7ABF4B3A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4B2BD-99FC-466C-A8AC-E45EDFA0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17A12-1B45-48BA-BD36-F9DCFBEE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079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6A3655-0FC4-47E8-B94C-1307B01DA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470D87-CE03-4F34-B3E8-071E5C304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78841-8797-49DB-A099-01CB1BC7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5D43C-8AE8-4685-A514-AB2D821F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29365-C60F-4CFE-8199-1080998D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30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68516-EA55-4FB9-A3E3-274223FE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4F121-2128-498F-B50B-F5C3A906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878F7-F616-4B74-AC93-FCC05AA9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B67FB-E104-40B1-AAF5-26254412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6EFA1-9400-40AB-B911-9312AD61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66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8B75-530A-45C9-8B75-706B664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2D506-9F33-4A97-BC48-94E8A577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753E6-4D5D-4F06-ABE3-7388B68C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3D33E-28FC-4945-B201-C3021860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73BFAC-BCE7-42E5-A31E-5CE7F8AD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222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EA79-0297-47CC-85F2-41F173D6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FCA86-6CA4-447D-8E9D-39B7B863F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3295B5-2198-4B2E-8516-0EBD077EE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2650B-07D4-4F50-AD56-C41039F1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177A1D-77FB-4E0F-8A5E-CC729DA7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D9CDA-9411-4FB1-95DC-A74A1EE0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56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12363-7E14-49AE-9E2E-038AA0ED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EE5C8-96EF-4062-BA68-5ECD3758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C3517B-BF0C-418D-BFFF-40C3C6BE6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CB69C3-26B8-4FCE-B094-D32C414F2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50D005-B600-450D-BC8E-3EC5FEEF1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852004-B743-4EA3-8770-9AB7E6DD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E66DD9-8E2E-4C8E-A0D9-BD1D4B74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B6053A-C0A7-43C4-B582-DA84652A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45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8B884-A750-4C30-B38B-A6FDBB55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57410-F6A6-4DEB-B154-716A3A4E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555C74-EF4A-4162-9FE1-CEA517BA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D41DFA-8248-4044-AAF9-66710CA6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954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211B15-FEE9-4C7D-A922-53D152A7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868F4A-2CE8-4649-95BA-A2B21529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0CCD1-2498-4BFE-BC6C-2CAF9827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6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55F95-6D44-45BC-A38C-028D1BA4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A3DCF-7F9A-4CA2-8A9B-8FD88A1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C7A63C-7A78-4B24-9E95-5AB3E3E6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95D4F-4E69-49A7-99C3-168C8E21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309E5E-2C57-42F7-81B4-C1450097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CB5B0-9511-48A8-86FD-31D23697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444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B3E09-AD64-4789-A457-59EC6CEC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ADEBC8-1FC3-4A1F-90D0-858A6CC9D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770EDB-F9FE-4B78-8A65-F2E24FB90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8A677F-BA9B-44C4-95F4-02171CEE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1DBB57-7113-490D-879F-ADE6F1D2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1FE2CB-DCD7-4143-8C2C-4A79E2DA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71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CF62E6-CD0E-4F2C-B320-99E794BB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567780-0C84-4060-B7B6-62F83C801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3926-38AC-48FE-9D4C-F42A60FC1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5B74-7CB6-4030-9ED6-4D357BEEAA91}" type="datetimeFigureOut">
              <a:rPr lang="es-EC" smtClean="0"/>
              <a:t>15/10/2021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F0ABC-5AAA-424E-8422-D18D754DC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6EB02-3AFE-47BE-9B78-CD4529F0D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CE5B-DC5A-4E71-83D9-2A447223D5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0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EE5AF2-F033-45A6-B2C1-4399A1BA7551}"/>
              </a:ext>
            </a:extLst>
          </p:cNvPr>
          <p:cNvSpPr txBox="1"/>
          <p:nvPr/>
        </p:nvSpPr>
        <p:spPr>
          <a:xfrm>
            <a:off x="1477095" y="2282633"/>
            <a:ext cx="87702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silico</a:t>
            </a:r>
            <a:r>
              <a:rPr lang="en-US" sz="3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evaluation of new fluoroquinolones as possible  inhibitors of bacterial gyrases in resistant Gram-negative pathogens </a:t>
            </a:r>
            <a:endParaRPr lang="es-EC" sz="32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5A5F66-0008-498A-BF0B-817F5930414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7034" y="4143817"/>
            <a:ext cx="915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Manuel Alejandro Coba-Males </a:t>
            </a:r>
            <a:r>
              <a:rPr kumimoji="0" lang="es-EC" altLang="es-EC" sz="1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Javier Santamaría-Aguirre </a:t>
            </a:r>
            <a:r>
              <a:rPr kumimoji="0" lang="es-EC" altLang="es-EC" sz="1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and Christian D. Alcívar-León </a:t>
            </a:r>
            <a:r>
              <a:rPr kumimoji="0" lang="es-EC" altLang="es-EC" sz="1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37EE7EB-ABC6-4B04-A0F4-E6E8F14E1633}"/>
                  </a:ext>
                </a:extLst>
              </p14:cNvPr>
              <p14:cNvContentPartPr/>
              <p14:nvPr/>
            </p14:nvContentPartPr>
            <p14:xfrm flipV="1">
              <a:off x="8627744" y="6462512"/>
              <a:ext cx="45719" cy="45719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37EE7EB-ABC6-4B04-A0F4-E6E8F14E16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1794" y="-7253188"/>
                <a:ext cx="4571900" cy="27431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583F6832-8BE6-45CB-9578-376C5796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" y="4845347"/>
            <a:ext cx="1107101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Ciencias Químicas, Universidad Central del Ecuador, Quito 170521, Ecuador; macoba@uce.edu.ec (M.A.C.-M); cdalcivar@uce.edu.ec (C.D.A.-L)</a:t>
            </a:r>
            <a:endParaRPr kumimoji="0" lang="es-EC" altLang="es-EC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2000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5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Ciencias Químicas, Universidad Central del Ecuador, Quito 170521, Ecuador; DNA </a:t>
            </a:r>
            <a:r>
              <a:rPr kumimoji="0" lang="es-EC" altLang="es-EC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Replication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s-EC" altLang="es-EC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kumimoji="0" lang="es-EC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Grupo de Investigación en Biodiversidad, Zoonosis y Salud Pública (GIBCIZ), Instituto de Investigación en Zoonosis-CIZ; jrsantamaria@uce.edu.ec (J.S.-A).</a:t>
            </a:r>
            <a:endParaRPr kumimoji="0" lang="es-EC" altLang="es-EC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Correspondence: macoba@uce.edu.ec (M.A.C.-M); jrsantamaria@uce.edu.ec (J.S.-A)</a:t>
            </a:r>
            <a:endParaRPr kumimoji="0" lang="es-EC" altLang="es-EC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C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at the 25th International Electronic Conference on Synthetic Organic Chemistry,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 November – 30 November 2021; Available online: https://ecsoc-25.sciforum.net.</a:t>
            </a:r>
            <a:r>
              <a:rPr kumimoji="0" lang="es-EC" altLang="zh-CN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C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Universidad Central del Ecuador - Wikipedia, la enciclopedia libre">
            <a:extLst>
              <a:ext uri="{FF2B5EF4-FFF2-40B4-BE49-F238E27FC236}">
                <a16:creationId xmlns:a16="http://schemas.microsoft.com/office/drawing/2014/main" id="{E88FA877-CF6B-42E3-8BBA-2D387899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38" y="2662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osgrados Ciencias Químicas - UCE - Home | Facebook">
            <a:extLst>
              <a:ext uri="{FF2B5EF4-FFF2-40B4-BE49-F238E27FC236}">
                <a16:creationId xmlns:a16="http://schemas.microsoft.com/office/drawing/2014/main" id="{757B708C-1979-4196-9C53-7E2FA6F3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6" y="27248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E39AF836-7493-4145-A818-9DE82227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09" y="2662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2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F17698-1514-425D-AC42-719A56C87E09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Molecular Docking</a:t>
            </a:r>
            <a:endParaRPr lang="en-US" sz="2200" i="1" u="sng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3FFAB-9C55-4C46-B927-753BED1AB712}"/>
              </a:ext>
            </a:extLst>
          </p:cNvPr>
          <p:cNvSpPr txBox="1"/>
          <p:nvPr/>
        </p:nvSpPr>
        <p:spPr>
          <a:xfrm>
            <a:off x="481540" y="1553438"/>
            <a:ext cx="1094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Molecular Docking Results in GyrA MT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 jejuni</a:t>
            </a:r>
            <a:endParaRPr lang="en-US" sz="2200" i="1" u="sng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8BB55C3-26F9-4FE3-BEB9-E8F789A1F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56293"/>
              </p:ext>
            </p:extLst>
          </p:nvPr>
        </p:nvGraphicFramePr>
        <p:xfrm>
          <a:off x="390525" y="2133303"/>
          <a:ext cx="8872539" cy="44276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21306655"/>
                    </a:ext>
                  </a:extLst>
                </a:gridCol>
                <a:gridCol w="1747828">
                  <a:extLst>
                    <a:ext uri="{9D8B030D-6E8A-4147-A177-3AD203B41FA5}">
                      <a16:colId xmlns:a16="http://schemas.microsoft.com/office/drawing/2014/main" val="2267898942"/>
                    </a:ext>
                  </a:extLst>
                </a:gridCol>
                <a:gridCol w="1410590">
                  <a:extLst>
                    <a:ext uri="{9D8B030D-6E8A-4147-A177-3AD203B41FA5}">
                      <a16:colId xmlns:a16="http://schemas.microsoft.com/office/drawing/2014/main" val="1741857944"/>
                    </a:ext>
                  </a:extLst>
                </a:gridCol>
                <a:gridCol w="1409879">
                  <a:extLst>
                    <a:ext uri="{9D8B030D-6E8A-4147-A177-3AD203B41FA5}">
                      <a16:colId xmlns:a16="http://schemas.microsoft.com/office/drawing/2014/main" val="2299821532"/>
                    </a:ext>
                  </a:extLst>
                </a:gridCol>
                <a:gridCol w="1712605">
                  <a:extLst>
                    <a:ext uri="{9D8B030D-6E8A-4147-A177-3AD203B41FA5}">
                      <a16:colId xmlns:a16="http://schemas.microsoft.com/office/drawing/2014/main" val="2646444983"/>
                    </a:ext>
                  </a:extLst>
                </a:gridCol>
                <a:gridCol w="1601037">
                  <a:extLst>
                    <a:ext uri="{9D8B030D-6E8A-4147-A177-3AD203B41FA5}">
                      <a16:colId xmlns:a16="http://schemas.microsoft.com/office/drawing/2014/main" val="234990930"/>
                    </a:ext>
                  </a:extLst>
                </a:gridCol>
              </a:tblGrid>
              <a:tr h="506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noProof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Molecule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Microorganism 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Binding Free </a:t>
                      </a:r>
                      <a:endParaRPr lang="es-EC" sz="1400" b="1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Inhibition </a:t>
                      </a:r>
                      <a:endParaRPr lang="es-EC" sz="1400" b="1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Constant (µM)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effectLst/>
                          <a:latin typeface="Palatino Linotype" panose="02040502050505030304" pitchFamily="18" charset="0"/>
                        </a:rPr>
                        <a:t>Total Intermolecular 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Electrostatic 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152275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jejuni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-7,14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-8,93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812406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jejuni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-7,64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-9,43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926936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coli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-7,45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561505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coli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-7,44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-9,23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0564991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gonorrhoeae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-6,81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-2,53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7704019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gonorrhoeae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-7,11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3283601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aeruginosa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-8,13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-9,92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693048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 aeruginosa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-7,95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-9,74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37091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enteritidis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-7,91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-9,11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-0,99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760741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enteritidis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-7,75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-8,94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-0,87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771895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typhi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-7,38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-9,17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82106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 typhi </a:t>
                      </a:r>
                      <a:r>
                        <a:rPr lang="es-EC" sz="1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endParaRPr lang="es-EC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-7,38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-9,17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-1,27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41655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8BAA3BE-5955-41D0-BE53-6FAB9EC5C1C5}"/>
              </a:ext>
            </a:extLst>
          </p:cNvPr>
          <p:cNvSpPr txBox="1"/>
          <p:nvPr/>
        </p:nvSpPr>
        <p:spPr>
          <a:xfrm>
            <a:off x="9458326" y="3605123"/>
            <a:ext cx="26098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Here summarized the best values of the parameters and shows molecule 7 as the one with the highest affinity against GyrA of each microorganism</a:t>
            </a:r>
          </a:p>
        </p:txBody>
      </p:sp>
    </p:spTree>
    <p:extLst>
      <p:ext uri="{BB962C8B-B14F-4D97-AF65-F5344CB8AC3E}">
        <p14:creationId xmlns:p14="http://schemas.microsoft.com/office/powerpoint/2010/main" val="398857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F17698-1514-425D-AC42-719A56C87E09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Molecular Docking</a:t>
            </a:r>
            <a:endParaRPr lang="en-US" sz="2200" i="1" u="sng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3FFAB-9C55-4C46-B927-753BED1AB712}"/>
              </a:ext>
            </a:extLst>
          </p:cNvPr>
          <p:cNvSpPr txBox="1"/>
          <p:nvPr/>
        </p:nvSpPr>
        <p:spPr>
          <a:xfrm>
            <a:off x="481540" y="1553438"/>
            <a:ext cx="1094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Results of Interactions in Molecular Docking</a:t>
            </a:r>
            <a:endParaRPr lang="en-US" sz="2200" i="1" u="sng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8F7613-5122-4A51-9244-F97D56FD8B59}"/>
              </a:ext>
            </a:extLst>
          </p:cNvPr>
          <p:cNvSpPr txBox="1"/>
          <p:nvPr/>
        </p:nvSpPr>
        <p:spPr>
          <a:xfrm>
            <a:off x="481540" y="2000531"/>
            <a:ext cx="11472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residues involved in the interaction with the molecule 7 within QRDR </a:t>
            </a:r>
            <a:r>
              <a:rPr lang="en-US" b="0" i="0" dirty="0">
                <a:effectLst/>
                <a:latin typeface="Palatino Linotype" panose="02040502050505030304" pitchFamily="18" charset="0"/>
              </a:rPr>
              <a:t>allowed to establish similarities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2258C2-DE54-432E-A5E1-3E2691B0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2588391"/>
            <a:ext cx="6884961" cy="37994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E5113B-9D4F-40FC-8671-847D93DDA56E}"/>
              </a:ext>
            </a:extLst>
          </p:cNvPr>
          <p:cNvSpPr txBox="1"/>
          <p:nvPr/>
        </p:nvSpPr>
        <p:spPr>
          <a:xfrm>
            <a:off x="7599189" y="4704397"/>
            <a:ext cx="42707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interactions occurs with the carboxyl group of position 3, the carbonyl group in C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the amino group of the side chain on C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C8EF6F-727C-411F-AD62-ECAAB26000FA}"/>
              </a:ext>
            </a:extLst>
          </p:cNvPr>
          <p:cNvSpPr txBox="1"/>
          <p:nvPr/>
        </p:nvSpPr>
        <p:spPr>
          <a:xfrm>
            <a:off x="7534276" y="2570735"/>
            <a:ext cx="4419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coli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thypi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share interactions in residues Pro95, Met101, Asp104, Gly105, through hydrogen bridges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3CBDFAB-C005-47DC-A548-3F7BCADAD42C}"/>
              </a:ext>
            </a:extLst>
          </p:cNvPr>
          <p:cNvSpPr txBox="1"/>
          <p:nvPr/>
        </p:nvSpPr>
        <p:spPr>
          <a:xfrm>
            <a:off x="7534276" y="3773933"/>
            <a:ext cx="4452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interactions are strong in the binding of fluoroquinolone to the enzyme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599D7E-FADF-4B34-9313-733877E3336B}"/>
              </a:ext>
            </a:extLst>
          </p:cNvPr>
          <p:cNvSpPr txBox="1"/>
          <p:nvPr/>
        </p:nvSpPr>
        <p:spPr>
          <a:xfrm>
            <a:off x="1915564" y="2661761"/>
            <a:ext cx="723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coli</a:t>
            </a:r>
            <a:endParaRPr lang="es-EC" sz="1200" b="1" i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0A9EFB-3EE2-40BA-9C81-AB6DB2D6F3EF}"/>
              </a:ext>
            </a:extLst>
          </p:cNvPr>
          <p:cNvSpPr txBox="1"/>
          <p:nvPr/>
        </p:nvSpPr>
        <p:spPr>
          <a:xfrm>
            <a:off x="4327872" y="2661761"/>
            <a:ext cx="723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S. typhi</a:t>
            </a:r>
            <a:endParaRPr lang="es-EC" sz="1200" b="1" i="1" dirty="0"/>
          </a:p>
        </p:txBody>
      </p:sp>
    </p:spTree>
    <p:extLst>
      <p:ext uri="{BB962C8B-B14F-4D97-AF65-F5344CB8AC3E}">
        <p14:creationId xmlns:p14="http://schemas.microsoft.com/office/powerpoint/2010/main" val="29483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F17698-1514-425D-AC42-719A56C87E09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Retrospective Docking</a:t>
            </a:r>
            <a:endParaRPr lang="en-US" sz="2200" i="1" u="sng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4F5AB0-779B-457D-BA06-6AC2EC82DFBF}"/>
              </a:ext>
            </a:extLst>
          </p:cNvPr>
          <p:cNvSpPr txBox="1"/>
          <p:nvPr/>
        </p:nvSpPr>
        <p:spPr>
          <a:xfrm>
            <a:off x="647699" y="1430654"/>
            <a:ext cx="10067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Carried out from a library of ligands and decoy molecules observing the binding sites in which the coupling of the molecules with activity takes place primarily in GyrA through </a:t>
            </a:r>
            <a:r>
              <a:rPr lang="en-US" i="1" dirty="0">
                <a:latin typeface="Palatino Linotype" panose="02040502050505030304" pitchFamily="18" charset="0"/>
              </a:rPr>
              <a:t>blind docking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93CAADA-4160-4B4E-8069-B780F00B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5" y="2374246"/>
            <a:ext cx="5497934" cy="41554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49524BA-6056-42CC-A29E-984E0010AE00}"/>
              </a:ext>
            </a:extLst>
          </p:cNvPr>
          <p:cNvSpPr txBox="1"/>
          <p:nvPr/>
        </p:nvSpPr>
        <p:spPr>
          <a:xfrm>
            <a:off x="6940974" y="4281129"/>
            <a:ext cx="4276725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positions where occurs the docking with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fluroquinolones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 an area too close to the region covered by the grid defined as the binding site of the new molecules. </a:t>
            </a:r>
            <a:endParaRPr lang="es-EC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754A27-2619-4730-996C-1A1884530A84}"/>
              </a:ext>
            </a:extLst>
          </p:cNvPr>
          <p:cNvSpPr txBox="1"/>
          <p:nvPr/>
        </p:nvSpPr>
        <p:spPr>
          <a:xfrm>
            <a:off x="7298161" y="2374246"/>
            <a:ext cx="3417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image shows some modes in which the ligand binds to the receptor (GyrA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coli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after observational analysis of a total of 15 conformations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359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F17698-1514-425D-AC42-719A56C87E09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Retrospective Docking</a:t>
            </a:r>
            <a:endParaRPr lang="en-US" sz="2200" i="1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00F2E8-7E19-4B1E-984E-55C03C70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" y="1692306"/>
            <a:ext cx="6090059" cy="47567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C117996-4F84-4559-9476-655C153CCF63}"/>
              </a:ext>
            </a:extLst>
          </p:cNvPr>
          <p:cNvSpPr txBox="1"/>
          <p:nvPr/>
        </p:nvSpPr>
        <p:spPr>
          <a:xfrm>
            <a:off x="7382298" y="3115008"/>
            <a:ext cx="4121468" cy="17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positions of the different couplings generated in the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blind docking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with inactive compounds in relation to the position covered by the grid, it was observed that several conformations are far from the QRDR.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1F27EC-FC82-4A56-BDCB-1D2D13483BE0}"/>
              </a:ext>
            </a:extLst>
          </p:cNvPr>
          <p:cNvSpPr txBox="1"/>
          <p:nvPr/>
        </p:nvSpPr>
        <p:spPr>
          <a:xfrm>
            <a:off x="7301759" y="1783719"/>
            <a:ext cx="4282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Exist a diverse affinity of inactive molecules by different sites throughout the structure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Gyr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coli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CAC70F-9BD4-48A8-BFF8-88EE2B2615E9}"/>
              </a:ext>
            </a:extLst>
          </p:cNvPr>
          <p:cNvSpPr txBox="1"/>
          <p:nvPr/>
        </p:nvSpPr>
        <p:spPr>
          <a:xfrm>
            <a:off x="7566607" y="5227943"/>
            <a:ext cx="375285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assure the existence of a degree of affinity between the new molecules and the GyrA with reliable molecular docking results</a:t>
            </a:r>
            <a:endParaRPr lang="es-EC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3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BC362-6608-4DFD-91B1-E76817E3628D}"/>
              </a:ext>
            </a:extLst>
          </p:cNvPr>
          <p:cNvSpPr txBox="1"/>
          <p:nvPr/>
        </p:nvSpPr>
        <p:spPr>
          <a:xfrm>
            <a:off x="7329943" y="4674604"/>
            <a:ext cx="3467100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molecule 7 showed better affinity parameters with respect to its analog ciprofloxacin. </a:t>
            </a:r>
            <a:endParaRPr lang="es-EC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65DD68-FB5F-4B2D-8C79-E0F1FB7C2740}"/>
              </a:ext>
            </a:extLst>
          </p:cNvPr>
          <p:cNvSpPr txBox="1"/>
          <p:nvPr/>
        </p:nvSpPr>
        <p:spPr>
          <a:xfrm>
            <a:off x="781050" y="1461611"/>
            <a:ext cx="4762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results of molecular docking point to molecule 7 as the largest affinity against the subunit A of the DNA gyrase wild type and mutant type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Campylobacter jejuni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Salmonella enterica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serovar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typhi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D6F260-19A9-42E7-81BB-91B9D52A4078}"/>
              </a:ext>
            </a:extLst>
          </p:cNvPr>
          <p:cNvSpPr txBox="1"/>
          <p:nvPr/>
        </p:nvSpPr>
        <p:spPr>
          <a:xfrm>
            <a:off x="704850" y="5556384"/>
            <a:ext cx="556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Retrospective docking ensures that the affinity shown by new molecules to GyrA has a good degree of reliability, as several conformations of active compounds bind to an area very close to QRDR</a:t>
            </a:r>
            <a:endParaRPr lang="es-EC" dirty="0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8E6F418D-172C-4024-98FC-23D0775D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40" y="1767193"/>
            <a:ext cx="3451153" cy="28364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D61C6B5-3C9B-4BAE-B186-E7F951993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257551"/>
            <a:ext cx="36957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107A26-A16C-4760-BD2A-87B059911FD8}"/>
              </a:ext>
            </a:extLst>
          </p:cNvPr>
          <p:cNvSpPr txBox="1"/>
          <p:nvPr/>
        </p:nvSpPr>
        <p:spPr>
          <a:xfrm>
            <a:off x="1072409" y="2369975"/>
            <a:ext cx="97884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Thank You!</a:t>
            </a:r>
            <a:endParaRPr lang="es-EC" sz="8800" b="1" dirty="0"/>
          </a:p>
        </p:txBody>
      </p:sp>
    </p:spTree>
    <p:extLst>
      <p:ext uri="{BB962C8B-B14F-4D97-AF65-F5344CB8AC3E}">
        <p14:creationId xmlns:p14="http://schemas.microsoft.com/office/powerpoint/2010/main" val="73444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9A4E5B-B117-4080-8BEB-BC4E1BA3891E}"/>
              </a:ext>
            </a:extLst>
          </p:cNvPr>
          <p:cNvSpPr txBox="1"/>
          <p:nvPr/>
        </p:nvSpPr>
        <p:spPr>
          <a:xfrm>
            <a:off x="821795" y="1438691"/>
            <a:ext cx="1054840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work seeks to identify molecules with inhibitory activity against the DNA gyrase of gram-negative microorganisms resistant to fluoroquinolones. Previously designed compounds were used to study antimicrobial potential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silico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Molecular docking was performed with 9 new ciprofloxacin analog molecules, optimized through the PM6/ZDO theory level, in GyrA Wild Type (WT) and Mutant Type (MT) of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jejuni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(6RKU PDB ID),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gonorrhoeae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aeruginosa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enteritidis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typhi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The molecule with the highest affinity for GyrA was selected based on its binding free energy and inhibition constant. In addition, a retrospective docking was carried out, to guarantee the correct affinity of the ligand to the receptor at the defined binding site. The results show a molecule with greater affinity for GyrA of 5 microorganisms, showing a binding free energy of less than -7.0 kcal/mol, suggesting a good antibacterial activity 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silico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s-EC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C" sz="20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Keywords: 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Molecular Docking / Fluoroquinolones / DNA gyrase / Bacterial resistance</a:t>
            </a:r>
            <a:endParaRPr lang="es-EC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B4DACA-1139-4425-8DA5-AB0A2C040C82}"/>
              </a:ext>
            </a:extLst>
          </p:cNvPr>
          <p:cNvSpPr txBox="1"/>
          <p:nvPr/>
        </p:nvSpPr>
        <p:spPr>
          <a:xfrm>
            <a:off x="5120215" y="557801"/>
            <a:ext cx="14710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12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D086B8-618D-4F10-BBFC-C95768284942}"/>
              </a:ext>
            </a:extLst>
          </p:cNvPr>
          <p:cNvSpPr txBox="1"/>
          <p:nvPr/>
        </p:nvSpPr>
        <p:spPr>
          <a:xfrm>
            <a:off x="481540" y="376826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F5ABAE-1C66-4015-B818-9DDA49A12941}"/>
              </a:ext>
            </a:extLst>
          </p:cNvPr>
          <p:cNvSpPr txBox="1"/>
          <p:nvPr/>
        </p:nvSpPr>
        <p:spPr>
          <a:xfrm>
            <a:off x="465508" y="948554"/>
            <a:ext cx="4690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Fluoroquinolones are synthetic fluorinated antibiotics that are born from a common basic chemical structure called 4-quinolone</a:t>
            </a:r>
            <a:endParaRPr lang="es-EC" sz="2200" dirty="0"/>
          </a:p>
        </p:txBody>
      </p:sp>
      <p:pic>
        <p:nvPicPr>
          <p:cNvPr id="3074" name="Picture 2" descr="4-quinolona - Wikipedia, la enciclopedia libre">
            <a:extLst>
              <a:ext uri="{FF2B5EF4-FFF2-40B4-BE49-F238E27FC236}">
                <a16:creationId xmlns:a16="http://schemas.microsoft.com/office/drawing/2014/main" id="{B8D404B4-1FA4-4E83-A393-9D36521F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10275" y="1871884"/>
            <a:ext cx="1565355" cy="18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459548-AE24-4ADD-819B-331241AC1501}"/>
              </a:ext>
            </a:extLst>
          </p:cNvPr>
          <p:cNvSpPr txBox="1"/>
          <p:nvPr/>
        </p:nvSpPr>
        <p:spPr>
          <a:xfrm>
            <a:off x="2288114" y="3644777"/>
            <a:ext cx="120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4-quinolone</a:t>
            </a:r>
            <a:endParaRPr lang="es-EC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F14A91-58B1-4235-B8D8-AD2186578CAB}"/>
              </a:ext>
            </a:extLst>
          </p:cNvPr>
          <p:cNvSpPr txBox="1"/>
          <p:nvPr/>
        </p:nvSpPr>
        <p:spPr>
          <a:xfrm>
            <a:off x="6143460" y="948554"/>
            <a:ext cx="5345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Norfloxacin was the first fluoroquinolone obtained in 1980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by the addition of a fluorine atom at position 6 of the quinolone pharmacophore group</a:t>
            </a:r>
            <a:endParaRPr lang="es-EC" dirty="0"/>
          </a:p>
        </p:txBody>
      </p:sp>
      <p:pic>
        <p:nvPicPr>
          <p:cNvPr id="3076" name="Picture 4" descr="Norfloxacino - Wikipedia, la enciclopedia libre">
            <a:extLst>
              <a:ext uri="{FF2B5EF4-FFF2-40B4-BE49-F238E27FC236}">
                <a16:creationId xmlns:a16="http://schemas.microsoft.com/office/drawing/2014/main" id="{3394AB88-B3C5-4F46-8779-8508C37C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52" y="1900582"/>
            <a:ext cx="3119460" cy="17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0C8670-7AAA-40A3-B0D6-0E4F45AAACF2}"/>
              </a:ext>
            </a:extLst>
          </p:cNvPr>
          <p:cNvSpPr txBox="1"/>
          <p:nvPr/>
        </p:nvSpPr>
        <p:spPr>
          <a:xfrm>
            <a:off x="8374588" y="3702174"/>
            <a:ext cx="120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Norfloxacin</a:t>
            </a:r>
            <a:endParaRPr lang="es-EC" sz="1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4D2897F-D5FC-4844-8F9B-7D3CFBDFA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57302"/>
              </p:ext>
            </p:extLst>
          </p:nvPr>
        </p:nvGraphicFramePr>
        <p:xfrm>
          <a:off x="6745651" y="4428677"/>
          <a:ext cx="4141261" cy="20113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41261">
                  <a:extLst>
                    <a:ext uri="{9D8B030D-6E8A-4147-A177-3AD203B41FA5}">
                      <a16:colId xmlns:a16="http://schemas.microsoft.com/office/drawing/2014/main" val="4197616653"/>
                    </a:ext>
                  </a:extLst>
                </a:gridCol>
              </a:tblGrid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Fluoroquinolones Advantages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515"/>
                  </a:ext>
                </a:extLst>
              </a:tr>
              <a:tr h="277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Quick absorption in the gastrointestinal tract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4017921"/>
                  </a:ext>
                </a:extLst>
              </a:tr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High serum concentrations in 1 - 2 h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5064158"/>
                  </a:ext>
                </a:extLst>
              </a:tr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High bioavailability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036402"/>
                  </a:ext>
                </a:extLst>
              </a:tr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Large volume of distribution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4310120"/>
                  </a:ext>
                </a:extLst>
              </a:tr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Low affinity for proteins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1491210"/>
                  </a:ext>
                </a:extLst>
              </a:tr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Plasma half-life about 1,5 - 17 h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00992"/>
                  </a:ext>
                </a:extLst>
              </a:tr>
            </a:tbl>
          </a:graphicData>
        </a:graphic>
      </p:graphicFrame>
      <p:pic>
        <p:nvPicPr>
          <p:cNvPr id="3080" name="Picture 8" descr="Clinical Pharmacokinetics in Kidney Disease | American Society of Nephrology">
            <a:extLst>
              <a:ext uri="{FF2B5EF4-FFF2-40B4-BE49-F238E27FC236}">
                <a16:creationId xmlns:a16="http://schemas.microsoft.com/office/drawing/2014/main" id="{6FFFF4A6-DF18-44D4-ABD3-AA7DC976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88" y="4269499"/>
            <a:ext cx="3369289" cy="19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93CB6F-B13D-4CE5-8A46-0C2D1BEACA07}"/>
              </a:ext>
            </a:extLst>
          </p:cNvPr>
          <p:cNvSpPr txBox="1"/>
          <p:nvPr/>
        </p:nvSpPr>
        <p:spPr>
          <a:xfrm>
            <a:off x="1129533" y="6247375"/>
            <a:ext cx="39560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C" sz="900" b="0" i="0" dirty="0">
                <a:effectLst/>
                <a:latin typeface="Palatino Linotype" panose="02040502050505030304" pitchFamily="18" charset="0"/>
              </a:rPr>
              <a:t>Tom N. Lea-Henry, Jane E. </a:t>
            </a:r>
            <a:r>
              <a:rPr lang="es-EC" sz="900" b="0" i="0" dirty="0" err="1">
                <a:effectLst/>
                <a:latin typeface="Palatino Linotype" panose="02040502050505030304" pitchFamily="18" charset="0"/>
              </a:rPr>
              <a:t>Carland</a:t>
            </a:r>
            <a:r>
              <a:rPr lang="es-EC" sz="900" b="0" i="0" dirty="0">
                <a:effectLst/>
                <a:latin typeface="Palatino Linotype" panose="02040502050505030304" pitchFamily="18" charset="0"/>
              </a:rPr>
              <a:t>, Sophie L. </a:t>
            </a:r>
            <a:r>
              <a:rPr lang="es-EC" sz="900" b="0" i="0" dirty="0" err="1">
                <a:effectLst/>
                <a:latin typeface="Palatino Linotype" panose="02040502050505030304" pitchFamily="18" charset="0"/>
              </a:rPr>
              <a:t>Stocker</a:t>
            </a:r>
            <a:r>
              <a:rPr lang="es-EC" sz="900" b="0" i="0" dirty="0">
                <a:effectLst/>
                <a:latin typeface="Palatino Linotype" panose="02040502050505030304" pitchFamily="18" charset="0"/>
              </a:rPr>
              <a:t>, Jacob </a:t>
            </a:r>
            <a:r>
              <a:rPr lang="es-EC" sz="900" b="0" i="0" dirty="0" err="1">
                <a:effectLst/>
                <a:latin typeface="Palatino Linotype" panose="02040502050505030304" pitchFamily="18" charset="0"/>
              </a:rPr>
              <a:t>Sevastos</a:t>
            </a:r>
            <a:r>
              <a:rPr lang="es-EC" sz="900" b="0" i="0" dirty="0">
                <a:effectLst/>
                <a:latin typeface="Palatino Linotype" panose="02040502050505030304" pitchFamily="18" charset="0"/>
              </a:rPr>
              <a:t>, Darren M. Roberts. </a:t>
            </a:r>
            <a:r>
              <a:rPr lang="en-US" sz="900" b="0" dirty="0">
                <a:effectLst/>
                <a:latin typeface="Palatino Linotype" panose="02040502050505030304" pitchFamily="18" charset="0"/>
              </a:rPr>
              <a:t>Clinical Pharmacokinetics in Kidney Disease, </a:t>
            </a:r>
            <a:r>
              <a:rPr lang="en-US" sz="900" i="1" dirty="0"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Clin J Am Soc Nephrol</a:t>
            </a:r>
            <a:r>
              <a:rPr lang="es-EC" sz="900" i="1" dirty="0">
                <a:effectLst/>
                <a:latin typeface="Palatino Linotype" panose="02040502050505030304" pitchFamily="18" charset="0"/>
              </a:rPr>
              <a:t> </a:t>
            </a:r>
            <a:r>
              <a:rPr lang="es-EC" sz="900" b="1" i="0" dirty="0">
                <a:effectLst/>
                <a:latin typeface="Palatino Linotype" panose="02040502050505030304" pitchFamily="18" charset="0"/>
              </a:rPr>
              <a:t>2018</a:t>
            </a:r>
            <a:r>
              <a:rPr lang="es-EC" sz="900" b="0" i="0" dirty="0">
                <a:effectLst/>
                <a:latin typeface="Palatino Linotype" panose="02040502050505030304" pitchFamily="18" charset="0"/>
              </a:rPr>
              <a:t>, </a:t>
            </a:r>
            <a:r>
              <a:rPr lang="es-EC" sz="900" b="0" i="1" dirty="0">
                <a:effectLst/>
                <a:latin typeface="Palatino Linotype" panose="02040502050505030304" pitchFamily="18" charset="0"/>
              </a:rPr>
              <a:t>13</a:t>
            </a:r>
            <a:r>
              <a:rPr lang="es-EC" sz="900" b="0" i="0" dirty="0">
                <a:effectLst/>
                <a:latin typeface="Palatino Linotype" panose="02040502050505030304" pitchFamily="18" charset="0"/>
              </a:rPr>
              <a:t>, p. 1086</a:t>
            </a:r>
          </a:p>
        </p:txBody>
      </p:sp>
    </p:spTree>
    <p:extLst>
      <p:ext uri="{BB962C8B-B14F-4D97-AF65-F5344CB8AC3E}">
        <p14:creationId xmlns:p14="http://schemas.microsoft.com/office/powerpoint/2010/main" val="242856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D086B8-618D-4F10-BBFC-C95768284942}"/>
              </a:ext>
            </a:extLst>
          </p:cNvPr>
          <p:cNvSpPr txBox="1"/>
          <p:nvPr/>
        </p:nvSpPr>
        <p:spPr>
          <a:xfrm>
            <a:off x="481540" y="376826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F14A91-58B1-4235-B8D8-AD2186578CAB}"/>
              </a:ext>
            </a:extLst>
          </p:cNvPr>
          <p:cNvSpPr txBox="1"/>
          <p:nvPr/>
        </p:nvSpPr>
        <p:spPr>
          <a:xfrm>
            <a:off x="2829565" y="1139418"/>
            <a:ext cx="22955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Average ≥ 50% of non-sensitivity in gram-pathogens to fluoroquinolones in Brazil, Paraguay, Argentina, Chile, Colombia, and Peru.</a:t>
            </a:r>
          </a:p>
        </p:txBody>
      </p:sp>
      <p:pic>
        <p:nvPicPr>
          <p:cNvPr id="4100" name="Picture 4" descr="PAHO | WHO | 2030 Agenda in Latin America and the Caribbean">
            <a:extLst>
              <a:ext uri="{FF2B5EF4-FFF2-40B4-BE49-F238E27FC236}">
                <a16:creationId xmlns:a16="http://schemas.microsoft.com/office/drawing/2014/main" id="{453B9BB5-8631-4703-812C-F3CEEA532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52343"/>
          <a:stretch/>
        </p:blipFill>
        <p:spPr bwMode="auto">
          <a:xfrm>
            <a:off x="731627" y="1665526"/>
            <a:ext cx="1683811" cy="6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AHO | WHO | 2030 Agenda in Latin America and the Caribbean">
            <a:extLst>
              <a:ext uri="{FF2B5EF4-FFF2-40B4-BE49-F238E27FC236}">
                <a16:creationId xmlns:a16="http://schemas.microsoft.com/office/drawing/2014/main" id="{24D5CB25-4ED3-464A-B021-7223DAECD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6" b="19922"/>
          <a:stretch/>
        </p:blipFill>
        <p:spPr bwMode="auto">
          <a:xfrm>
            <a:off x="9526578" y="4880719"/>
            <a:ext cx="2237950" cy="7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28DAEA-92AC-4B22-9302-039A94FC9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3" t="25973" r="2344" b="12825"/>
          <a:stretch/>
        </p:blipFill>
        <p:spPr>
          <a:xfrm>
            <a:off x="5792665" y="1181825"/>
            <a:ext cx="6045321" cy="21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2F868B2-05B1-44C5-9381-8673EA8FA397}"/>
              </a:ext>
            </a:extLst>
          </p:cNvPr>
          <p:cNvSpPr txBox="1"/>
          <p:nvPr/>
        </p:nvSpPr>
        <p:spPr>
          <a:xfrm>
            <a:off x="5600700" y="904826"/>
            <a:ext cx="6381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Study of bacterial resistance carried out in 15 Latin American countries during 2014-2016</a:t>
            </a:r>
            <a:endParaRPr lang="es-EC" sz="1200" b="1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99CE7CC-B841-4A1D-8FC9-39FDB561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890" y="4643348"/>
            <a:ext cx="38677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2017 was published the first list of priority antibiotic-resistant pathogens, with the aim of encouraging R&amp;D of new molecules</a:t>
            </a:r>
            <a:endParaRPr kumimoji="0" lang="es-EC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4106" name="Picture 10" descr="WHO Priority Pathogens List (PPL): Global priority list of... | Download  Scientific Diagram">
            <a:extLst>
              <a:ext uri="{FF2B5EF4-FFF2-40B4-BE49-F238E27FC236}">
                <a16:creationId xmlns:a16="http://schemas.microsoft.com/office/drawing/2014/main" id="{362C1601-34B0-436B-8B9B-F2BBA9C70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 bwMode="auto">
          <a:xfrm>
            <a:off x="437373" y="3238531"/>
            <a:ext cx="4377980" cy="32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2AB40AE-E5A6-4F06-BD14-811CF8D2C2BF}"/>
              </a:ext>
            </a:extLst>
          </p:cNvPr>
          <p:cNvSpPr txBox="1"/>
          <p:nvPr/>
        </p:nvSpPr>
        <p:spPr>
          <a:xfrm>
            <a:off x="7047788" y="3408234"/>
            <a:ext cx="3867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900" dirty="0">
                <a:latin typeface="Palatino Linotype" panose="02040502050505030304" pitchFamily="18" charset="0"/>
              </a:rPr>
              <a:t>https://www.paho.org/es/documentos/magnitud-tendencias-resistencia-antimicrobianos-latinoamerica-relavra-2014-2015-2016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A67AAA-E566-405B-A151-5F8482DEAC26}"/>
              </a:ext>
            </a:extLst>
          </p:cNvPr>
          <p:cNvSpPr txBox="1"/>
          <p:nvPr/>
        </p:nvSpPr>
        <p:spPr>
          <a:xfrm>
            <a:off x="731627" y="6407635"/>
            <a:ext cx="3867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dirty="0">
                <a:latin typeface="Palatino Linotype" panose="02040502050505030304" pitchFamily="18" charset="0"/>
              </a:rPr>
              <a:t>https://www.who.int/news/item/27-02-2017-who-publishes-list-of-bacteria-for-which-new-antibiotics-are-urgently-needed</a:t>
            </a:r>
          </a:p>
        </p:txBody>
      </p:sp>
    </p:spTree>
    <p:extLst>
      <p:ext uri="{BB962C8B-B14F-4D97-AF65-F5344CB8AC3E}">
        <p14:creationId xmlns:p14="http://schemas.microsoft.com/office/powerpoint/2010/main" val="344940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D086B8-618D-4F10-BBFC-C95768284942}"/>
              </a:ext>
            </a:extLst>
          </p:cNvPr>
          <p:cNvSpPr txBox="1"/>
          <p:nvPr/>
        </p:nvSpPr>
        <p:spPr>
          <a:xfrm>
            <a:off x="481540" y="376826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2F868B2-05B1-44C5-9381-8673EA8FA397}"/>
              </a:ext>
            </a:extLst>
          </p:cNvPr>
          <p:cNvSpPr txBox="1"/>
          <p:nvPr/>
        </p:nvSpPr>
        <p:spPr>
          <a:xfrm>
            <a:off x="481540" y="894425"/>
            <a:ext cx="3143250" cy="284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Mechanism of action of fluoroquinolones</a:t>
            </a:r>
            <a:endParaRPr lang="es-EC" sz="1200" b="1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A86EB7E-3E95-4762-89B3-A2AD43485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40" y="5529853"/>
            <a:ext cx="3474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Fluoroquinolones bind to a region near Tyr-122 in the N-terminal domain of the GyrA subunits of the DNA gyrase</a:t>
            </a:r>
            <a:endParaRPr kumimoji="0" lang="es-EC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Intracellular action of fluoroquinolones. When DNA gyrase and DNA... |  Download Scientific Diagram">
            <a:extLst>
              <a:ext uri="{FF2B5EF4-FFF2-40B4-BE49-F238E27FC236}">
                <a16:creationId xmlns:a16="http://schemas.microsoft.com/office/drawing/2014/main" id="{65FEFDBE-12B6-4807-8B52-579C8C99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0" y="1199323"/>
            <a:ext cx="2970940" cy="3714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19EA1BD2-4940-4AD8-B98B-0E2544942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002" y="5166543"/>
            <a:ext cx="50362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 models based on observation and coupling calculations have established the Quinolone Resistance Determining Region (QRDR) in N-terminal domain of GyrA as the binding site for fluoroquinolones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BA7467-9936-4815-8A0B-A1D280211215}"/>
              </a:ext>
            </a:extLst>
          </p:cNvPr>
          <p:cNvSpPr txBox="1"/>
          <p:nvPr/>
        </p:nvSpPr>
        <p:spPr>
          <a:xfrm>
            <a:off x="5124450" y="1036792"/>
            <a:ext cx="5981700" cy="95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DNA girasa is a type II topoisomerase exclusive to prokaryotic organisms composed of two subunits A (GyrA) and two subunits B (</a:t>
            </a:r>
            <a:r>
              <a:rPr kumimoji="0" lang="en-US" altLang="zh-CN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GyrB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with ATPase activity</a:t>
            </a:r>
          </a:p>
        </p:txBody>
      </p:sp>
      <p:pic>
        <p:nvPicPr>
          <p:cNvPr id="20" name="Imagen 19" descr="The domain structures of Gyrase A, B, and MarR. Mutations obtained in... |  Download Scientific Diagram">
            <a:extLst>
              <a:ext uri="{FF2B5EF4-FFF2-40B4-BE49-F238E27FC236}">
                <a16:creationId xmlns:a16="http://schemas.microsoft.com/office/drawing/2014/main" id="{585FE4C6-F3D5-4BCA-936D-3D209176B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0"/>
          <a:stretch/>
        </p:blipFill>
        <p:spPr bwMode="auto">
          <a:xfrm>
            <a:off x="4934394" y="2033554"/>
            <a:ext cx="6619430" cy="2667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30FDAB-C42F-4F1F-A6B9-AC35C817F002}"/>
              </a:ext>
            </a:extLst>
          </p:cNvPr>
          <p:cNvSpPr txBox="1"/>
          <p:nvPr/>
        </p:nvSpPr>
        <p:spPr>
          <a:xfrm>
            <a:off x="349162" y="4914073"/>
            <a:ext cx="34746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latin typeface="Palatino Linotype" panose="02040502050505030304" pitchFamily="18" charset="0"/>
              </a:rPr>
              <a:t>Zhao, X., C. Xu, J. Domagala, and K. Drlica. DNA topoisomerase targets of the fluoroquinolones: a strategy for avoiding bacterial resistance. Proc. Natl. Acad. Sci. USA, </a:t>
            </a:r>
            <a:r>
              <a:rPr lang="en-US" sz="900" b="1">
                <a:latin typeface="Palatino Linotype" panose="02040502050505030304" pitchFamily="18" charset="0"/>
              </a:rPr>
              <a:t>1997</a:t>
            </a:r>
            <a:r>
              <a:rPr lang="en-US" sz="900">
                <a:latin typeface="Palatino Linotype" panose="02040502050505030304" pitchFamily="18" charset="0"/>
              </a:rPr>
              <a:t>, </a:t>
            </a:r>
            <a:r>
              <a:rPr lang="en-US" sz="900" i="1">
                <a:latin typeface="Palatino Linotype" panose="02040502050505030304" pitchFamily="18" charset="0"/>
              </a:rPr>
              <a:t>94, </a:t>
            </a:r>
            <a:r>
              <a:rPr lang="en-US" sz="900">
                <a:latin typeface="Palatino Linotype" panose="02040502050505030304" pitchFamily="18" charset="0"/>
              </a:rPr>
              <a:t>p.</a:t>
            </a:r>
            <a:r>
              <a:rPr lang="en-US" sz="900" i="1">
                <a:latin typeface="Palatino Linotype" panose="02040502050505030304" pitchFamily="18" charset="0"/>
              </a:rPr>
              <a:t> </a:t>
            </a:r>
            <a:r>
              <a:rPr lang="en-US" sz="900">
                <a:latin typeface="Palatino Linotype" panose="02040502050505030304" pitchFamily="18" charset="0"/>
              </a:rPr>
              <a:t>13992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42354-95CF-462C-986F-99274F8AACEB}"/>
              </a:ext>
            </a:extLst>
          </p:cNvPr>
          <p:cNvSpPr txBox="1"/>
          <p:nvPr/>
        </p:nvSpPr>
        <p:spPr>
          <a:xfrm>
            <a:off x="6264853" y="4701336"/>
            <a:ext cx="395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Bhatnagar, K.; Wong, A. The mutational landscape of quinolone resistance in </a:t>
            </a:r>
            <a:r>
              <a:rPr lang="en-US" sz="9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coli, </a:t>
            </a:r>
            <a:r>
              <a:rPr lang="en-US" sz="9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  <a:r>
              <a:rPr lang="en-US" sz="9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i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9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ONE, 14</a:t>
            </a:r>
            <a:r>
              <a:rPr lang="en-US" sz="900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7</a:t>
            </a:r>
            <a:endParaRPr lang="es-EC" sz="9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7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D086B8-618D-4F10-BBFC-C95768284942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02C574-0B08-4F28-8803-98D5B018AA09}"/>
              </a:ext>
            </a:extLst>
          </p:cNvPr>
          <p:cNvSpPr txBox="1"/>
          <p:nvPr/>
        </p:nvSpPr>
        <p:spPr>
          <a:xfrm>
            <a:off x="481540" y="948035"/>
            <a:ext cx="11348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study evaluated 9 new fluoroquinolones as possible inhibitors of DNA gyrase in resistant gram-negative pathogens using computational methods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70A9DF-4F12-424C-BD13-E71CB5CB27E4}"/>
              </a:ext>
            </a:extLst>
          </p:cNvPr>
          <p:cNvSpPr txBox="1"/>
          <p:nvPr/>
        </p:nvSpPr>
        <p:spPr>
          <a:xfrm>
            <a:off x="481540" y="1727954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characteristics of the ligands</a:t>
            </a:r>
            <a:endParaRPr lang="en-US" sz="2200" i="1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0D2B20-10A7-4753-89A2-E5E8BA07723B}"/>
              </a:ext>
            </a:extLst>
          </p:cNvPr>
          <p:cNvSpPr txBox="1"/>
          <p:nvPr/>
        </p:nvSpPr>
        <p:spPr>
          <a:xfrm>
            <a:off x="327571" y="5486033"/>
            <a:ext cx="4961465" cy="1228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Fluoroquinolones cross the membranes by passive transport at physiological pH, being important to know the ionization state in which they are due to their amphoteric nature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933CBC-F9D8-4566-B135-CE46895B977C}"/>
              </a:ext>
            </a:extLst>
          </p:cNvPr>
          <p:cNvSpPr txBox="1"/>
          <p:nvPr/>
        </p:nvSpPr>
        <p:spPr>
          <a:xfrm>
            <a:off x="705103" y="2292429"/>
            <a:ext cx="4171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capacity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with the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fluoroquinolones penetrate the cell membrane is a complex process that depends on physical and chemical factors</a:t>
            </a:r>
            <a:endParaRPr lang="es-EC" dirty="0"/>
          </a:p>
        </p:txBody>
      </p:sp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A399455A-496B-460B-B85D-60EB287D9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2014" b="-4"/>
          <a:stretch/>
        </p:blipFill>
        <p:spPr bwMode="auto">
          <a:xfrm>
            <a:off x="5486910" y="1915054"/>
            <a:ext cx="6387044" cy="4829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Diagrama, Esquemático&#10;&#10;Descripción generada automáticamente">
            <a:extLst>
              <a:ext uri="{FF2B5EF4-FFF2-40B4-BE49-F238E27FC236}">
                <a16:creationId xmlns:a16="http://schemas.microsoft.com/office/drawing/2014/main" id="{B4FC07B0-40DC-4A9E-830F-10868A83B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33" y="3519991"/>
            <a:ext cx="3019150" cy="1735555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6442EED-D42D-48BD-A56C-1FD22C32D3D9}"/>
              </a:ext>
            </a:extLst>
          </p:cNvPr>
          <p:cNvCxnSpPr/>
          <p:nvPr/>
        </p:nvCxnSpPr>
        <p:spPr>
          <a:xfrm flipV="1">
            <a:off x="8759363" y="4127828"/>
            <a:ext cx="0" cy="2390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78A25EB7-5B1D-4CDF-AC0C-7B36C684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7" y="3404277"/>
            <a:ext cx="3346121" cy="1851269"/>
          </a:xfrm>
          <a:prstGeom prst="rect">
            <a:avLst/>
          </a:prstGeom>
        </p:spPr>
      </p:pic>
      <p:sp>
        <p:nvSpPr>
          <p:cNvPr id="21" name="Cuadro de texto 29">
            <a:extLst>
              <a:ext uri="{FF2B5EF4-FFF2-40B4-BE49-F238E27FC236}">
                <a16:creationId xmlns:a16="http://schemas.microsoft.com/office/drawing/2014/main" id="{B3078B55-9549-4D4B-91DB-8F24022F2238}"/>
              </a:ext>
            </a:extLst>
          </p:cNvPr>
          <p:cNvSpPr txBox="1"/>
          <p:nvPr/>
        </p:nvSpPr>
        <p:spPr>
          <a:xfrm>
            <a:off x="1904186" y="5181400"/>
            <a:ext cx="1472985" cy="22754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pKa </a:t>
            </a:r>
            <a:r>
              <a:rPr lang="es-EC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s-EC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909415C-8C1D-4628-BB8D-0CE61F2C8574}"/>
              </a:ext>
            </a:extLst>
          </p:cNvPr>
          <p:cNvSpPr txBox="1"/>
          <p:nvPr/>
        </p:nvSpPr>
        <p:spPr>
          <a:xfrm>
            <a:off x="9427949" y="2693582"/>
            <a:ext cx="2571750" cy="666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7.0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predominate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basic ionic form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51,79%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microspecies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7721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F5ABAE-1C66-4015-B818-9DDA49A12941}"/>
              </a:ext>
            </a:extLst>
          </p:cNvPr>
          <p:cNvSpPr txBox="1"/>
          <p:nvPr/>
        </p:nvSpPr>
        <p:spPr>
          <a:xfrm>
            <a:off x="481540" y="1690214"/>
            <a:ext cx="54070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pH 7.0 basic ionic form </a:t>
            </a:r>
            <a:r>
              <a:rPr lang="en-US" altLang="ja-JP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Molecule 1, 2, 5, 6, 8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pH 7.9 zwitterionic form → Molecule 3, 4, 7, 9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E04FE2-9397-4B15-8874-E67B9F6E1D00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EB32FC-F0A4-4F35-B82A-6C206E2612B3}"/>
              </a:ext>
            </a:extLst>
          </p:cNvPr>
          <p:cNvSpPr txBox="1"/>
          <p:nvPr/>
        </p:nvSpPr>
        <p:spPr>
          <a:xfrm>
            <a:off x="481540" y="965954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characteristics of the ligands</a:t>
            </a:r>
            <a:endParaRPr lang="en-US" sz="2200" i="1" u="sng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9ACC40-F453-4A20-B23F-57853EFD5712}"/>
              </a:ext>
            </a:extLst>
          </p:cNvPr>
          <p:cNvSpPr txBox="1"/>
          <p:nvPr/>
        </p:nvSpPr>
        <p:spPr>
          <a:xfrm>
            <a:off x="6637864" y="1583622"/>
            <a:ext cx="49445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However, minimum energy structures of molecules 3 and 7 showed the neutral form how the most stable conformation, reaching energy values of -81,015 and -74,914 kcal/mol respectively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85212A-A50A-467A-8F21-98A0B7BACBC6}"/>
              </a:ext>
            </a:extLst>
          </p:cNvPr>
          <p:cNvSpPr txBox="1"/>
          <p:nvPr/>
        </p:nvSpPr>
        <p:spPr>
          <a:xfrm>
            <a:off x="481540" y="3150267"/>
            <a:ext cx="466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is probably due to the spatial arrangement of their atoms to provide more stability to the molecule in the gas state. 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A50B12A-9EB1-4B08-B9E5-E8513039B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44" y="3266782"/>
            <a:ext cx="3357455" cy="2578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99FF942-F805-4BE3-9D19-0634C3550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3228682"/>
            <a:ext cx="3581400" cy="2509341"/>
          </a:xfrm>
          <a:prstGeom prst="rect">
            <a:avLst/>
          </a:prstGeom>
        </p:spPr>
      </p:pic>
      <p:sp>
        <p:nvSpPr>
          <p:cNvPr id="13" name="Cuadro de texto 29">
            <a:extLst>
              <a:ext uri="{FF2B5EF4-FFF2-40B4-BE49-F238E27FC236}">
                <a16:creationId xmlns:a16="http://schemas.microsoft.com/office/drawing/2014/main" id="{233D9890-5AC5-499E-A091-F7F7267001EB}"/>
              </a:ext>
            </a:extLst>
          </p:cNvPr>
          <p:cNvSpPr txBox="1"/>
          <p:nvPr/>
        </p:nvSpPr>
        <p:spPr>
          <a:xfrm>
            <a:off x="6562318" y="5767864"/>
            <a:ext cx="991414" cy="3526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s-EC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29">
            <a:extLst>
              <a:ext uri="{FF2B5EF4-FFF2-40B4-BE49-F238E27FC236}">
                <a16:creationId xmlns:a16="http://schemas.microsoft.com/office/drawing/2014/main" id="{842AFCDA-59D5-4D76-8E84-42CE2C9D3D78}"/>
              </a:ext>
            </a:extLst>
          </p:cNvPr>
          <p:cNvSpPr txBox="1"/>
          <p:nvPr/>
        </p:nvSpPr>
        <p:spPr>
          <a:xfrm>
            <a:off x="9867086" y="5767863"/>
            <a:ext cx="991414" cy="3526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Molecule</a:t>
            </a:r>
            <a:r>
              <a:rPr lang="es-EC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es-EC" sz="1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C790FEE-9914-4EA4-A8B1-8B29ECC9346A}"/>
              </a:ext>
            </a:extLst>
          </p:cNvPr>
          <p:cNvSpPr txBox="1"/>
          <p:nvPr/>
        </p:nvSpPr>
        <p:spPr>
          <a:xfrm>
            <a:off x="3363782" y="6105108"/>
            <a:ext cx="8796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These molecules cross the lipid bilayer is usually done only with non-ionized forms </a:t>
            </a:r>
            <a:endParaRPr lang="es-EC" dirty="0"/>
          </a:p>
        </p:txBody>
      </p:sp>
      <p:pic>
        <p:nvPicPr>
          <p:cNvPr id="8194" name="Picture 2" descr="Passive transport - Wikipedia">
            <a:extLst>
              <a:ext uri="{FF2B5EF4-FFF2-40B4-BE49-F238E27FC236}">
                <a16:creationId xmlns:a16="http://schemas.microsoft.com/office/drawing/2014/main" id="{B6769EF6-E767-4EA3-9649-CEC93423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3" y="4017037"/>
            <a:ext cx="2786489" cy="25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08F373-7877-4D26-9FEA-CA6B3A7768FC}"/>
              </a:ext>
            </a:extLst>
          </p:cNvPr>
          <p:cNvSpPr txBox="1"/>
          <p:nvPr/>
        </p:nvSpPr>
        <p:spPr>
          <a:xfrm>
            <a:off x="372876" y="6505429"/>
            <a:ext cx="30419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>
                <a:latin typeface="Palatino Linotype" panose="02040502050505030304" pitchFamily="18" charset="0"/>
              </a:rPr>
              <a:t>https://en.wikipedia.org/wiki/Passive_transport</a:t>
            </a:r>
          </a:p>
        </p:txBody>
      </p:sp>
    </p:spTree>
    <p:extLst>
      <p:ext uri="{BB962C8B-B14F-4D97-AF65-F5344CB8AC3E}">
        <p14:creationId xmlns:p14="http://schemas.microsoft.com/office/powerpoint/2010/main" val="68234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DF87BB-9EF4-4B2C-8261-812A4A97B511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characteristics of the ligands</a:t>
            </a:r>
            <a:endParaRPr lang="en-US" sz="2200" i="1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F0AE05-6E63-464A-8F65-C9372F85A12F}"/>
              </a:ext>
            </a:extLst>
          </p:cNvPr>
          <p:cNvSpPr txBox="1"/>
          <p:nvPr/>
        </p:nvSpPr>
        <p:spPr>
          <a:xfrm>
            <a:off x="8638371" y="2707660"/>
            <a:ext cx="3413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sequences were aligned based on the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coli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GyrA (6RKU PDB ID) as a reference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B11DED-7A0D-42DE-8E18-EFA5978B121D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1D6DCA-27EB-4DC4-B869-3575BB70147D}"/>
              </a:ext>
            </a:extLst>
          </p:cNvPr>
          <p:cNvSpPr txBox="1"/>
          <p:nvPr/>
        </p:nvSpPr>
        <p:spPr>
          <a:xfrm>
            <a:off x="481541" y="1521573"/>
            <a:ext cx="1157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identity percentages obtained from the multiple alignment of sequences in the GyrA WT and GyrA MT is more than 50% in all comparisons, this indicate a structural homology between all subunit A of DNA gyrase</a:t>
            </a:r>
            <a:endParaRPr lang="es-EC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756944"/>
              </p:ext>
            </p:extLst>
          </p:nvPr>
        </p:nvGraphicFramePr>
        <p:xfrm>
          <a:off x="262466" y="2351483"/>
          <a:ext cx="8097520" cy="42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61F9CD1-0F05-4229-81AB-56B0B0C56797}"/>
              </a:ext>
            </a:extLst>
          </p:cNvPr>
          <p:cNvSpPr txBox="1"/>
          <p:nvPr/>
        </p:nvSpPr>
        <p:spPr>
          <a:xfrm>
            <a:off x="8638371" y="4170746"/>
            <a:ext cx="33210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alignment on QRDR shows a high conservation of amino acids, which suggests a high affinity of the same molecule for the gyrase of different microorganisms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886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F6BBAF-4893-4917-B8F6-C63301F29EC6}"/>
              </a:ext>
            </a:extLst>
          </p:cNvPr>
          <p:cNvSpPr txBox="1"/>
          <p:nvPr/>
        </p:nvSpPr>
        <p:spPr>
          <a:xfrm>
            <a:off x="481541" y="383560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F17698-1514-425D-AC42-719A56C87E09}"/>
              </a:ext>
            </a:extLst>
          </p:cNvPr>
          <p:cNvSpPr txBox="1"/>
          <p:nvPr/>
        </p:nvSpPr>
        <p:spPr>
          <a:xfrm>
            <a:off x="481541" y="907107"/>
            <a:ext cx="109473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u="sng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Molecular Docking</a:t>
            </a:r>
            <a:endParaRPr lang="en-US" sz="2200" i="1" u="sng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3FFAB-9C55-4C46-B927-753BED1AB712}"/>
              </a:ext>
            </a:extLst>
          </p:cNvPr>
          <p:cNvSpPr txBox="1"/>
          <p:nvPr/>
        </p:nvSpPr>
        <p:spPr>
          <a:xfrm>
            <a:off x="481540" y="1553438"/>
            <a:ext cx="1094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Molecular Docking Results in GyrA MT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 jejuni</a:t>
            </a:r>
            <a:endParaRPr lang="en-US" sz="2200" i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6AEF3-6EC7-471B-9122-83324FE103F0}"/>
              </a:ext>
            </a:extLst>
          </p:cNvPr>
          <p:cNvSpPr txBox="1"/>
          <p:nvPr/>
        </p:nvSpPr>
        <p:spPr>
          <a:xfrm>
            <a:off x="933451" y="2061596"/>
            <a:ext cx="9420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From v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alues of free binding energy, inhibition constant, total intermolecular energy and electrostatic energy, the lowest quintile was calculated for each parameter and a threshold value was obtained from this preliminary result, with it a score was established that allowed the identification of a group of better molecules</a:t>
            </a:r>
            <a:endParaRPr lang="es-EC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7228209-6823-4B3C-83E0-A789BB2F3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50149"/>
              </p:ext>
            </p:extLst>
          </p:nvPr>
        </p:nvGraphicFramePr>
        <p:xfrm>
          <a:off x="1395414" y="3499980"/>
          <a:ext cx="8753475" cy="20961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111">
                  <a:extLst>
                    <a:ext uri="{9D8B030D-6E8A-4147-A177-3AD203B41FA5}">
                      <a16:colId xmlns:a16="http://schemas.microsoft.com/office/drawing/2014/main" val="2267898942"/>
                    </a:ext>
                  </a:extLst>
                </a:gridCol>
                <a:gridCol w="1658773">
                  <a:extLst>
                    <a:ext uri="{9D8B030D-6E8A-4147-A177-3AD203B41FA5}">
                      <a16:colId xmlns:a16="http://schemas.microsoft.com/office/drawing/2014/main" val="1741857944"/>
                    </a:ext>
                  </a:extLst>
                </a:gridCol>
                <a:gridCol w="1657937">
                  <a:extLst>
                    <a:ext uri="{9D8B030D-6E8A-4147-A177-3AD203B41FA5}">
                      <a16:colId xmlns:a16="http://schemas.microsoft.com/office/drawing/2014/main" val="2299821532"/>
                    </a:ext>
                  </a:extLst>
                </a:gridCol>
                <a:gridCol w="2013926">
                  <a:extLst>
                    <a:ext uri="{9D8B030D-6E8A-4147-A177-3AD203B41FA5}">
                      <a16:colId xmlns:a16="http://schemas.microsoft.com/office/drawing/2014/main" val="2646444983"/>
                    </a:ext>
                  </a:extLst>
                </a:gridCol>
                <a:gridCol w="1882728">
                  <a:extLst>
                    <a:ext uri="{9D8B030D-6E8A-4147-A177-3AD203B41FA5}">
                      <a16:colId xmlns:a16="http://schemas.microsoft.com/office/drawing/2014/main" val="234990930"/>
                    </a:ext>
                  </a:extLst>
                </a:gridCol>
              </a:tblGrid>
              <a:tr h="506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Binding Free </a:t>
                      </a:r>
                      <a:endParaRPr lang="es-EC" sz="1400" b="1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Inhibition </a:t>
                      </a:r>
                      <a:endParaRPr lang="es-EC" sz="1400" b="1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Constant (µM)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effectLst/>
                          <a:latin typeface="Palatino Linotype" panose="02040502050505030304" pitchFamily="18" charset="0"/>
                        </a:rPr>
                        <a:t>Total Intermolecular 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Electrostatic Energy (kcal/mol)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152275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Min.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-7,14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5,82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-8,93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-2,2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812406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Max.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-5,06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194,14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-6,26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-0,32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926936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R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2,08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188,32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2,67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1,88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561505"/>
                  </a:ext>
                </a:extLst>
              </a:tr>
              <a:tr h="214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R/5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0,416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37,664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0,534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0,376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056499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Threshold Value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-6,724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43,484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-8,396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-1,824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4165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C119975E-BFA6-4284-AFF8-E2D2F9DA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4" y="5612666"/>
            <a:ext cx="451484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Min.: The minimum value obtained among all the data</a:t>
            </a:r>
            <a:endParaRPr kumimoji="0" lang="es-EC" altLang="es-EC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Max The maximum value obtained among all the data</a:t>
            </a:r>
            <a:endParaRPr kumimoji="0" lang="es-EC" altLang="es-EC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R: Difference between the maximum value and the minimum value</a:t>
            </a:r>
            <a:endParaRPr kumimoji="0" lang="es-EC" altLang="es-EC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R/5: Lowest quintile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Threshold Value: Min. – (R/5)</a:t>
            </a:r>
            <a:r>
              <a:rPr kumimoji="0" lang="es-EC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endParaRPr kumimoji="0" lang="es-EC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1815</Words>
  <Application>Microsoft Office PowerPoint</Application>
  <PresentationFormat>Panorámica</PresentationFormat>
  <Paragraphs>210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Alejandro Coba</dc:creator>
  <cp:lastModifiedBy>Manuel Alejandro Coba</cp:lastModifiedBy>
  <cp:revision>35</cp:revision>
  <dcterms:created xsi:type="dcterms:W3CDTF">2021-10-15T18:51:45Z</dcterms:created>
  <dcterms:modified xsi:type="dcterms:W3CDTF">2021-10-16T02:01:41Z</dcterms:modified>
</cp:coreProperties>
</file>