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81" r:id="rId3"/>
    <p:sldId id="257" r:id="rId4"/>
    <p:sldId id="274" r:id="rId5"/>
    <p:sldId id="275" r:id="rId6"/>
    <p:sldId id="258" r:id="rId7"/>
    <p:sldId id="259" r:id="rId8"/>
    <p:sldId id="260" r:id="rId9"/>
    <p:sldId id="267" r:id="rId10"/>
    <p:sldId id="270" r:id="rId11"/>
    <p:sldId id="271" r:id="rId12"/>
    <p:sldId id="261" r:id="rId13"/>
    <p:sldId id="264" r:id="rId14"/>
    <p:sldId id="265" r:id="rId15"/>
    <p:sldId id="283" r:id="rId16"/>
    <p:sldId id="263" r:id="rId17"/>
    <p:sldId id="269" r:id="rId18"/>
    <p:sldId id="262" r:id="rId19"/>
    <p:sldId id="272" r:id="rId20"/>
    <p:sldId id="277" r:id="rId21"/>
    <p:sldId id="273" r:id="rId22"/>
    <p:sldId id="282" r:id="rId2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63" autoAdjust="0"/>
    <p:restoredTop sz="94660"/>
  </p:normalViewPr>
  <p:slideViewPr>
    <p:cSldViewPr snapToGrid="0">
      <p:cViewPr>
        <p:scale>
          <a:sx n="101" d="100"/>
          <a:sy n="101" d="100"/>
        </p:scale>
        <p:origin x="376"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D2569DAE-89A7-464C-96AA-9ACFF94DFD75}" type="datetimeFigureOut">
              <a:rPr lang="es-ES" smtClean="0"/>
              <a:t>17/10/21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69195A9-332E-44E6-B4F1-D14C6A50E768}" type="slidenum">
              <a:rPr lang="es-ES" smtClean="0"/>
              <a:t>‹Nº›</a:t>
            </a:fld>
            <a:endParaRPr lang="es-ES"/>
          </a:p>
        </p:txBody>
      </p:sp>
    </p:spTree>
    <p:extLst>
      <p:ext uri="{BB962C8B-B14F-4D97-AF65-F5344CB8AC3E}">
        <p14:creationId xmlns:p14="http://schemas.microsoft.com/office/powerpoint/2010/main" val="2798853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2569DAE-89A7-464C-96AA-9ACFF94DFD75}" type="datetimeFigureOut">
              <a:rPr lang="es-ES" smtClean="0"/>
              <a:t>17/10/21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69195A9-332E-44E6-B4F1-D14C6A50E768}" type="slidenum">
              <a:rPr lang="es-ES" smtClean="0"/>
              <a:t>‹Nº›</a:t>
            </a:fld>
            <a:endParaRPr lang="es-ES"/>
          </a:p>
        </p:txBody>
      </p:sp>
    </p:spTree>
    <p:extLst>
      <p:ext uri="{BB962C8B-B14F-4D97-AF65-F5344CB8AC3E}">
        <p14:creationId xmlns:p14="http://schemas.microsoft.com/office/powerpoint/2010/main" val="3325556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2569DAE-89A7-464C-96AA-9ACFF94DFD75}" type="datetimeFigureOut">
              <a:rPr lang="es-ES" smtClean="0"/>
              <a:t>17/10/21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69195A9-332E-44E6-B4F1-D14C6A50E768}" type="slidenum">
              <a:rPr lang="es-ES" smtClean="0"/>
              <a:t>‹Nº›</a:t>
            </a:fld>
            <a:endParaRPr lang="es-ES"/>
          </a:p>
        </p:txBody>
      </p:sp>
    </p:spTree>
    <p:extLst>
      <p:ext uri="{BB962C8B-B14F-4D97-AF65-F5344CB8AC3E}">
        <p14:creationId xmlns:p14="http://schemas.microsoft.com/office/powerpoint/2010/main" val="746803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2569DAE-89A7-464C-96AA-9ACFF94DFD75}" type="datetimeFigureOut">
              <a:rPr lang="es-ES" smtClean="0"/>
              <a:t>17/10/21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69195A9-332E-44E6-B4F1-D14C6A50E768}" type="slidenum">
              <a:rPr lang="es-ES" smtClean="0"/>
              <a:t>‹Nº›</a:t>
            </a:fld>
            <a:endParaRPr lang="es-ES"/>
          </a:p>
        </p:txBody>
      </p:sp>
    </p:spTree>
    <p:extLst>
      <p:ext uri="{BB962C8B-B14F-4D97-AF65-F5344CB8AC3E}">
        <p14:creationId xmlns:p14="http://schemas.microsoft.com/office/powerpoint/2010/main" val="1739580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D2569DAE-89A7-464C-96AA-9ACFF94DFD75}" type="datetimeFigureOut">
              <a:rPr lang="es-ES" smtClean="0"/>
              <a:t>17/10/21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69195A9-332E-44E6-B4F1-D14C6A50E768}" type="slidenum">
              <a:rPr lang="es-ES" smtClean="0"/>
              <a:t>‹Nº›</a:t>
            </a:fld>
            <a:endParaRPr lang="es-ES"/>
          </a:p>
        </p:txBody>
      </p:sp>
    </p:spTree>
    <p:extLst>
      <p:ext uri="{BB962C8B-B14F-4D97-AF65-F5344CB8AC3E}">
        <p14:creationId xmlns:p14="http://schemas.microsoft.com/office/powerpoint/2010/main" val="3946278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D2569DAE-89A7-464C-96AA-9ACFF94DFD75}" type="datetimeFigureOut">
              <a:rPr lang="es-ES" smtClean="0"/>
              <a:t>17/10/21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69195A9-332E-44E6-B4F1-D14C6A50E768}" type="slidenum">
              <a:rPr lang="es-ES" smtClean="0"/>
              <a:t>‹Nº›</a:t>
            </a:fld>
            <a:endParaRPr lang="es-ES"/>
          </a:p>
        </p:txBody>
      </p:sp>
    </p:spTree>
    <p:extLst>
      <p:ext uri="{BB962C8B-B14F-4D97-AF65-F5344CB8AC3E}">
        <p14:creationId xmlns:p14="http://schemas.microsoft.com/office/powerpoint/2010/main" val="1074189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D2569DAE-89A7-464C-96AA-9ACFF94DFD75}" type="datetimeFigureOut">
              <a:rPr lang="es-ES" smtClean="0"/>
              <a:t>17/10/21</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F69195A9-332E-44E6-B4F1-D14C6A50E768}" type="slidenum">
              <a:rPr lang="es-ES" smtClean="0"/>
              <a:t>‹Nº›</a:t>
            </a:fld>
            <a:endParaRPr lang="es-ES"/>
          </a:p>
        </p:txBody>
      </p:sp>
    </p:spTree>
    <p:extLst>
      <p:ext uri="{BB962C8B-B14F-4D97-AF65-F5344CB8AC3E}">
        <p14:creationId xmlns:p14="http://schemas.microsoft.com/office/powerpoint/2010/main" val="2621683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D2569DAE-89A7-464C-96AA-9ACFF94DFD75}" type="datetimeFigureOut">
              <a:rPr lang="es-ES" smtClean="0"/>
              <a:t>17/10/21</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F69195A9-332E-44E6-B4F1-D14C6A50E768}" type="slidenum">
              <a:rPr lang="es-ES" smtClean="0"/>
              <a:t>‹Nº›</a:t>
            </a:fld>
            <a:endParaRPr lang="es-ES"/>
          </a:p>
        </p:txBody>
      </p:sp>
    </p:spTree>
    <p:extLst>
      <p:ext uri="{BB962C8B-B14F-4D97-AF65-F5344CB8AC3E}">
        <p14:creationId xmlns:p14="http://schemas.microsoft.com/office/powerpoint/2010/main" val="2359372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2569DAE-89A7-464C-96AA-9ACFF94DFD75}" type="datetimeFigureOut">
              <a:rPr lang="es-ES" smtClean="0"/>
              <a:t>17/10/21</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F69195A9-332E-44E6-B4F1-D14C6A50E768}" type="slidenum">
              <a:rPr lang="es-ES" smtClean="0"/>
              <a:t>‹Nº›</a:t>
            </a:fld>
            <a:endParaRPr lang="es-ES"/>
          </a:p>
        </p:txBody>
      </p:sp>
    </p:spTree>
    <p:extLst>
      <p:ext uri="{BB962C8B-B14F-4D97-AF65-F5344CB8AC3E}">
        <p14:creationId xmlns:p14="http://schemas.microsoft.com/office/powerpoint/2010/main" val="2256484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2569DAE-89A7-464C-96AA-9ACFF94DFD75}" type="datetimeFigureOut">
              <a:rPr lang="es-ES" smtClean="0"/>
              <a:t>17/10/21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69195A9-332E-44E6-B4F1-D14C6A50E768}" type="slidenum">
              <a:rPr lang="es-ES" smtClean="0"/>
              <a:t>‹Nº›</a:t>
            </a:fld>
            <a:endParaRPr lang="es-ES"/>
          </a:p>
        </p:txBody>
      </p:sp>
    </p:spTree>
    <p:extLst>
      <p:ext uri="{BB962C8B-B14F-4D97-AF65-F5344CB8AC3E}">
        <p14:creationId xmlns:p14="http://schemas.microsoft.com/office/powerpoint/2010/main" val="348234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2569DAE-89A7-464C-96AA-9ACFF94DFD75}" type="datetimeFigureOut">
              <a:rPr lang="es-ES" smtClean="0"/>
              <a:t>17/10/21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69195A9-332E-44E6-B4F1-D14C6A50E768}" type="slidenum">
              <a:rPr lang="es-ES" smtClean="0"/>
              <a:t>‹Nº›</a:t>
            </a:fld>
            <a:endParaRPr lang="es-ES"/>
          </a:p>
        </p:txBody>
      </p:sp>
    </p:spTree>
    <p:extLst>
      <p:ext uri="{BB962C8B-B14F-4D97-AF65-F5344CB8AC3E}">
        <p14:creationId xmlns:p14="http://schemas.microsoft.com/office/powerpoint/2010/main" val="4047579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69DAE-89A7-464C-96AA-9ACFF94DFD75}" type="datetimeFigureOut">
              <a:rPr lang="es-ES" smtClean="0"/>
              <a:t>17/10/21</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195A9-332E-44E6-B4F1-D14C6A50E768}" type="slidenum">
              <a:rPr lang="es-ES" smtClean="0"/>
              <a:t>‹Nº›</a:t>
            </a:fld>
            <a:endParaRPr lang="es-ES"/>
          </a:p>
        </p:txBody>
      </p:sp>
    </p:spTree>
    <p:extLst>
      <p:ext uri="{BB962C8B-B14F-4D97-AF65-F5344CB8AC3E}">
        <p14:creationId xmlns:p14="http://schemas.microsoft.com/office/powerpoint/2010/main" val="2804388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package" Target="../embeddings/Documento_de_Microsoft_Word.docx"/></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media/image12.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package" Target="../embeddings/Documento_de_Microsoft_Word1.docx"/><Relationship Id="rId5" Type="http://schemas.openxmlformats.org/officeDocument/2006/relationships/image" Target="../media/image15.tiff"/><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6.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6.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6.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hyperlink" Target="mailto:ogcolladogarcia@gmail.com"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tiff"/><Relationship Id="rId7" Type="http://schemas.openxmlformats.org/officeDocument/2006/relationships/image" Target="../media/image63.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62.tiff"/><Relationship Id="rId5" Type="http://schemas.openxmlformats.org/officeDocument/2006/relationships/image" Target="../media/image60.emf"/><Relationship Id="rId4" Type="http://schemas.openxmlformats.org/officeDocument/2006/relationships/package" Target="../embeddings/Documento_de_Microsoft_Word2.docx"/></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65545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5291" y="78653"/>
            <a:ext cx="1764071" cy="1088023"/>
          </a:xfrm>
          <a:prstGeom prst="rect">
            <a:avLst/>
          </a:prstGeom>
          <a:ln w="25400">
            <a:solidFill>
              <a:schemeClr val="accent4"/>
            </a:solidFill>
          </a:ln>
        </p:spPr>
      </p:pic>
      <p:cxnSp>
        <p:nvCxnSpPr>
          <p:cNvPr id="15" name="Conector recto 14"/>
          <p:cNvCxnSpPr/>
          <p:nvPr/>
        </p:nvCxnSpPr>
        <p:spPr>
          <a:xfrm>
            <a:off x="571497" y="3815243"/>
            <a:ext cx="10983913" cy="1143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6" name="Objeto 15"/>
          <p:cNvGraphicFramePr>
            <a:graphicFrameLocks noChangeAspect="1"/>
          </p:cNvGraphicFramePr>
          <p:nvPr>
            <p:extLst>
              <p:ext uri="{D42A27DB-BD31-4B8C-83A1-F6EECF244321}">
                <p14:modId xmlns:p14="http://schemas.microsoft.com/office/powerpoint/2010/main" val="3323872994"/>
              </p:ext>
            </p:extLst>
          </p:nvPr>
        </p:nvGraphicFramePr>
        <p:xfrm>
          <a:off x="573088" y="1186371"/>
          <a:ext cx="10980737" cy="5818187"/>
        </p:xfrm>
        <a:graphic>
          <a:graphicData uri="http://schemas.openxmlformats.org/presentationml/2006/ole">
            <mc:AlternateContent xmlns:mc="http://schemas.openxmlformats.org/markup-compatibility/2006">
              <mc:Choice xmlns:v="urn:schemas-microsoft-com:vml" Requires="v">
                <p:oleObj spid="_x0000_s1094" name="Documento" r:id="rId4" imgW="5397500" imgH="3111500" progId="Word.Document.12">
                  <p:embed/>
                </p:oleObj>
              </mc:Choice>
              <mc:Fallback>
                <p:oleObj name="Documento" r:id="rId4" imgW="5397500" imgH="3111500" progId="Word.Document.12">
                  <p:embed/>
                  <p:pic>
                    <p:nvPicPr>
                      <p:cNvPr id="0" name=""/>
                      <p:cNvPicPr/>
                      <p:nvPr/>
                    </p:nvPicPr>
                    <p:blipFill>
                      <a:blip r:embed="rId5"/>
                      <a:stretch>
                        <a:fillRect/>
                      </a:stretch>
                    </p:blipFill>
                    <p:spPr>
                      <a:xfrm>
                        <a:off x="573088" y="1186371"/>
                        <a:ext cx="10980737" cy="5818187"/>
                      </a:xfrm>
                      <a:prstGeom prst="rect">
                        <a:avLst/>
                      </a:prstGeom>
                    </p:spPr>
                  </p:pic>
                </p:oleObj>
              </mc:Fallback>
            </mc:AlternateContent>
          </a:graphicData>
        </a:graphic>
      </p:graphicFrame>
      <p:sp>
        <p:nvSpPr>
          <p:cNvPr id="19" name="CuadroTexto 18"/>
          <p:cNvSpPr txBox="1"/>
          <p:nvPr/>
        </p:nvSpPr>
        <p:spPr>
          <a:xfrm>
            <a:off x="571497" y="338240"/>
            <a:ext cx="8819638" cy="830997"/>
          </a:xfrm>
          <a:prstGeom prst="rect">
            <a:avLst/>
          </a:prstGeom>
          <a:noFill/>
        </p:spPr>
        <p:txBody>
          <a:bodyPr wrap="square" rtlCol="0">
            <a:spAutoFit/>
          </a:bodyPr>
          <a:lstStyle/>
          <a:p>
            <a:pPr algn="just"/>
            <a:r>
              <a:rPr lang="en-US" sz="1600" b="1" dirty="0">
                <a:latin typeface="Palatino Linotype" panose="02040502050505030304" pitchFamily="18" charset="0"/>
              </a:rPr>
              <a:t>Table 1. </a:t>
            </a:r>
            <a:r>
              <a:rPr lang="en-US" sz="1600" dirty="0">
                <a:latin typeface="Palatino Linotype" panose="02040502050505030304" pitchFamily="18" charset="0"/>
              </a:rPr>
              <a:t>Structures of flavones and </a:t>
            </a:r>
            <a:r>
              <a:rPr lang="en-US" sz="1600" dirty="0" err="1">
                <a:latin typeface="Palatino Linotype" panose="02040502050505030304" pitchFamily="18" charset="0"/>
              </a:rPr>
              <a:t>flavonols</a:t>
            </a:r>
            <a:r>
              <a:rPr lang="en-US" sz="1600" dirty="0">
                <a:latin typeface="Palatino Linotype" panose="02040502050505030304" pitchFamily="18" charset="0"/>
              </a:rPr>
              <a:t> active to block the formation of the functional heterodimer AHR:ARNT. Percentages of probability of the activity estimated by molecular docking.</a:t>
            </a:r>
            <a:endParaRPr lang="es-ES" sz="1600" dirty="0">
              <a:latin typeface="Palatino Linotype" panose="02040502050505030304" pitchFamily="18" charset="0"/>
            </a:endParaRPr>
          </a:p>
        </p:txBody>
      </p:sp>
      <p:cxnSp>
        <p:nvCxnSpPr>
          <p:cNvPr id="3" name="Conector recto 2">
            <a:extLst>
              <a:ext uri="{FF2B5EF4-FFF2-40B4-BE49-F238E27FC236}">
                <a16:creationId xmlns:a16="http://schemas.microsoft.com/office/drawing/2014/main" id="{B961FEBF-4481-394A-B585-18CE5221C64F}"/>
              </a:ext>
            </a:extLst>
          </p:cNvPr>
          <p:cNvCxnSpPr/>
          <p:nvPr/>
        </p:nvCxnSpPr>
        <p:spPr>
          <a:xfrm>
            <a:off x="571497" y="1186371"/>
            <a:ext cx="0" cy="5287581"/>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40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C:\Users\Prueba\Desktop\ECSOC25 AHR\Genisteina.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7524" y="4544346"/>
            <a:ext cx="2688521" cy="1255255"/>
          </a:xfrm>
          <a:prstGeom prst="rect">
            <a:avLst/>
          </a:prstGeom>
          <a:noFill/>
          <a:ln w="25400">
            <a:solidFill>
              <a:srgbClr val="0070C0"/>
            </a:solidFill>
          </a:ln>
        </p:spPr>
      </p:pic>
      <p:sp>
        <p:nvSpPr>
          <p:cNvPr id="7" name="Rectángulo 6"/>
          <p:cNvSpPr/>
          <p:nvPr/>
        </p:nvSpPr>
        <p:spPr>
          <a:xfrm>
            <a:off x="278034" y="5965494"/>
            <a:ext cx="5477783" cy="376129"/>
          </a:xfrm>
          <a:prstGeom prst="rect">
            <a:avLst/>
          </a:prstGeom>
        </p:spPr>
        <p:txBody>
          <a:bodyPr wrap="none">
            <a:spAutoFit/>
          </a:bodyPr>
          <a:lstStyle/>
          <a:p>
            <a:pPr algn="ctr">
              <a:lnSpc>
                <a:spcPct val="107000"/>
              </a:lnSpc>
              <a:spcAft>
                <a:spcPts val="800"/>
              </a:spcAft>
            </a:pPr>
            <a:r>
              <a:rPr lang="en-US" b="1" dirty="0">
                <a:latin typeface="Palatino Linotype" panose="02040502050505030304" pitchFamily="18" charset="0"/>
                <a:ea typeface="Calibri" panose="020F0502020204030204" pitchFamily="34" charset="0"/>
                <a:cs typeface="Times New Roman" panose="02020603050405020304" pitchFamily="18" charset="0"/>
              </a:rPr>
              <a:t>Compound 18: </a:t>
            </a:r>
            <a:r>
              <a:rPr lang="en-US" dirty="0" err="1">
                <a:latin typeface="Palatino Linotype" panose="02040502050505030304" pitchFamily="18" charset="0"/>
                <a:ea typeface="Calibri" panose="020F0502020204030204" pitchFamily="34" charset="0"/>
                <a:cs typeface="Times New Roman" panose="02020603050405020304" pitchFamily="18" charset="0"/>
              </a:rPr>
              <a:t>Genistein</a:t>
            </a:r>
            <a:r>
              <a:rPr lang="en-US" dirty="0">
                <a:latin typeface="Palatino Linotype" panose="02040502050505030304" pitchFamily="18" charset="0"/>
                <a:ea typeface="Calibri" panose="020F0502020204030204" pitchFamily="34" charset="0"/>
                <a:cs typeface="Times New Roman" panose="02020603050405020304" pitchFamily="18" charset="0"/>
              </a:rPr>
              <a:t>. </a:t>
            </a:r>
            <a:r>
              <a:rPr lang="en-US" b="1" dirty="0">
                <a:latin typeface="Palatino Linotype" panose="02040502050505030304" pitchFamily="18" charset="0"/>
                <a:ea typeface="Calibri" panose="020F0502020204030204" pitchFamily="34" charset="0"/>
                <a:cs typeface="Times New Roman" panose="02020603050405020304" pitchFamily="18" charset="0"/>
              </a:rPr>
              <a:t>AHR:ARNT </a:t>
            </a:r>
            <a:r>
              <a:rPr lang="en-US" b="1" dirty="0" err="1">
                <a:latin typeface="Palatino Linotype" panose="02040502050505030304" pitchFamily="18" charset="0"/>
                <a:ea typeface="Calibri" panose="020F0502020204030204" pitchFamily="34" charset="0"/>
                <a:cs typeface="Times New Roman" panose="02020603050405020304" pitchFamily="18" charset="0"/>
              </a:rPr>
              <a:t>Prob</a:t>
            </a:r>
            <a:r>
              <a:rPr lang="en-US" b="1" dirty="0">
                <a:latin typeface="Palatino Linotype" panose="02040502050505030304" pitchFamily="18" charset="0"/>
                <a:ea typeface="Calibri" panose="020F0502020204030204" pitchFamily="34" charset="0"/>
                <a:cs typeface="Times New Roman" panose="02020603050405020304" pitchFamily="18" charset="0"/>
              </a:rPr>
              <a:t> (%): </a:t>
            </a:r>
            <a:r>
              <a:rPr lang="en-US" dirty="0">
                <a:latin typeface="Palatino Linotype" panose="02040502050505030304" pitchFamily="18" charset="0"/>
                <a:ea typeface="Calibri" panose="020F0502020204030204" pitchFamily="34" charset="0"/>
                <a:cs typeface="Times New Roman" panose="02020603050405020304" pitchFamily="18" charset="0"/>
              </a:rPr>
              <a:t>40</a:t>
            </a:r>
            <a:endParaRPr lang="es-ES" dirty="0">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8" name="Rectángulo 7"/>
          <p:cNvSpPr/>
          <p:nvPr/>
        </p:nvSpPr>
        <p:spPr>
          <a:xfrm>
            <a:off x="6091369" y="5965494"/>
            <a:ext cx="5669374" cy="376129"/>
          </a:xfrm>
          <a:prstGeom prst="rect">
            <a:avLst/>
          </a:prstGeom>
        </p:spPr>
        <p:txBody>
          <a:bodyPr wrap="none">
            <a:spAutoFit/>
          </a:bodyPr>
          <a:lstStyle/>
          <a:p>
            <a:pPr algn="ctr">
              <a:lnSpc>
                <a:spcPct val="107000"/>
              </a:lnSpc>
              <a:spcAft>
                <a:spcPts val="800"/>
              </a:spcAft>
            </a:pPr>
            <a:r>
              <a:rPr lang="en-US" b="1" dirty="0">
                <a:latin typeface="Palatino Linotype" panose="02040502050505030304" pitchFamily="18" charset="0"/>
                <a:ea typeface="Calibri" panose="020F0502020204030204" pitchFamily="34" charset="0"/>
                <a:cs typeface="Times New Roman" panose="02020603050405020304" pitchFamily="18" charset="0"/>
              </a:rPr>
              <a:t>Compound 19: </a:t>
            </a:r>
            <a:r>
              <a:rPr lang="en-US" dirty="0">
                <a:latin typeface="Palatino Linotype" panose="02040502050505030304" pitchFamily="18" charset="0"/>
                <a:ea typeface="Calibri" panose="020F0502020204030204" pitchFamily="34" charset="0"/>
                <a:cs typeface="Times New Roman" panose="02020603050405020304" pitchFamily="18" charset="0"/>
              </a:rPr>
              <a:t>Resveratrol.</a:t>
            </a:r>
            <a:r>
              <a:rPr lang="en-US" b="1" dirty="0">
                <a:latin typeface="Palatino Linotype" panose="02040502050505030304" pitchFamily="18" charset="0"/>
                <a:ea typeface="Calibri" panose="020F0502020204030204" pitchFamily="34" charset="0"/>
                <a:cs typeface="Times New Roman" panose="02020603050405020304" pitchFamily="18" charset="0"/>
              </a:rPr>
              <a:t> AHR:ARNT </a:t>
            </a:r>
            <a:r>
              <a:rPr lang="en-US" b="1" dirty="0" err="1">
                <a:latin typeface="Palatino Linotype" panose="02040502050505030304" pitchFamily="18" charset="0"/>
                <a:ea typeface="Calibri" panose="020F0502020204030204" pitchFamily="34" charset="0"/>
                <a:cs typeface="Times New Roman" panose="02020603050405020304" pitchFamily="18" charset="0"/>
              </a:rPr>
              <a:t>Prob</a:t>
            </a:r>
            <a:r>
              <a:rPr lang="en-US" b="1" dirty="0">
                <a:latin typeface="Palatino Linotype" panose="02040502050505030304" pitchFamily="18" charset="0"/>
                <a:ea typeface="Calibri" panose="020F0502020204030204" pitchFamily="34" charset="0"/>
                <a:cs typeface="Times New Roman" panose="02020603050405020304" pitchFamily="18" charset="0"/>
              </a:rPr>
              <a:t> (%): </a:t>
            </a:r>
            <a:r>
              <a:rPr lang="en-US" dirty="0">
                <a:latin typeface="Palatino Linotype" panose="02040502050505030304" pitchFamily="18" charset="0"/>
                <a:ea typeface="Calibri" panose="020F0502020204030204" pitchFamily="34" charset="0"/>
                <a:cs typeface="Times New Roman" panose="02020603050405020304" pitchFamily="18" charset="0"/>
              </a:rPr>
              <a:t>30</a:t>
            </a:r>
            <a:endParaRPr lang="es-ES" dirty="0">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9" name="Imagen 8" descr="C:\Users\Prueba\Desktop\ECSOC25 AHR\Resveratrol.t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1917" y="4461609"/>
            <a:ext cx="2688278" cy="1420728"/>
          </a:xfrm>
          <a:prstGeom prst="rect">
            <a:avLst/>
          </a:prstGeom>
          <a:noFill/>
          <a:ln w="25400">
            <a:solidFill>
              <a:srgbClr val="FF0000"/>
            </a:solidFill>
          </a:ln>
        </p:spPr>
      </p:pic>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3913" y="447393"/>
            <a:ext cx="2900098" cy="1538312"/>
          </a:xfrm>
          <a:prstGeom prst="rect">
            <a:avLst/>
          </a:prstGeom>
          <a:ln w="25400">
            <a:solidFill>
              <a:srgbClr val="00B050"/>
            </a:solidFill>
          </a:ln>
        </p:spPr>
      </p:pic>
      <p:cxnSp>
        <p:nvCxnSpPr>
          <p:cNvPr id="17" name="Conector recto 16"/>
          <p:cNvCxnSpPr/>
          <p:nvPr/>
        </p:nvCxnSpPr>
        <p:spPr>
          <a:xfrm>
            <a:off x="695960" y="2875179"/>
            <a:ext cx="4857751" cy="960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23" name="Objeto 22"/>
          <p:cNvGraphicFramePr>
            <a:graphicFrameLocks noChangeAspect="1"/>
          </p:cNvGraphicFramePr>
          <p:nvPr>
            <p:extLst>
              <p:ext uri="{D42A27DB-BD31-4B8C-83A1-F6EECF244321}">
                <p14:modId xmlns:p14="http://schemas.microsoft.com/office/powerpoint/2010/main" val="4219619378"/>
              </p:ext>
            </p:extLst>
          </p:nvPr>
        </p:nvGraphicFramePr>
        <p:xfrm>
          <a:off x="696913" y="1628775"/>
          <a:ext cx="9251950" cy="2092325"/>
        </p:xfrm>
        <a:graphic>
          <a:graphicData uri="http://schemas.openxmlformats.org/presentationml/2006/ole">
            <mc:AlternateContent xmlns:mc="http://schemas.openxmlformats.org/markup-compatibility/2006">
              <mc:Choice xmlns:v="urn:schemas-microsoft-com:vml" Requires="v">
                <p:oleObj spid="_x0000_s2117" name="Documento" r:id="rId6" imgW="5397500" imgH="1168400" progId="Word.Document.12">
                  <p:embed/>
                </p:oleObj>
              </mc:Choice>
              <mc:Fallback>
                <p:oleObj name="Documento" r:id="rId6" imgW="5397500" imgH="1168400" progId="Word.Document.12">
                  <p:embed/>
                  <p:pic>
                    <p:nvPicPr>
                      <p:cNvPr id="0" name=""/>
                      <p:cNvPicPr/>
                      <p:nvPr/>
                    </p:nvPicPr>
                    <p:blipFill>
                      <a:blip r:embed="rId7"/>
                      <a:stretch>
                        <a:fillRect/>
                      </a:stretch>
                    </p:blipFill>
                    <p:spPr>
                      <a:xfrm>
                        <a:off x="696913" y="1628775"/>
                        <a:ext cx="9251950" cy="2092325"/>
                      </a:xfrm>
                      <a:prstGeom prst="rect">
                        <a:avLst/>
                      </a:prstGeom>
                    </p:spPr>
                  </p:pic>
                </p:oleObj>
              </mc:Fallback>
            </mc:AlternateContent>
          </a:graphicData>
        </a:graphic>
      </p:graphicFrame>
      <p:sp>
        <p:nvSpPr>
          <p:cNvPr id="25" name="CuadroTexto 24"/>
          <p:cNvSpPr txBox="1"/>
          <p:nvPr/>
        </p:nvSpPr>
        <p:spPr>
          <a:xfrm>
            <a:off x="594360" y="754884"/>
            <a:ext cx="7292340" cy="830997"/>
          </a:xfrm>
          <a:prstGeom prst="rect">
            <a:avLst/>
          </a:prstGeom>
          <a:noFill/>
        </p:spPr>
        <p:txBody>
          <a:bodyPr wrap="square" rtlCol="0">
            <a:spAutoFit/>
          </a:bodyPr>
          <a:lstStyle/>
          <a:p>
            <a:pPr algn="just"/>
            <a:r>
              <a:rPr lang="en-US" sz="1600" b="1" dirty="0">
                <a:latin typeface="Palatino Linotype" panose="02040502050505030304" pitchFamily="18" charset="0"/>
              </a:rPr>
              <a:t>Table 2. </a:t>
            </a:r>
            <a:r>
              <a:rPr lang="en-US" sz="1600" dirty="0">
                <a:latin typeface="Palatino Linotype" panose="02040502050505030304" pitchFamily="18" charset="0"/>
              </a:rPr>
              <a:t>Structure of active </a:t>
            </a:r>
            <a:r>
              <a:rPr lang="en-US" sz="1600" dirty="0" err="1">
                <a:latin typeface="Palatino Linotype" panose="02040502050505030304" pitchFamily="18" charset="0"/>
              </a:rPr>
              <a:t>flavonones</a:t>
            </a:r>
            <a:r>
              <a:rPr lang="en-US" sz="1600" dirty="0">
                <a:latin typeface="Palatino Linotype" panose="02040502050505030304" pitchFamily="18" charset="0"/>
              </a:rPr>
              <a:t> to block the formation of the functional heterodimer AHR: ARNT. Percentages of probability of the activity estimated by molecular docking.</a:t>
            </a:r>
            <a:r>
              <a:rPr lang="es-ES" sz="1600" dirty="0">
                <a:latin typeface="Palatino Linotype" panose="02040502050505030304" pitchFamily="18" charset="0"/>
              </a:rPr>
              <a:t> </a:t>
            </a:r>
          </a:p>
        </p:txBody>
      </p:sp>
      <p:sp>
        <p:nvSpPr>
          <p:cNvPr id="26" name="CuadroTexto 25"/>
          <p:cNvSpPr txBox="1"/>
          <p:nvPr/>
        </p:nvSpPr>
        <p:spPr>
          <a:xfrm>
            <a:off x="1337309" y="4062822"/>
            <a:ext cx="3028950" cy="369332"/>
          </a:xfrm>
          <a:prstGeom prst="rect">
            <a:avLst/>
          </a:prstGeom>
          <a:noFill/>
        </p:spPr>
        <p:txBody>
          <a:bodyPr wrap="square" rtlCol="0">
            <a:spAutoFit/>
          </a:bodyPr>
          <a:lstStyle/>
          <a:p>
            <a:pPr algn="ctr"/>
            <a:r>
              <a:rPr lang="es-ES" b="1" dirty="0" err="1">
                <a:latin typeface="Palatino Linotype" panose="02040502050505030304" pitchFamily="18" charset="0"/>
              </a:rPr>
              <a:t>Isoflavone</a:t>
            </a:r>
            <a:endParaRPr lang="es-ES" b="1" dirty="0">
              <a:latin typeface="Palatino Linotype" panose="02040502050505030304" pitchFamily="18" charset="0"/>
            </a:endParaRPr>
          </a:p>
        </p:txBody>
      </p:sp>
      <p:cxnSp>
        <p:nvCxnSpPr>
          <p:cNvPr id="3" name="Conector recto 2">
            <a:extLst>
              <a:ext uri="{FF2B5EF4-FFF2-40B4-BE49-F238E27FC236}">
                <a16:creationId xmlns:a16="http://schemas.microsoft.com/office/drawing/2014/main" id="{7D975E49-F62C-E247-A6B6-06690C80796F}"/>
              </a:ext>
            </a:extLst>
          </p:cNvPr>
          <p:cNvCxnSpPr/>
          <p:nvPr/>
        </p:nvCxnSpPr>
        <p:spPr>
          <a:xfrm>
            <a:off x="695960" y="1628775"/>
            <a:ext cx="0" cy="1571625"/>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215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88481"/>
            <a:ext cx="7231468" cy="376129"/>
          </a:xfrm>
          <a:prstGeom prst="rect">
            <a:avLst/>
          </a:prstGeom>
        </p:spPr>
        <p:txBody>
          <a:bodyPr wrap="none">
            <a:spAutoFit/>
          </a:bodyPr>
          <a:lstStyle/>
          <a:p>
            <a:pPr algn="ctr">
              <a:lnSpc>
                <a:spcPct val="107000"/>
              </a:lnSpc>
              <a:spcAft>
                <a:spcPts val="800"/>
              </a:spcAft>
            </a:pPr>
            <a:r>
              <a:rPr lang="es-ES" dirty="0">
                <a:latin typeface="Palatino Linotype" panose="02040502050505030304" pitchFamily="18" charset="0"/>
                <a:ea typeface="Calibri" panose="020F0502020204030204" pitchFamily="34" charset="0"/>
                <a:cs typeface="Times New Roman" panose="02020603050405020304" pitchFamily="18" charset="0"/>
              </a:rPr>
              <a:t> </a:t>
            </a:r>
            <a:r>
              <a:rPr lang="en-US" b="1" dirty="0">
                <a:latin typeface="Palatino Linotype" panose="02040502050505030304" pitchFamily="18" charset="0"/>
                <a:ea typeface="Calibri" panose="020F0502020204030204" pitchFamily="34" charset="0"/>
                <a:cs typeface="Times New Roman" panose="02020603050405020304" pitchFamily="18" charset="0"/>
              </a:rPr>
              <a:t>Active flavonoids with a probability of blockage greater than 50 %</a:t>
            </a:r>
            <a:endParaRPr lang="es-ES" b="1" dirty="0">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4" name="Imagen 3" descr="C:\Users\Prueba\Desktop\ECSOC25 AHR\f4,7ahrsmodel1pose5amarillositiobhlhpasa.png"/>
          <p:cNvPicPr/>
          <p:nvPr/>
        </p:nvPicPr>
        <p:blipFill rotWithShape="1">
          <a:blip r:embed="rId2" cstate="print">
            <a:extLst>
              <a:ext uri="{28A0092B-C50C-407E-A947-70E740481C1C}">
                <a14:useLocalDpi xmlns:a14="http://schemas.microsoft.com/office/drawing/2010/main" val="0"/>
              </a:ext>
            </a:extLst>
          </a:blip>
          <a:srcRect b="19040"/>
          <a:stretch/>
        </p:blipFill>
        <p:spPr bwMode="auto">
          <a:xfrm>
            <a:off x="657157" y="1165571"/>
            <a:ext cx="2879771" cy="2372427"/>
          </a:xfrm>
          <a:prstGeom prst="rect">
            <a:avLst/>
          </a:prstGeom>
          <a:noFill/>
          <a:ln>
            <a:noFill/>
          </a:ln>
        </p:spPr>
      </p:pic>
      <p:sp>
        <p:nvSpPr>
          <p:cNvPr id="7" name="CuadroTexto 6"/>
          <p:cNvSpPr txBox="1"/>
          <p:nvPr/>
        </p:nvSpPr>
        <p:spPr>
          <a:xfrm>
            <a:off x="2571315" y="625664"/>
            <a:ext cx="1303020" cy="369332"/>
          </a:xfrm>
          <a:prstGeom prst="rect">
            <a:avLst/>
          </a:prstGeom>
          <a:noFill/>
        </p:spPr>
        <p:txBody>
          <a:bodyPr wrap="square" rtlCol="0">
            <a:spAutoFit/>
          </a:bodyPr>
          <a:lstStyle/>
          <a:p>
            <a:pPr algn="ctr"/>
            <a:r>
              <a:rPr lang="es-ES" b="1" dirty="0">
                <a:latin typeface="Palatino Linotype" panose="02040502050505030304" pitchFamily="18" charset="0"/>
              </a:rPr>
              <a:t>AHR</a:t>
            </a:r>
          </a:p>
        </p:txBody>
      </p:sp>
      <p:sp>
        <p:nvSpPr>
          <p:cNvPr id="8" name="CuadroTexto 7"/>
          <p:cNvSpPr txBox="1"/>
          <p:nvPr/>
        </p:nvSpPr>
        <p:spPr>
          <a:xfrm>
            <a:off x="8684843" y="625664"/>
            <a:ext cx="1303020" cy="369332"/>
          </a:xfrm>
          <a:prstGeom prst="rect">
            <a:avLst/>
          </a:prstGeom>
          <a:noFill/>
        </p:spPr>
        <p:txBody>
          <a:bodyPr wrap="square" rtlCol="0">
            <a:spAutoFit/>
          </a:bodyPr>
          <a:lstStyle/>
          <a:p>
            <a:pPr algn="ctr"/>
            <a:r>
              <a:rPr lang="es-ES" b="1" dirty="0">
                <a:latin typeface="Palatino Linotype" panose="02040502050505030304" pitchFamily="18" charset="0"/>
              </a:rPr>
              <a:t>ARNT</a:t>
            </a:r>
          </a:p>
        </p:txBody>
      </p:sp>
      <p:sp>
        <p:nvSpPr>
          <p:cNvPr id="11" name="Rectángulo 10"/>
          <p:cNvSpPr/>
          <p:nvPr/>
        </p:nvSpPr>
        <p:spPr>
          <a:xfrm>
            <a:off x="0" y="6460427"/>
            <a:ext cx="12192000" cy="369332"/>
          </a:xfrm>
          <a:prstGeom prst="rect">
            <a:avLst/>
          </a:prstGeom>
        </p:spPr>
        <p:txBody>
          <a:bodyPr wrap="square">
            <a:spAutoFit/>
          </a:bodyPr>
          <a:lstStyle/>
          <a:p>
            <a:pPr algn="just"/>
            <a:r>
              <a:rPr lang="en-US" dirty="0">
                <a:latin typeface="Palatino Linotype" panose="02040502050505030304" pitchFamily="18" charset="0"/>
              </a:rPr>
              <a:t> </a:t>
            </a:r>
            <a:r>
              <a:rPr lang="en-US" sz="1600" b="1" dirty="0">
                <a:latin typeface="Palatino Linotype" panose="02040502050505030304" pitchFamily="18" charset="0"/>
              </a:rPr>
              <a:t>Figure 5. </a:t>
            </a:r>
            <a:r>
              <a:rPr lang="en-US" sz="1600" dirty="0">
                <a:latin typeface="Palatino Linotype" panose="02040502050505030304" pitchFamily="18" charset="0"/>
              </a:rPr>
              <a:t>Interaction network between monomeric proteins AHR, ARNT and the studied compound </a:t>
            </a:r>
            <a:r>
              <a:rPr lang="en-US" sz="1600" b="1" dirty="0">
                <a:latin typeface="Palatino Linotype" panose="02040502050505030304" pitchFamily="18" charset="0"/>
              </a:rPr>
              <a:t>1</a:t>
            </a:r>
            <a:r>
              <a:rPr lang="en-US" sz="1600" dirty="0">
                <a:latin typeface="Palatino Linotype" panose="02040502050505030304" pitchFamily="18" charset="0"/>
              </a:rPr>
              <a:t>.</a:t>
            </a:r>
            <a:endParaRPr lang="es-ES" dirty="0">
              <a:latin typeface="Palatino Linotype" panose="02040502050505030304" pitchFamily="18" charset="0"/>
            </a:endParaRPr>
          </a:p>
        </p:txBody>
      </p:sp>
      <p:pic>
        <p:nvPicPr>
          <p:cNvPr id="12" name="Imagen 11"/>
          <p:cNvPicPr>
            <a:picLocks noChangeAspect="1"/>
          </p:cNvPicPr>
          <p:nvPr/>
        </p:nvPicPr>
        <p:blipFill rotWithShape="1">
          <a:blip r:embed="rId3" cstate="print">
            <a:extLst>
              <a:ext uri="{28A0092B-C50C-407E-A947-70E740481C1C}">
                <a14:useLocalDpi xmlns:a14="http://schemas.microsoft.com/office/drawing/2010/main" val="0"/>
              </a:ext>
            </a:extLst>
          </a:blip>
          <a:srcRect b="21403"/>
          <a:stretch/>
        </p:blipFill>
        <p:spPr>
          <a:xfrm>
            <a:off x="6817678" y="1165897"/>
            <a:ext cx="2666665" cy="2448302"/>
          </a:xfrm>
          <a:prstGeom prst="rect">
            <a:avLst/>
          </a:prstGeom>
        </p:spPr>
      </p:pic>
      <p:pic>
        <p:nvPicPr>
          <p:cNvPr id="13" name="Imagen 12"/>
          <p:cNvPicPr>
            <a:picLocks noChangeAspect="1"/>
          </p:cNvPicPr>
          <p:nvPr/>
        </p:nvPicPr>
        <p:blipFill rotWithShape="1">
          <a:blip r:embed="rId4" cstate="print">
            <a:extLst>
              <a:ext uri="{28A0092B-C50C-407E-A947-70E740481C1C}">
                <a14:useLocalDpi xmlns:a14="http://schemas.microsoft.com/office/drawing/2010/main" val="0"/>
              </a:ext>
            </a:extLst>
          </a:blip>
          <a:srcRect b="20279"/>
          <a:stretch/>
        </p:blipFill>
        <p:spPr>
          <a:xfrm>
            <a:off x="9199491" y="1083783"/>
            <a:ext cx="3265170" cy="2601183"/>
          </a:xfrm>
          <a:prstGeom prst="rect">
            <a:avLst/>
          </a:prstGeom>
        </p:spPr>
      </p:pic>
      <p:sp>
        <p:nvSpPr>
          <p:cNvPr id="14" name="CuadroTexto 13"/>
          <p:cNvSpPr txBox="1"/>
          <p:nvPr/>
        </p:nvSpPr>
        <p:spPr>
          <a:xfrm>
            <a:off x="7071124" y="1062154"/>
            <a:ext cx="1131570" cy="369332"/>
          </a:xfrm>
          <a:prstGeom prst="rect">
            <a:avLst/>
          </a:prstGeom>
          <a:noFill/>
        </p:spPr>
        <p:txBody>
          <a:bodyPr wrap="square" rtlCol="0">
            <a:spAutoFit/>
          </a:bodyPr>
          <a:lstStyle/>
          <a:p>
            <a:r>
              <a:rPr lang="es-ES" dirty="0">
                <a:latin typeface="Palatino Linotype" panose="02040502050505030304" pitchFamily="18" charset="0"/>
              </a:rPr>
              <a:t>Pose 1</a:t>
            </a:r>
          </a:p>
        </p:txBody>
      </p:sp>
      <p:sp>
        <p:nvSpPr>
          <p:cNvPr id="15" name="CuadroTexto 14"/>
          <p:cNvSpPr txBox="1"/>
          <p:nvPr/>
        </p:nvSpPr>
        <p:spPr>
          <a:xfrm>
            <a:off x="9220202" y="1030524"/>
            <a:ext cx="1131570" cy="369332"/>
          </a:xfrm>
          <a:prstGeom prst="rect">
            <a:avLst/>
          </a:prstGeom>
          <a:noFill/>
        </p:spPr>
        <p:txBody>
          <a:bodyPr wrap="square" rtlCol="0">
            <a:spAutoFit/>
          </a:bodyPr>
          <a:lstStyle/>
          <a:p>
            <a:r>
              <a:rPr lang="es-ES" dirty="0">
                <a:latin typeface="Palatino Linotype" panose="02040502050505030304" pitchFamily="18" charset="0"/>
              </a:rPr>
              <a:t>Pose 2</a:t>
            </a:r>
          </a:p>
        </p:txBody>
      </p:sp>
      <p:pic>
        <p:nvPicPr>
          <p:cNvPr id="16" name="Imagen 15"/>
          <p:cNvPicPr>
            <a:picLocks noChangeAspect="1"/>
          </p:cNvPicPr>
          <p:nvPr/>
        </p:nvPicPr>
        <p:blipFill rotWithShape="1">
          <a:blip r:embed="rId5" cstate="print">
            <a:extLst>
              <a:ext uri="{28A0092B-C50C-407E-A947-70E740481C1C}">
                <a14:useLocalDpi xmlns:a14="http://schemas.microsoft.com/office/drawing/2010/main" val="0"/>
              </a:ext>
            </a:extLst>
          </a:blip>
          <a:srcRect b="21479"/>
          <a:stretch/>
        </p:blipFill>
        <p:spPr>
          <a:xfrm>
            <a:off x="7071124" y="3590625"/>
            <a:ext cx="2948940" cy="2505293"/>
          </a:xfrm>
          <a:prstGeom prst="rect">
            <a:avLst/>
          </a:prstGeom>
        </p:spPr>
      </p:pic>
      <p:sp>
        <p:nvSpPr>
          <p:cNvPr id="17" name="CuadroTexto 16"/>
          <p:cNvSpPr txBox="1"/>
          <p:nvPr/>
        </p:nvSpPr>
        <p:spPr>
          <a:xfrm>
            <a:off x="7155264" y="3503267"/>
            <a:ext cx="1131570" cy="369332"/>
          </a:xfrm>
          <a:prstGeom prst="rect">
            <a:avLst/>
          </a:prstGeom>
          <a:noFill/>
        </p:spPr>
        <p:txBody>
          <a:bodyPr wrap="square" rtlCol="0">
            <a:spAutoFit/>
          </a:bodyPr>
          <a:lstStyle/>
          <a:p>
            <a:r>
              <a:rPr lang="es-ES" dirty="0">
                <a:latin typeface="Palatino Linotype" panose="02040502050505030304" pitchFamily="18" charset="0"/>
              </a:rPr>
              <a:t>Pose 3</a:t>
            </a:r>
          </a:p>
        </p:txBody>
      </p:sp>
      <p:pic>
        <p:nvPicPr>
          <p:cNvPr id="19" name="Imagen 18" descr="C:\Users\Prueba\Desktop\ECSOC25 AHR\f4,7ahrsmodel1pose5amarillositiobhlhpasa.png"/>
          <p:cNvPicPr/>
          <p:nvPr/>
        </p:nvPicPr>
        <p:blipFill rotWithShape="1">
          <a:blip r:embed="rId2" cstate="print">
            <a:extLst>
              <a:ext uri="{28A0092B-C50C-407E-A947-70E740481C1C}">
                <a14:useLocalDpi xmlns:a14="http://schemas.microsoft.com/office/drawing/2010/main" val="0"/>
              </a:ext>
            </a:extLst>
          </a:blip>
          <a:srcRect t="80542"/>
          <a:stretch/>
        </p:blipFill>
        <p:spPr bwMode="auto">
          <a:xfrm>
            <a:off x="8759190" y="5520690"/>
            <a:ext cx="3265169" cy="752713"/>
          </a:xfrm>
          <a:prstGeom prst="rect">
            <a:avLst/>
          </a:prstGeom>
          <a:noFill/>
          <a:ln>
            <a:noFill/>
          </a:ln>
        </p:spPr>
      </p:pic>
      <p:sp>
        <p:nvSpPr>
          <p:cNvPr id="20" name="Rectángulo redondeado 19"/>
          <p:cNvSpPr/>
          <p:nvPr/>
        </p:nvSpPr>
        <p:spPr>
          <a:xfrm>
            <a:off x="240029" y="1030524"/>
            <a:ext cx="5965592" cy="5242879"/>
          </a:xfrm>
          <a:prstGeom prst="round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21" name="Rectángulo redondeado 20"/>
          <p:cNvSpPr/>
          <p:nvPr/>
        </p:nvSpPr>
        <p:spPr>
          <a:xfrm>
            <a:off x="6648348" y="1083783"/>
            <a:ext cx="5376011" cy="5305587"/>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22" name="CuadroTexto 21"/>
          <p:cNvSpPr txBox="1"/>
          <p:nvPr/>
        </p:nvSpPr>
        <p:spPr>
          <a:xfrm>
            <a:off x="764491" y="998361"/>
            <a:ext cx="1131570" cy="369332"/>
          </a:xfrm>
          <a:prstGeom prst="rect">
            <a:avLst/>
          </a:prstGeom>
          <a:noFill/>
        </p:spPr>
        <p:txBody>
          <a:bodyPr wrap="square" rtlCol="0">
            <a:spAutoFit/>
          </a:bodyPr>
          <a:lstStyle/>
          <a:p>
            <a:r>
              <a:rPr lang="es-ES" dirty="0">
                <a:latin typeface="Palatino Linotype" panose="02040502050505030304" pitchFamily="18" charset="0"/>
              </a:rPr>
              <a:t>Pose 2</a:t>
            </a:r>
          </a:p>
        </p:txBody>
      </p:sp>
      <p:sp>
        <p:nvSpPr>
          <p:cNvPr id="23" name="CuadroTexto 22"/>
          <p:cNvSpPr txBox="1"/>
          <p:nvPr/>
        </p:nvSpPr>
        <p:spPr>
          <a:xfrm>
            <a:off x="504461" y="3525280"/>
            <a:ext cx="1131570" cy="369332"/>
          </a:xfrm>
          <a:prstGeom prst="rect">
            <a:avLst/>
          </a:prstGeom>
          <a:noFill/>
        </p:spPr>
        <p:txBody>
          <a:bodyPr wrap="square" rtlCol="0">
            <a:spAutoFit/>
          </a:bodyPr>
          <a:lstStyle/>
          <a:p>
            <a:r>
              <a:rPr lang="es-ES" dirty="0">
                <a:latin typeface="Palatino Linotype" panose="02040502050505030304" pitchFamily="18" charset="0"/>
              </a:rPr>
              <a:t>Pose 5</a:t>
            </a:r>
          </a:p>
        </p:txBody>
      </p:sp>
      <p:pic>
        <p:nvPicPr>
          <p:cNvPr id="24" name="Imagen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1145" y="1176108"/>
            <a:ext cx="2848528" cy="2672555"/>
          </a:xfrm>
          <a:prstGeom prst="rect">
            <a:avLst/>
          </a:prstGeom>
        </p:spPr>
      </p:pic>
      <p:sp>
        <p:nvSpPr>
          <p:cNvPr id="25" name="CuadroTexto 24"/>
          <p:cNvSpPr txBox="1"/>
          <p:nvPr/>
        </p:nvSpPr>
        <p:spPr>
          <a:xfrm>
            <a:off x="3135367" y="1028906"/>
            <a:ext cx="1131570" cy="369332"/>
          </a:xfrm>
          <a:prstGeom prst="rect">
            <a:avLst/>
          </a:prstGeom>
          <a:noFill/>
        </p:spPr>
        <p:txBody>
          <a:bodyPr wrap="square" rtlCol="0">
            <a:spAutoFit/>
          </a:bodyPr>
          <a:lstStyle/>
          <a:p>
            <a:r>
              <a:rPr lang="es-ES" dirty="0">
                <a:latin typeface="Palatino Linotype" panose="02040502050505030304" pitchFamily="18" charset="0"/>
              </a:rPr>
              <a:t>Pose 3</a:t>
            </a:r>
          </a:p>
        </p:txBody>
      </p:sp>
      <p:pic>
        <p:nvPicPr>
          <p:cNvPr id="26" name="Imagen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190" y="3736575"/>
            <a:ext cx="3097530" cy="2568991"/>
          </a:xfrm>
          <a:prstGeom prst="rect">
            <a:avLst/>
          </a:prstGeom>
        </p:spPr>
      </p:pic>
    </p:spTree>
    <p:extLst>
      <p:ext uri="{BB962C8B-B14F-4D97-AF65-F5344CB8AC3E}">
        <p14:creationId xmlns:p14="http://schemas.microsoft.com/office/powerpoint/2010/main" val="2279262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680210" y="637171"/>
            <a:ext cx="1303020" cy="369332"/>
          </a:xfrm>
          <a:prstGeom prst="rect">
            <a:avLst/>
          </a:prstGeom>
          <a:noFill/>
        </p:spPr>
        <p:txBody>
          <a:bodyPr wrap="square" rtlCol="0">
            <a:spAutoFit/>
          </a:bodyPr>
          <a:lstStyle/>
          <a:p>
            <a:pPr algn="ctr"/>
            <a:r>
              <a:rPr lang="es-ES" b="1" dirty="0">
                <a:latin typeface="Palatino Linotype" panose="02040502050505030304" pitchFamily="18" charset="0"/>
              </a:rPr>
              <a:t>AHR</a:t>
            </a:r>
          </a:p>
        </p:txBody>
      </p:sp>
      <p:sp>
        <p:nvSpPr>
          <p:cNvPr id="5" name="CuadroTexto 4"/>
          <p:cNvSpPr txBox="1"/>
          <p:nvPr/>
        </p:nvSpPr>
        <p:spPr>
          <a:xfrm>
            <a:off x="7852409" y="637171"/>
            <a:ext cx="1303020" cy="369332"/>
          </a:xfrm>
          <a:prstGeom prst="rect">
            <a:avLst/>
          </a:prstGeom>
          <a:noFill/>
        </p:spPr>
        <p:txBody>
          <a:bodyPr wrap="square" rtlCol="0">
            <a:spAutoFit/>
          </a:bodyPr>
          <a:lstStyle/>
          <a:p>
            <a:pPr algn="ctr"/>
            <a:r>
              <a:rPr lang="es-ES" b="1" dirty="0">
                <a:latin typeface="Palatino Linotype" panose="02040502050505030304" pitchFamily="18" charset="0"/>
              </a:rPr>
              <a:t>ARNT</a:t>
            </a:r>
          </a:p>
        </p:txBody>
      </p:sp>
      <p:pic>
        <p:nvPicPr>
          <p:cNvPr id="6" name="Imagen 5" descr="C:\Users\Prueba\Desktop\ECSOC25 AHR\fisetinaahrsmodel1pose3rosadositiobhlhpasa.png"/>
          <p:cNvPicPr/>
          <p:nvPr/>
        </p:nvPicPr>
        <p:blipFill rotWithShape="1">
          <a:blip r:embed="rId2">
            <a:extLst>
              <a:ext uri="{28A0092B-C50C-407E-A947-70E740481C1C}">
                <a14:useLocalDpi xmlns:a14="http://schemas.microsoft.com/office/drawing/2010/main" val="0"/>
              </a:ext>
            </a:extLst>
          </a:blip>
          <a:srcRect r="14853" b="21084"/>
          <a:stretch/>
        </p:blipFill>
        <p:spPr bwMode="auto">
          <a:xfrm>
            <a:off x="622657" y="1284105"/>
            <a:ext cx="3406370" cy="2486491"/>
          </a:xfrm>
          <a:prstGeom prst="rect">
            <a:avLst/>
          </a:prstGeom>
          <a:noFill/>
          <a:ln>
            <a:noFill/>
          </a:ln>
        </p:spPr>
      </p:pic>
      <p:pic>
        <p:nvPicPr>
          <p:cNvPr id="7" name="Imagen 6" descr="C:\Users\Prueba\Desktop\ECSOC25 AHR\fisetinaahrsmodel1pose5rosadositiobhlhpasa.png"/>
          <p:cNvPicPr/>
          <p:nvPr/>
        </p:nvPicPr>
        <p:blipFill rotWithShape="1">
          <a:blip r:embed="rId3">
            <a:extLst>
              <a:ext uri="{28A0092B-C50C-407E-A947-70E740481C1C}">
                <a14:useLocalDpi xmlns:a14="http://schemas.microsoft.com/office/drawing/2010/main" val="0"/>
              </a:ext>
            </a:extLst>
          </a:blip>
          <a:srcRect b="20491"/>
          <a:stretch/>
        </p:blipFill>
        <p:spPr bwMode="auto">
          <a:xfrm>
            <a:off x="496808" y="3781133"/>
            <a:ext cx="3658068" cy="2238385"/>
          </a:xfrm>
          <a:prstGeom prst="rect">
            <a:avLst/>
          </a:prstGeom>
          <a:noFill/>
          <a:ln>
            <a:noFill/>
          </a:ln>
        </p:spPr>
      </p:pic>
      <p:pic>
        <p:nvPicPr>
          <p:cNvPr id="8" name="Imagen 7" descr="C:\Users\Prueba\Desktop\ECSOC25 AHR\fisetinaarnt4zp4pose1moradositiobhlhpasa.png"/>
          <p:cNvPicPr/>
          <p:nvPr/>
        </p:nvPicPr>
        <p:blipFill rotWithShape="1">
          <a:blip r:embed="rId4">
            <a:extLst>
              <a:ext uri="{28A0092B-C50C-407E-A947-70E740481C1C}">
                <a14:useLocalDpi xmlns:a14="http://schemas.microsoft.com/office/drawing/2010/main" val="0"/>
              </a:ext>
            </a:extLst>
          </a:blip>
          <a:srcRect l="4544" r="30355" b="20125"/>
          <a:stretch/>
        </p:blipFill>
        <p:spPr bwMode="auto">
          <a:xfrm>
            <a:off x="5435802" y="1238012"/>
            <a:ext cx="2691896" cy="2385298"/>
          </a:xfrm>
          <a:prstGeom prst="rect">
            <a:avLst/>
          </a:prstGeom>
          <a:noFill/>
          <a:ln>
            <a:noFill/>
          </a:ln>
        </p:spPr>
      </p:pic>
      <p:sp>
        <p:nvSpPr>
          <p:cNvPr id="9" name="CuadroTexto 8"/>
          <p:cNvSpPr txBox="1"/>
          <p:nvPr/>
        </p:nvSpPr>
        <p:spPr>
          <a:xfrm>
            <a:off x="5550102" y="947051"/>
            <a:ext cx="1131570" cy="369332"/>
          </a:xfrm>
          <a:prstGeom prst="rect">
            <a:avLst/>
          </a:prstGeom>
          <a:noFill/>
        </p:spPr>
        <p:txBody>
          <a:bodyPr wrap="square" rtlCol="0">
            <a:spAutoFit/>
          </a:bodyPr>
          <a:lstStyle/>
          <a:p>
            <a:r>
              <a:rPr lang="es-ES" dirty="0">
                <a:latin typeface="Palatino Linotype" panose="02040502050505030304" pitchFamily="18" charset="0"/>
              </a:rPr>
              <a:t>Pose 1</a:t>
            </a:r>
          </a:p>
        </p:txBody>
      </p:sp>
      <p:pic>
        <p:nvPicPr>
          <p:cNvPr id="10" name="Imagen 9" descr="C:\Users\Prueba\Desktop\ECSOC25 AHR\fisetinaarnt4zp4pose2moradositiobhlhpasa.png"/>
          <p:cNvPicPr/>
          <p:nvPr/>
        </p:nvPicPr>
        <p:blipFill rotWithShape="1">
          <a:blip r:embed="rId5">
            <a:extLst>
              <a:ext uri="{28A0092B-C50C-407E-A947-70E740481C1C}">
                <a14:useLocalDpi xmlns:a14="http://schemas.microsoft.com/office/drawing/2010/main" val="0"/>
              </a:ext>
            </a:extLst>
          </a:blip>
          <a:srcRect l="8127" b="20810"/>
          <a:stretch/>
        </p:blipFill>
        <p:spPr bwMode="auto">
          <a:xfrm>
            <a:off x="8506762" y="1316383"/>
            <a:ext cx="3357578" cy="2350970"/>
          </a:xfrm>
          <a:prstGeom prst="rect">
            <a:avLst/>
          </a:prstGeom>
          <a:noFill/>
          <a:ln>
            <a:noFill/>
          </a:ln>
        </p:spPr>
      </p:pic>
      <p:sp>
        <p:nvSpPr>
          <p:cNvPr id="11" name="CuadroTexto 10"/>
          <p:cNvSpPr txBox="1"/>
          <p:nvPr/>
        </p:nvSpPr>
        <p:spPr>
          <a:xfrm>
            <a:off x="8279130" y="966355"/>
            <a:ext cx="1131570" cy="369332"/>
          </a:xfrm>
          <a:prstGeom prst="rect">
            <a:avLst/>
          </a:prstGeom>
          <a:noFill/>
        </p:spPr>
        <p:txBody>
          <a:bodyPr wrap="square" rtlCol="0">
            <a:spAutoFit/>
          </a:bodyPr>
          <a:lstStyle/>
          <a:p>
            <a:r>
              <a:rPr lang="es-ES" dirty="0">
                <a:latin typeface="Palatino Linotype" panose="02040502050505030304" pitchFamily="18" charset="0"/>
              </a:rPr>
              <a:t>Pose 2</a:t>
            </a:r>
          </a:p>
        </p:txBody>
      </p:sp>
      <p:pic>
        <p:nvPicPr>
          <p:cNvPr id="12" name="Imagen 11" descr="C:\Users\Prueba\Desktop\ECSOC25 AHR\fisetinaarnt4zp4pose23moradositiopasa.png"/>
          <p:cNvPicPr/>
          <p:nvPr/>
        </p:nvPicPr>
        <p:blipFill rotWithShape="1">
          <a:blip r:embed="rId6" cstate="print">
            <a:extLst>
              <a:ext uri="{28A0092B-C50C-407E-A947-70E740481C1C}">
                <a14:useLocalDpi xmlns:a14="http://schemas.microsoft.com/office/drawing/2010/main" val="0"/>
              </a:ext>
            </a:extLst>
          </a:blip>
          <a:srcRect b="22407"/>
          <a:stretch/>
        </p:blipFill>
        <p:spPr bwMode="auto">
          <a:xfrm>
            <a:off x="5234940" y="3841335"/>
            <a:ext cx="3326130" cy="2432068"/>
          </a:xfrm>
          <a:prstGeom prst="rect">
            <a:avLst/>
          </a:prstGeom>
          <a:noFill/>
          <a:ln>
            <a:noFill/>
          </a:ln>
        </p:spPr>
      </p:pic>
      <p:sp>
        <p:nvSpPr>
          <p:cNvPr id="13" name="CuadroTexto 12"/>
          <p:cNvSpPr txBox="1"/>
          <p:nvPr/>
        </p:nvSpPr>
        <p:spPr>
          <a:xfrm>
            <a:off x="5550102" y="3729605"/>
            <a:ext cx="1131570" cy="369332"/>
          </a:xfrm>
          <a:prstGeom prst="rect">
            <a:avLst/>
          </a:prstGeom>
          <a:noFill/>
        </p:spPr>
        <p:txBody>
          <a:bodyPr wrap="square" rtlCol="0">
            <a:spAutoFit/>
          </a:bodyPr>
          <a:lstStyle/>
          <a:p>
            <a:r>
              <a:rPr lang="es-ES" dirty="0">
                <a:latin typeface="Palatino Linotype" panose="02040502050505030304" pitchFamily="18" charset="0"/>
              </a:rPr>
              <a:t>Pose 3</a:t>
            </a:r>
          </a:p>
        </p:txBody>
      </p:sp>
      <p:pic>
        <p:nvPicPr>
          <p:cNvPr id="14" name="Imagen 13" descr="C:\Users\Prueba\Desktop\ECSOC25 AHR\fisetinaarnt4zp4pose5moradositiopasa.png"/>
          <p:cNvPicPr/>
          <p:nvPr/>
        </p:nvPicPr>
        <p:blipFill>
          <a:blip r:embed="rId7">
            <a:extLst>
              <a:ext uri="{28A0092B-C50C-407E-A947-70E740481C1C}">
                <a14:useLocalDpi xmlns:a14="http://schemas.microsoft.com/office/drawing/2010/main" val="0"/>
              </a:ext>
            </a:extLst>
          </a:blip>
          <a:srcRect/>
          <a:stretch>
            <a:fillRect/>
          </a:stretch>
        </p:blipFill>
        <p:spPr bwMode="auto">
          <a:xfrm>
            <a:off x="8690076" y="3611918"/>
            <a:ext cx="3325696" cy="2777451"/>
          </a:xfrm>
          <a:prstGeom prst="rect">
            <a:avLst/>
          </a:prstGeom>
          <a:noFill/>
          <a:ln>
            <a:noFill/>
          </a:ln>
        </p:spPr>
      </p:pic>
      <p:sp>
        <p:nvSpPr>
          <p:cNvPr id="15" name="CuadroTexto 14"/>
          <p:cNvSpPr txBox="1"/>
          <p:nvPr/>
        </p:nvSpPr>
        <p:spPr>
          <a:xfrm>
            <a:off x="8279130" y="3655738"/>
            <a:ext cx="1131570" cy="369332"/>
          </a:xfrm>
          <a:prstGeom prst="rect">
            <a:avLst/>
          </a:prstGeom>
          <a:noFill/>
        </p:spPr>
        <p:txBody>
          <a:bodyPr wrap="square" rtlCol="0">
            <a:spAutoFit/>
          </a:bodyPr>
          <a:lstStyle/>
          <a:p>
            <a:r>
              <a:rPr lang="es-ES" dirty="0">
                <a:latin typeface="Palatino Linotype" panose="02040502050505030304" pitchFamily="18" charset="0"/>
              </a:rPr>
              <a:t>Pose 5</a:t>
            </a:r>
          </a:p>
        </p:txBody>
      </p:sp>
      <p:sp>
        <p:nvSpPr>
          <p:cNvPr id="16" name="Rectángulo 15"/>
          <p:cNvSpPr/>
          <p:nvPr/>
        </p:nvSpPr>
        <p:spPr>
          <a:xfrm>
            <a:off x="0" y="6459275"/>
            <a:ext cx="12192000" cy="369332"/>
          </a:xfrm>
          <a:prstGeom prst="rect">
            <a:avLst/>
          </a:prstGeom>
        </p:spPr>
        <p:txBody>
          <a:bodyPr wrap="square">
            <a:spAutoFit/>
          </a:bodyPr>
          <a:lstStyle/>
          <a:p>
            <a:r>
              <a:rPr lang="en-US" dirty="0">
                <a:latin typeface="Palatino Linotype" panose="02040502050505030304" pitchFamily="18" charset="0"/>
              </a:rPr>
              <a:t> </a:t>
            </a:r>
            <a:r>
              <a:rPr lang="en-US" sz="1600" b="1" dirty="0">
                <a:latin typeface="Palatino Linotype" panose="02040502050505030304" pitchFamily="18" charset="0"/>
              </a:rPr>
              <a:t>Figure 6. </a:t>
            </a:r>
            <a:r>
              <a:rPr lang="en-US" sz="1600" dirty="0">
                <a:latin typeface="Palatino Linotype" panose="02040502050505030304" pitchFamily="18" charset="0"/>
              </a:rPr>
              <a:t>Interaction network between monomeric proteins AHR, ARNT and the studied compound </a:t>
            </a:r>
            <a:r>
              <a:rPr lang="en-US" sz="1600" b="1" dirty="0">
                <a:latin typeface="Palatino Linotype" panose="02040502050505030304" pitchFamily="18" charset="0"/>
              </a:rPr>
              <a:t>2</a:t>
            </a:r>
            <a:r>
              <a:rPr lang="en-US" sz="1600" dirty="0">
                <a:latin typeface="Palatino Linotype" panose="02040502050505030304" pitchFamily="18" charset="0"/>
              </a:rPr>
              <a:t>.</a:t>
            </a:r>
            <a:endParaRPr lang="es-ES" dirty="0">
              <a:latin typeface="Palatino Linotype" panose="02040502050505030304" pitchFamily="18" charset="0"/>
            </a:endParaRPr>
          </a:p>
        </p:txBody>
      </p:sp>
      <p:sp>
        <p:nvSpPr>
          <p:cNvPr id="17" name="Rectángulo redondeado 16"/>
          <p:cNvSpPr/>
          <p:nvPr/>
        </p:nvSpPr>
        <p:spPr>
          <a:xfrm>
            <a:off x="240030" y="1030524"/>
            <a:ext cx="4183380" cy="5242879"/>
          </a:xfrm>
          <a:prstGeom prst="round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18" name="Rectángulo redondeado 17"/>
          <p:cNvSpPr/>
          <p:nvPr/>
        </p:nvSpPr>
        <p:spPr>
          <a:xfrm>
            <a:off x="4983480" y="1019987"/>
            <a:ext cx="7040879" cy="5369383"/>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20" name="Rectángulo 19">
            <a:extLst>
              <a:ext uri="{FF2B5EF4-FFF2-40B4-BE49-F238E27FC236}">
                <a16:creationId xmlns:a16="http://schemas.microsoft.com/office/drawing/2014/main" id="{BC58A6D4-1C1E-A141-B387-F8056E9D3BDC}"/>
              </a:ext>
            </a:extLst>
          </p:cNvPr>
          <p:cNvSpPr/>
          <p:nvPr/>
        </p:nvSpPr>
        <p:spPr>
          <a:xfrm>
            <a:off x="0" y="88481"/>
            <a:ext cx="7231468" cy="376129"/>
          </a:xfrm>
          <a:prstGeom prst="rect">
            <a:avLst/>
          </a:prstGeom>
        </p:spPr>
        <p:txBody>
          <a:bodyPr wrap="none">
            <a:spAutoFit/>
          </a:bodyPr>
          <a:lstStyle/>
          <a:p>
            <a:pPr algn="ctr">
              <a:lnSpc>
                <a:spcPct val="107000"/>
              </a:lnSpc>
              <a:spcAft>
                <a:spcPts val="800"/>
              </a:spcAft>
            </a:pPr>
            <a:r>
              <a:rPr lang="es-ES" dirty="0">
                <a:latin typeface="Palatino Linotype" panose="02040502050505030304" pitchFamily="18" charset="0"/>
                <a:ea typeface="Calibri" panose="020F0502020204030204" pitchFamily="34" charset="0"/>
                <a:cs typeface="Times New Roman" panose="02020603050405020304" pitchFamily="18" charset="0"/>
              </a:rPr>
              <a:t> </a:t>
            </a:r>
            <a:r>
              <a:rPr lang="en-US" b="1" dirty="0">
                <a:latin typeface="Palatino Linotype" panose="02040502050505030304" pitchFamily="18" charset="0"/>
                <a:ea typeface="Calibri" panose="020F0502020204030204" pitchFamily="34" charset="0"/>
                <a:cs typeface="Times New Roman" panose="02020603050405020304" pitchFamily="18" charset="0"/>
              </a:rPr>
              <a:t>Active flavonoids with a probability of blockage greater than 50 %</a:t>
            </a:r>
            <a:endParaRPr lang="es-ES" b="1" dirty="0">
              <a:latin typeface="Palatino Linotype" panose="020405020505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599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783288" y="521833"/>
            <a:ext cx="1303020" cy="369332"/>
          </a:xfrm>
          <a:prstGeom prst="rect">
            <a:avLst/>
          </a:prstGeom>
          <a:noFill/>
        </p:spPr>
        <p:txBody>
          <a:bodyPr wrap="square" rtlCol="0">
            <a:spAutoFit/>
          </a:bodyPr>
          <a:lstStyle/>
          <a:p>
            <a:pPr algn="ctr"/>
            <a:r>
              <a:rPr lang="es-ES" b="1" dirty="0">
                <a:latin typeface="Palatino Linotype" panose="02040502050505030304" pitchFamily="18" charset="0"/>
              </a:rPr>
              <a:t>AHR</a:t>
            </a:r>
          </a:p>
        </p:txBody>
      </p:sp>
      <p:sp>
        <p:nvSpPr>
          <p:cNvPr id="5" name="CuadroTexto 4"/>
          <p:cNvSpPr txBox="1"/>
          <p:nvPr/>
        </p:nvSpPr>
        <p:spPr>
          <a:xfrm>
            <a:off x="8974622" y="521833"/>
            <a:ext cx="1303020" cy="369332"/>
          </a:xfrm>
          <a:prstGeom prst="rect">
            <a:avLst/>
          </a:prstGeom>
          <a:noFill/>
        </p:spPr>
        <p:txBody>
          <a:bodyPr wrap="square" rtlCol="0">
            <a:spAutoFit/>
          </a:bodyPr>
          <a:lstStyle/>
          <a:p>
            <a:pPr algn="ctr"/>
            <a:r>
              <a:rPr lang="es-ES" b="1" dirty="0">
                <a:latin typeface="Palatino Linotype" panose="02040502050505030304" pitchFamily="18" charset="0"/>
              </a:rPr>
              <a:t>ARNT</a:t>
            </a:r>
          </a:p>
        </p:txBody>
      </p:sp>
      <p:pic>
        <p:nvPicPr>
          <p:cNvPr id="6" name="Imagen 5" descr="C:\Users\Prueba\Desktop\ECSOC25 AHR\leuteolinaahrsmodel1pose4rosadofuertesitiobhlhpasa.png"/>
          <p:cNvPicPr/>
          <p:nvPr/>
        </p:nvPicPr>
        <p:blipFill rotWithShape="1">
          <a:blip r:embed="rId2">
            <a:extLst>
              <a:ext uri="{28A0092B-C50C-407E-A947-70E740481C1C}">
                <a14:useLocalDpi xmlns:a14="http://schemas.microsoft.com/office/drawing/2010/main" val="0"/>
              </a:ext>
            </a:extLst>
          </a:blip>
          <a:srcRect l="5031" t="2477" r="18346" b="22049"/>
          <a:stretch/>
        </p:blipFill>
        <p:spPr bwMode="auto">
          <a:xfrm>
            <a:off x="360379" y="1140765"/>
            <a:ext cx="3006090" cy="2416271"/>
          </a:xfrm>
          <a:prstGeom prst="rect">
            <a:avLst/>
          </a:prstGeom>
          <a:noFill/>
          <a:ln>
            <a:noFill/>
          </a:ln>
        </p:spPr>
      </p:pic>
      <p:pic>
        <p:nvPicPr>
          <p:cNvPr id="7" name="Imagen 6" descr="C:\Users\Prueba\Desktop\ECSOC25 AHR\leuteolinaahrsmodel1pose1rosadofuertesitiobhlhpasa.png"/>
          <p:cNvPicPr/>
          <p:nvPr/>
        </p:nvPicPr>
        <p:blipFill rotWithShape="1">
          <a:blip r:embed="rId3" cstate="print">
            <a:extLst>
              <a:ext uri="{28A0092B-C50C-407E-A947-70E740481C1C}">
                <a14:useLocalDpi xmlns:a14="http://schemas.microsoft.com/office/drawing/2010/main" val="0"/>
              </a:ext>
            </a:extLst>
          </a:blip>
          <a:srcRect b="20974"/>
          <a:stretch/>
        </p:blipFill>
        <p:spPr bwMode="auto">
          <a:xfrm>
            <a:off x="3230094" y="1041060"/>
            <a:ext cx="3479316" cy="2568176"/>
          </a:xfrm>
          <a:prstGeom prst="rect">
            <a:avLst/>
          </a:prstGeom>
          <a:noFill/>
          <a:ln>
            <a:noFill/>
          </a:ln>
        </p:spPr>
      </p:pic>
      <p:sp>
        <p:nvSpPr>
          <p:cNvPr id="8" name="CuadroTexto 7"/>
          <p:cNvSpPr txBox="1"/>
          <p:nvPr/>
        </p:nvSpPr>
        <p:spPr>
          <a:xfrm>
            <a:off x="614529" y="973009"/>
            <a:ext cx="1131570" cy="369332"/>
          </a:xfrm>
          <a:prstGeom prst="rect">
            <a:avLst/>
          </a:prstGeom>
          <a:noFill/>
        </p:spPr>
        <p:txBody>
          <a:bodyPr wrap="square" rtlCol="0">
            <a:spAutoFit/>
          </a:bodyPr>
          <a:lstStyle/>
          <a:p>
            <a:r>
              <a:rPr lang="es-ES" dirty="0">
                <a:latin typeface="Palatino Linotype" panose="02040502050505030304" pitchFamily="18" charset="0"/>
              </a:rPr>
              <a:t>Pose 1</a:t>
            </a:r>
          </a:p>
        </p:txBody>
      </p:sp>
      <p:sp>
        <p:nvSpPr>
          <p:cNvPr id="9" name="CuadroTexto 8"/>
          <p:cNvSpPr txBox="1"/>
          <p:nvPr/>
        </p:nvSpPr>
        <p:spPr>
          <a:xfrm>
            <a:off x="3401544" y="974071"/>
            <a:ext cx="1131570" cy="369332"/>
          </a:xfrm>
          <a:prstGeom prst="rect">
            <a:avLst/>
          </a:prstGeom>
          <a:noFill/>
        </p:spPr>
        <p:txBody>
          <a:bodyPr wrap="square" rtlCol="0">
            <a:spAutoFit/>
          </a:bodyPr>
          <a:lstStyle/>
          <a:p>
            <a:r>
              <a:rPr lang="es-ES" dirty="0">
                <a:latin typeface="Palatino Linotype" panose="02040502050505030304" pitchFamily="18" charset="0"/>
              </a:rPr>
              <a:t>Pose 2</a:t>
            </a:r>
          </a:p>
        </p:txBody>
      </p:sp>
      <p:sp>
        <p:nvSpPr>
          <p:cNvPr id="10" name="CuadroTexto 9"/>
          <p:cNvSpPr txBox="1"/>
          <p:nvPr/>
        </p:nvSpPr>
        <p:spPr>
          <a:xfrm>
            <a:off x="659463" y="3540126"/>
            <a:ext cx="1131570" cy="369332"/>
          </a:xfrm>
          <a:prstGeom prst="rect">
            <a:avLst/>
          </a:prstGeom>
          <a:noFill/>
        </p:spPr>
        <p:txBody>
          <a:bodyPr wrap="square" rtlCol="0">
            <a:spAutoFit/>
          </a:bodyPr>
          <a:lstStyle/>
          <a:p>
            <a:r>
              <a:rPr lang="es-ES" dirty="0">
                <a:latin typeface="Palatino Linotype" panose="02040502050505030304" pitchFamily="18" charset="0"/>
              </a:rPr>
              <a:t>Pose 3</a:t>
            </a:r>
          </a:p>
        </p:txBody>
      </p:sp>
      <p:sp>
        <p:nvSpPr>
          <p:cNvPr id="11" name="CuadroTexto 10"/>
          <p:cNvSpPr txBox="1"/>
          <p:nvPr/>
        </p:nvSpPr>
        <p:spPr>
          <a:xfrm>
            <a:off x="3401544" y="3527440"/>
            <a:ext cx="1131570" cy="369332"/>
          </a:xfrm>
          <a:prstGeom prst="rect">
            <a:avLst/>
          </a:prstGeom>
          <a:noFill/>
        </p:spPr>
        <p:txBody>
          <a:bodyPr wrap="square" rtlCol="0">
            <a:spAutoFit/>
          </a:bodyPr>
          <a:lstStyle/>
          <a:p>
            <a:r>
              <a:rPr lang="es-ES" dirty="0">
                <a:latin typeface="Palatino Linotype" panose="02040502050505030304" pitchFamily="18" charset="0"/>
              </a:rPr>
              <a:t>Pose 4</a:t>
            </a:r>
          </a:p>
        </p:txBody>
      </p:sp>
      <p:pic>
        <p:nvPicPr>
          <p:cNvPr id="12" name="Imagen 11" descr="C:\Users\Prueba\Desktop\ECSOC25 AHR\leuteolinaahrsmodel1pose3rosadofuertesitiobhlhpasa.png"/>
          <p:cNvPicPr/>
          <p:nvPr/>
        </p:nvPicPr>
        <p:blipFill rotWithShape="1">
          <a:blip r:embed="rId4" cstate="print">
            <a:extLst>
              <a:ext uri="{28A0092B-C50C-407E-A947-70E740481C1C}">
                <a14:useLocalDpi xmlns:a14="http://schemas.microsoft.com/office/drawing/2010/main" val="0"/>
              </a:ext>
            </a:extLst>
          </a:blip>
          <a:srcRect t="3037" b="22330"/>
          <a:stretch/>
        </p:blipFill>
        <p:spPr bwMode="auto">
          <a:xfrm>
            <a:off x="160187" y="3891597"/>
            <a:ext cx="3165943" cy="2381806"/>
          </a:xfrm>
          <a:prstGeom prst="rect">
            <a:avLst/>
          </a:prstGeom>
          <a:noFill/>
          <a:ln>
            <a:noFill/>
          </a:ln>
        </p:spPr>
      </p:pic>
      <p:pic>
        <p:nvPicPr>
          <p:cNvPr id="13" name="Imagen 12" descr="C:\Users\Prueba\Desktop\ECSOC25 AHR\leuteolinaahrsmodel1pose2rosadofuertesitiobhlhpasa.png"/>
          <p:cNvPicPr/>
          <p:nvPr/>
        </p:nvPicPr>
        <p:blipFill rotWithShape="1">
          <a:blip r:embed="rId5" cstate="print">
            <a:extLst>
              <a:ext uri="{28A0092B-C50C-407E-A947-70E740481C1C}">
                <a14:useLocalDpi xmlns:a14="http://schemas.microsoft.com/office/drawing/2010/main" val="0"/>
              </a:ext>
            </a:extLst>
          </a:blip>
          <a:srcRect b="22118"/>
          <a:stretch/>
        </p:blipFill>
        <p:spPr bwMode="auto">
          <a:xfrm>
            <a:off x="3326130" y="3814976"/>
            <a:ext cx="3064811" cy="2515386"/>
          </a:xfrm>
          <a:prstGeom prst="rect">
            <a:avLst/>
          </a:prstGeom>
          <a:noFill/>
          <a:ln>
            <a:noFill/>
          </a:ln>
        </p:spPr>
      </p:pic>
      <p:sp>
        <p:nvSpPr>
          <p:cNvPr id="14" name="Rectángulo 13"/>
          <p:cNvSpPr/>
          <p:nvPr/>
        </p:nvSpPr>
        <p:spPr>
          <a:xfrm>
            <a:off x="0" y="6475869"/>
            <a:ext cx="12192000" cy="369332"/>
          </a:xfrm>
          <a:prstGeom prst="rect">
            <a:avLst/>
          </a:prstGeom>
        </p:spPr>
        <p:txBody>
          <a:bodyPr wrap="square">
            <a:spAutoFit/>
          </a:bodyPr>
          <a:lstStyle/>
          <a:p>
            <a:r>
              <a:rPr lang="en-US" dirty="0">
                <a:latin typeface="Palatino Linotype" panose="02040502050505030304" pitchFamily="18" charset="0"/>
              </a:rPr>
              <a:t> </a:t>
            </a:r>
            <a:r>
              <a:rPr lang="en-US" sz="1600" b="1" dirty="0">
                <a:latin typeface="Palatino Linotype" panose="02040502050505030304" pitchFamily="18" charset="0"/>
              </a:rPr>
              <a:t>Figure 7. </a:t>
            </a:r>
            <a:r>
              <a:rPr lang="en-US" sz="1600" dirty="0">
                <a:latin typeface="Palatino Linotype" panose="02040502050505030304" pitchFamily="18" charset="0"/>
              </a:rPr>
              <a:t>Interaction network between monomeric proteins AHR, ARNT and the studied compound </a:t>
            </a:r>
            <a:r>
              <a:rPr lang="en-US" sz="1600" b="1" dirty="0">
                <a:latin typeface="Palatino Linotype" panose="02040502050505030304" pitchFamily="18" charset="0"/>
              </a:rPr>
              <a:t>3</a:t>
            </a:r>
            <a:r>
              <a:rPr lang="en-US" sz="1600" dirty="0">
                <a:latin typeface="Palatino Linotype" panose="02040502050505030304" pitchFamily="18" charset="0"/>
              </a:rPr>
              <a:t>.</a:t>
            </a:r>
            <a:endParaRPr lang="es-ES" dirty="0">
              <a:latin typeface="Palatino Linotype" panose="02040502050505030304" pitchFamily="18" charset="0"/>
            </a:endParaRPr>
          </a:p>
        </p:txBody>
      </p:sp>
      <p:pic>
        <p:nvPicPr>
          <p:cNvPr id="15" name="Imagen 14"/>
          <p:cNvPicPr>
            <a:picLocks noChangeAspect="1"/>
          </p:cNvPicPr>
          <p:nvPr/>
        </p:nvPicPr>
        <p:blipFill rotWithShape="1">
          <a:blip r:embed="rId6" cstate="print">
            <a:extLst>
              <a:ext uri="{28A0092B-C50C-407E-A947-70E740481C1C}">
                <a14:useLocalDpi xmlns:a14="http://schemas.microsoft.com/office/drawing/2010/main" val="0"/>
              </a:ext>
            </a:extLst>
          </a:blip>
          <a:srcRect t="3680" b="21597"/>
          <a:stretch/>
        </p:blipFill>
        <p:spPr>
          <a:xfrm>
            <a:off x="7536514" y="1032017"/>
            <a:ext cx="4179236" cy="2278051"/>
          </a:xfrm>
          <a:prstGeom prst="rect">
            <a:avLst/>
          </a:prstGeom>
        </p:spPr>
      </p:pic>
      <p:sp>
        <p:nvSpPr>
          <p:cNvPr id="16" name="CuadroTexto 15"/>
          <p:cNvSpPr txBox="1"/>
          <p:nvPr/>
        </p:nvSpPr>
        <p:spPr>
          <a:xfrm>
            <a:off x="7536514" y="1077784"/>
            <a:ext cx="1131570" cy="369332"/>
          </a:xfrm>
          <a:prstGeom prst="rect">
            <a:avLst/>
          </a:prstGeom>
          <a:noFill/>
        </p:spPr>
        <p:txBody>
          <a:bodyPr wrap="square" rtlCol="0">
            <a:spAutoFit/>
          </a:bodyPr>
          <a:lstStyle/>
          <a:p>
            <a:r>
              <a:rPr lang="es-ES" dirty="0">
                <a:latin typeface="Palatino Linotype" panose="02040502050505030304" pitchFamily="18" charset="0"/>
              </a:rPr>
              <a:t>Pose 1</a:t>
            </a:r>
          </a:p>
        </p:txBody>
      </p:sp>
      <p:pic>
        <p:nvPicPr>
          <p:cNvPr id="17" name="Imagen 16" descr="C:\Users\Prueba\Desktop\ECSOC25 AHR\f4,7ahrsmodel1pose5amarillositiobhlhpasa.png"/>
          <p:cNvPicPr/>
          <p:nvPr/>
        </p:nvPicPr>
        <p:blipFill rotWithShape="1">
          <a:blip r:embed="rId7" cstate="print">
            <a:extLst>
              <a:ext uri="{28A0092B-C50C-407E-A947-70E740481C1C}">
                <a14:useLocalDpi xmlns:a14="http://schemas.microsoft.com/office/drawing/2010/main" val="0"/>
              </a:ext>
            </a:extLst>
          </a:blip>
          <a:srcRect t="80542"/>
          <a:stretch/>
        </p:blipFill>
        <p:spPr bwMode="auto">
          <a:xfrm>
            <a:off x="8759190" y="5520690"/>
            <a:ext cx="3265169" cy="752713"/>
          </a:xfrm>
          <a:prstGeom prst="rect">
            <a:avLst/>
          </a:prstGeom>
          <a:noFill/>
          <a:ln>
            <a:noFill/>
          </a:ln>
        </p:spPr>
      </p:pic>
      <p:sp>
        <p:nvSpPr>
          <p:cNvPr id="18" name="Rectángulo redondeado 17"/>
          <p:cNvSpPr/>
          <p:nvPr/>
        </p:nvSpPr>
        <p:spPr>
          <a:xfrm>
            <a:off x="160187" y="918083"/>
            <a:ext cx="6549223" cy="5471287"/>
          </a:xfrm>
          <a:prstGeom prst="round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19" name="Rectángulo redondeado 18"/>
          <p:cNvSpPr/>
          <p:nvPr/>
        </p:nvSpPr>
        <p:spPr>
          <a:xfrm>
            <a:off x="7208686" y="918082"/>
            <a:ext cx="4815673" cy="5471287"/>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23" name="CuadroTexto 22"/>
          <p:cNvSpPr txBox="1"/>
          <p:nvPr/>
        </p:nvSpPr>
        <p:spPr>
          <a:xfrm>
            <a:off x="7582686" y="3426035"/>
            <a:ext cx="1131570" cy="369332"/>
          </a:xfrm>
          <a:prstGeom prst="rect">
            <a:avLst/>
          </a:prstGeom>
          <a:noFill/>
        </p:spPr>
        <p:txBody>
          <a:bodyPr wrap="square" rtlCol="0">
            <a:spAutoFit/>
          </a:bodyPr>
          <a:lstStyle/>
          <a:p>
            <a:r>
              <a:rPr lang="es-ES" dirty="0">
                <a:latin typeface="Palatino Linotype" panose="02040502050505030304" pitchFamily="18" charset="0"/>
              </a:rPr>
              <a:t>Pose 3</a:t>
            </a:r>
          </a:p>
        </p:txBody>
      </p:sp>
      <p:pic>
        <p:nvPicPr>
          <p:cNvPr id="25" name="Imagen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82686" y="3329330"/>
            <a:ext cx="4133063" cy="2376022"/>
          </a:xfrm>
          <a:prstGeom prst="rect">
            <a:avLst/>
          </a:prstGeom>
        </p:spPr>
      </p:pic>
      <p:sp>
        <p:nvSpPr>
          <p:cNvPr id="24" name="Rectángulo 23">
            <a:extLst>
              <a:ext uri="{FF2B5EF4-FFF2-40B4-BE49-F238E27FC236}">
                <a16:creationId xmlns:a16="http://schemas.microsoft.com/office/drawing/2014/main" id="{B6737AB8-F6D5-344E-B4EF-D3A786194862}"/>
              </a:ext>
            </a:extLst>
          </p:cNvPr>
          <p:cNvSpPr/>
          <p:nvPr/>
        </p:nvSpPr>
        <p:spPr>
          <a:xfrm>
            <a:off x="0" y="88481"/>
            <a:ext cx="7231468" cy="376129"/>
          </a:xfrm>
          <a:prstGeom prst="rect">
            <a:avLst/>
          </a:prstGeom>
        </p:spPr>
        <p:txBody>
          <a:bodyPr wrap="none">
            <a:spAutoFit/>
          </a:bodyPr>
          <a:lstStyle/>
          <a:p>
            <a:pPr algn="ctr">
              <a:lnSpc>
                <a:spcPct val="107000"/>
              </a:lnSpc>
              <a:spcAft>
                <a:spcPts val="800"/>
              </a:spcAft>
            </a:pPr>
            <a:r>
              <a:rPr lang="es-ES" dirty="0">
                <a:latin typeface="Palatino Linotype" panose="02040502050505030304" pitchFamily="18" charset="0"/>
                <a:ea typeface="Calibri" panose="020F0502020204030204" pitchFamily="34" charset="0"/>
                <a:cs typeface="Times New Roman" panose="02020603050405020304" pitchFamily="18" charset="0"/>
              </a:rPr>
              <a:t> </a:t>
            </a:r>
            <a:r>
              <a:rPr lang="en-US" b="1" dirty="0">
                <a:latin typeface="Palatino Linotype" panose="02040502050505030304" pitchFamily="18" charset="0"/>
                <a:ea typeface="Calibri" panose="020F0502020204030204" pitchFamily="34" charset="0"/>
                <a:cs typeface="Times New Roman" panose="02020603050405020304" pitchFamily="18" charset="0"/>
              </a:rPr>
              <a:t>Active flavonoids with a probability of blockage greater than 50 %</a:t>
            </a:r>
            <a:endParaRPr lang="es-ES" b="1" dirty="0">
              <a:latin typeface="Palatino Linotype" panose="020405020505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2936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640288" y="625918"/>
            <a:ext cx="1303020" cy="369332"/>
          </a:xfrm>
          <a:prstGeom prst="rect">
            <a:avLst/>
          </a:prstGeom>
          <a:noFill/>
        </p:spPr>
        <p:txBody>
          <a:bodyPr wrap="square" rtlCol="0">
            <a:spAutoFit/>
          </a:bodyPr>
          <a:lstStyle/>
          <a:p>
            <a:pPr algn="ctr"/>
            <a:r>
              <a:rPr lang="es-ES" b="1" dirty="0">
                <a:latin typeface="Palatino Linotype" panose="02040502050505030304" pitchFamily="18" charset="0"/>
              </a:rPr>
              <a:t>AHR</a:t>
            </a:r>
          </a:p>
        </p:txBody>
      </p:sp>
      <p:sp>
        <p:nvSpPr>
          <p:cNvPr id="5" name="CuadroTexto 4"/>
          <p:cNvSpPr txBox="1"/>
          <p:nvPr/>
        </p:nvSpPr>
        <p:spPr>
          <a:xfrm>
            <a:off x="7806607" y="625918"/>
            <a:ext cx="1303020" cy="369332"/>
          </a:xfrm>
          <a:prstGeom prst="rect">
            <a:avLst/>
          </a:prstGeom>
          <a:noFill/>
        </p:spPr>
        <p:txBody>
          <a:bodyPr wrap="square" rtlCol="0">
            <a:spAutoFit/>
          </a:bodyPr>
          <a:lstStyle/>
          <a:p>
            <a:pPr algn="ctr"/>
            <a:r>
              <a:rPr lang="es-ES" b="1" dirty="0">
                <a:latin typeface="Palatino Linotype" panose="02040502050505030304" pitchFamily="18" charset="0"/>
              </a:rPr>
              <a:t>ARNT</a:t>
            </a:r>
          </a:p>
        </p:txBody>
      </p:sp>
      <p:pic>
        <p:nvPicPr>
          <p:cNvPr id="7" name="Imagen 6" descr="C:\Users\Prueba\Desktop\ECSOC25 AHR\apigeninaahrsmodel1pose2anaranjadositiobhlhpasa.png"/>
          <p:cNvPicPr/>
          <p:nvPr/>
        </p:nvPicPr>
        <p:blipFill rotWithShape="1">
          <a:blip r:embed="rId2">
            <a:extLst>
              <a:ext uri="{28A0092B-C50C-407E-A947-70E740481C1C}">
                <a14:useLocalDpi xmlns:a14="http://schemas.microsoft.com/office/drawing/2010/main" val="0"/>
              </a:ext>
            </a:extLst>
          </a:blip>
          <a:srcRect b="21506"/>
          <a:stretch/>
        </p:blipFill>
        <p:spPr bwMode="auto">
          <a:xfrm>
            <a:off x="532614" y="1277937"/>
            <a:ext cx="3890796" cy="2551114"/>
          </a:xfrm>
          <a:prstGeom prst="rect">
            <a:avLst/>
          </a:prstGeom>
          <a:noFill/>
          <a:ln>
            <a:noFill/>
          </a:ln>
        </p:spPr>
      </p:pic>
      <p:sp>
        <p:nvSpPr>
          <p:cNvPr id="8" name="CuadroTexto 7"/>
          <p:cNvSpPr txBox="1"/>
          <p:nvPr/>
        </p:nvSpPr>
        <p:spPr>
          <a:xfrm>
            <a:off x="532614" y="1031520"/>
            <a:ext cx="1131570" cy="369332"/>
          </a:xfrm>
          <a:prstGeom prst="rect">
            <a:avLst/>
          </a:prstGeom>
          <a:noFill/>
        </p:spPr>
        <p:txBody>
          <a:bodyPr wrap="square" rtlCol="0">
            <a:spAutoFit/>
          </a:bodyPr>
          <a:lstStyle/>
          <a:p>
            <a:r>
              <a:rPr lang="es-ES" dirty="0">
                <a:latin typeface="Palatino Linotype" panose="02040502050505030304" pitchFamily="18" charset="0"/>
              </a:rPr>
              <a:t>Pose 2</a:t>
            </a:r>
          </a:p>
        </p:txBody>
      </p:sp>
      <p:pic>
        <p:nvPicPr>
          <p:cNvPr id="9" name="Imagen 8" descr="C:\Users\Prueba\Desktop\ECSOC25 AHR\apigeninaahrsmodel1pose4anaranjadositiobhlhpasa.png"/>
          <p:cNvPicPr/>
          <p:nvPr/>
        </p:nvPicPr>
        <p:blipFill rotWithShape="1">
          <a:blip r:embed="rId3">
            <a:extLst>
              <a:ext uri="{28A0092B-C50C-407E-A947-70E740481C1C}">
                <a14:useLocalDpi xmlns:a14="http://schemas.microsoft.com/office/drawing/2010/main" val="0"/>
              </a:ext>
            </a:extLst>
          </a:blip>
          <a:srcRect b="21736"/>
          <a:stretch/>
        </p:blipFill>
        <p:spPr bwMode="auto">
          <a:xfrm>
            <a:off x="331470" y="3945018"/>
            <a:ext cx="4000500" cy="2373741"/>
          </a:xfrm>
          <a:prstGeom prst="rect">
            <a:avLst/>
          </a:prstGeom>
          <a:noFill/>
          <a:ln>
            <a:noFill/>
          </a:ln>
        </p:spPr>
      </p:pic>
      <p:sp>
        <p:nvSpPr>
          <p:cNvPr id="10" name="CuadroTexto 9"/>
          <p:cNvSpPr txBox="1"/>
          <p:nvPr/>
        </p:nvSpPr>
        <p:spPr>
          <a:xfrm>
            <a:off x="532614" y="3767645"/>
            <a:ext cx="1131570" cy="369332"/>
          </a:xfrm>
          <a:prstGeom prst="rect">
            <a:avLst/>
          </a:prstGeom>
          <a:noFill/>
        </p:spPr>
        <p:txBody>
          <a:bodyPr wrap="square" rtlCol="0">
            <a:spAutoFit/>
          </a:bodyPr>
          <a:lstStyle/>
          <a:p>
            <a:r>
              <a:rPr lang="es-ES" dirty="0">
                <a:latin typeface="Palatino Linotype" panose="02040502050505030304" pitchFamily="18" charset="0"/>
              </a:rPr>
              <a:t>Pose 4</a:t>
            </a:r>
          </a:p>
        </p:txBody>
      </p:sp>
      <p:sp>
        <p:nvSpPr>
          <p:cNvPr id="11" name="Rectángulo 10"/>
          <p:cNvSpPr/>
          <p:nvPr/>
        </p:nvSpPr>
        <p:spPr>
          <a:xfrm>
            <a:off x="-1" y="6488226"/>
            <a:ext cx="12192001" cy="369332"/>
          </a:xfrm>
          <a:prstGeom prst="rect">
            <a:avLst/>
          </a:prstGeom>
        </p:spPr>
        <p:txBody>
          <a:bodyPr wrap="square">
            <a:spAutoFit/>
          </a:bodyPr>
          <a:lstStyle/>
          <a:p>
            <a:r>
              <a:rPr lang="en-US" dirty="0">
                <a:latin typeface="Palatino Linotype" panose="02040502050505030304" pitchFamily="18" charset="0"/>
              </a:rPr>
              <a:t> </a:t>
            </a:r>
            <a:r>
              <a:rPr lang="en-US" sz="1600" b="1" dirty="0">
                <a:latin typeface="Palatino Linotype" panose="02040502050505030304" pitchFamily="18" charset="0"/>
              </a:rPr>
              <a:t>Figure 8. </a:t>
            </a:r>
            <a:r>
              <a:rPr lang="en-US" sz="1600" dirty="0">
                <a:latin typeface="Palatino Linotype" panose="02040502050505030304" pitchFamily="18" charset="0"/>
              </a:rPr>
              <a:t>Interaction network between monomeric protein AHR, ARNT and the studied compound </a:t>
            </a:r>
            <a:r>
              <a:rPr lang="en-US" sz="1600" b="1" dirty="0">
                <a:latin typeface="Palatino Linotype" panose="02040502050505030304" pitchFamily="18" charset="0"/>
              </a:rPr>
              <a:t>4</a:t>
            </a:r>
            <a:r>
              <a:rPr lang="en-US" sz="1600" dirty="0">
                <a:latin typeface="Palatino Linotype" panose="02040502050505030304" pitchFamily="18" charset="0"/>
              </a:rPr>
              <a:t>.</a:t>
            </a:r>
            <a:endParaRPr lang="es-ES" dirty="0">
              <a:latin typeface="Palatino Linotype" panose="02040502050505030304" pitchFamily="18" charset="0"/>
            </a:endParaRPr>
          </a:p>
        </p:txBody>
      </p:sp>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r="5211" b="20612"/>
          <a:stretch/>
        </p:blipFill>
        <p:spPr>
          <a:xfrm>
            <a:off x="5283684" y="1136316"/>
            <a:ext cx="3331765" cy="2687020"/>
          </a:xfrm>
          <a:prstGeom prst="rect">
            <a:avLst/>
          </a:prstGeom>
        </p:spPr>
      </p:pic>
      <p:sp>
        <p:nvSpPr>
          <p:cNvPr id="13" name="CuadroTexto 12"/>
          <p:cNvSpPr txBox="1"/>
          <p:nvPr/>
        </p:nvSpPr>
        <p:spPr>
          <a:xfrm>
            <a:off x="5304012" y="1030524"/>
            <a:ext cx="1131570" cy="369332"/>
          </a:xfrm>
          <a:prstGeom prst="rect">
            <a:avLst/>
          </a:prstGeom>
          <a:noFill/>
        </p:spPr>
        <p:txBody>
          <a:bodyPr wrap="square" rtlCol="0">
            <a:spAutoFit/>
          </a:bodyPr>
          <a:lstStyle/>
          <a:p>
            <a:r>
              <a:rPr lang="es-ES" dirty="0">
                <a:latin typeface="Palatino Linotype" panose="02040502050505030304" pitchFamily="18" charset="0"/>
              </a:rPr>
              <a:t>Pose 1</a:t>
            </a:r>
          </a:p>
        </p:txBody>
      </p:sp>
      <p:sp>
        <p:nvSpPr>
          <p:cNvPr id="14" name="CuadroTexto 13"/>
          <p:cNvSpPr txBox="1"/>
          <p:nvPr/>
        </p:nvSpPr>
        <p:spPr>
          <a:xfrm>
            <a:off x="8664186" y="1030524"/>
            <a:ext cx="1131570" cy="369332"/>
          </a:xfrm>
          <a:prstGeom prst="rect">
            <a:avLst/>
          </a:prstGeom>
          <a:noFill/>
        </p:spPr>
        <p:txBody>
          <a:bodyPr wrap="square" rtlCol="0">
            <a:spAutoFit/>
          </a:bodyPr>
          <a:lstStyle/>
          <a:p>
            <a:r>
              <a:rPr lang="es-ES" dirty="0">
                <a:latin typeface="Palatino Linotype" panose="02040502050505030304" pitchFamily="18" charset="0"/>
              </a:rPr>
              <a:t>Pose 2</a:t>
            </a:r>
          </a:p>
        </p:txBody>
      </p:sp>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b="20232"/>
          <a:stretch/>
        </p:blipFill>
        <p:spPr>
          <a:xfrm>
            <a:off x="8615450" y="1399856"/>
            <a:ext cx="3576550" cy="2423479"/>
          </a:xfrm>
          <a:prstGeom prst="rect">
            <a:avLst/>
          </a:prstGeom>
        </p:spPr>
      </p:pic>
      <p:pic>
        <p:nvPicPr>
          <p:cNvPr id="16" name="Imagen 15"/>
          <p:cNvPicPr>
            <a:picLocks noChangeAspect="1"/>
          </p:cNvPicPr>
          <p:nvPr/>
        </p:nvPicPr>
        <p:blipFill rotWithShape="1">
          <a:blip r:embed="rId6" cstate="print">
            <a:extLst>
              <a:ext uri="{28A0092B-C50C-407E-A947-70E740481C1C}">
                <a14:useLocalDpi xmlns:a14="http://schemas.microsoft.com/office/drawing/2010/main" val="0"/>
              </a:ext>
            </a:extLst>
          </a:blip>
          <a:srcRect r="27405" b="20969"/>
          <a:stretch/>
        </p:blipFill>
        <p:spPr>
          <a:xfrm>
            <a:off x="5283684" y="3767645"/>
            <a:ext cx="3007042" cy="2481319"/>
          </a:xfrm>
          <a:prstGeom prst="rect">
            <a:avLst/>
          </a:prstGeom>
        </p:spPr>
      </p:pic>
      <p:sp>
        <p:nvSpPr>
          <p:cNvPr id="17" name="CuadroTexto 16"/>
          <p:cNvSpPr txBox="1"/>
          <p:nvPr/>
        </p:nvSpPr>
        <p:spPr>
          <a:xfrm>
            <a:off x="5355382" y="3731003"/>
            <a:ext cx="1131570" cy="369332"/>
          </a:xfrm>
          <a:prstGeom prst="rect">
            <a:avLst/>
          </a:prstGeom>
          <a:noFill/>
        </p:spPr>
        <p:txBody>
          <a:bodyPr wrap="square" rtlCol="0">
            <a:spAutoFit/>
          </a:bodyPr>
          <a:lstStyle/>
          <a:p>
            <a:r>
              <a:rPr lang="es-ES" dirty="0">
                <a:latin typeface="Palatino Linotype" panose="02040502050505030304" pitchFamily="18" charset="0"/>
              </a:rPr>
              <a:t>Pose 3</a:t>
            </a:r>
          </a:p>
        </p:txBody>
      </p:sp>
      <p:pic>
        <p:nvPicPr>
          <p:cNvPr id="18" name="Imagen 17" descr="C:\Users\Prueba\Desktop\ECSOC25 AHR\f4,7ahrsmodel1pose5amarillositiobhlhpasa.png"/>
          <p:cNvPicPr/>
          <p:nvPr/>
        </p:nvPicPr>
        <p:blipFill rotWithShape="1">
          <a:blip r:embed="rId7" cstate="print">
            <a:extLst>
              <a:ext uri="{28A0092B-C50C-407E-A947-70E740481C1C}">
                <a14:useLocalDpi xmlns:a14="http://schemas.microsoft.com/office/drawing/2010/main" val="0"/>
              </a:ext>
            </a:extLst>
          </a:blip>
          <a:srcRect t="80542"/>
          <a:stretch/>
        </p:blipFill>
        <p:spPr bwMode="auto">
          <a:xfrm>
            <a:off x="8759190" y="5520690"/>
            <a:ext cx="3265169" cy="752713"/>
          </a:xfrm>
          <a:prstGeom prst="rect">
            <a:avLst/>
          </a:prstGeom>
          <a:noFill/>
          <a:ln>
            <a:noFill/>
          </a:ln>
        </p:spPr>
      </p:pic>
      <p:sp>
        <p:nvSpPr>
          <p:cNvPr id="19" name="Rectángulo redondeado 18"/>
          <p:cNvSpPr/>
          <p:nvPr/>
        </p:nvSpPr>
        <p:spPr>
          <a:xfrm>
            <a:off x="160187" y="1007340"/>
            <a:ext cx="4263223" cy="5382030"/>
          </a:xfrm>
          <a:prstGeom prst="round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20" name="Rectángulo redondeado 19"/>
          <p:cNvSpPr/>
          <p:nvPr/>
        </p:nvSpPr>
        <p:spPr>
          <a:xfrm>
            <a:off x="4891874" y="1019987"/>
            <a:ext cx="7132486" cy="5369383"/>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22" name="Rectángulo 21">
            <a:extLst>
              <a:ext uri="{FF2B5EF4-FFF2-40B4-BE49-F238E27FC236}">
                <a16:creationId xmlns:a16="http://schemas.microsoft.com/office/drawing/2014/main" id="{6E7C262D-3914-6F4C-BADE-761D7ED0C438}"/>
              </a:ext>
            </a:extLst>
          </p:cNvPr>
          <p:cNvSpPr/>
          <p:nvPr/>
        </p:nvSpPr>
        <p:spPr>
          <a:xfrm>
            <a:off x="0" y="88481"/>
            <a:ext cx="7231468" cy="376129"/>
          </a:xfrm>
          <a:prstGeom prst="rect">
            <a:avLst/>
          </a:prstGeom>
        </p:spPr>
        <p:txBody>
          <a:bodyPr wrap="none">
            <a:spAutoFit/>
          </a:bodyPr>
          <a:lstStyle/>
          <a:p>
            <a:pPr algn="ctr">
              <a:lnSpc>
                <a:spcPct val="107000"/>
              </a:lnSpc>
              <a:spcAft>
                <a:spcPts val="800"/>
              </a:spcAft>
            </a:pPr>
            <a:r>
              <a:rPr lang="es-ES" dirty="0">
                <a:latin typeface="Palatino Linotype" panose="02040502050505030304" pitchFamily="18" charset="0"/>
                <a:ea typeface="Calibri" panose="020F0502020204030204" pitchFamily="34" charset="0"/>
                <a:cs typeface="Times New Roman" panose="02020603050405020304" pitchFamily="18" charset="0"/>
              </a:rPr>
              <a:t> </a:t>
            </a:r>
            <a:r>
              <a:rPr lang="en-US" b="1" dirty="0">
                <a:latin typeface="Palatino Linotype" panose="02040502050505030304" pitchFamily="18" charset="0"/>
                <a:ea typeface="Calibri" panose="020F0502020204030204" pitchFamily="34" charset="0"/>
                <a:cs typeface="Times New Roman" panose="02020603050405020304" pitchFamily="18" charset="0"/>
              </a:rPr>
              <a:t>Active flavonoids with a probability of blockage greater than 50 %</a:t>
            </a:r>
            <a:endParaRPr lang="es-ES" b="1" dirty="0">
              <a:latin typeface="Palatino Linotype" panose="020405020505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618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868888" y="1418489"/>
            <a:ext cx="1303020" cy="369332"/>
          </a:xfrm>
          <a:prstGeom prst="rect">
            <a:avLst/>
          </a:prstGeom>
          <a:noFill/>
        </p:spPr>
        <p:txBody>
          <a:bodyPr wrap="square" rtlCol="0">
            <a:spAutoFit/>
          </a:bodyPr>
          <a:lstStyle/>
          <a:p>
            <a:pPr algn="ctr"/>
            <a:r>
              <a:rPr lang="es-ES" b="1" dirty="0">
                <a:latin typeface="Palatino Linotype" panose="02040502050505030304" pitchFamily="18" charset="0"/>
              </a:rPr>
              <a:t>AHR</a:t>
            </a:r>
          </a:p>
        </p:txBody>
      </p:sp>
      <p:sp>
        <p:nvSpPr>
          <p:cNvPr id="5" name="CuadroTexto 4"/>
          <p:cNvSpPr txBox="1"/>
          <p:nvPr/>
        </p:nvSpPr>
        <p:spPr>
          <a:xfrm>
            <a:off x="7852409" y="580756"/>
            <a:ext cx="1303020" cy="369332"/>
          </a:xfrm>
          <a:prstGeom prst="rect">
            <a:avLst/>
          </a:prstGeom>
          <a:noFill/>
        </p:spPr>
        <p:txBody>
          <a:bodyPr wrap="square" rtlCol="0">
            <a:spAutoFit/>
          </a:bodyPr>
          <a:lstStyle/>
          <a:p>
            <a:pPr algn="ctr"/>
            <a:r>
              <a:rPr lang="es-ES" b="1" dirty="0">
                <a:latin typeface="Palatino Linotype" panose="02040502050505030304" pitchFamily="18" charset="0"/>
              </a:rPr>
              <a:t>ARNT</a:t>
            </a:r>
          </a:p>
        </p:txBody>
      </p:sp>
      <p:pic>
        <p:nvPicPr>
          <p:cNvPr id="6" name="Imagen 5" descr="C:\Users\Prueba\Desktop\ECSOC25 AHR\flavonacompo25arnt4zp4pose1anaranjadobhlh.png"/>
          <p:cNvPicPr/>
          <p:nvPr/>
        </p:nvPicPr>
        <p:blipFill rotWithShape="1">
          <a:blip r:embed="rId2" cstate="print">
            <a:extLst>
              <a:ext uri="{28A0092B-C50C-407E-A947-70E740481C1C}">
                <a14:useLocalDpi xmlns:a14="http://schemas.microsoft.com/office/drawing/2010/main" val="0"/>
              </a:ext>
            </a:extLst>
          </a:blip>
          <a:srcRect b="21461"/>
          <a:stretch/>
        </p:blipFill>
        <p:spPr bwMode="auto">
          <a:xfrm>
            <a:off x="5359263" y="1312227"/>
            <a:ext cx="3190377" cy="2433241"/>
          </a:xfrm>
          <a:prstGeom prst="rect">
            <a:avLst/>
          </a:prstGeom>
          <a:noFill/>
          <a:ln>
            <a:noFill/>
          </a:ln>
        </p:spPr>
      </p:pic>
      <p:sp>
        <p:nvSpPr>
          <p:cNvPr id="7" name="CuadroTexto 6"/>
          <p:cNvSpPr txBox="1"/>
          <p:nvPr/>
        </p:nvSpPr>
        <p:spPr>
          <a:xfrm>
            <a:off x="5507360" y="1030524"/>
            <a:ext cx="1131570" cy="369332"/>
          </a:xfrm>
          <a:prstGeom prst="rect">
            <a:avLst/>
          </a:prstGeom>
          <a:noFill/>
        </p:spPr>
        <p:txBody>
          <a:bodyPr wrap="square" rtlCol="0">
            <a:spAutoFit/>
          </a:bodyPr>
          <a:lstStyle/>
          <a:p>
            <a:r>
              <a:rPr lang="es-ES" dirty="0">
                <a:latin typeface="Palatino Linotype" panose="02040502050505030304" pitchFamily="18" charset="0"/>
              </a:rPr>
              <a:t>Pose 1</a:t>
            </a:r>
          </a:p>
        </p:txBody>
      </p:sp>
      <p:pic>
        <p:nvPicPr>
          <p:cNvPr id="8" name="Imagen 7" descr="C:\Users\Prueba\Desktop\ECSOC25 AHR\flavonacompo25arnt4zp4pose2anaranjadobhlh.png"/>
          <p:cNvPicPr/>
          <p:nvPr/>
        </p:nvPicPr>
        <p:blipFill rotWithShape="1">
          <a:blip r:embed="rId3">
            <a:extLst>
              <a:ext uri="{28A0092B-C50C-407E-A947-70E740481C1C}">
                <a14:useLocalDpi xmlns:a14="http://schemas.microsoft.com/office/drawing/2010/main" val="0"/>
              </a:ext>
            </a:extLst>
          </a:blip>
          <a:srcRect r="27335" b="20522"/>
          <a:stretch/>
        </p:blipFill>
        <p:spPr bwMode="auto">
          <a:xfrm>
            <a:off x="8760322" y="1312227"/>
            <a:ext cx="2938917" cy="2383273"/>
          </a:xfrm>
          <a:prstGeom prst="rect">
            <a:avLst/>
          </a:prstGeom>
          <a:noFill/>
          <a:ln>
            <a:noFill/>
          </a:ln>
        </p:spPr>
      </p:pic>
      <p:sp>
        <p:nvSpPr>
          <p:cNvPr id="9" name="CuadroTexto 8"/>
          <p:cNvSpPr txBox="1"/>
          <p:nvPr/>
        </p:nvSpPr>
        <p:spPr>
          <a:xfrm>
            <a:off x="8664186" y="1051598"/>
            <a:ext cx="1131570" cy="369332"/>
          </a:xfrm>
          <a:prstGeom prst="rect">
            <a:avLst/>
          </a:prstGeom>
          <a:noFill/>
        </p:spPr>
        <p:txBody>
          <a:bodyPr wrap="square" rtlCol="0">
            <a:spAutoFit/>
          </a:bodyPr>
          <a:lstStyle/>
          <a:p>
            <a:r>
              <a:rPr lang="es-ES" dirty="0">
                <a:latin typeface="Palatino Linotype" panose="02040502050505030304" pitchFamily="18" charset="0"/>
              </a:rPr>
              <a:t>Pose 2</a:t>
            </a:r>
          </a:p>
        </p:txBody>
      </p:sp>
      <p:pic>
        <p:nvPicPr>
          <p:cNvPr id="10" name="Imagen 9" descr="C:\Users\Prueba\Desktop\ECSOC25 AHR\flavonacompo25arnt4zp4pose3anaranjadobhlh.png"/>
          <p:cNvPicPr/>
          <p:nvPr/>
        </p:nvPicPr>
        <p:blipFill rotWithShape="1">
          <a:blip r:embed="rId4" cstate="print">
            <a:extLst>
              <a:ext uri="{28A0092B-C50C-407E-A947-70E740481C1C}">
                <a14:useLocalDpi xmlns:a14="http://schemas.microsoft.com/office/drawing/2010/main" val="0"/>
              </a:ext>
            </a:extLst>
          </a:blip>
          <a:srcRect b="23928"/>
          <a:stretch/>
        </p:blipFill>
        <p:spPr bwMode="auto">
          <a:xfrm>
            <a:off x="5359263" y="4027171"/>
            <a:ext cx="3190377" cy="2362199"/>
          </a:xfrm>
          <a:prstGeom prst="rect">
            <a:avLst/>
          </a:prstGeom>
          <a:noFill/>
          <a:ln>
            <a:noFill/>
          </a:ln>
        </p:spPr>
      </p:pic>
      <p:sp>
        <p:nvSpPr>
          <p:cNvPr id="11" name="CuadroTexto 10"/>
          <p:cNvSpPr txBox="1"/>
          <p:nvPr/>
        </p:nvSpPr>
        <p:spPr>
          <a:xfrm>
            <a:off x="5507360" y="3728342"/>
            <a:ext cx="1131570" cy="369332"/>
          </a:xfrm>
          <a:prstGeom prst="rect">
            <a:avLst/>
          </a:prstGeom>
          <a:noFill/>
        </p:spPr>
        <p:txBody>
          <a:bodyPr wrap="square" rtlCol="0">
            <a:spAutoFit/>
          </a:bodyPr>
          <a:lstStyle/>
          <a:p>
            <a:r>
              <a:rPr lang="es-ES" dirty="0">
                <a:latin typeface="Palatino Linotype" panose="02040502050505030304" pitchFamily="18" charset="0"/>
              </a:rPr>
              <a:t>Pose 3</a:t>
            </a:r>
          </a:p>
        </p:txBody>
      </p:sp>
      <p:pic>
        <p:nvPicPr>
          <p:cNvPr id="12" name="Imagen 11" descr="C:\Users\Prueba\Desktop\ECSOC25 AHR\flavonacompo25arnt4zp4pose5anaranjadopasaimportante.png"/>
          <p:cNvPicPr/>
          <p:nvPr/>
        </p:nvPicPr>
        <p:blipFill>
          <a:blip r:embed="rId5">
            <a:extLst>
              <a:ext uri="{28A0092B-C50C-407E-A947-70E740481C1C}">
                <a14:useLocalDpi xmlns:a14="http://schemas.microsoft.com/office/drawing/2010/main" val="0"/>
              </a:ext>
            </a:extLst>
          </a:blip>
          <a:srcRect/>
          <a:stretch>
            <a:fillRect/>
          </a:stretch>
        </p:blipFill>
        <p:spPr bwMode="auto">
          <a:xfrm>
            <a:off x="8664186" y="3674426"/>
            <a:ext cx="3200154" cy="2661605"/>
          </a:xfrm>
          <a:prstGeom prst="rect">
            <a:avLst/>
          </a:prstGeom>
          <a:noFill/>
          <a:ln>
            <a:noFill/>
          </a:ln>
        </p:spPr>
      </p:pic>
      <p:sp>
        <p:nvSpPr>
          <p:cNvPr id="13" name="CuadroTexto 12"/>
          <p:cNvSpPr txBox="1"/>
          <p:nvPr/>
        </p:nvSpPr>
        <p:spPr>
          <a:xfrm>
            <a:off x="8789670" y="3728342"/>
            <a:ext cx="1131570" cy="369332"/>
          </a:xfrm>
          <a:prstGeom prst="rect">
            <a:avLst/>
          </a:prstGeom>
          <a:noFill/>
        </p:spPr>
        <p:txBody>
          <a:bodyPr wrap="square" rtlCol="0">
            <a:spAutoFit/>
          </a:bodyPr>
          <a:lstStyle/>
          <a:p>
            <a:r>
              <a:rPr lang="es-ES" dirty="0">
                <a:latin typeface="Palatino Linotype" panose="02040502050505030304" pitchFamily="18" charset="0"/>
              </a:rPr>
              <a:t>Pose 5</a:t>
            </a:r>
          </a:p>
        </p:txBody>
      </p:sp>
      <p:sp>
        <p:nvSpPr>
          <p:cNvPr id="14" name="Rectángulo 13"/>
          <p:cNvSpPr/>
          <p:nvPr/>
        </p:nvSpPr>
        <p:spPr>
          <a:xfrm>
            <a:off x="0" y="6471461"/>
            <a:ext cx="12192000" cy="369332"/>
          </a:xfrm>
          <a:prstGeom prst="rect">
            <a:avLst/>
          </a:prstGeom>
        </p:spPr>
        <p:txBody>
          <a:bodyPr wrap="square">
            <a:spAutoFit/>
          </a:bodyPr>
          <a:lstStyle/>
          <a:p>
            <a:r>
              <a:rPr lang="en-US" dirty="0">
                <a:latin typeface="Palatino Linotype" panose="02040502050505030304" pitchFamily="18" charset="0"/>
              </a:rPr>
              <a:t> </a:t>
            </a:r>
            <a:r>
              <a:rPr lang="en-US" sz="1600" b="1" dirty="0">
                <a:latin typeface="Palatino Linotype" panose="02040502050505030304" pitchFamily="18" charset="0"/>
              </a:rPr>
              <a:t>Figure 9. </a:t>
            </a:r>
            <a:r>
              <a:rPr lang="en-US" sz="1600" dirty="0">
                <a:latin typeface="Palatino Linotype" panose="02040502050505030304" pitchFamily="18" charset="0"/>
              </a:rPr>
              <a:t>Interaction network between monomeric proteins AHR, ARNT and the studied compound </a:t>
            </a:r>
            <a:r>
              <a:rPr lang="en-US" sz="1600" b="1" dirty="0">
                <a:latin typeface="Palatino Linotype" panose="02040502050505030304" pitchFamily="18" charset="0"/>
              </a:rPr>
              <a:t>5</a:t>
            </a:r>
            <a:r>
              <a:rPr lang="en-US" sz="1600" dirty="0">
                <a:latin typeface="Palatino Linotype" panose="02040502050505030304" pitchFamily="18" charset="0"/>
              </a:rPr>
              <a:t>.</a:t>
            </a:r>
            <a:endParaRPr lang="es-ES" dirty="0">
              <a:latin typeface="Palatino Linotype" panose="02040502050505030304" pitchFamily="18" charset="0"/>
            </a:endParaRPr>
          </a:p>
        </p:txBody>
      </p:sp>
      <p:sp>
        <p:nvSpPr>
          <p:cNvPr id="15" name="Rectángulo redondeado 14"/>
          <p:cNvSpPr/>
          <p:nvPr/>
        </p:nvSpPr>
        <p:spPr>
          <a:xfrm>
            <a:off x="4983480" y="1019987"/>
            <a:ext cx="7040879" cy="5369383"/>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pic>
        <p:nvPicPr>
          <p:cNvPr id="16" name="Imagen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80" y="2064320"/>
            <a:ext cx="3829051" cy="3111183"/>
          </a:xfrm>
          <a:prstGeom prst="rect">
            <a:avLst/>
          </a:prstGeom>
        </p:spPr>
      </p:pic>
      <p:sp>
        <p:nvSpPr>
          <p:cNvPr id="17" name="CuadroTexto 16"/>
          <p:cNvSpPr txBox="1"/>
          <p:nvPr/>
        </p:nvSpPr>
        <p:spPr>
          <a:xfrm>
            <a:off x="1190639" y="1880654"/>
            <a:ext cx="1131570" cy="369332"/>
          </a:xfrm>
          <a:prstGeom prst="rect">
            <a:avLst/>
          </a:prstGeom>
          <a:noFill/>
        </p:spPr>
        <p:txBody>
          <a:bodyPr wrap="square" rtlCol="0">
            <a:spAutoFit/>
          </a:bodyPr>
          <a:lstStyle/>
          <a:p>
            <a:r>
              <a:rPr lang="es-ES" dirty="0">
                <a:latin typeface="Palatino Linotype" panose="02040502050505030304" pitchFamily="18" charset="0"/>
              </a:rPr>
              <a:t>Pose 5</a:t>
            </a:r>
          </a:p>
        </p:txBody>
      </p:sp>
      <p:sp>
        <p:nvSpPr>
          <p:cNvPr id="18" name="Rectángulo redondeado 17"/>
          <p:cNvSpPr/>
          <p:nvPr/>
        </p:nvSpPr>
        <p:spPr>
          <a:xfrm>
            <a:off x="388787" y="1836396"/>
            <a:ext cx="4263223" cy="3530370"/>
          </a:xfrm>
          <a:prstGeom prst="round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20" name="Rectángulo 19">
            <a:extLst>
              <a:ext uri="{FF2B5EF4-FFF2-40B4-BE49-F238E27FC236}">
                <a16:creationId xmlns:a16="http://schemas.microsoft.com/office/drawing/2014/main" id="{919B6A1F-1E27-D44C-B207-32DE1A7B3AA1}"/>
              </a:ext>
            </a:extLst>
          </p:cNvPr>
          <p:cNvSpPr/>
          <p:nvPr/>
        </p:nvSpPr>
        <p:spPr>
          <a:xfrm>
            <a:off x="0" y="88481"/>
            <a:ext cx="7231468" cy="376129"/>
          </a:xfrm>
          <a:prstGeom prst="rect">
            <a:avLst/>
          </a:prstGeom>
        </p:spPr>
        <p:txBody>
          <a:bodyPr wrap="square">
            <a:spAutoFit/>
          </a:bodyPr>
          <a:lstStyle/>
          <a:p>
            <a:pPr algn="ctr">
              <a:lnSpc>
                <a:spcPct val="107000"/>
              </a:lnSpc>
              <a:spcAft>
                <a:spcPts val="800"/>
              </a:spcAft>
            </a:pPr>
            <a:r>
              <a:rPr lang="es-ES" dirty="0">
                <a:latin typeface="Palatino Linotype" panose="02040502050505030304" pitchFamily="18" charset="0"/>
                <a:ea typeface="Calibri" panose="020F0502020204030204" pitchFamily="34" charset="0"/>
                <a:cs typeface="Times New Roman" panose="02020603050405020304" pitchFamily="18" charset="0"/>
              </a:rPr>
              <a:t> </a:t>
            </a:r>
            <a:r>
              <a:rPr lang="en-US" b="1" dirty="0">
                <a:latin typeface="Palatino Linotype" panose="02040502050505030304" pitchFamily="18" charset="0"/>
                <a:ea typeface="Calibri" panose="020F0502020204030204" pitchFamily="34" charset="0"/>
                <a:cs typeface="Times New Roman" panose="02020603050405020304" pitchFamily="18" charset="0"/>
              </a:rPr>
              <a:t>Active </a:t>
            </a:r>
            <a:r>
              <a:rPr lang="en-US" b="1" dirty="0" err="1">
                <a:latin typeface="Palatino Linotype" panose="02040502050505030304" pitchFamily="18" charset="0"/>
                <a:ea typeface="Calibri" panose="020F0502020204030204" pitchFamily="34" charset="0"/>
                <a:cs typeface="Times New Roman" panose="02020603050405020304" pitchFamily="18" charset="0"/>
              </a:rPr>
              <a:t>flavonones</a:t>
            </a:r>
            <a:r>
              <a:rPr lang="en-US" b="1" dirty="0">
                <a:latin typeface="Palatino Linotype" panose="02040502050505030304" pitchFamily="18" charset="0"/>
                <a:ea typeface="Calibri" panose="020F0502020204030204" pitchFamily="34" charset="0"/>
                <a:cs typeface="Times New Roman" panose="02020603050405020304" pitchFamily="18" charset="0"/>
              </a:rPr>
              <a:t> with a probability of blockage greater than 50 %</a:t>
            </a:r>
            <a:endParaRPr lang="es-ES" b="1" dirty="0">
              <a:latin typeface="Palatino Linotype" panose="020405020505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4022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640288" y="601336"/>
            <a:ext cx="1303020" cy="369332"/>
          </a:xfrm>
          <a:prstGeom prst="rect">
            <a:avLst/>
          </a:prstGeom>
          <a:noFill/>
        </p:spPr>
        <p:txBody>
          <a:bodyPr wrap="square" rtlCol="0">
            <a:spAutoFit/>
          </a:bodyPr>
          <a:lstStyle/>
          <a:p>
            <a:pPr algn="ctr"/>
            <a:r>
              <a:rPr lang="es-ES" b="1" dirty="0">
                <a:latin typeface="Palatino Linotype" panose="02040502050505030304" pitchFamily="18" charset="0"/>
              </a:rPr>
              <a:t>AHR</a:t>
            </a:r>
          </a:p>
        </p:txBody>
      </p:sp>
      <p:sp>
        <p:nvSpPr>
          <p:cNvPr id="5" name="CuadroTexto 4"/>
          <p:cNvSpPr txBox="1"/>
          <p:nvPr/>
        </p:nvSpPr>
        <p:spPr>
          <a:xfrm>
            <a:off x="7806607" y="600823"/>
            <a:ext cx="1303020" cy="369332"/>
          </a:xfrm>
          <a:prstGeom prst="rect">
            <a:avLst/>
          </a:prstGeom>
          <a:noFill/>
        </p:spPr>
        <p:txBody>
          <a:bodyPr wrap="square" rtlCol="0">
            <a:spAutoFit/>
          </a:bodyPr>
          <a:lstStyle/>
          <a:p>
            <a:pPr algn="ctr"/>
            <a:r>
              <a:rPr lang="es-ES" b="1" dirty="0">
                <a:latin typeface="Palatino Linotype" panose="02040502050505030304" pitchFamily="18" charset="0"/>
              </a:rPr>
              <a:t>ARNT</a:t>
            </a:r>
          </a:p>
        </p:txBody>
      </p:sp>
      <p:pic>
        <p:nvPicPr>
          <p:cNvPr id="7" name="Imagen 6" descr="C:\Users\Prueba\Desktop\ECSOC25 AHR\galaginaahrsmodel1pose3amarillonaranjasitiobhlhpasa.png"/>
          <p:cNvPicPr/>
          <p:nvPr/>
        </p:nvPicPr>
        <p:blipFill rotWithShape="1">
          <a:blip r:embed="rId2">
            <a:extLst>
              <a:ext uri="{28A0092B-C50C-407E-A947-70E740481C1C}">
                <a14:useLocalDpi xmlns:a14="http://schemas.microsoft.com/office/drawing/2010/main" val="0"/>
              </a:ext>
            </a:extLst>
          </a:blip>
          <a:srcRect r="18310" b="20703"/>
          <a:stretch/>
        </p:blipFill>
        <p:spPr bwMode="auto">
          <a:xfrm>
            <a:off x="728662" y="1266507"/>
            <a:ext cx="3040140" cy="2296081"/>
          </a:xfrm>
          <a:prstGeom prst="rect">
            <a:avLst/>
          </a:prstGeom>
          <a:noFill/>
          <a:ln>
            <a:noFill/>
          </a:ln>
        </p:spPr>
      </p:pic>
      <p:sp>
        <p:nvSpPr>
          <p:cNvPr id="8" name="CuadroTexto 7"/>
          <p:cNvSpPr txBox="1"/>
          <p:nvPr/>
        </p:nvSpPr>
        <p:spPr>
          <a:xfrm>
            <a:off x="742950" y="1028301"/>
            <a:ext cx="1131570" cy="369332"/>
          </a:xfrm>
          <a:prstGeom prst="rect">
            <a:avLst/>
          </a:prstGeom>
          <a:noFill/>
        </p:spPr>
        <p:txBody>
          <a:bodyPr wrap="square" rtlCol="0">
            <a:spAutoFit/>
          </a:bodyPr>
          <a:lstStyle/>
          <a:p>
            <a:r>
              <a:rPr lang="es-ES" dirty="0">
                <a:latin typeface="Palatino Linotype" panose="02040502050505030304" pitchFamily="18" charset="0"/>
              </a:rPr>
              <a:t>Pose 3</a:t>
            </a:r>
          </a:p>
        </p:txBody>
      </p:sp>
      <p:pic>
        <p:nvPicPr>
          <p:cNvPr id="9" name="Imagen 8" descr="C:\Users\Prueba\Desktop\ECSOC25 AHR\galaginaahrsmodel1pose4amarillonaranjasitiobhlhpasa.png"/>
          <p:cNvPicPr/>
          <p:nvPr/>
        </p:nvPicPr>
        <p:blipFill rotWithShape="1">
          <a:blip r:embed="rId3">
            <a:extLst>
              <a:ext uri="{28A0092B-C50C-407E-A947-70E740481C1C}">
                <a14:useLocalDpi xmlns:a14="http://schemas.microsoft.com/office/drawing/2010/main" val="0"/>
              </a:ext>
            </a:extLst>
          </a:blip>
          <a:srcRect b="21009"/>
          <a:stretch/>
        </p:blipFill>
        <p:spPr bwMode="auto">
          <a:xfrm>
            <a:off x="419100" y="3980551"/>
            <a:ext cx="3714750" cy="2357904"/>
          </a:xfrm>
          <a:prstGeom prst="rect">
            <a:avLst/>
          </a:prstGeom>
          <a:noFill/>
          <a:ln>
            <a:noFill/>
          </a:ln>
        </p:spPr>
      </p:pic>
      <p:sp>
        <p:nvSpPr>
          <p:cNvPr id="10" name="CuadroTexto 9"/>
          <p:cNvSpPr txBox="1"/>
          <p:nvPr/>
        </p:nvSpPr>
        <p:spPr>
          <a:xfrm>
            <a:off x="742950" y="3539400"/>
            <a:ext cx="1131570" cy="369332"/>
          </a:xfrm>
          <a:prstGeom prst="rect">
            <a:avLst/>
          </a:prstGeom>
          <a:noFill/>
        </p:spPr>
        <p:txBody>
          <a:bodyPr wrap="square" rtlCol="0">
            <a:spAutoFit/>
          </a:bodyPr>
          <a:lstStyle/>
          <a:p>
            <a:r>
              <a:rPr lang="es-ES" dirty="0">
                <a:latin typeface="Palatino Linotype" panose="02040502050505030304" pitchFamily="18" charset="0"/>
              </a:rPr>
              <a:t>Pose 4</a:t>
            </a:r>
          </a:p>
        </p:txBody>
      </p:sp>
      <p:sp>
        <p:nvSpPr>
          <p:cNvPr id="11" name="Rectángulo 10"/>
          <p:cNvSpPr/>
          <p:nvPr/>
        </p:nvSpPr>
        <p:spPr>
          <a:xfrm>
            <a:off x="24260" y="6462715"/>
            <a:ext cx="12167740" cy="369332"/>
          </a:xfrm>
          <a:prstGeom prst="rect">
            <a:avLst/>
          </a:prstGeom>
        </p:spPr>
        <p:txBody>
          <a:bodyPr wrap="square">
            <a:spAutoFit/>
          </a:bodyPr>
          <a:lstStyle/>
          <a:p>
            <a:r>
              <a:rPr lang="en-US" dirty="0">
                <a:latin typeface="Palatino Linotype" panose="02040502050505030304" pitchFamily="18" charset="0"/>
              </a:rPr>
              <a:t> </a:t>
            </a:r>
            <a:r>
              <a:rPr lang="en-US" sz="1600" b="1" dirty="0">
                <a:latin typeface="Palatino Linotype" panose="02040502050505030304" pitchFamily="18" charset="0"/>
              </a:rPr>
              <a:t>Figure 10. </a:t>
            </a:r>
            <a:r>
              <a:rPr lang="en-US" sz="1600" dirty="0">
                <a:latin typeface="Palatino Linotype" panose="02040502050505030304" pitchFamily="18" charset="0"/>
              </a:rPr>
              <a:t>Interaction network between monomeric protein AHR, ARNT and the studied compound </a:t>
            </a:r>
            <a:r>
              <a:rPr lang="en-US" sz="1600" b="1" dirty="0">
                <a:latin typeface="Palatino Linotype" panose="02040502050505030304" pitchFamily="18" charset="0"/>
              </a:rPr>
              <a:t>6</a:t>
            </a:r>
            <a:r>
              <a:rPr lang="en-US" sz="1600" dirty="0">
                <a:latin typeface="Palatino Linotype" panose="02040502050505030304" pitchFamily="18" charset="0"/>
              </a:rPr>
              <a:t>.  </a:t>
            </a:r>
            <a:endParaRPr lang="es-ES" dirty="0">
              <a:latin typeface="Palatino Linotype" panose="02040502050505030304" pitchFamily="18" charset="0"/>
            </a:endParaRPr>
          </a:p>
        </p:txBody>
      </p:sp>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l="5501" t="2257" r="21719" b="20329"/>
          <a:stretch/>
        </p:blipFill>
        <p:spPr>
          <a:xfrm>
            <a:off x="5188433" y="1146491"/>
            <a:ext cx="3388627" cy="2464727"/>
          </a:xfrm>
          <a:prstGeom prst="rect">
            <a:avLst/>
          </a:prstGeom>
        </p:spPr>
      </p:pic>
      <p:pic>
        <p:nvPicPr>
          <p:cNvPr id="13" name="Imagen 12"/>
          <p:cNvPicPr>
            <a:picLocks noChangeAspect="1"/>
          </p:cNvPicPr>
          <p:nvPr/>
        </p:nvPicPr>
        <p:blipFill rotWithShape="1">
          <a:blip r:embed="rId5" cstate="print">
            <a:extLst>
              <a:ext uri="{28A0092B-C50C-407E-A947-70E740481C1C}">
                <a14:useLocalDpi xmlns:a14="http://schemas.microsoft.com/office/drawing/2010/main" val="0"/>
              </a:ext>
            </a:extLst>
          </a:blip>
          <a:srcRect r="17515" b="20455"/>
          <a:stretch/>
        </p:blipFill>
        <p:spPr>
          <a:xfrm>
            <a:off x="8718029" y="1266507"/>
            <a:ext cx="3123451" cy="2507283"/>
          </a:xfrm>
          <a:prstGeom prst="rect">
            <a:avLst/>
          </a:prstGeom>
        </p:spPr>
      </p:pic>
      <p:pic>
        <p:nvPicPr>
          <p:cNvPr id="14" name="Imagen 13"/>
          <p:cNvPicPr>
            <a:picLocks noChangeAspect="1"/>
          </p:cNvPicPr>
          <p:nvPr/>
        </p:nvPicPr>
        <p:blipFill rotWithShape="1">
          <a:blip r:embed="rId6" cstate="print">
            <a:extLst>
              <a:ext uri="{28A0092B-C50C-407E-A947-70E740481C1C}">
                <a14:useLocalDpi xmlns:a14="http://schemas.microsoft.com/office/drawing/2010/main" val="0"/>
              </a:ext>
            </a:extLst>
          </a:blip>
          <a:srcRect r="9142" b="20438"/>
          <a:stretch/>
        </p:blipFill>
        <p:spPr>
          <a:xfrm>
            <a:off x="5188433" y="3760564"/>
            <a:ext cx="3388627" cy="2512840"/>
          </a:xfrm>
          <a:prstGeom prst="rect">
            <a:avLst/>
          </a:prstGeom>
        </p:spPr>
      </p:pic>
      <p:sp>
        <p:nvSpPr>
          <p:cNvPr id="15" name="CuadroTexto 14"/>
          <p:cNvSpPr txBox="1"/>
          <p:nvPr/>
        </p:nvSpPr>
        <p:spPr>
          <a:xfrm>
            <a:off x="5338522" y="1041061"/>
            <a:ext cx="1131570" cy="369332"/>
          </a:xfrm>
          <a:prstGeom prst="rect">
            <a:avLst/>
          </a:prstGeom>
          <a:noFill/>
        </p:spPr>
        <p:txBody>
          <a:bodyPr wrap="square" rtlCol="0">
            <a:spAutoFit/>
          </a:bodyPr>
          <a:lstStyle/>
          <a:p>
            <a:r>
              <a:rPr lang="es-ES" dirty="0">
                <a:latin typeface="Palatino Linotype" panose="02040502050505030304" pitchFamily="18" charset="0"/>
              </a:rPr>
              <a:t>Pose 1</a:t>
            </a:r>
          </a:p>
        </p:txBody>
      </p:sp>
      <p:sp>
        <p:nvSpPr>
          <p:cNvPr id="16" name="CuadroTexto 15"/>
          <p:cNvSpPr txBox="1"/>
          <p:nvPr/>
        </p:nvSpPr>
        <p:spPr>
          <a:xfrm>
            <a:off x="8577060" y="1019987"/>
            <a:ext cx="1131570" cy="369332"/>
          </a:xfrm>
          <a:prstGeom prst="rect">
            <a:avLst/>
          </a:prstGeom>
          <a:noFill/>
        </p:spPr>
        <p:txBody>
          <a:bodyPr wrap="square" rtlCol="0">
            <a:spAutoFit/>
          </a:bodyPr>
          <a:lstStyle/>
          <a:p>
            <a:r>
              <a:rPr lang="es-ES" dirty="0">
                <a:latin typeface="Palatino Linotype" panose="02040502050505030304" pitchFamily="18" charset="0"/>
              </a:rPr>
              <a:t>Pose 2</a:t>
            </a:r>
          </a:p>
        </p:txBody>
      </p:sp>
      <p:sp>
        <p:nvSpPr>
          <p:cNvPr id="17" name="CuadroTexto 16"/>
          <p:cNvSpPr txBox="1"/>
          <p:nvPr/>
        </p:nvSpPr>
        <p:spPr>
          <a:xfrm>
            <a:off x="5338522" y="3562588"/>
            <a:ext cx="1131570" cy="369332"/>
          </a:xfrm>
          <a:prstGeom prst="rect">
            <a:avLst/>
          </a:prstGeom>
          <a:noFill/>
        </p:spPr>
        <p:txBody>
          <a:bodyPr wrap="square" rtlCol="0">
            <a:spAutoFit/>
          </a:bodyPr>
          <a:lstStyle/>
          <a:p>
            <a:r>
              <a:rPr lang="es-ES" dirty="0">
                <a:latin typeface="Palatino Linotype" panose="02040502050505030304" pitchFamily="18" charset="0"/>
              </a:rPr>
              <a:t>Pose 3</a:t>
            </a:r>
          </a:p>
        </p:txBody>
      </p:sp>
      <p:pic>
        <p:nvPicPr>
          <p:cNvPr id="18" name="Imagen 17" descr="C:\Users\Prueba\Desktop\ECSOC25 AHR\f4,7ahrsmodel1pose5amarillositiobhlhpasa.png"/>
          <p:cNvPicPr/>
          <p:nvPr/>
        </p:nvPicPr>
        <p:blipFill rotWithShape="1">
          <a:blip r:embed="rId7" cstate="print">
            <a:extLst>
              <a:ext uri="{28A0092B-C50C-407E-A947-70E740481C1C}">
                <a14:useLocalDpi xmlns:a14="http://schemas.microsoft.com/office/drawing/2010/main" val="0"/>
              </a:ext>
            </a:extLst>
          </a:blip>
          <a:srcRect t="80542"/>
          <a:stretch/>
        </p:blipFill>
        <p:spPr bwMode="auto">
          <a:xfrm>
            <a:off x="8759190" y="5520690"/>
            <a:ext cx="3265169" cy="752713"/>
          </a:xfrm>
          <a:prstGeom prst="rect">
            <a:avLst/>
          </a:prstGeom>
          <a:noFill/>
          <a:ln>
            <a:noFill/>
          </a:ln>
        </p:spPr>
      </p:pic>
      <p:sp>
        <p:nvSpPr>
          <p:cNvPr id="19" name="Rectángulo redondeado 18"/>
          <p:cNvSpPr/>
          <p:nvPr/>
        </p:nvSpPr>
        <p:spPr>
          <a:xfrm>
            <a:off x="160187" y="1007340"/>
            <a:ext cx="4263223" cy="5382030"/>
          </a:xfrm>
          <a:prstGeom prst="round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20" name="Rectángulo redondeado 19"/>
          <p:cNvSpPr/>
          <p:nvPr/>
        </p:nvSpPr>
        <p:spPr>
          <a:xfrm>
            <a:off x="4891874" y="1019987"/>
            <a:ext cx="7132486" cy="5369383"/>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22" name="Rectángulo 21">
            <a:extLst>
              <a:ext uri="{FF2B5EF4-FFF2-40B4-BE49-F238E27FC236}">
                <a16:creationId xmlns:a16="http://schemas.microsoft.com/office/drawing/2014/main" id="{6BBCBEFF-6A47-8749-BFA5-AA110DA6DE9A}"/>
              </a:ext>
            </a:extLst>
          </p:cNvPr>
          <p:cNvSpPr/>
          <p:nvPr/>
        </p:nvSpPr>
        <p:spPr>
          <a:xfrm>
            <a:off x="-19234" y="88481"/>
            <a:ext cx="7269939" cy="376129"/>
          </a:xfrm>
          <a:prstGeom prst="rect">
            <a:avLst/>
          </a:prstGeom>
        </p:spPr>
        <p:txBody>
          <a:bodyPr wrap="none">
            <a:spAutoFit/>
          </a:bodyPr>
          <a:lstStyle/>
          <a:p>
            <a:pPr algn="ctr">
              <a:lnSpc>
                <a:spcPct val="107000"/>
              </a:lnSpc>
              <a:spcAft>
                <a:spcPts val="800"/>
              </a:spcAft>
            </a:pPr>
            <a:r>
              <a:rPr lang="es-ES" dirty="0">
                <a:latin typeface="Palatino Linotype" panose="02040502050505030304" pitchFamily="18" charset="0"/>
                <a:ea typeface="Calibri" panose="020F0502020204030204" pitchFamily="34" charset="0"/>
                <a:cs typeface="Times New Roman" panose="02020603050405020304" pitchFamily="18" charset="0"/>
              </a:rPr>
              <a:t> </a:t>
            </a:r>
            <a:r>
              <a:rPr lang="en-US" b="1" dirty="0">
                <a:latin typeface="Palatino Linotype" panose="02040502050505030304" pitchFamily="18" charset="0"/>
                <a:ea typeface="Calibri" panose="020F0502020204030204" pitchFamily="34" charset="0"/>
                <a:cs typeface="Times New Roman" panose="02020603050405020304" pitchFamily="18" charset="0"/>
              </a:rPr>
              <a:t>Active </a:t>
            </a:r>
            <a:r>
              <a:rPr lang="en-US" b="1" dirty="0" err="1">
                <a:latin typeface="Palatino Linotype" panose="02040502050505030304" pitchFamily="18" charset="0"/>
                <a:ea typeface="Calibri" panose="020F0502020204030204" pitchFamily="34" charset="0"/>
                <a:cs typeface="Times New Roman" panose="02020603050405020304" pitchFamily="18" charset="0"/>
              </a:rPr>
              <a:t>flavonones</a:t>
            </a:r>
            <a:r>
              <a:rPr lang="en-US" b="1" dirty="0">
                <a:latin typeface="Palatino Linotype" panose="02040502050505030304" pitchFamily="18" charset="0"/>
                <a:ea typeface="Calibri" panose="020F0502020204030204" pitchFamily="34" charset="0"/>
                <a:cs typeface="Times New Roman" panose="02020603050405020304" pitchFamily="18" charset="0"/>
              </a:rPr>
              <a:t> with a probability of blockage greater than 50 %</a:t>
            </a:r>
            <a:endParaRPr lang="es-ES" b="1" dirty="0">
              <a:latin typeface="Palatino Linotype" panose="020405020505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2248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5188433" y="547785"/>
            <a:ext cx="261610" cy="461665"/>
          </a:xfrm>
          <a:prstGeom prst="rect">
            <a:avLst/>
          </a:prstGeom>
        </p:spPr>
        <p:txBody>
          <a:bodyPr wrap="none">
            <a:spAutoFit/>
          </a:bodyPr>
          <a:lstStyle/>
          <a:p>
            <a:r>
              <a:rPr lang="en-US" sz="2400" dirty="0">
                <a:solidFill>
                  <a:srgbClr val="000000"/>
                </a:solidFill>
                <a:latin typeface="Palatino Linotype" panose="02040502050505030304" pitchFamily="18" charset="0"/>
                <a:cs typeface="Times New Roman" panose="02020603050405020304" pitchFamily="18" charset="0"/>
              </a:rPr>
              <a:t> </a:t>
            </a:r>
            <a:endParaRPr lang="es-ES" sz="2400" dirty="0">
              <a:latin typeface="Palatino Linotype" panose="02040502050505030304" pitchFamily="18" charset="0"/>
            </a:endParaRPr>
          </a:p>
        </p:txBody>
      </p:sp>
      <p:sp>
        <p:nvSpPr>
          <p:cNvPr id="8" name="CuadroTexto 7"/>
          <p:cNvSpPr txBox="1"/>
          <p:nvPr/>
        </p:nvSpPr>
        <p:spPr>
          <a:xfrm>
            <a:off x="2266348" y="518611"/>
            <a:ext cx="1303020" cy="369332"/>
          </a:xfrm>
          <a:prstGeom prst="rect">
            <a:avLst/>
          </a:prstGeom>
          <a:noFill/>
        </p:spPr>
        <p:txBody>
          <a:bodyPr wrap="square" rtlCol="0">
            <a:spAutoFit/>
          </a:bodyPr>
          <a:lstStyle/>
          <a:p>
            <a:pPr algn="ctr"/>
            <a:r>
              <a:rPr lang="es-ES" b="1" dirty="0">
                <a:latin typeface="Palatino Linotype" panose="02040502050505030304" pitchFamily="18" charset="0"/>
              </a:rPr>
              <a:t>AHR</a:t>
            </a:r>
          </a:p>
        </p:txBody>
      </p:sp>
      <p:sp>
        <p:nvSpPr>
          <p:cNvPr id="9" name="CuadroTexto 8"/>
          <p:cNvSpPr txBox="1"/>
          <p:nvPr/>
        </p:nvSpPr>
        <p:spPr>
          <a:xfrm>
            <a:off x="8275023" y="516214"/>
            <a:ext cx="1303020" cy="369332"/>
          </a:xfrm>
          <a:prstGeom prst="rect">
            <a:avLst/>
          </a:prstGeom>
          <a:noFill/>
        </p:spPr>
        <p:txBody>
          <a:bodyPr wrap="square" rtlCol="0">
            <a:spAutoFit/>
          </a:bodyPr>
          <a:lstStyle/>
          <a:p>
            <a:pPr algn="ctr"/>
            <a:r>
              <a:rPr lang="es-ES" b="1" dirty="0">
                <a:latin typeface="Palatino Linotype" panose="02040502050505030304" pitchFamily="18" charset="0"/>
              </a:rPr>
              <a:t>ARNT</a:t>
            </a:r>
          </a:p>
        </p:txBody>
      </p:sp>
      <p:pic>
        <p:nvPicPr>
          <p:cNvPr id="10" name="Imagen 9"/>
          <p:cNvPicPr>
            <a:picLocks noChangeAspect="1"/>
          </p:cNvPicPr>
          <p:nvPr/>
        </p:nvPicPr>
        <p:blipFill rotWithShape="1">
          <a:blip r:embed="rId2" cstate="print">
            <a:extLst>
              <a:ext uri="{28A0092B-C50C-407E-A947-70E740481C1C}">
                <a14:useLocalDpi xmlns:a14="http://schemas.microsoft.com/office/drawing/2010/main" val="0"/>
              </a:ext>
            </a:extLst>
          </a:blip>
          <a:srcRect r="14499" b="26815"/>
          <a:stretch/>
        </p:blipFill>
        <p:spPr>
          <a:xfrm>
            <a:off x="6337946" y="1208277"/>
            <a:ext cx="2688700" cy="2293121"/>
          </a:xfrm>
          <a:prstGeom prst="rect">
            <a:avLst/>
          </a:prstGeom>
        </p:spPr>
      </p:pic>
      <p:sp>
        <p:nvSpPr>
          <p:cNvPr id="11" name="CuadroTexto 10"/>
          <p:cNvSpPr txBox="1"/>
          <p:nvPr/>
        </p:nvSpPr>
        <p:spPr>
          <a:xfrm>
            <a:off x="834212" y="972635"/>
            <a:ext cx="1131570" cy="369332"/>
          </a:xfrm>
          <a:prstGeom prst="rect">
            <a:avLst/>
          </a:prstGeom>
          <a:noFill/>
        </p:spPr>
        <p:txBody>
          <a:bodyPr wrap="square" rtlCol="0">
            <a:spAutoFit/>
          </a:bodyPr>
          <a:lstStyle/>
          <a:p>
            <a:r>
              <a:rPr lang="es-ES" dirty="0">
                <a:latin typeface="Palatino Linotype" panose="02040502050505030304" pitchFamily="18" charset="0"/>
              </a:rPr>
              <a:t>Pose 2</a:t>
            </a:r>
          </a:p>
        </p:txBody>
      </p:sp>
      <p:sp>
        <p:nvSpPr>
          <p:cNvPr id="12" name="CuadroTexto 11"/>
          <p:cNvSpPr txBox="1"/>
          <p:nvPr/>
        </p:nvSpPr>
        <p:spPr>
          <a:xfrm>
            <a:off x="9007492" y="955886"/>
            <a:ext cx="1131570" cy="369332"/>
          </a:xfrm>
          <a:prstGeom prst="rect">
            <a:avLst/>
          </a:prstGeom>
          <a:noFill/>
        </p:spPr>
        <p:txBody>
          <a:bodyPr wrap="square" rtlCol="0">
            <a:spAutoFit/>
          </a:bodyPr>
          <a:lstStyle/>
          <a:p>
            <a:r>
              <a:rPr lang="es-ES" dirty="0">
                <a:latin typeface="Palatino Linotype" panose="02040502050505030304" pitchFamily="18" charset="0"/>
              </a:rPr>
              <a:t>Pose 2</a:t>
            </a:r>
          </a:p>
        </p:txBody>
      </p:sp>
      <p:sp>
        <p:nvSpPr>
          <p:cNvPr id="13" name="CuadroTexto 12"/>
          <p:cNvSpPr txBox="1"/>
          <p:nvPr/>
        </p:nvSpPr>
        <p:spPr>
          <a:xfrm>
            <a:off x="6452308" y="3490861"/>
            <a:ext cx="1131570" cy="369332"/>
          </a:xfrm>
          <a:prstGeom prst="rect">
            <a:avLst/>
          </a:prstGeom>
          <a:noFill/>
        </p:spPr>
        <p:txBody>
          <a:bodyPr wrap="square" rtlCol="0">
            <a:spAutoFit/>
          </a:bodyPr>
          <a:lstStyle/>
          <a:p>
            <a:r>
              <a:rPr lang="es-ES" dirty="0">
                <a:latin typeface="Palatino Linotype" panose="02040502050505030304" pitchFamily="18" charset="0"/>
              </a:rPr>
              <a:t>Pose 3</a:t>
            </a:r>
          </a:p>
        </p:txBody>
      </p:sp>
      <p:pic>
        <p:nvPicPr>
          <p:cNvPr id="14" name="Imagen 13" descr="C:\Users\Prueba\Desktop\ECSOC25 AHR\f4,7ahrsmodel1pose5amarillositiobhlhpasa.png"/>
          <p:cNvPicPr/>
          <p:nvPr/>
        </p:nvPicPr>
        <p:blipFill rotWithShape="1">
          <a:blip r:embed="rId3" cstate="print">
            <a:extLst>
              <a:ext uri="{28A0092B-C50C-407E-A947-70E740481C1C}">
                <a14:useLocalDpi xmlns:a14="http://schemas.microsoft.com/office/drawing/2010/main" val="0"/>
              </a:ext>
            </a:extLst>
          </a:blip>
          <a:srcRect t="80542"/>
          <a:stretch/>
        </p:blipFill>
        <p:spPr bwMode="auto">
          <a:xfrm>
            <a:off x="8759190" y="5423154"/>
            <a:ext cx="3265169" cy="752713"/>
          </a:xfrm>
          <a:prstGeom prst="rect">
            <a:avLst/>
          </a:prstGeom>
          <a:noFill/>
          <a:ln>
            <a:noFill/>
          </a:ln>
        </p:spPr>
      </p:pic>
      <p:pic>
        <p:nvPicPr>
          <p:cNvPr id="15" name="Imagen 14"/>
          <p:cNvPicPr>
            <a:picLocks noChangeAspect="1"/>
          </p:cNvPicPr>
          <p:nvPr/>
        </p:nvPicPr>
        <p:blipFill rotWithShape="1">
          <a:blip r:embed="rId4" cstate="print">
            <a:extLst>
              <a:ext uri="{28A0092B-C50C-407E-A947-70E740481C1C}">
                <a14:useLocalDpi xmlns:a14="http://schemas.microsoft.com/office/drawing/2010/main" val="0"/>
              </a:ext>
            </a:extLst>
          </a:blip>
          <a:srcRect b="23003"/>
          <a:stretch/>
        </p:blipFill>
        <p:spPr>
          <a:xfrm>
            <a:off x="9227567" y="1209900"/>
            <a:ext cx="2907391" cy="2378860"/>
          </a:xfrm>
          <a:prstGeom prst="rect">
            <a:avLst/>
          </a:prstGeom>
        </p:spPr>
      </p:pic>
      <p:pic>
        <p:nvPicPr>
          <p:cNvPr id="16" name="Imagen 15"/>
          <p:cNvPicPr>
            <a:picLocks noChangeAspect="1"/>
          </p:cNvPicPr>
          <p:nvPr/>
        </p:nvPicPr>
        <p:blipFill rotWithShape="1">
          <a:blip r:embed="rId5" cstate="print">
            <a:extLst>
              <a:ext uri="{28A0092B-C50C-407E-A947-70E740481C1C}">
                <a14:useLocalDpi xmlns:a14="http://schemas.microsoft.com/office/drawing/2010/main" val="0"/>
              </a:ext>
            </a:extLst>
          </a:blip>
          <a:srcRect l="7048" b="22104"/>
          <a:stretch/>
        </p:blipFill>
        <p:spPr>
          <a:xfrm>
            <a:off x="6452308" y="3588187"/>
            <a:ext cx="2933076" cy="2438826"/>
          </a:xfrm>
          <a:prstGeom prst="rect">
            <a:avLst/>
          </a:prstGeom>
        </p:spPr>
      </p:pic>
      <p:sp>
        <p:nvSpPr>
          <p:cNvPr id="17" name="Rectángulo 16"/>
          <p:cNvSpPr/>
          <p:nvPr/>
        </p:nvSpPr>
        <p:spPr>
          <a:xfrm>
            <a:off x="0" y="6496747"/>
            <a:ext cx="12192000" cy="338554"/>
          </a:xfrm>
          <a:prstGeom prst="rect">
            <a:avLst/>
          </a:prstGeom>
        </p:spPr>
        <p:txBody>
          <a:bodyPr wrap="square">
            <a:spAutoFit/>
          </a:bodyPr>
          <a:lstStyle/>
          <a:p>
            <a:pPr algn="just"/>
            <a:r>
              <a:rPr lang="en-US" sz="1600" b="1" dirty="0">
                <a:latin typeface="Palatino Linotype" panose="02040502050505030304" pitchFamily="18" charset="0"/>
              </a:rPr>
              <a:t>Figure 11. </a:t>
            </a:r>
            <a:r>
              <a:rPr lang="en-US" sz="1600" dirty="0">
                <a:latin typeface="Palatino Linotype" panose="02040502050505030304" pitchFamily="18" charset="0"/>
              </a:rPr>
              <a:t>Interaction network between monomeric protein AHR, ARNT and the studied compound </a:t>
            </a:r>
            <a:r>
              <a:rPr lang="en-US" sz="1600" b="1" dirty="0">
                <a:latin typeface="Palatino Linotype" panose="02040502050505030304" pitchFamily="18" charset="0"/>
              </a:rPr>
              <a:t>15</a:t>
            </a:r>
            <a:r>
              <a:rPr lang="en-US" sz="1600" dirty="0">
                <a:latin typeface="Palatino Linotype" panose="02040502050505030304" pitchFamily="18" charset="0"/>
              </a:rPr>
              <a:t>. </a:t>
            </a:r>
            <a:endParaRPr lang="es-ES" dirty="0">
              <a:latin typeface="Palatino Linotype" panose="02040502050505030304" pitchFamily="18" charset="0"/>
            </a:endParaRPr>
          </a:p>
        </p:txBody>
      </p:sp>
      <p:sp>
        <p:nvSpPr>
          <p:cNvPr id="18" name="Rectángulo redondeado 17"/>
          <p:cNvSpPr/>
          <p:nvPr/>
        </p:nvSpPr>
        <p:spPr>
          <a:xfrm>
            <a:off x="5989320" y="922452"/>
            <a:ext cx="6035040" cy="5253416"/>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21" name="CuadroTexto 20"/>
          <p:cNvSpPr txBox="1"/>
          <p:nvPr/>
        </p:nvSpPr>
        <p:spPr>
          <a:xfrm>
            <a:off x="6407050" y="992069"/>
            <a:ext cx="1131570" cy="369332"/>
          </a:xfrm>
          <a:prstGeom prst="rect">
            <a:avLst/>
          </a:prstGeom>
          <a:noFill/>
        </p:spPr>
        <p:txBody>
          <a:bodyPr wrap="square" rtlCol="0">
            <a:spAutoFit/>
          </a:bodyPr>
          <a:lstStyle/>
          <a:p>
            <a:r>
              <a:rPr lang="es-ES" dirty="0">
                <a:latin typeface="Palatino Linotype" panose="02040502050505030304" pitchFamily="18" charset="0"/>
              </a:rPr>
              <a:t>Pose 1</a:t>
            </a:r>
          </a:p>
        </p:txBody>
      </p:sp>
      <p:pic>
        <p:nvPicPr>
          <p:cNvPr id="22" name="Imagen 21"/>
          <p:cNvPicPr>
            <a:picLocks noChangeAspect="1"/>
          </p:cNvPicPr>
          <p:nvPr/>
        </p:nvPicPr>
        <p:blipFill rotWithShape="1">
          <a:blip r:embed="rId6" cstate="print">
            <a:extLst>
              <a:ext uri="{28A0092B-C50C-407E-A947-70E740481C1C}">
                <a14:useLocalDpi xmlns:a14="http://schemas.microsoft.com/office/drawing/2010/main" val="0"/>
              </a:ext>
            </a:extLst>
          </a:blip>
          <a:srcRect b="20982"/>
          <a:stretch/>
        </p:blipFill>
        <p:spPr>
          <a:xfrm>
            <a:off x="160187" y="1435367"/>
            <a:ext cx="2758538" cy="2277520"/>
          </a:xfrm>
          <a:prstGeom prst="rect">
            <a:avLst/>
          </a:prstGeom>
        </p:spPr>
      </p:pic>
      <p:sp>
        <p:nvSpPr>
          <p:cNvPr id="23" name="CuadroTexto 22"/>
          <p:cNvSpPr txBox="1"/>
          <p:nvPr/>
        </p:nvSpPr>
        <p:spPr>
          <a:xfrm>
            <a:off x="2668905" y="972635"/>
            <a:ext cx="1131570" cy="369332"/>
          </a:xfrm>
          <a:prstGeom prst="rect">
            <a:avLst/>
          </a:prstGeom>
          <a:noFill/>
        </p:spPr>
        <p:txBody>
          <a:bodyPr wrap="square" rtlCol="0">
            <a:spAutoFit/>
          </a:bodyPr>
          <a:lstStyle/>
          <a:p>
            <a:r>
              <a:rPr lang="es-ES" dirty="0">
                <a:latin typeface="Palatino Linotype" panose="02040502050505030304" pitchFamily="18" charset="0"/>
              </a:rPr>
              <a:t>Pose 4</a:t>
            </a:r>
          </a:p>
        </p:txBody>
      </p:sp>
      <p:sp>
        <p:nvSpPr>
          <p:cNvPr id="24" name="CuadroTexto 23"/>
          <p:cNvSpPr txBox="1"/>
          <p:nvPr/>
        </p:nvSpPr>
        <p:spPr>
          <a:xfrm>
            <a:off x="829721" y="3621621"/>
            <a:ext cx="1131570" cy="369332"/>
          </a:xfrm>
          <a:prstGeom prst="rect">
            <a:avLst/>
          </a:prstGeom>
          <a:noFill/>
        </p:spPr>
        <p:txBody>
          <a:bodyPr wrap="square" rtlCol="0">
            <a:spAutoFit/>
          </a:bodyPr>
          <a:lstStyle/>
          <a:p>
            <a:r>
              <a:rPr lang="es-ES" dirty="0">
                <a:latin typeface="Palatino Linotype" panose="02040502050505030304" pitchFamily="18" charset="0"/>
              </a:rPr>
              <a:t>Pose 5</a:t>
            </a:r>
          </a:p>
        </p:txBody>
      </p:sp>
      <p:pic>
        <p:nvPicPr>
          <p:cNvPr id="26" name="Imagen 25"/>
          <p:cNvPicPr>
            <a:picLocks noChangeAspect="1"/>
          </p:cNvPicPr>
          <p:nvPr/>
        </p:nvPicPr>
        <p:blipFill rotWithShape="1">
          <a:blip r:embed="rId7" cstate="print">
            <a:extLst>
              <a:ext uri="{28A0092B-C50C-407E-A947-70E740481C1C}">
                <a14:useLocalDpi xmlns:a14="http://schemas.microsoft.com/office/drawing/2010/main" val="0"/>
              </a:ext>
            </a:extLst>
          </a:blip>
          <a:srcRect b="20902"/>
          <a:stretch/>
        </p:blipFill>
        <p:spPr>
          <a:xfrm>
            <a:off x="2768507" y="1176736"/>
            <a:ext cx="3097131" cy="2549136"/>
          </a:xfrm>
          <a:prstGeom prst="rect">
            <a:avLst/>
          </a:prstGeom>
        </p:spPr>
      </p:pic>
      <p:pic>
        <p:nvPicPr>
          <p:cNvPr id="27" name="Imagen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760" y="3622903"/>
            <a:ext cx="2552964" cy="2552964"/>
          </a:xfrm>
          <a:prstGeom prst="rect">
            <a:avLst/>
          </a:prstGeom>
        </p:spPr>
      </p:pic>
      <p:sp>
        <p:nvSpPr>
          <p:cNvPr id="28" name="Rectángulo redondeado 27"/>
          <p:cNvSpPr/>
          <p:nvPr/>
        </p:nvSpPr>
        <p:spPr>
          <a:xfrm>
            <a:off x="160187" y="909804"/>
            <a:ext cx="5515343" cy="5266063"/>
          </a:xfrm>
          <a:prstGeom prst="round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29" name="Rectángulo 28">
            <a:extLst>
              <a:ext uri="{FF2B5EF4-FFF2-40B4-BE49-F238E27FC236}">
                <a16:creationId xmlns:a16="http://schemas.microsoft.com/office/drawing/2014/main" id="{86BF5ECF-4C2C-9843-A939-D90B2279D114}"/>
              </a:ext>
            </a:extLst>
          </p:cNvPr>
          <p:cNvSpPr/>
          <p:nvPr/>
        </p:nvSpPr>
        <p:spPr>
          <a:xfrm>
            <a:off x="-19234" y="88481"/>
            <a:ext cx="7269939" cy="376129"/>
          </a:xfrm>
          <a:prstGeom prst="rect">
            <a:avLst/>
          </a:prstGeom>
        </p:spPr>
        <p:txBody>
          <a:bodyPr wrap="none">
            <a:spAutoFit/>
          </a:bodyPr>
          <a:lstStyle/>
          <a:p>
            <a:pPr algn="ctr">
              <a:lnSpc>
                <a:spcPct val="107000"/>
              </a:lnSpc>
              <a:spcAft>
                <a:spcPts val="800"/>
              </a:spcAft>
            </a:pPr>
            <a:r>
              <a:rPr lang="es-ES" dirty="0">
                <a:latin typeface="Palatino Linotype" panose="02040502050505030304" pitchFamily="18" charset="0"/>
                <a:ea typeface="Calibri" panose="020F0502020204030204" pitchFamily="34" charset="0"/>
                <a:cs typeface="Times New Roman" panose="02020603050405020304" pitchFamily="18" charset="0"/>
              </a:rPr>
              <a:t> </a:t>
            </a:r>
            <a:r>
              <a:rPr lang="en-US" b="1" dirty="0">
                <a:latin typeface="Palatino Linotype" panose="02040502050505030304" pitchFamily="18" charset="0"/>
                <a:ea typeface="Calibri" panose="020F0502020204030204" pitchFamily="34" charset="0"/>
                <a:cs typeface="Times New Roman" panose="02020603050405020304" pitchFamily="18" charset="0"/>
              </a:rPr>
              <a:t>Active </a:t>
            </a:r>
            <a:r>
              <a:rPr lang="en-US" b="1" dirty="0" err="1">
                <a:latin typeface="Palatino Linotype" panose="02040502050505030304" pitchFamily="18" charset="0"/>
                <a:ea typeface="Calibri" panose="020F0502020204030204" pitchFamily="34" charset="0"/>
                <a:cs typeface="Times New Roman" panose="02020603050405020304" pitchFamily="18" charset="0"/>
              </a:rPr>
              <a:t>flavonones</a:t>
            </a:r>
            <a:r>
              <a:rPr lang="en-US" b="1" dirty="0">
                <a:latin typeface="Palatino Linotype" panose="02040502050505030304" pitchFamily="18" charset="0"/>
                <a:ea typeface="Calibri" panose="020F0502020204030204" pitchFamily="34" charset="0"/>
                <a:cs typeface="Times New Roman" panose="02020603050405020304" pitchFamily="18" charset="0"/>
              </a:rPr>
              <a:t> with a probability of blockage greater than 50 %</a:t>
            </a:r>
            <a:endParaRPr lang="es-ES" b="1" dirty="0">
              <a:latin typeface="Palatino Linotype" panose="020405020505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6420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6500088"/>
            <a:ext cx="12192000" cy="338554"/>
          </a:xfrm>
          <a:prstGeom prst="rect">
            <a:avLst/>
          </a:prstGeom>
        </p:spPr>
        <p:txBody>
          <a:bodyPr wrap="square">
            <a:spAutoFit/>
          </a:bodyPr>
          <a:lstStyle/>
          <a:p>
            <a:pPr algn="just"/>
            <a:r>
              <a:rPr lang="en-US" sz="1600" b="1" dirty="0">
                <a:latin typeface="Palatino Linotype" panose="02040502050505030304" pitchFamily="18" charset="0"/>
              </a:rPr>
              <a:t>Figure 12. </a:t>
            </a:r>
            <a:r>
              <a:rPr lang="en-US" sz="1600" dirty="0">
                <a:latin typeface="Palatino Linotype" panose="02040502050505030304" pitchFamily="18" charset="0"/>
              </a:rPr>
              <a:t>Interaction network between monomeric protein AHR, ARNT and the studied compound </a:t>
            </a:r>
            <a:r>
              <a:rPr lang="en-US" sz="1600" b="1" dirty="0">
                <a:latin typeface="Palatino Linotype" panose="02040502050505030304" pitchFamily="18" charset="0"/>
              </a:rPr>
              <a:t>16</a:t>
            </a:r>
            <a:r>
              <a:rPr lang="en-US" sz="1600" dirty="0">
                <a:latin typeface="Palatino Linotype" panose="02040502050505030304" pitchFamily="18" charset="0"/>
              </a:rPr>
              <a:t>.  </a:t>
            </a:r>
            <a:endParaRPr lang="es-ES" dirty="0">
              <a:latin typeface="Palatino Linotype" panose="02040502050505030304" pitchFamily="18" charset="0"/>
            </a:endParaRPr>
          </a:p>
        </p:txBody>
      </p:sp>
      <p:sp>
        <p:nvSpPr>
          <p:cNvPr id="3" name="CuadroTexto 2"/>
          <p:cNvSpPr txBox="1"/>
          <p:nvPr/>
        </p:nvSpPr>
        <p:spPr>
          <a:xfrm>
            <a:off x="2891942" y="585680"/>
            <a:ext cx="1303020" cy="369332"/>
          </a:xfrm>
          <a:prstGeom prst="rect">
            <a:avLst/>
          </a:prstGeom>
          <a:noFill/>
        </p:spPr>
        <p:txBody>
          <a:bodyPr wrap="square" rtlCol="0">
            <a:spAutoFit/>
          </a:bodyPr>
          <a:lstStyle/>
          <a:p>
            <a:pPr algn="ctr"/>
            <a:r>
              <a:rPr lang="es-ES" b="1" dirty="0">
                <a:latin typeface="Palatino Linotype" panose="02040502050505030304" pitchFamily="18" charset="0"/>
              </a:rPr>
              <a:t>AHR</a:t>
            </a:r>
          </a:p>
        </p:txBody>
      </p:sp>
      <p:sp>
        <p:nvSpPr>
          <p:cNvPr id="4" name="CuadroTexto 3"/>
          <p:cNvSpPr txBox="1"/>
          <p:nvPr/>
        </p:nvSpPr>
        <p:spPr>
          <a:xfrm>
            <a:off x="9023985" y="1296880"/>
            <a:ext cx="1303020" cy="369332"/>
          </a:xfrm>
          <a:prstGeom prst="rect">
            <a:avLst/>
          </a:prstGeom>
          <a:noFill/>
        </p:spPr>
        <p:txBody>
          <a:bodyPr wrap="square" rtlCol="0">
            <a:spAutoFit/>
          </a:bodyPr>
          <a:lstStyle/>
          <a:p>
            <a:pPr algn="ctr"/>
            <a:r>
              <a:rPr lang="es-ES" b="1" dirty="0">
                <a:latin typeface="Palatino Linotype" panose="02040502050505030304" pitchFamily="18" charset="0"/>
              </a:rPr>
              <a:t>ARNT</a:t>
            </a:r>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t="7014" b="22317"/>
          <a:stretch/>
        </p:blipFill>
        <p:spPr>
          <a:xfrm>
            <a:off x="7682862" y="2119883"/>
            <a:ext cx="3609978" cy="2250591"/>
          </a:xfrm>
          <a:prstGeom prst="rect">
            <a:avLst/>
          </a:prstGeom>
        </p:spPr>
      </p:pic>
      <p:sp>
        <p:nvSpPr>
          <p:cNvPr id="8" name="CuadroTexto 7"/>
          <p:cNvSpPr txBox="1"/>
          <p:nvPr/>
        </p:nvSpPr>
        <p:spPr>
          <a:xfrm>
            <a:off x="7669737" y="1833915"/>
            <a:ext cx="1131570" cy="369332"/>
          </a:xfrm>
          <a:prstGeom prst="rect">
            <a:avLst/>
          </a:prstGeom>
          <a:noFill/>
        </p:spPr>
        <p:txBody>
          <a:bodyPr wrap="square" rtlCol="0">
            <a:spAutoFit/>
          </a:bodyPr>
          <a:lstStyle/>
          <a:p>
            <a:r>
              <a:rPr lang="es-ES" dirty="0">
                <a:latin typeface="Palatino Linotype" panose="02040502050505030304" pitchFamily="18" charset="0"/>
              </a:rPr>
              <a:t>Pose 1</a:t>
            </a:r>
          </a:p>
        </p:txBody>
      </p:sp>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t="5645" r="13986" b="21775"/>
          <a:stretch/>
        </p:blipFill>
        <p:spPr>
          <a:xfrm>
            <a:off x="885823" y="1296923"/>
            <a:ext cx="2728936" cy="2220505"/>
          </a:xfrm>
          <a:prstGeom prst="rect">
            <a:avLst/>
          </a:prstGeom>
        </p:spPr>
      </p:pic>
      <p:sp>
        <p:nvSpPr>
          <p:cNvPr id="10" name="CuadroTexto 9"/>
          <p:cNvSpPr txBox="1"/>
          <p:nvPr/>
        </p:nvSpPr>
        <p:spPr>
          <a:xfrm>
            <a:off x="885822" y="1023864"/>
            <a:ext cx="1131570" cy="369332"/>
          </a:xfrm>
          <a:prstGeom prst="rect">
            <a:avLst/>
          </a:prstGeom>
          <a:noFill/>
        </p:spPr>
        <p:txBody>
          <a:bodyPr wrap="square" rtlCol="0">
            <a:spAutoFit/>
          </a:bodyPr>
          <a:lstStyle/>
          <a:p>
            <a:r>
              <a:rPr lang="es-ES" dirty="0">
                <a:latin typeface="Palatino Linotype" panose="02040502050505030304" pitchFamily="18" charset="0"/>
              </a:rPr>
              <a:t>Pose 1</a:t>
            </a:r>
          </a:p>
        </p:txBody>
      </p:sp>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b="26579"/>
          <a:stretch/>
        </p:blipFill>
        <p:spPr>
          <a:xfrm>
            <a:off x="480650" y="3779283"/>
            <a:ext cx="3154401" cy="2214771"/>
          </a:xfrm>
          <a:prstGeom prst="rect">
            <a:avLst/>
          </a:prstGeom>
        </p:spPr>
      </p:pic>
      <p:sp>
        <p:nvSpPr>
          <p:cNvPr id="12" name="CuadroTexto 11"/>
          <p:cNvSpPr txBox="1"/>
          <p:nvPr/>
        </p:nvSpPr>
        <p:spPr>
          <a:xfrm>
            <a:off x="3728955" y="1057711"/>
            <a:ext cx="1131570" cy="369332"/>
          </a:xfrm>
          <a:prstGeom prst="rect">
            <a:avLst/>
          </a:prstGeom>
          <a:noFill/>
        </p:spPr>
        <p:txBody>
          <a:bodyPr wrap="square" rtlCol="0">
            <a:spAutoFit/>
          </a:bodyPr>
          <a:lstStyle/>
          <a:p>
            <a:r>
              <a:rPr lang="es-ES" dirty="0">
                <a:latin typeface="Palatino Linotype" panose="02040502050505030304" pitchFamily="18" charset="0"/>
              </a:rPr>
              <a:t>Pose 2</a:t>
            </a:r>
          </a:p>
        </p:txBody>
      </p:sp>
      <p:pic>
        <p:nvPicPr>
          <p:cNvPr id="13" name="Imagen 12"/>
          <p:cNvPicPr>
            <a:picLocks noChangeAspect="1"/>
          </p:cNvPicPr>
          <p:nvPr/>
        </p:nvPicPr>
        <p:blipFill rotWithShape="1">
          <a:blip r:embed="rId5" cstate="print">
            <a:extLst>
              <a:ext uri="{28A0092B-C50C-407E-A947-70E740481C1C}">
                <a14:useLocalDpi xmlns:a14="http://schemas.microsoft.com/office/drawing/2010/main" val="0"/>
              </a:ext>
            </a:extLst>
          </a:blip>
          <a:srcRect r="21154" b="21396"/>
          <a:stretch/>
        </p:blipFill>
        <p:spPr>
          <a:xfrm>
            <a:off x="3593707" y="3764077"/>
            <a:ext cx="2886494" cy="2612944"/>
          </a:xfrm>
          <a:prstGeom prst="rect">
            <a:avLst/>
          </a:prstGeom>
        </p:spPr>
      </p:pic>
      <p:sp>
        <p:nvSpPr>
          <p:cNvPr id="14" name="CuadroTexto 13"/>
          <p:cNvSpPr txBox="1"/>
          <p:nvPr/>
        </p:nvSpPr>
        <p:spPr>
          <a:xfrm>
            <a:off x="3774610" y="3468781"/>
            <a:ext cx="1131570" cy="369332"/>
          </a:xfrm>
          <a:prstGeom prst="rect">
            <a:avLst/>
          </a:prstGeom>
          <a:noFill/>
        </p:spPr>
        <p:txBody>
          <a:bodyPr wrap="square" rtlCol="0">
            <a:spAutoFit/>
          </a:bodyPr>
          <a:lstStyle/>
          <a:p>
            <a:r>
              <a:rPr lang="es-ES" dirty="0">
                <a:latin typeface="Palatino Linotype" panose="02040502050505030304" pitchFamily="18" charset="0"/>
              </a:rPr>
              <a:t>Pose 4</a:t>
            </a:r>
          </a:p>
        </p:txBody>
      </p:sp>
      <p:pic>
        <p:nvPicPr>
          <p:cNvPr id="15" name="Imagen 14" descr="C:\Users\Prueba\Desktop\ECSOC25 AHR\f4,7ahrsmodel1pose5amarillositiobhlhpasa.png"/>
          <p:cNvPicPr/>
          <p:nvPr/>
        </p:nvPicPr>
        <p:blipFill rotWithShape="1">
          <a:blip r:embed="rId6" cstate="print">
            <a:extLst>
              <a:ext uri="{28A0092B-C50C-407E-A947-70E740481C1C}">
                <a14:useLocalDpi xmlns:a14="http://schemas.microsoft.com/office/drawing/2010/main" val="0"/>
              </a:ext>
            </a:extLst>
          </a:blip>
          <a:srcRect t="80542"/>
          <a:stretch/>
        </p:blipFill>
        <p:spPr bwMode="auto">
          <a:xfrm>
            <a:off x="8235522" y="4934055"/>
            <a:ext cx="3265169" cy="752713"/>
          </a:xfrm>
          <a:prstGeom prst="rect">
            <a:avLst/>
          </a:prstGeom>
          <a:noFill/>
          <a:ln>
            <a:noFill/>
          </a:ln>
        </p:spPr>
      </p:pic>
      <p:sp>
        <p:nvSpPr>
          <p:cNvPr id="16" name="Rectángulo redondeado 15"/>
          <p:cNvSpPr/>
          <p:nvPr/>
        </p:nvSpPr>
        <p:spPr>
          <a:xfrm>
            <a:off x="160187" y="1041884"/>
            <a:ext cx="6766531" cy="5382030"/>
          </a:xfrm>
          <a:prstGeom prst="round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17" name="Rectángulo redondeado 16"/>
          <p:cNvSpPr/>
          <p:nvPr/>
        </p:nvSpPr>
        <p:spPr>
          <a:xfrm>
            <a:off x="7326630" y="1791132"/>
            <a:ext cx="4697730" cy="4112844"/>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pic>
        <p:nvPicPr>
          <p:cNvPr id="19" name="Imagen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24885" y="1263109"/>
            <a:ext cx="3211547" cy="2686236"/>
          </a:xfrm>
          <a:prstGeom prst="rect">
            <a:avLst/>
          </a:prstGeom>
        </p:spPr>
      </p:pic>
      <p:sp>
        <p:nvSpPr>
          <p:cNvPr id="20" name="CuadroTexto 19"/>
          <p:cNvSpPr txBox="1"/>
          <p:nvPr/>
        </p:nvSpPr>
        <p:spPr>
          <a:xfrm>
            <a:off x="875696" y="3492541"/>
            <a:ext cx="1131570" cy="369332"/>
          </a:xfrm>
          <a:prstGeom prst="rect">
            <a:avLst/>
          </a:prstGeom>
          <a:noFill/>
        </p:spPr>
        <p:txBody>
          <a:bodyPr wrap="square" rtlCol="0">
            <a:spAutoFit/>
          </a:bodyPr>
          <a:lstStyle/>
          <a:p>
            <a:r>
              <a:rPr lang="es-ES" dirty="0">
                <a:latin typeface="Palatino Linotype" panose="02040502050505030304" pitchFamily="18" charset="0"/>
              </a:rPr>
              <a:t>Pose 3</a:t>
            </a:r>
          </a:p>
        </p:txBody>
      </p:sp>
      <p:sp>
        <p:nvSpPr>
          <p:cNvPr id="22" name="Rectángulo 21">
            <a:extLst>
              <a:ext uri="{FF2B5EF4-FFF2-40B4-BE49-F238E27FC236}">
                <a16:creationId xmlns:a16="http://schemas.microsoft.com/office/drawing/2014/main" id="{324ADF9F-0FC6-A44B-89C2-9B8170F23503}"/>
              </a:ext>
            </a:extLst>
          </p:cNvPr>
          <p:cNvSpPr/>
          <p:nvPr/>
        </p:nvSpPr>
        <p:spPr>
          <a:xfrm>
            <a:off x="-19234" y="88481"/>
            <a:ext cx="7269939" cy="376129"/>
          </a:xfrm>
          <a:prstGeom prst="rect">
            <a:avLst/>
          </a:prstGeom>
        </p:spPr>
        <p:txBody>
          <a:bodyPr wrap="none">
            <a:spAutoFit/>
          </a:bodyPr>
          <a:lstStyle/>
          <a:p>
            <a:pPr algn="ctr">
              <a:lnSpc>
                <a:spcPct val="107000"/>
              </a:lnSpc>
              <a:spcAft>
                <a:spcPts val="800"/>
              </a:spcAft>
            </a:pPr>
            <a:r>
              <a:rPr lang="es-ES" dirty="0">
                <a:latin typeface="Palatino Linotype" panose="02040502050505030304" pitchFamily="18" charset="0"/>
                <a:ea typeface="Calibri" panose="020F0502020204030204" pitchFamily="34" charset="0"/>
                <a:cs typeface="Times New Roman" panose="02020603050405020304" pitchFamily="18" charset="0"/>
              </a:rPr>
              <a:t> </a:t>
            </a:r>
            <a:r>
              <a:rPr lang="en-US" b="1" dirty="0">
                <a:latin typeface="Palatino Linotype" panose="02040502050505030304" pitchFamily="18" charset="0"/>
                <a:ea typeface="Calibri" panose="020F0502020204030204" pitchFamily="34" charset="0"/>
                <a:cs typeface="Times New Roman" panose="02020603050405020304" pitchFamily="18" charset="0"/>
              </a:rPr>
              <a:t>Active </a:t>
            </a:r>
            <a:r>
              <a:rPr lang="en-US" b="1" dirty="0" err="1">
                <a:latin typeface="Palatino Linotype" panose="02040502050505030304" pitchFamily="18" charset="0"/>
                <a:ea typeface="Calibri" panose="020F0502020204030204" pitchFamily="34" charset="0"/>
                <a:cs typeface="Times New Roman" panose="02020603050405020304" pitchFamily="18" charset="0"/>
              </a:rPr>
              <a:t>flavonones</a:t>
            </a:r>
            <a:r>
              <a:rPr lang="en-US" b="1" dirty="0">
                <a:latin typeface="Palatino Linotype" panose="02040502050505030304" pitchFamily="18" charset="0"/>
                <a:ea typeface="Calibri" panose="020F0502020204030204" pitchFamily="34" charset="0"/>
                <a:cs typeface="Times New Roman" panose="02020603050405020304" pitchFamily="18" charset="0"/>
              </a:rPr>
              <a:t> with a probability of blockage greater than 50 %</a:t>
            </a:r>
            <a:endParaRPr lang="es-ES" b="1" dirty="0">
              <a:latin typeface="Palatino Linotype" panose="020405020505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2653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52896" y="300241"/>
            <a:ext cx="10367010" cy="6411307"/>
          </a:xfrm>
          <a:prstGeom prst="rect">
            <a:avLst/>
          </a:prstGeom>
        </p:spPr>
        <p:txBody>
          <a:bodyPr wrap="square">
            <a:spAutoFit/>
          </a:bodyPr>
          <a:lstStyle/>
          <a:p>
            <a:pPr algn="ctr">
              <a:lnSpc>
                <a:spcPct val="107000"/>
              </a:lnSpc>
              <a:spcAft>
                <a:spcPts val="800"/>
              </a:spcAft>
            </a:pPr>
            <a:r>
              <a:rPr lang="en-US" sz="28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Molecular Docking Study of Flavonoids to Block the Aryl Hydrocarbon Receptor</a:t>
            </a:r>
          </a:p>
          <a:p>
            <a:pPr algn="ctr">
              <a:lnSpc>
                <a:spcPct val="107000"/>
              </a:lnSpc>
              <a:spcAft>
                <a:spcPts val="800"/>
              </a:spcAft>
            </a:pPr>
            <a:endParaRPr lang="es-ES" sz="2000" dirty="0">
              <a:effectLst/>
              <a:latin typeface="Palatino Linotype" panose="0204050205050503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s-E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Oscar Collado García</a:t>
            </a:r>
            <a:r>
              <a:rPr lang="es-ES" baseline="30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1,2,3,*</a:t>
            </a:r>
            <a:r>
              <a:rPr lang="es-E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Hans De Winter</a:t>
            </a:r>
            <a:r>
              <a:rPr lang="es-ES" baseline="30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2</a:t>
            </a:r>
            <a:r>
              <a:rPr lang="es-E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Paul Cos</a:t>
            </a:r>
            <a:r>
              <a:rPr lang="es-ES" baseline="30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3</a:t>
            </a:r>
            <a:r>
              <a:rPr lang="es-E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s-ES"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Maria</a:t>
            </a:r>
            <a:r>
              <a:rPr lang="es-E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João Matos</a:t>
            </a:r>
            <a:r>
              <a:rPr lang="es-ES" baseline="30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4,5</a:t>
            </a:r>
            <a:r>
              <a:rPr lang="es-E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Eugenio Uriarte</a:t>
            </a:r>
            <a:r>
              <a:rPr lang="es-ES" baseline="30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4,6</a:t>
            </a:r>
            <a:r>
              <a:rPr lang="es-E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Gabriel </a:t>
            </a:r>
            <a:r>
              <a:rPr lang="es-ES"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Llaurado</a:t>
            </a:r>
            <a:r>
              <a:rPr lang="es-E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Maury</a:t>
            </a:r>
            <a:r>
              <a:rPr lang="es-ES" baseline="30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7</a:t>
            </a:r>
            <a:r>
              <a:rPr lang="es-E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s-ES"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Jorrit</a:t>
            </a:r>
            <a:r>
              <a:rPr lang="es-E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De Waele</a:t>
            </a:r>
            <a:r>
              <a:rPr lang="es-ES" baseline="30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8</a:t>
            </a:r>
            <a:r>
              <a:rPr lang="es-E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s-ES"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Glay</a:t>
            </a:r>
            <a:r>
              <a:rPr lang="es-E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Chinea Santiago</a:t>
            </a:r>
            <a:r>
              <a:rPr lang="es-ES" baseline="30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9 </a:t>
            </a:r>
            <a:r>
              <a:rPr lang="es-E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and Enrique Molina</a:t>
            </a:r>
            <a:r>
              <a:rPr lang="es-ES" baseline="30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1,2,3</a:t>
            </a:r>
            <a:endParaRPr lang="es-ES" sz="2400" dirty="0">
              <a:effectLst/>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s-E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endParaRPr lang="es-ES" sz="2400" dirty="0">
              <a:effectLst/>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50000"/>
              </a:lnSpc>
            </a:pPr>
            <a:r>
              <a:rPr lang="es-ES" sz="1400" baseline="30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1</a:t>
            </a:r>
            <a:r>
              <a:rPr lang="es-E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s-ES" sz="14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Department</a:t>
            </a:r>
            <a:r>
              <a:rPr lang="es-E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of </a:t>
            </a:r>
            <a:r>
              <a:rPr lang="es-ES" sz="14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Chemistry</a:t>
            </a:r>
            <a:r>
              <a:rPr lang="es-E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Faculty of Applied Sciences, University of Camagüey, Camagüey 74650, Cuba</a:t>
            </a:r>
            <a:endParaRPr lang="es-ES" dirty="0">
              <a:effectLst/>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50000"/>
              </a:lnSpc>
            </a:pPr>
            <a:r>
              <a:rPr lang="en-US" sz="1400" baseline="30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2</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Laboratory of Medicinal Chemistry, University of Antwerp, Antwerp BE-2610, Belgium</a:t>
            </a:r>
            <a:endParaRPr lang="es-ES" dirty="0">
              <a:effectLst/>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50000"/>
              </a:lnSpc>
            </a:pPr>
            <a:r>
              <a:rPr lang="en-US" sz="1400" baseline="30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3</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Laboratory of Microbiology, Parasitology and Hygiene (LMPH), University of Antwerp, Antwerp BE-2610, Belgium</a:t>
            </a:r>
            <a:endParaRPr lang="es-ES" dirty="0">
              <a:effectLst/>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50000"/>
              </a:lnSpc>
            </a:pPr>
            <a:r>
              <a:rPr lang="en-US" sz="1400" baseline="30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4</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Department of Organic Chemistry, Faculty of Pharmacy, </a:t>
            </a:r>
            <a:r>
              <a:rPr lang="en-US" sz="14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Universidade</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Santiago de </a:t>
            </a:r>
            <a:r>
              <a:rPr lang="en-US" sz="14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Compostela</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15782 Santiago de </a:t>
            </a:r>
            <a:r>
              <a:rPr lang="en-US" sz="14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Compostela</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Spain</a:t>
            </a:r>
            <a:endParaRPr lang="es-ES" dirty="0">
              <a:effectLst/>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50000"/>
              </a:lnSpc>
            </a:pPr>
            <a:r>
              <a:rPr lang="en-US" sz="1400" baseline="30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5</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CIQUP/Department of Chemistry and Biochemistry, </a:t>
            </a:r>
            <a:r>
              <a:rPr lang="en-US" sz="14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Faculdade</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de </a:t>
            </a:r>
            <a:r>
              <a:rPr lang="en-US" sz="14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Ciências</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14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Universidade</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do Porto, 4169–007 Porto, Portugal</a:t>
            </a:r>
            <a:endParaRPr lang="es-ES" dirty="0">
              <a:effectLst/>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50000"/>
              </a:lnSpc>
            </a:pPr>
            <a:r>
              <a:rPr lang="en-US" sz="1400" baseline="30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6</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Institute of Applied Chemical Sciences, Autonomous University of Chile, Santiago de Chile 7500912, Chile</a:t>
            </a:r>
            <a:endParaRPr lang="es-ES" dirty="0">
              <a:effectLst/>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50000"/>
              </a:lnSpc>
            </a:pPr>
            <a:r>
              <a:rPr lang="en-US" sz="1400" baseline="30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7</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Center for Industrial Biotechnology (CEBI), Universidad de </a:t>
            </a:r>
            <a:r>
              <a:rPr lang="en-US" sz="14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Oriente</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Santiago de Cuba 90500, Cuba</a:t>
            </a:r>
            <a:endParaRPr lang="es-ES" dirty="0">
              <a:effectLst/>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50000"/>
              </a:lnSpc>
            </a:pPr>
            <a:r>
              <a:rPr lang="en-US" sz="1400" baseline="30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8</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Oncology Research Group (CORE), University of Antwerp, Antwerp BE-2610, Belgium</a:t>
            </a:r>
            <a:endParaRPr lang="es-ES" dirty="0">
              <a:effectLst/>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50000"/>
              </a:lnSpc>
            </a:pPr>
            <a:r>
              <a:rPr lang="en-US" sz="1400" baseline="30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9</a:t>
            </a: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Bioinformatics Group, Center for Genetic Engineering and Biotechnology, Havana, Cuba</a:t>
            </a:r>
          </a:p>
          <a:p>
            <a:pPr algn="just">
              <a:lnSpc>
                <a:spcPct val="150000"/>
              </a:lnSpc>
            </a:pPr>
            <a:endParaRPr lang="es-ES" dirty="0">
              <a:effectLst/>
              <a:latin typeface="Palatino Linotype" panose="02040502050505030304" pitchFamily="18" charset="0"/>
              <a:ea typeface="Calibri" panose="020F0502020204030204" pitchFamily="34" charset="0"/>
              <a:cs typeface="Times New Roman" panose="02020603050405020304" pitchFamily="18" charset="0"/>
            </a:endParaRPr>
          </a:p>
          <a:p>
            <a:pPr>
              <a:lnSpc>
                <a:spcPct val="150000"/>
              </a:lnSpc>
            </a:pP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Mobile phone: +3252490219. E-mail: </a:t>
            </a:r>
            <a:r>
              <a:rPr lang="en-US" sz="1400" u="sng" dirty="0">
                <a:solidFill>
                  <a:srgbClr val="0563C1"/>
                </a:solidFill>
                <a:latin typeface="Palatino Linotype" panose="02040502050505030304" pitchFamily="18" charset="0"/>
                <a:ea typeface="Times New Roman" panose="02020603050405020304" pitchFamily="18" charset="0"/>
                <a:cs typeface="Times New Roman" panose="02020603050405020304" pitchFamily="18" charset="0"/>
                <a:hlinkClick r:id="rId2"/>
              </a:rPr>
              <a:t>ogcolladogarcia@gmail.com</a:t>
            </a:r>
            <a:endParaRPr lang="es-ES" sz="1400" dirty="0">
              <a:latin typeface="Palatino Linotype" panose="02040502050505030304" pitchFamily="18" charset="0"/>
            </a:endParaRPr>
          </a:p>
        </p:txBody>
      </p:sp>
    </p:spTree>
    <p:extLst>
      <p:ext uri="{BB962C8B-B14F-4D97-AF65-F5344CB8AC3E}">
        <p14:creationId xmlns:p14="http://schemas.microsoft.com/office/powerpoint/2010/main" val="747936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15724" y="193095"/>
            <a:ext cx="2091690" cy="400110"/>
          </a:xfrm>
          <a:prstGeom prst="rect">
            <a:avLst/>
          </a:prstGeom>
          <a:noFill/>
        </p:spPr>
        <p:txBody>
          <a:bodyPr wrap="square" rtlCol="0">
            <a:spAutoFit/>
          </a:bodyPr>
          <a:lstStyle/>
          <a:p>
            <a:r>
              <a:rPr lang="es-ES" sz="2000" b="1" dirty="0" err="1">
                <a:latin typeface="Palatino Linotype" panose="02040502050505030304" pitchFamily="18" charset="0"/>
              </a:rPr>
              <a:t>Proof</a:t>
            </a:r>
            <a:r>
              <a:rPr lang="es-ES" sz="2000" b="1" dirty="0">
                <a:latin typeface="Palatino Linotype" panose="02040502050505030304" pitchFamily="18" charset="0"/>
              </a:rPr>
              <a:t> of concept</a:t>
            </a:r>
          </a:p>
        </p:txBody>
      </p:sp>
      <p:pic>
        <p:nvPicPr>
          <p:cNvPr id="4" name="Imagen 3" descr="C:\Users\Prueba\Desktop\ECSOC25 AHR\JLG9.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389" y="1280533"/>
            <a:ext cx="2731770" cy="1424623"/>
          </a:xfrm>
          <a:prstGeom prst="rect">
            <a:avLst/>
          </a:prstGeom>
          <a:noFill/>
          <a:ln w="38100">
            <a:solidFill>
              <a:srgbClr val="C00000"/>
            </a:solidFill>
          </a:ln>
        </p:spPr>
      </p:pic>
      <p:sp>
        <p:nvSpPr>
          <p:cNvPr id="5" name="Rectángulo 4"/>
          <p:cNvSpPr/>
          <p:nvPr/>
        </p:nvSpPr>
        <p:spPr>
          <a:xfrm>
            <a:off x="439902" y="2807141"/>
            <a:ext cx="3501280" cy="376065"/>
          </a:xfrm>
          <a:prstGeom prst="rect">
            <a:avLst/>
          </a:prstGeom>
        </p:spPr>
        <p:txBody>
          <a:bodyPr wrap="none">
            <a:spAutoFit/>
          </a:bodyPr>
          <a:lstStyle/>
          <a:p>
            <a:pPr algn="ctr">
              <a:lnSpc>
                <a:spcPct val="107000"/>
              </a:lnSpc>
              <a:spcAft>
                <a:spcPts val="800"/>
              </a:spcAft>
            </a:pPr>
            <a:r>
              <a:rPr lang="en-US" dirty="0">
                <a:latin typeface="Palatino Linotype" panose="02040502050505030304" pitchFamily="18" charset="0"/>
                <a:ea typeface="Calibri" panose="020F0502020204030204" pitchFamily="34" charset="0"/>
                <a:cs typeface="Times New Roman" panose="02020603050405020304" pitchFamily="18" charset="0"/>
              </a:rPr>
              <a:t>5,7-diacetoxy-3-phenylcoumarin</a:t>
            </a:r>
            <a:endParaRPr lang="es-ES" dirty="0">
              <a:latin typeface="Palatino Linotype" panose="02040502050505030304" pitchFamily="18" charset="0"/>
              <a:ea typeface="Calibri" panose="020F0502020204030204" pitchFamily="34" charset="0"/>
              <a:cs typeface="Times New Roman" panose="02020603050405020304" pitchFamily="18" charset="0"/>
            </a:endParaRPr>
          </a:p>
        </p:txBody>
      </p:sp>
      <p:graphicFrame>
        <p:nvGraphicFramePr>
          <p:cNvPr id="7" name="Objeto 6"/>
          <p:cNvGraphicFramePr>
            <a:graphicFrameLocks noChangeAspect="1"/>
          </p:cNvGraphicFramePr>
          <p:nvPr>
            <p:extLst>
              <p:ext uri="{D42A27DB-BD31-4B8C-83A1-F6EECF244321}">
                <p14:modId xmlns:p14="http://schemas.microsoft.com/office/powerpoint/2010/main" val="1149663382"/>
              </p:ext>
            </p:extLst>
          </p:nvPr>
        </p:nvGraphicFramePr>
        <p:xfrm>
          <a:off x="757238" y="4481513"/>
          <a:ext cx="10488612" cy="2609850"/>
        </p:xfrm>
        <a:graphic>
          <a:graphicData uri="http://schemas.openxmlformats.org/presentationml/2006/ole">
            <mc:AlternateContent xmlns:mc="http://schemas.openxmlformats.org/markup-compatibility/2006">
              <mc:Choice xmlns:v="urn:schemas-microsoft-com:vml" Requires="v">
                <p:oleObj spid="_x0000_s6191" name="Documento" r:id="rId4" imgW="5397500" imgH="1549400" progId="Word.Document.12">
                  <p:embed/>
                </p:oleObj>
              </mc:Choice>
              <mc:Fallback>
                <p:oleObj name="Documento" r:id="rId4" imgW="5397500" imgH="1549400" progId="Word.Document.12">
                  <p:embed/>
                  <p:pic>
                    <p:nvPicPr>
                      <p:cNvPr id="7" name="Objeto 6"/>
                      <p:cNvPicPr/>
                      <p:nvPr/>
                    </p:nvPicPr>
                    <p:blipFill>
                      <a:blip r:embed="rId5"/>
                      <a:stretch>
                        <a:fillRect/>
                      </a:stretch>
                    </p:blipFill>
                    <p:spPr>
                      <a:xfrm>
                        <a:off x="757238" y="4481513"/>
                        <a:ext cx="10488612" cy="2609850"/>
                      </a:xfrm>
                      <a:prstGeom prst="rect">
                        <a:avLst/>
                      </a:prstGeom>
                    </p:spPr>
                  </p:pic>
                </p:oleObj>
              </mc:Fallback>
            </mc:AlternateContent>
          </a:graphicData>
        </a:graphic>
      </p:graphicFrame>
      <p:sp>
        <p:nvSpPr>
          <p:cNvPr id="12" name="CuadroTexto 11"/>
          <p:cNvSpPr txBox="1"/>
          <p:nvPr/>
        </p:nvSpPr>
        <p:spPr>
          <a:xfrm>
            <a:off x="718756" y="4118246"/>
            <a:ext cx="9010460" cy="338554"/>
          </a:xfrm>
          <a:prstGeom prst="rect">
            <a:avLst/>
          </a:prstGeom>
          <a:noFill/>
        </p:spPr>
        <p:txBody>
          <a:bodyPr wrap="square" rtlCol="0">
            <a:spAutoFit/>
          </a:bodyPr>
          <a:lstStyle/>
          <a:p>
            <a:r>
              <a:rPr lang="es-ES" sz="1600" b="1" dirty="0" err="1">
                <a:latin typeface="Palatino Linotype" panose="02040502050505030304" pitchFamily="18" charset="0"/>
              </a:rPr>
              <a:t>Table</a:t>
            </a:r>
            <a:r>
              <a:rPr lang="es-ES" sz="1600" b="1" dirty="0">
                <a:latin typeface="Palatino Linotype" panose="02040502050505030304" pitchFamily="18" charset="0"/>
              </a:rPr>
              <a:t> 3. </a:t>
            </a:r>
            <a:r>
              <a:rPr lang="es-ES" sz="1600" dirty="0" err="1">
                <a:latin typeface="Palatino Linotype" panose="02040502050505030304" pitchFamily="18" charset="0"/>
              </a:rPr>
              <a:t>Antiproliferative</a:t>
            </a:r>
            <a:r>
              <a:rPr lang="es-ES" sz="1600" dirty="0">
                <a:latin typeface="Palatino Linotype" panose="02040502050505030304" pitchFamily="18" charset="0"/>
              </a:rPr>
              <a:t> </a:t>
            </a:r>
            <a:r>
              <a:rPr lang="es-ES" sz="1600" dirty="0" err="1">
                <a:latin typeface="Palatino Linotype" panose="02040502050505030304" pitchFamily="18" charset="0"/>
              </a:rPr>
              <a:t>activity</a:t>
            </a:r>
            <a:r>
              <a:rPr lang="es-ES" sz="1600" dirty="0">
                <a:latin typeface="Palatino Linotype" panose="02040502050505030304" pitchFamily="18" charset="0"/>
              </a:rPr>
              <a:t> of </a:t>
            </a:r>
            <a:r>
              <a:rPr lang="es-ES" sz="1600" dirty="0" err="1">
                <a:latin typeface="Palatino Linotype" panose="02040502050505030304" pitchFamily="18" charset="0"/>
              </a:rPr>
              <a:t>compound</a:t>
            </a:r>
            <a:r>
              <a:rPr lang="es-ES" sz="1600" dirty="0">
                <a:latin typeface="Palatino Linotype" panose="02040502050505030304" pitchFamily="18" charset="0"/>
              </a:rPr>
              <a:t> </a:t>
            </a:r>
            <a:r>
              <a:rPr lang="es-ES" sz="1600" b="1" dirty="0">
                <a:latin typeface="Palatino Linotype" panose="02040502050505030304" pitchFamily="18" charset="0"/>
              </a:rPr>
              <a:t>20</a:t>
            </a:r>
            <a:r>
              <a:rPr lang="es-ES" sz="1600" dirty="0">
                <a:latin typeface="Palatino Linotype" panose="02040502050505030304" pitchFamily="18" charset="0"/>
              </a:rPr>
              <a:t> </a:t>
            </a:r>
            <a:r>
              <a:rPr lang="es-ES" sz="1600" dirty="0" err="1">
                <a:latin typeface="Palatino Linotype" panose="02040502050505030304" pitchFamily="18" charset="0"/>
              </a:rPr>
              <a:t>on</a:t>
            </a:r>
            <a:r>
              <a:rPr lang="es-ES" sz="1600" dirty="0">
                <a:latin typeface="Palatino Linotype" panose="02040502050505030304" pitchFamily="18" charset="0"/>
              </a:rPr>
              <a:t> a </a:t>
            </a:r>
            <a:r>
              <a:rPr lang="es-ES" sz="1600" dirty="0" err="1">
                <a:latin typeface="Palatino Linotype" panose="02040502050505030304" pitchFamily="18" charset="0"/>
              </a:rPr>
              <a:t>lung</a:t>
            </a:r>
            <a:r>
              <a:rPr lang="es-ES" sz="1600" dirty="0">
                <a:latin typeface="Palatino Linotype" panose="02040502050505030304" pitchFamily="18" charset="0"/>
              </a:rPr>
              <a:t> </a:t>
            </a:r>
            <a:r>
              <a:rPr lang="es-ES" sz="1600" dirty="0" err="1">
                <a:latin typeface="Palatino Linotype" panose="02040502050505030304" pitchFamily="18" charset="0"/>
              </a:rPr>
              <a:t>cancer</a:t>
            </a:r>
            <a:r>
              <a:rPr lang="es-ES" sz="1600" dirty="0">
                <a:latin typeface="Palatino Linotype" panose="02040502050505030304" pitchFamily="18" charset="0"/>
              </a:rPr>
              <a:t> </a:t>
            </a:r>
            <a:r>
              <a:rPr lang="es-ES" sz="1600" dirty="0" err="1">
                <a:latin typeface="Palatino Linotype" panose="02040502050505030304" pitchFamily="18" charset="0"/>
              </a:rPr>
              <a:t>cell</a:t>
            </a:r>
            <a:r>
              <a:rPr lang="es-ES" sz="1600" dirty="0">
                <a:latin typeface="Palatino Linotype" panose="02040502050505030304" pitchFamily="18" charset="0"/>
              </a:rPr>
              <a:t> line (A549). </a:t>
            </a:r>
          </a:p>
        </p:txBody>
      </p:sp>
      <p:sp>
        <p:nvSpPr>
          <p:cNvPr id="13" name="CuadroTexto 12"/>
          <p:cNvSpPr txBox="1"/>
          <p:nvPr/>
        </p:nvSpPr>
        <p:spPr>
          <a:xfrm>
            <a:off x="1363979" y="832999"/>
            <a:ext cx="1672590" cy="369332"/>
          </a:xfrm>
          <a:prstGeom prst="rect">
            <a:avLst/>
          </a:prstGeom>
          <a:noFill/>
        </p:spPr>
        <p:txBody>
          <a:bodyPr wrap="square" rtlCol="0">
            <a:spAutoFit/>
          </a:bodyPr>
          <a:lstStyle/>
          <a:p>
            <a:pPr algn="ctr"/>
            <a:r>
              <a:rPr lang="es-ES" b="1" dirty="0" err="1">
                <a:latin typeface="Palatino Linotype" panose="02040502050505030304" pitchFamily="18" charset="0"/>
              </a:rPr>
              <a:t>Compound</a:t>
            </a:r>
            <a:r>
              <a:rPr lang="es-ES" b="1" dirty="0">
                <a:latin typeface="Palatino Linotype" panose="02040502050505030304" pitchFamily="18" charset="0"/>
              </a:rPr>
              <a:t> 20</a:t>
            </a:r>
          </a:p>
        </p:txBody>
      </p:sp>
      <p:grpSp>
        <p:nvGrpSpPr>
          <p:cNvPr id="2" name="Grupo 1">
            <a:extLst>
              <a:ext uri="{FF2B5EF4-FFF2-40B4-BE49-F238E27FC236}">
                <a16:creationId xmlns:a16="http://schemas.microsoft.com/office/drawing/2014/main" id="{35C23693-F8C7-D74C-B5FA-CBC3719BE8B4}"/>
              </a:ext>
            </a:extLst>
          </p:cNvPr>
          <p:cNvGrpSpPr/>
          <p:nvPr/>
        </p:nvGrpSpPr>
        <p:grpSpPr>
          <a:xfrm>
            <a:off x="4183380" y="0"/>
            <a:ext cx="7818121" cy="4304740"/>
            <a:chOff x="4183380" y="0"/>
            <a:chExt cx="7818121" cy="4304740"/>
          </a:xfrm>
        </p:grpSpPr>
        <p:pic>
          <p:nvPicPr>
            <p:cNvPr id="8" name="Imagen 7"/>
            <p:cNvPicPr>
              <a:picLocks noChangeAspect="1"/>
            </p:cNvPicPr>
            <p:nvPr/>
          </p:nvPicPr>
          <p:blipFill rotWithShape="1">
            <a:blip r:embed="rId6" cstate="print">
              <a:extLst>
                <a:ext uri="{28A0092B-C50C-407E-A947-70E740481C1C}">
                  <a14:useLocalDpi xmlns:a14="http://schemas.microsoft.com/office/drawing/2010/main" val="0"/>
                </a:ext>
              </a:extLst>
            </a:blip>
            <a:srcRect l="5956" r="16552" b="6784"/>
            <a:stretch/>
          </p:blipFill>
          <p:spPr>
            <a:xfrm>
              <a:off x="4183380" y="0"/>
              <a:ext cx="4709160" cy="4046220"/>
            </a:xfrm>
            <a:prstGeom prst="rect">
              <a:avLst/>
            </a:prstGeom>
          </p:spPr>
        </p:pic>
        <p:sp>
          <p:nvSpPr>
            <p:cNvPr id="9" name="Elipse 8"/>
            <p:cNvSpPr/>
            <p:nvPr/>
          </p:nvSpPr>
          <p:spPr>
            <a:xfrm>
              <a:off x="6370320" y="1397435"/>
              <a:ext cx="960120" cy="172593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83980" y="161393"/>
              <a:ext cx="2891789" cy="2261767"/>
            </a:xfrm>
            <a:prstGeom prst="rect">
              <a:avLst/>
            </a:prstGeom>
          </p:spPr>
        </p:pic>
        <p:sp>
          <p:nvSpPr>
            <p:cNvPr id="11" name="CuadroTexto 10"/>
            <p:cNvSpPr txBox="1"/>
            <p:nvPr/>
          </p:nvSpPr>
          <p:spPr>
            <a:xfrm>
              <a:off x="8355330" y="161393"/>
              <a:ext cx="1131570" cy="369332"/>
            </a:xfrm>
            <a:prstGeom prst="rect">
              <a:avLst/>
            </a:prstGeom>
            <a:noFill/>
          </p:spPr>
          <p:txBody>
            <a:bodyPr wrap="square" rtlCol="0">
              <a:spAutoFit/>
            </a:bodyPr>
            <a:lstStyle/>
            <a:p>
              <a:r>
                <a:rPr lang="es-ES" dirty="0">
                  <a:latin typeface="Palatino Linotype" panose="02040502050505030304" pitchFamily="18" charset="0"/>
                </a:rPr>
                <a:t>Pose 3</a:t>
              </a:r>
            </a:p>
          </p:txBody>
        </p:sp>
        <p:pic>
          <p:nvPicPr>
            <p:cNvPr id="14" name="Imagen 13"/>
            <p:cNvPicPr>
              <a:picLocks noChangeAspect="1"/>
            </p:cNvPicPr>
            <p:nvPr/>
          </p:nvPicPr>
          <p:blipFill rotWithShape="1">
            <a:blip r:embed="rId8" cstate="print">
              <a:extLst>
                <a:ext uri="{28A0092B-C50C-407E-A947-70E740481C1C}">
                  <a14:useLocalDpi xmlns:a14="http://schemas.microsoft.com/office/drawing/2010/main" val="0"/>
                </a:ext>
              </a:extLst>
            </a:blip>
            <a:srcRect b="20343"/>
            <a:stretch/>
          </p:blipFill>
          <p:spPr>
            <a:xfrm>
              <a:off x="8892541" y="2528293"/>
              <a:ext cx="3108960" cy="1776447"/>
            </a:xfrm>
            <a:prstGeom prst="rect">
              <a:avLst/>
            </a:prstGeom>
          </p:spPr>
        </p:pic>
        <p:sp>
          <p:nvSpPr>
            <p:cNvPr id="15" name="CuadroTexto 14"/>
            <p:cNvSpPr txBox="1"/>
            <p:nvPr/>
          </p:nvSpPr>
          <p:spPr>
            <a:xfrm>
              <a:off x="8418195" y="2425109"/>
              <a:ext cx="1131570" cy="369332"/>
            </a:xfrm>
            <a:prstGeom prst="rect">
              <a:avLst/>
            </a:prstGeom>
            <a:noFill/>
          </p:spPr>
          <p:txBody>
            <a:bodyPr wrap="square" rtlCol="0">
              <a:spAutoFit/>
            </a:bodyPr>
            <a:lstStyle/>
            <a:p>
              <a:r>
                <a:rPr lang="es-ES" dirty="0">
                  <a:latin typeface="Palatino Linotype" panose="02040502050505030304" pitchFamily="18" charset="0"/>
                </a:rPr>
                <a:t>Pose 4</a:t>
              </a:r>
            </a:p>
          </p:txBody>
        </p:sp>
        <p:sp>
          <p:nvSpPr>
            <p:cNvPr id="16" name="CuadroTexto 15"/>
            <p:cNvSpPr txBox="1"/>
            <p:nvPr/>
          </p:nvSpPr>
          <p:spPr>
            <a:xfrm>
              <a:off x="5744034" y="192029"/>
              <a:ext cx="1272540" cy="523220"/>
            </a:xfrm>
            <a:prstGeom prst="rect">
              <a:avLst/>
            </a:prstGeom>
            <a:noFill/>
          </p:spPr>
          <p:txBody>
            <a:bodyPr wrap="square" rtlCol="0">
              <a:spAutoFit/>
            </a:bodyPr>
            <a:lstStyle/>
            <a:p>
              <a:r>
                <a:rPr lang="es-ES" sz="2800" dirty="0">
                  <a:solidFill>
                    <a:srgbClr val="FF0000"/>
                  </a:solidFill>
                  <a:latin typeface="Palatino Linotype" panose="02040502050505030304" pitchFamily="18" charset="0"/>
                </a:rPr>
                <a:t>NEW</a:t>
              </a:r>
            </a:p>
          </p:txBody>
        </p:sp>
      </p:grpSp>
      <p:sp>
        <p:nvSpPr>
          <p:cNvPr id="17" name="Rectángulo 16"/>
          <p:cNvSpPr/>
          <p:nvPr/>
        </p:nvSpPr>
        <p:spPr>
          <a:xfrm>
            <a:off x="487857" y="3301290"/>
            <a:ext cx="3362784" cy="553357"/>
          </a:xfrm>
          <a:prstGeom prst="rect">
            <a:avLst/>
          </a:prstGeom>
        </p:spPr>
        <p:txBody>
          <a:bodyPr wrap="square">
            <a:spAutoFit/>
          </a:bodyPr>
          <a:lstStyle/>
          <a:p>
            <a:pPr algn="ctr">
              <a:lnSpc>
                <a:spcPct val="107000"/>
              </a:lnSpc>
              <a:spcAft>
                <a:spcPts val="800"/>
              </a:spcAft>
            </a:pPr>
            <a:r>
              <a:rPr lang="es-ES" b="1" dirty="0" err="1">
                <a:latin typeface="Palatino Linotype" panose="02040502050505030304" pitchFamily="18" charset="0"/>
                <a:ea typeface="Calibri" panose="020F0502020204030204" pitchFamily="34" charset="0"/>
                <a:cs typeface="Times New Roman" panose="02020603050405020304" pitchFamily="18" charset="0"/>
              </a:rPr>
              <a:t>Activity</a:t>
            </a:r>
            <a:r>
              <a:rPr lang="es-ES" sz="2800" b="1" dirty="0">
                <a:latin typeface="Palatino Linotype" panose="02040502050505030304" pitchFamily="18" charset="0"/>
                <a:ea typeface="Calibri" panose="020F0502020204030204" pitchFamily="34" charset="0"/>
                <a:cs typeface="Times New Roman" panose="02020603050405020304" pitchFamily="18" charset="0"/>
              </a:rPr>
              <a:t> </a:t>
            </a:r>
            <a:r>
              <a:rPr lang="es-ES" b="1" dirty="0">
                <a:latin typeface="Palatino Linotype" panose="02040502050505030304" pitchFamily="18" charset="0"/>
                <a:ea typeface="Calibri" panose="020F0502020204030204" pitchFamily="34" charset="0"/>
              </a:rPr>
              <a:t>(% </a:t>
            </a:r>
            <a:r>
              <a:rPr lang="es-ES" b="1" dirty="0" err="1">
                <a:latin typeface="Palatino Linotype" panose="02040502050505030304" pitchFamily="18" charset="0"/>
                <a:ea typeface="Calibri" panose="020F0502020204030204" pitchFamily="34" charset="0"/>
              </a:rPr>
              <a:t>prob</a:t>
            </a:r>
            <a:r>
              <a:rPr lang="es-ES" b="1" dirty="0">
                <a:latin typeface="Palatino Linotype" panose="02040502050505030304" pitchFamily="18" charset="0"/>
                <a:ea typeface="Calibri" panose="020F0502020204030204" pitchFamily="34" charset="0"/>
              </a:rPr>
              <a:t>): Active (40) </a:t>
            </a:r>
            <a:endParaRPr lang="es-ES" b="1" dirty="0">
              <a:latin typeface="Palatino Linotype" panose="02040502050505030304" pitchFamily="18" charset="0"/>
            </a:endParaRPr>
          </a:p>
        </p:txBody>
      </p:sp>
      <p:cxnSp>
        <p:nvCxnSpPr>
          <p:cNvPr id="6" name="Conector recto 5"/>
          <p:cNvCxnSpPr/>
          <p:nvPr/>
        </p:nvCxnSpPr>
        <p:spPr>
          <a:xfrm>
            <a:off x="755332" y="6092190"/>
            <a:ext cx="98402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87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48266" y="1059761"/>
            <a:ext cx="11774858" cy="4959563"/>
          </a:xfrm>
          <a:prstGeom prst="rect">
            <a:avLst/>
          </a:prstGeom>
        </p:spPr>
        <p:txBody>
          <a:bodyPr wrap="square">
            <a:spAutoFit/>
          </a:bodyPr>
          <a:lstStyle/>
          <a:p>
            <a:pPr algn="just">
              <a:lnSpc>
                <a:spcPct val="107000"/>
              </a:lnSpc>
              <a:spcAft>
                <a:spcPts val="800"/>
              </a:spcAft>
            </a:pPr>
            <a:r>
              <a:rPr lang="en-GB" sz="2000" b="1" dirty="0">
                <a:solidFill>
                  <a:srgbClr val="000000"/>
                </a:solidFill>
                <a:latin typeface="Palatino Linotype" panose="02040502050505030304" pitchFamily="18" charset="0"/>
                <a:ea typeface="Calibri" panose="020F0502020204030204" pitchFamily="34" charset="0"/>
                <a:cs typeface="Arial" panose="020B0604020202020204" pitchFamily="34" charset="0"/>
              </a:rPr>
              <a:t>Conclusions</a:t>
            </a:r>
            <a:r>
              <a:rPr lang="es-E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s-ES" sz="2400" b="1" dirty="0">
              <a:latin typeface="Arial" panose="020B0604020202020204" pitchFamily="34" charset="0"/>
              <a:ea typeface="Calibri" panose="020F0502020204030204" pitchFamily="34" charset="0"/>
              <a:cs typeface="Arial" panose="020B0604020202020204" pitchFamily="34" charset="0"/>
            </a:endParaRPr>
          </a:p>
          <a:p>
            <a:pPr lvl="0" algn="just">
              <a:lnSpc>
                <a:spcPct val="130000"/>
              </a:lnSpc>
              <a:spcAft>
                <a:spcPts val="800"/>
              </a:spcAft>
            </a:pP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Eight flavonoids with potential activity blocking the AHR:ARNT heterodimer were identified by molecular docking, with probability percentages between 50-60 %.</a:t>
            </a:r>
            <a:r>
              <a:rPr lang="es-E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The flavonoid interactions at the interface surfaces of the </a:t>
            </a:r>
            <a:r>
              <a:rPr lang="en-US" sz="20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bHLH</a:t>
            </a: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and PAS-A domains of AHR and ARNT proved to occur by hydrogen bonding and hydrophobic type fundamentally, without binding to the PAS-B domain of AHR.</a:t>
            </a:r>
            <a:r>
              <a:rPr lang="es-E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 new surface binding site is proposed at the level of the </a:t>
            </a:r>
            <a:r>
              <a:rPr lang="en-US" sz="20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bHLH</a:t>
            </a: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/PAS-A interface as the most likely site to which 74% of the studied flavonoids bind to the interfere with the formation of the complex.</a:t>
            </a:r>
            <a:r>
              <a:rPr lang="es-E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Glycosylated flavonoids showed AHR:ARNT blocking percentages of less than 50%. In the case of </a:t>
            </a:r>
            <a:r>
              <a:rPr lang="en-US" sz="20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flavonones</a:t>
            </a: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the incorporation of a hydroxyl group in position R4’ increases the activity by 30%.</a:t>
            </a:r>
            <a:r>
              <a:rPr lang="es-E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It is estimated that the flavonoids identified as active display antiproliferative activity in lung cancer cells (A549) due to the structural similarity with the nucleus of the evaluated coumarin, which presented a blocking percentage of the AHR:ARNT of 40%, binding to the same site of the AHR surface interface.</a:t>
            </a:r>
            <a:endParaRPr lang="es-E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6447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23747" y="73152"/>
            <a:ext cx="10515600" cy="460065"/>
          </a:xfrm>
        </p:spPr>
        <p:txBody>
          <a:bodyPr>
            <a:normAutofit/>
          </a:bodyPr>
          <a:lstStyle/>
          <a:p>
            <a:r>
              <a:rPr lang="es-ES" sz="2000" b="1" dirty="0" err="1">
                <a:solidFill>
                  <a:srgbClr val="000000"/>
                </a:solidFill>
                <a:latin typeface="Palatino Linotype" panose="02040502050505030304" pitchFamily="18" charset="0"/>
                <a:ea typeface="Calibri" panose="020F0502020204030204" pitchFamily="34" charset="0"/>
                <a:cs typeface="Arial" panose="020B0604020202020204" pitchFamily="34" charset="0"/>
              </a:rPr>
              <a:t>References</a:t>
            </a:r>
            <a:r>
              <a:rPr lang="es-ES" sz="2000" b="1" dirty="0">
                <a:solidFill>
                  <a:srgbClr val="000000"/>
                </a:solidFill>
                <a:latin typeface="Palatino Linotype" panose="02040502050505030304" pitchFamily="18" charset="0"/>
                <a:ea typeface="Calibri" panose="020F0502020204030204" pitchFamily="34" charset="0"/>
                <a:cs typeface="Arial" panose="020B0604020202020204" pitchFamily="34" charset="0"/>
              </a:rPr>
              <a:t> </a:t>
            </a:r>
          </a:p>
        </p:txBody>
      </p:sp>
      <p:sp>
        <p:nvSpPr>
          <p:cNvPr id="3" name="Marcador de contenido 2"/>
          <p:cNvSpPr>
            <a:spLocks noGrp="1"/>
          </p:cNvSpPr>
          <p:nvPr>
            <p:ph idx="1"/>
          </p:nvPr>
        </p:nvSpPr>
        <p:spPr>
          <a:xfrm>
            <a:off x="312234" y="494421"/>
            <a:ext cx="11719932" cy="6110869"/>
          </a:xfrm>
        </p:spPr>
        <p:txBody>
          <a:bodyPr>
            <a:noAutofit/>
          </a:bodyPr>
          <a:lstStyle/>
          <a:p>
            <a:pPr marL="457200" indent="-457200" algn="just">
              <a:lnSpc>
                <a:spcPct val="150000"/>
              </a:lnSpc>
              <a:buFont typeface="+mj-lt"/>
              <a:buAutoNum type="arabicPeriod"/>
            </a:pPr>
            <a:r>
              <a:rPr lang="en-US" sz="1600" dirty="0" err="1">
                <a:latin typeface="Palatino Linotype" panose="02040502050505030304" pitchFamily="18" charset="0"/>
                <a:ea typeface="Times New Roman" panose="02020603050405020304" pitchFamily="18" charset="0"/>
                <a:cs typeface="Times New Roman" panose="02020603050405020304" pitchFamily="18" charset="0"/>
              </a:rPr>
              <a:t>Salzano</a:t>
            </a:r>
            <a:r>
              <a:rPr lang="en-US" sz="1600" dirty="0">
                <a:latin typeface="Palatino Linotype" panose="02040502050505030304" pitchFamily="18" charset="0"/>
                <a:ea typeface="Times New Roman" panose="02020603050405020304" pitchFamily="18" charset="0"/>
                <a:cs typeface="Times New Roman" panose="02020603050405020304" pitchFamily="18" charset="0"/>
              </a:rPr>
              <a:t> M, </a:t>
            </a:r>
            <a:r>
              <a:rPr lang="en-US" sz="1600" dirty="0" err="1">
                <a:latin typeface="Palatino Linotype" panose="02040502050505030304" pitchFamily="18" charset="0"/>
                <a:ea typeface="Times New Roman" panose="02020603050405020304" pitchFamily="18" charset="0"/>
                <a:cs typeface="Times New Roman" panose="02020603050405020304" pitchFamily="18" charset="0"/>
              </a:rPr>
              <a:t>Marabotti</a:t>
            </a:r>
            <a:r>
              <a:rPr lang="en-US" sz="1600" dirty="0">
                <a:latin typeface="Palatino Linotype" panose="02040502050505030304" pitchFamily="18" charset="0"/>
                <a:ea typeface="Times New Roman" panose="02020603050405020304" pitchFamily="18" charset="0"/>
                <a:cs typeface="Times New Roman" panose="02020603050405020304" pitchFamily="18" charset="0"/>
              </a:rPr>
              <a:t> A, </a:t>
            </a:r>
            <a:r>
              <a:rPr lang="en-US" sz="1600" dirty="0" err="1">
                <a:latin typeface="Palatino Linotype" panose="02040502050505030304" pitchFamily="18" charset="0"/>
                <a:ea typeface="Times New Roman" panose="02020603050405020304" pitchFamily="18" charset="0"/>
                <a:cs typeface="Times New Roman" panose="02020603050405020304" pitchFamily="18" charset="0"/>
              </a:rPr>
              <a:t>Milanesi</a:t>
            </a:r>
            <a:r>
              <a:rPr lang="en-US" sz="1600" dirty="0">
                <a:latin typeface="Palatino Linotype" panose="02040502050505030304" pitchFamily="18" charset="0"/>
                <a:ea typeface="Times New Roman" panose="02020603050405020304" pitchFamily="18" charset="0"/>
                <a:cs typeface="Times New Roman" panose="02020603050405020304" pitchFamily="18" charset="0"/>
              </a:rPr>
              <a:t> L, </a:t>
            </a:r>
            <a:r>
              <a:rPr lang="en-US" sz="1600" dirty="0" err="1">
                <a:latin typeface="Palatino Linotype" panose="02040502050505030304" pitchFamily="18" charset="0"/>
                <a:ea typeface="Times New Roman" panose="02020603050405020304" pitchFamily="18" charset="0"/>
                <a:cs typeface="Times New Roman" panose="02020603050405020304" pitchFamily="18" charset="0"/>
              </a:rPr>
              <a:t>Facchiano</a:t>
            </a:r>
            <a:r>
              <a:rPr lang="en-US" sz="1600" dirty="0">
                <a:latin typeface="Palatino Linotype" panose="02040502050505030304" pitchFamily="18" charset="0"/>
                <a:ea typeface="Times New Roman" panose="02020603050405020304" pitchFamily="18" charset="0"/>
                <a:cs typeface="Times New Roman" panose="02020603050405020304" pitchFamily="18" charset="0"/>
              </a:rPr>
              <a:t> A. Human aryl-hydrocarbon receptor and its interaction with dioxin and physiological ligands investigated by molecular modelling and docking simulations. </a:t>
            </a:r>
            <a:r>
              <a:rPr lang="en-US" sz="1600" dirty="0" err="1">
                <a:latin typeface="Palatino Linotype" panose="02040502050505030304" pitchFamily="18" charset="0"/>
                <a:ea typeface="Times New Roman" panose="02020603050405020304" pitchFamily="18" charset="0"/>
                <a:cs typeface="Times New Roman" panose="02020603050405020304" pitchFamily="18" charset="0"/>
              </a:rPr>
              <a:t>Biochem</a:t>
            </a:r>
            <a:r>
              <a:rPr lang="en-US" sz="1600" dirty="0">
                <a:latin typeface="Palatino Linotype" panose="02040502050505030304" pitchFamily="18" charset="0"/>
                <a:ea typeface="Times New Roman" panose="02020603050405020304" pitchFamily="18" charset="0"/>
                <a:cs typeface="Times New Roman" panose="02020603050405020304" pitchFamily="18" charset="0"/>
              </a:rPr>
              <a:t> </a:t>
            </a:r>
            <a:r>
              <a:rPr lang="en-US" sz="1600" dirty="0" err="1">
                <a:latin typeface="Palatino Linotype" panose="02040502050505030304" pitchFamily="18" charset="0"/>
                <a:ea typeface="Times New Roman" panose="02020603050405020304" pitchFamily="18" charset="0"/>
                <a:cs typeface="Times New Roman" panose="02020603050405020304" pitchFamily="18" charset="0"/>
              </a:rPr>
              <a:t>Biophys</a:t>
            </a:r>
            <a:r>
              <a:rPr lang="en-US" sz="1600" dirty="0">
                <a:latin typeface="Palatino Linotype" panose="02040502050505030304" pitchFamily="18" charset="0"/>
                <a:ea typeface="Times New Roman" panose="02020603050405020304" pitchFamily="18" charset="0"/>
                <a:cs typeface="Times New Roman" panose="02020603050405020304" pitchFamily="18" charset="0"/>
              </a:rPr>
              <a:t> Res </a:t>
            </a:r>
            <a:r>
              <a:rPr lang="en-US" sz="1600" dirty="0" err="1">
                <a:latin typeface="Palatino Linotype" panose="02040502050505030304" pitchFamily="18" charset="0"/>
                <a:ea typeface="Times New Roman" panose="02020603050405020304" pitchFamily="18" charset="0"/>
                <a:cs typeface="Times New Roman" panose="02020603050405020304" pitchFamily="18" charset="0"/>
              </a:rPr>
              <a:t>Commun</a:t>
            </a:r>
            <a:r>
              <a:rPr lang="en-US" sz="1600" dirty="0">
                <a:latin typeface="Palatino Linotype" panose="02040502050505030304" pitchFamily="18" charset="0"/>
                <a:ea typeface="Times New Roman" panose="02020603050405020304" pitchFamily="18" charset="0"/>
                <a:cs typeface="Times New Roman" panose="02020603050405020304" pitchFamily="18" charset="0"/>
              </a:rPr>
              <a:t>. 2011; 413(2): 176-81. </a:t>
            </a:r>
            <a:r>
              <a:rPr lang="en-US" sz="1600" dirty="0" err="1">
                <a:latin typeface="Palatino Linotype" panose="02040502050505030304" pitchFamily="18" charset="0"/>
                <a:ea typeface="Times New Roman" panose="02020603050405020304" pitchFamily="18" charset="0"/>
                <a:cs typeface="Times New Roman" panose="02020603050405020304" pitchFamily="18" charset="0"/>
              </a:rPr>
              <a:t>doi</a:t>
            </a:r>
            <a:r>
              <a:rPr lang="en-US" sz="1600" dirty="0">
                <a:latin typeface="Palatino Linotype" panose="02040502050505030304" pitchFamily="18" charset="0"/>
                <a:ea typeface="Times New Roman" panose="02020603050405020304" pitchFamily="18" charset="0"/>
                <a:cs typeface="Times New Roman" panose="02020603050405020304" pitchFamily="18" charset="0"/>
              </a:rPr>
              <a:t>: 10.1016/j.bbrc.2011.08.039. Erratum in: </a:t>
            </a:r>
            <a:r>
              <a:rPr lang="en-US" sz="1600" dirty="0" err="1">
                <a:latin typeface="Palatino Linotype" panose="02040502050505030304" pitchFamily="18" charset="0"/>
                <a:ea typeface="Times New Roman" panose="02020603050405020304" pitchFamily="18" charset="0"/>
                <a:cs typeface="Times New Roman" panose="02020603050405020304" pitchFamily="18" charset="0"/>
              </a:rPr>
              <a:t>Biochem</a:t>
            </a:r>
            <a:r>
              <a:rPr lang="en-US" sz="1600" dirty="0">
                <a:latin typeface="Palatino Linotype" panose="02040502050505030304" pitchFamily="18" charset="0"/>
                <a:ea typeface="Times New Roman" panose="02020603050405020304" pitchFamily="18" charset="0"/>
                <a:cs typeface="Times New Roman" panose="02020603050405020304" pitchFamily="18" charset="0"/>
              </a:rPr>
              <a:t> </a:t>
            </a:r>
            <a:r>
              <a:rPr lang="en-US" sz="1600" dirty="0" err="1">
                <a:latin typeface="Palatino Linotype" panose="02040502050505030304" pitchFamily="18" charset="0"/>
                <a:ea typeface="Times New Roman" panose="02020603050405020304" pitchFamily="18" charset="0"/>
                <a:cs typeface="Times New Roman" panose="02020603050405020304" pitchFamily="18" charset="0"/>
              </a:rPr>
              <a:t>Biophys</a:t>
            </a:r>
            <a:r>
              <a:rPr lang="en-US" sz="1600" dirty="0">
                <a:latin typeface="Palatino Linotype" panose="02040502050505030304" pitchFamily="18" charset="0"/>
                <a:ea typeface="Times New Roman" panose="02020603050405020304" pitchFamily="18" charset="0"/>
                <a:cs typeface="Times New Roman" panose="02020603050405020304" pitchFamily="18" charset="0"/>
              </a:rPr>
              <a:t> Res </a:t>
            </a:r>
            <a:r>
              <a:rPr lang="en-US" sz="1600" dirty="0" err="1">
                <a:latin typeface="Palatino Linotype" panose="02040502050505030304" pitchFamily="18" charset="0"/>
                <a:ea typeface="Times New Roman" panose="02020603050405020304" pitchFamily="18" charset="0"/>
                <a:cs typeface="Times New Roman" panose="02020603050405020304" pitchFamily="18" charset="0"/>
              </a:rPr>
              <a:t>Commun</a:t>
            </a:r>
            <a:r>
              <a:rPr lang="en-US" sz="1600" dirty="0">
                <a:latin typeface="Palatino Linotype" panose="02040502050505030304" pitchFamily="18" charset="0"/>
                <a:ea typeface="Times New Roman" panose="02020603050405020304" pitchFamily="18" charset="0"/>
                <a:cs typeface="Times New Roman" panose="02020603050405020304" pitchFamily="18" charset="0"/>
              </a:rPr>
              <a:t>. 2012 Feb 24; </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418(4):852. </a:t>
            </a:r>
          </a:p>
          <a:p>
            <a:pPr marL="457200" indent="-457200" algn="just">
              <a:lnSpc>
                <a:spcPct val="150000"/>
              </a:lnSpc>
              <a:buFont typeface="+mj-lt"/>
              <a:buAutoNum type="arabicPeriod"/>
            </a:pPr>
            <a:r>
              <a:rPr lang="en-US" sz="1600" dirty="0">
                <a:latin typeface="Palatino Linotype" panose="02040502050505030304" pitchFamily="18" charset="0"/>
                <a:ea typeface="Times New Roman" panose="02020603050405020304" pitchFamily="18" charset="0"/>
                <a:cs typeface="Times New Roman" panose="02020603050405020304" pitchFamily="18" charset="0"/>
              </a:rPr>
              <a:t>Denison MS, </a:t>
            </a:r>
            <a:r>
              <a:rPr lang="en-US" sz="1600" dirty="0" err="1">
                <a:latin typeface="Palatino Linotype" panose="02040502050505030304" pitchFamily="18" charset="0"/>
                <a:ea typeface="Times New Roman" panose="02020603050405020304" pitchFamily="18" charset="0"/>
                <a:cs typeface="Times New Roman" panose="02020603050405020304" pitchFamily="18" charset="0"/>
              </a:rPr>
              <a:t>Soshilov</a:t>
            </a:r>
            <a:r>
              <a:rPr lang="en-US" sz="1600" dirty="0">
                <a:latin typeface="Palatino Linotype" panose="02040502050505030304" pitchFamily="18" charset="0"/>
                <a:ea typeface="Times New Roman" panose="02020603050405020304" pitchFamily="18" charset="0"/>
                <a:cs typeface="Times New Roman" panose="02020603050405020304" pitchFamily="18" charset="0"/>
              </a:rPr>
              <a:t> AA, He G, DeGroot DE, Zhao B. Exactly the same but different: promiscuity and diversity in the molecular mechanisms of action of the aryl hydrocarbon (dioxin) receptor. </a:t>
            </a:r>
            <a:r>
              <a:rPr lang="en-US" sz="1600" dirty="0" err="1">
                <a:latin typeface="Palatino Linotype" panose="02040502050505030304" pitchFamily="18" charset="0"/>
                <a:ea typeface="Times New Roman" panose="02020603050405020304" pitchFamily="18" charset="0"/>
                <a:cs typeface="Times New Roman" panose="02020603050405020304" pitchFamily="18" charset="0"/>
              </a:rPr>
              <a:t>Toxicol</a:t>
            </a:r>
            <a:r>
              <a:rPr lang="en-US" sz="1600" dirty="0">
                <a:latin typeface="Palatino Linotype" panose="02040502050505030304" pitchFamily="18" charset="0"/>
                <a:ea typeface="Times New Roman" panose="02020603050405020304" pitchFamily="18" charset="0"/>
                <a:cs typeface="Times New Roman" panose="02020603050405020304" pitchFamily="18" charset="0"/>
              </a:rPr>
              <a:t> Sci. 2011; 124(1): 1-22. doi:10.1093/</a:t>
            </a:r>
            <a:r>
              <a:rPr lang="en-US" sz="1600" dirty="0" err="1">
                <a:latin typeface="Palatino Linotype" panose="02040502050505030304" pitchFamily="18" charset="0"/>
                <a:ea typeface="Times New Roman" panose="02020603050405020304" pitchFamily="18" charset="0"/>
                <a:cs typeface="Times New Roman" panose="02020603050405020304" pitchFamily="18" charset="0"/>
              </a:rPr>
              <a:t>toxsci</a:t>
            </a:r>
            <a:r>
              <a:rPr lang="en-US" sz="1600" dirty="0">
                <a:latin typeface="Palatino Linotype" panose="02040502050505030304" pitchFamily="18" charset="0"/>
                <a:ea typeface="Times New Roman" panose="02020603050405020304" pitchFamily="18" charset="0"/>
                <a:cs typeface="Times New Roman" panose="02020603050405020304" pitchFamily="18" charset="0"/>
              </a:rPr>
              <a:t>/kfr218.</a:t>
            </a:r>
            <a:endParaRPr lang="es-ES" sz="1600" dirty="0">
              <a:latin typeface="Palatino Linotype" panose="02040502050505030304" pitchFamily="18" charset="0"/>
              <a:ea typeface="Times New Roman" panose="02020603050405020304" pitchFamily="18" charset="0"/>
              <a:cs typeface="Times New Roman" panose="02020603050405020304" pitchFamily="18" charset="0"/>
            </a:endParaRPr>
          </a:p>
          <a:p>
            <a:pPr marL="457200" indent="-457200" algn="just">
              <a:lnSpc>
                <a:spcPct val="150000"/>
              </a:lnSpc>
              <a:buFont typeface="+mj-lt"/>
              <a:buAutoNum type="arabicPeriod"/>
            </a:pPr>
            <a:r>
              <a:rPr lang="en-US" sz="1600" dirty="0">
                <a:latin typeface="Palatino Linotype" panose="02040502050505030304" pitchFamily="18" charset="0"/>
                <a:ea typeface="Times New Roman" panose="02020603050405020304" pitchFamily="18" charset="0"/>
                <a:cs typeface="Times New Roman" panose="02020603050405020304" pitchFamily="18" charset="0"/>
              </a:rPr>
              <a:t>Wu D, Potluri N, Kim Y, </a:t>
            </a:r>
            <a:r>
              <a:rPr lang="en-US" sz="1600" dirty="0" err="1">
                <a:latin typeface="Palatino Linotype" panose="02040502050505030304" pitchFamily="18" charset="0"/>
                <a:ea typeface="Times New Roman" panose="02020603050405020304" pitchFamily="18" charset="0"/>
                <a:cs typeface="Times New Roman" panose="02020603050405020304" pitchFamily="18" charset="0"/>
              </a:rPr>
              <a:t>Rastinejad</a:t>
            </a:r>
            <a:r>
              <a:rPr lang="en-US" sz="1600" dirty="0">
                <a:latin typeface="Palatino Linotype" panose="02040502050505030304" pitchFamily="18" charset="0"/>
                <a:ea typeface="Times New Roman" panose="02020603050405020304" pitchFamily="18" charset="0"/>
                <a:cs typeface="Times New Roman" panose="02020603050405020304" pitchFamily="18" charset="0"/>
              </a:rPr>
              <a:t> F. Structure and dimerization properties of the aryl hydrocarbon receptor PAS-A domain. </a:t>
            </a:r>
            <a:r>
              <a:rPr lang="en-US" sz="1600" dirty="0" err="1">
                <a:latin typeface="Palatino Linotype" panose="02040502050505030304" pitchFamily="18" charset="0"/>
                <a:ea typeface="Times New Roman" panose="02020603050405020304" pitchFamily="18" charset="0"/>
                <a:cs typeface="Times New Roman" panose="02020603050405020304" pitchFamily="18" charset="0"/>
              </a:rPr>
              <a:t>Mol</a:t>
            </a:r>
            <a:r>
              <a:rPr lang="en-US" sz="1600" dirty="0">
                <a:latin typeface="Palatino Linotype" panose="02040502050505030304" pitchFamily="18" charset="0"/>
                <a:ea typeface="Times New Roman" panose="02020603050405020304" pitchFamily="18" charset="0"/>
                <a:cs typeface="Times New Roman" panose="02020603050405020304" pitchFamily="18" charset="0"/>
              </a:rPr>
              <a:t> Cell Biol. 2013; 33(21): 4346-4356. doi:10.1128/MCB.00698-13. </a:t>
            </a:r>
          </a:p>
          <a:p>
            <a:pPr marL="457200" indent="-457200" algn="just">
              <a:lnSpc>
                <a:spcPct val="150000"/>
              </a:lnSpc>
              <a:buFont typeface="+mj-lt"/>
              <a:buAutoNum type="arabicPeriod"/>
            </a:pP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Corrada</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D,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Soshilov</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AA, Denison MS,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Bonati</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L.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Deciphering</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Dimerization</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Modes</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of PAS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Domains</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Computational</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and Experimental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Analyses</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of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the</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AhR:ARNT</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Complex</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Reveal</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New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Insights</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Into</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the</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Mechanisms</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of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AhR</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Transformation</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PLoS</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Comput</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Biol</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2016;  12(6): e1004981. doi:10.1371/journal.pcbi.1004981.</a:t>
            </a:r>
          </a:p>
          <a:p>
            <a:pPr marL="457200" indent="-457200" algn="just">
              <a:lnSpc>
                <a:spcPct val="150000"/>
              </a:lnSpc>
              <a:buFont typeface="+mj-lt"/>
              <a:buAutoNum type="arabicPeriod"/>
            </a:pPr>
            <a:r>
              <a:rPr lang="en-US" sz="1600" dirty="0" err="1">
                <a:latin typeface="Palatino Linotype" panose="02040502050505030304" pitchFamily="18" charset="0"/>
                <a:ea typeface="Times New Roman" panose="02020603050405020304" pitchFamily="18" charset="0"/>
                <a:cs typeface="Times New Roman" panose="02020603050405020304" pitchFamily="18" charset="0"/>
              </a:rPr>
              <a:t>Corrada</a:t>
            </a:r>
            <a:r>
              <a:rPr lang="en-US" sz="1600" dirty="0">
                <a:latin typeface="Palatino Linotype" panose="02040502050505030304" pitchFamily="18" charset="0"/>
                <a:ea typeface="Times New Roman" panose="02020603050405020304" pitchFamily="18" charset="0"/>
                <a:cs typeface="Times New Roman" panose="02020603050405020304" pitchFamily="18" charset="0"/>
              </a:rPr>
              <a:t> D, Denison MS, </a:t>
            </a:r>
            <a:r>
              <a:rPr lang="en-US" sz="1600" dirty="0" err="1">
                <a:latin typeface="Palatino Linotype" panose="02040502050505030304" pitchFamily="18" charset="0"/>
                <a:ea typeface="Times New Roman" panose="02020603050405020304" pitchFamily="18" charset="0"/>
                <a:cs typeface="Times New Roman" panose="02020603050405020304" pitchFamily="18" charset="0"/>
              </a:rPr>
              <a:t>Bonati</a:t>
            </a:r>
            <a:r>
              <a:rPr lang="en-US" sz="1600" dirty="0">
                <a:latin typeface="Palatino Linotype" panose="02040502050505030304" pitchFamily="18" charset="0"/>
                <a:ea typeface="Times New Roman" panose="02020603050405020304" pitchFamily="18" charset="0"/>
                <a:cs typeface="Times New Roman" panose="02020603050405020304" pitchFamily="18" charset="0"/>
              </a:rPr>
              <a:t> L. Structural modeling of the </a:t>
            </a:r>
            <a:r>
              <a:rPr lang="en-US" sz="1600" dirty="0" err="1">
                <a:latin typeface="Palatino Linotype" panose="02040502050505030304" pitchFamily="18" charset="0"/>
                <a:ea typeface="Times New Roman" panose="02020603050405020304" pitchFamily="18" charset="0"/>
                <a:cs typeface="Times New Roman" panose="02020603050405020304" pitchFamily="18" charset="0"/>
              </a:rPr>
              <a:t>AhR:ARNT</a:t>
            </a:r>
            <a:r>
              <a:rPr lang="en-US" sz="1600" dirty="0">
                <a:latin typeface="Palatino Linotype" panose="02040502050505030304" pitchFamily="18" charset="0"/>
                <a:ea typeface="Times New Roman" panose="02020603050405020304" pitchFamily="18" charset="0"/>
                <a:cs typeface="Times New Roman" panose="02020603050405020304" pitchFamily="18" charset="0"/>
              </a:rPr>
              <a:t> complex in the </a:t>
            </a:r>
            <a:r>
              <a:rPr lang="en-US" sz="1600" dirty="0" err="1">
                <a:latin typeface="Palatino Linotype" panose="02040502050505030304" pitchFamily="18" charset="0"/>
                <a:ea typeface="Times New Roman" panose="02020603050405020304" pitchFamily="18" charset="0"/>
                <a:cs typeface="Times New Roman" panose="02020603050405020304" pitchFamily="18" charset="0"/>
              </a:rPr>
              <a:t>bHLH</a:t>
            </a:r>
            <a:r>
              <a:rPr lang="en-US" sz="1600" dirty="0">
                <a:latin typeface="Palatino Linotype" panose="02040502050505030304" pitchFamily="18" charset="0"/>
                <a:ea typeface="Times New Roman" panose="02020603050405020304" pitchFamily="18" charset="0"/>
                <a:cs typeface="Times New Roman" panose="02020603050405020304" pitchFamily="18" charset="0"/>
              </a:rPr>
              <a:t>-PASA-PASB region elucidates the key determinants of dimerization. </a:t>
            </a:r>
            <a:r>
              <a:rPr lang="en-US" sz="1600" dirty="0" err="1">
                <a:latin typeface="Palatino Linotype" panose="02040502050505030304" pitchFamily="18" charset="0"/>
                <a:ea typeface="Times New Roman" panose="02020603050405020304" pitchFamily="18" charset="0"/>
                <a:cs typeface="Times New Roman" panose="02020603050405020304" pitchFamily="18" charset="0"/>
              </a:rPr>
              <a:t>Mol</a:t>
            </a:r>
            <a:r>
              <a:rPr lang="en-US" sz="1600" dirty="0">
                <a:latin typeface="Palatino Linotype" panose="02040502050505030304" pitchFamily="18" charset="0"/>
                <a:ea typeface="Times New Roman" panose="02020603050405020304" pitchFamily="18" charset="0"/>
                <a:cs typeface="Times New Roman" panose="02020603050405020304" pitchFamily="18" charset="0"/>
              </a:rPr>
              <a:t> </a:t>
            </a:r>
            <a:r>
              <a:rPr lang="en-US" sz="1600" dirty="0" err="1">
                <a:latin typeface="Palatino Linotype" panose="02040502050505030304" pitchFamily="18" charset="0"/>
                <a:ea typeface="Times New Roman" panose="02020603050405020304" pitchFamily="18" charset="0"/>
                <a:cs typeface="Times New Roman" panose="02020603050405020304" pitchFamily="18" charset="0"/>
              </a:rPr>
              <a:t>Biosyst</a:t>
            </a:r>
            <a:r>
              <a:rPr lang="en-US" sz="1600" dirty="0">
                <a:latin typeface="Palatino Linotype" panose="02040502050505030304" pitchFamily="18" charset="0"/>
                <a:ea typeface="Times New Roman" panose="02020603050405020304" pitchFamily="18" charset="0"/>
                <a:cs typeface="Times New Roman" panose="02020603050405020304" pitchFamily="18" charset="0"/>
              </a:rPr>
              <a:t>. 2017;13(5): 981-990. </a:t>
            </a:r>
            <a:r>
              <a:rPr lang="en-US" sz="1600" dirty="0" err="1">
                <a:latin typeface="Palatino Linotype" panose="02040502050505030304" pitchFamily="18" charset="0"/>
                <a:ea typeface="Times New Roman" panose="02020603050405020304" pitchFamily="18" charset="0"/>
                <a:cs typeface="Times New Roman" panose="02020603050405020304" pitchFamily="18" charset="0"/>
              </a:rPr>
              <a:t>doi</a:t>
            </a:r>
            <a:r>
              <a:rPr lang="en-US" sz="1600" dirty="0">
                <a:latin typeface="Palatino Linotype" panose="02040502050505030304" pitchFamily="18" charset="0"/>
                <a:ea typeface="Times New Roman" panose="02020603050405020304" pitchFamily="18" charset="0"/>
                <a:cs typeface="Times New Roman" panose="02020603050405020304" pitchFamily="18" charset="0"/>
              </a:rPr>
              <a:t>: 10.1039/c7mb00005g.</a:t>
            </a:r>
          </a:p>
          <a:p>
            <a:pPr marL="457200" indent="-457200" algn="just">
              <a:lnSpc>
                <a:spcPct val="150000"/>
              </a:lnSpc>
              <a:buFont typeface="+mj-lt"/>
              <a:buAutoNum type="arabicPeriod"/>
            </a:pPr>
            <a:r>
              <a:rPr lang="es-ES" sz="1600" dirty="0">
                <a:latin typeface="Palatino Linotype" panose="02040502050505030304" pitchFamily="18" charset="0"/>
                <a:ea typeface="Times New Roman" panose="02020603050405020304" pitchFamily="18" charset="0"/>
                <a:cs typeface="Times New Roman" panose="02020603050405020304" pitchFamily="18" charset="0"/>
              </a:rPr>
              <a:t>Goya-Jorge E,  Jorge Rodríguez ME,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Veitía</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MS-I,  Giner RM.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Plant</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Occurring</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Flavonoids</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as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Modulators</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of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the</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Aryl</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Hydrocarbon</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Receptor. </a:t>
            </a:r>
            <a:r>
              <a:rPr lang="es-ES" sz="1600" dirty="0" err="1">
                <a:latin typeface="Palatino Linotype" panose="02040502050505030304" pitchFamily="18" charset="0"/>
                <a:ea typeface="Times New Roman" panose="02020603050405020304" pitchFamily="18" charset="0"/>
                <a:cs typeface="Times New Roman" panose="02020603050405020304" pitchFamily="18" charset="0"/>
              </a:rPr>
              <a:t>Molecules</a:t>
            </a:r>
            <a:r>
              <a:rPr lang="es-ES" sz="1600" dirty="0">
                <a:latin typeface="Palatino Linotype" panose="02040502050505030304" pitchFamily="18" charset="0"/>
                <a:ea typeface="Times New Roman" panose="02020603050405020304" pitchFamily="18" charset="0"/>
                <a:cs typeface="Times New Roman" panose="02020603050405020304" pitchFamily="18" charset="0"/>
              </a:rPr>
              <a:t> 2021, 26, 2315. doi:10.3390/molecules26082315.</a:t>
            </a:r>
          </a:p>
        </p:txBody>
      </p:sp>
    </p:spTree>
    <p:extLst>
      <p:ext uri="{BB962C8B-B14F-4D97-AF65-F5344CB8AC3E}">
        <p14:creationId xmlns:p14="http://schemas.microsoft.com/office/powerpoint/2010/main" val="1381987817"/>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59493" y="263658"/>
            <a:ext cx="11714204" cy="6510565"/>
          </a:xfrm>
          <a:prstGeom prst="rect">
            <a:avLst/>
          </a:prstGeom>
        </p:spPr>
        <p:txBody>
          <a:bodyPr wrap="square">
            <a:spAutoFit/>
          </a:bodyPr>
          <a:lstStyle/>
          <a:p>
            <a:pPr algn="just">
              <a:lnSpc>
                <a:spcPct val="130000"/>
              </a:lnSpc>
              <a:spcAft>
                <a:spcPts val="800"/>
              </a:spcAft>
            </a:pPr>
            <a:r>
              <a:rPr lang="en-US"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Abstract:</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The Anti-HIF flavonoids have been described with antitumor activity by interfering with a presumed antioxidant mechanism through direct and indirect ways of overexpression of Hypoxia Inducible Factor (HIF-1α). The aryl hydrocarbon receptor (</a:t>
            </a:r>
            <a:r>
              <a:rPr lang="en-US"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AhR</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is a protein homologous to HIF-1α and is overexpressed in smoking patients suffering from lung and breast cancer. The interaction of thirteen flavonoids with the </a:t>
            </a:r>
            <a:r>
              <a:rPr lang="en-US"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AhR</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has been evaluated by molecular docking. The </a:t>
            </a:r>
            <a:r>
              <a:rPr lang="en-US"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AhR:ARNT</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model obtained by </a:t>
            </a:r>
            <a:r>
              <a:rPr lang="en-US"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SwissModel</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was used for docking with the MOE 2019.01 program, as well as several servers for the determination of protein-protein interactions and alanine mutations. Different interaction sites were identified for blocking the </a:t>
            </a:r>
            <a:r>
              <a:rPr lang="en-US"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AhR</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functional ARNT, the interface between the </a:t>
            </a:r>
            <a:r>
              <a:rPr lang="en-US"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bHLH</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and PAS-A domains, being important. The blocking capacity to </a:t>
            </a:r>
            <a:r>
              <a:rPr lang="en-US"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AhR:ARNT</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is between 50-60% for flavonoids 4’,7-dihydroxy-flavone, </a:t>
            </a:r>
            <a:r>
              <a:rPr lang="en-US"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fisetin</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luteolin, </a:t>
            </a:r>
            <a:r>
              <a:rPr lang="en-US" dirty="0">
                <a:solidFill>
                  <a:srgbClr val="000000"/>
                </a:solidFill>
                <a:latin typeface="Palatino Linotype" panose="02040502050505030304" pitchFamily="18" charset="0"/>
                <a:ea typeface="Times New Roman" panose="02020603050405020304" pitchFamily="18" charset="0"/>
              </a:rPr>
              <a:t>5-hydroxy-2-(4´-hydroxy)-7-methoxy-flavonone</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flavone, apigenin, </a:t>
            </a:r>
            <a:r>
              <a:rPr lang="en-US"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galangin</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and </a:t>
            </a:r>
            <a:r>
              <a:rPr lang="en-US" dirty="0">
                <a:solidFill>
                  <a:srgbClr val="000000"/>
                </a:solidFill>
                <a:latin typeface="Palatino Linotype" panose="02040502050505030304" pitchFamily="18" charset="0"/>
                <a:ea typeface="Times New Roman" panose="02020603050405020304" pitchFamily="18" charset="0"/>
              </a:rPr>
              <a:t>7-hydroxy-5-methoxy-flavonone. </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None of the flavonoids evaluated interact with the PAS-B domain (</a:t>
            </a:r>
            <a:r>
              <a:rPr lang="en-US"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AhR</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active site). All the studied flavonoids interact with </a:t>
            </a:r>
            <a:r>
              <a:rPr lang="en-US"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AhR</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except flavone, and to ARNT except the compounds 3,7-dihydroxy-flavone and kaempferol. The best flavonoid for blocking the formation of the </a:t>
            </a:r>
            <a:r>
              <a:rPr lang="en-US"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AhR:ARNT</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heterodimer proved to be </a:t>
            </a:r>
            <a:r>
              <a:rPr lang="en-US"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fisetin</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which is found in food sources such as strawberries, apples and grapes, and has shown the ability to reduce pro-cancer inflammatory markers in colorectal cancer patients and lung cancer.</a:t>
            </a:r>
          </a:p>
          <a:p>
            <a:pPr algn="just">
              <a:lnSpc>
                <a:spcPct val="130000"/>
              </a:lnSpc>
              <a:spcAft>
                <a:spcPts val="800"/>
              </a:spcAft>
            </a:pP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Keywords: </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Flavonoids, Molecular Docking, Aryl Hydrocarbon Receptor.</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4681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8281" y="119359"/>
            <a:ext cx="11874843" cy="6770123"/>
          </a:xfrm>
          <a:prstGeom prst="rect">
            <a:avLst/>
          </a:prstGeom>
        </p:spPr>
        <p:txBody>
          <a:bodyPr wrap="square">
            <a:spAutoFit/>
          </a:bodyPr>
          <a:lstStyle/>
          <a:p>
            <a:pPr algn="just"/>
            <a:r>
              <a:rPr lang="en-GB" sz="2000" b="1" dirty="0">
                <a:latin typeface="Palatino Linotype" panose="02040502050505030304" pitchFamily="18" charset="0"/>
                <a:ea typeface="Calibri" panose="020F0502020204030204" pitchFamily="34" charset="0"/>
                <a:cs typeface="Times New Roman" panose="02020603050405020304" pitchFamily="18" charset="0"/>
              </a:rPr>
              <a:t>Introduction</a:t>
            </a:r>
            <a:endParaRPr lang="en-GB" sz="2000" dirty="0">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30000"/>
              </a:lnSpc>
            </a:pPr>
            <a:r>
              <a:rPr lang="en-GB"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The aryl </a:t>
            </a: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hydrocarbon receptor (AHR), which is also known as the dioxin receptor, is a basic transcription factor that contains helix-loop-helix (</a:t>
            </a:r>
            <a:r>
              <a:rPr lang="en-US" sz="20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bHLH</a:t>
            </a: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and Per-</a:t>
            </a:r>
            <a:r>
              <a:rPr lang="en-US" sz="20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Arnt</a:t>
            </a: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-Sim (PAS). It is present in numerous animal species, including humans, and activates gene expression in a ligand-dependent manner. Ligand binding in the PAS-B domain of AHR leads to nuclear translocation and </a:t>
            </a:r>
            <a:r>
              <a:rPr lang="en-US" sz="20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heterodimerization</a:t>
            </a: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with the AHR nuclear translocator protein (ARNT). This AHR:ARNT heterodimer binds to DNA sequences, called xenobiotic-responsive elements (XRE), that are distributed in the enhancer regions of dioxin-responsive genes and regulate the expression of target genes. The binding of the ligand to AHR occurs on the PAS-B domain. AHR:ARNT dimerization involves interactions between its </a:t>
            </a:r>
            <a:r>
              <a:rPr lang="en-US" sz="20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bHLH</a:t>
            </a: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and PAS domains, and DNA binding occurs primarily through its basic domains. AHR is overexpressed in patients with lung and colorectal cancer. The search for new antitumor compounds is an important research area to improve effectiveness, increase survival, as well as to decrease multidrug resistance, adverse reactions and mortality in these patients [1-6]. </a:t>
            </a:r>
          </a:p>
          <a:p>
            <a:pPr algn="just">
              <a:lnSpc>
                <a:spcPct val="130000"/>
              </a:lnSpc>
            </a:pP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Taking this into account and considering that flavonoid compounds are well known and have characteristics that have made them attractive for cancer research, we proceeded to determine by molecular docking the interaction of flavonoids with the receptor AHR to block the formation of the functional heterodimer.</a:t>
            </a:r>
            <a:endParaRPr lang="es-E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4" name="Rectángulo 3"/>
          <p:cNvSpPr/>
          <p:nvPr/>
        </p:nvSpPr>
        <p:spPr>
          <a:xfrm>
            <a:off x="601980" y="4876227"/>
            <a:ext cx="12359640" cy="959430"/>
          </a:xfrm>
          <a:prstGeom prst="rect">
            <a:avLst/>
          </a:prstGeom>
        </p:spPr>
        <p:txBody>
          <a:bodyPr wrap="square">
            <a:spAutoFit/>
          </a:bodyPr>
          <a:lstStyle/>
          <a:p>
            <a:pPr algn="just">
              <a:spcAft>
                <a:spcPts val="800"/>
              </a:spcAft>
            </a:pPr>
            <a:r>
              <a:rPr lang="es-ES" sz="2400" b="1" dirty="0">
                <a:latin typeface="Arial" panose="020B060402020202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es-ES" sz="2400" b="1" dirty="0">
                <a:latin typeface="Arial" panose="020B0604020202020204" pitchFamily="34" charset="0"/>
                <a:ea typeface="Calibri" panose="020F0502020204030204" pitchFamily="34" charset="0"/>
                <a:cs typeface="Times New Roman" panose="02020603050405020304" pitchFamily="18" charset="0"/>
              </a:rPr>
              <a:t> </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5185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ángulo 1"/>
          <p:cNvSpPr/>
          <p:nvPr/>
        </p:nvSpPr>
        <p:spPr>
          <a:xfrm>
            <a:off x="286864" y="902991"/>
            <a:ext cx="11635740" cy="4964501"/>
          </a:xfrm>
          <a:prstGeom prst="rect">
            <a:avLst/>
          </a:prstGeom>
        </p:spPr>
        <p:txBody>
          <a:bodyPr wrap="square">
            <a:spAutoFit/>
          </a:bodyPr>
          <a:lstStyle/>
          <a:p>
            <a:pPr algn="just">
              <a:lnSpc>
                <a:spcPct val="130000"/>
              </a:lnSpc>
              <a:spcAft>
                <a:spcPts val="800"/>
              </a:spcAft>
            </a:pPr>
            <a:r>
              <a:rPr lang="es-ES" sz="2000" b="1" dirty="0" err="1">
                <a:effectLst/>
                <a:latin typeface="Palatino Linotype" panose="02040502050505030304" pitchFamily="18" charset="0"/>
                <a:ea typeface="Calibri" panose="020F0502020204030204" pitchFamily="34" charset="0"/>
                <a:cs typeface="Times New Roman" panose="02020603050405020304" pitchFamily="18" charset="0"/>
              </a:rPr>
              <a:t>Materials</a:t>
            </a:r>
            <a:r>
              <a:rPr lang="es-ES" sz="2000" b="1" dirty="0">
                <a:effectLst/>
                <a:latin typeface="Palatino Linotype" panose="02040502050505030304" pitchFamily="18" charset="0"/>
                <a:ea typeface="Calibri" panose="020F0502020204030204" pitchFamily="34" charset="0"/>
                <a:cs typeface="Times New Roman" panose="02020603050405020304" pitchFamily="18" charset="0"/>
              </a:rPr>
              <a:t> </a:t>
            </a:r>
            <a:r>
              <a:rPr lang="es-ES" sz="2000" b="1" dirty="0">
                <a:latin typeface="Palatino Linotype" panose="02040502050505030304" pitchFamily="18" charset="0"/>
                <a:ea typeface="Calibri" panose="020F0502020204030204" pitchFamily="34" charset="0"/>
                <a:cs typeface="Times New Roman" panose="02020603050405020304" pitchFamily="18" charset="0"/>
              </a:rPr>
              <a:t>and </a:t>
            </a:r>
            <a:r>
              <a:rPr lang="es-ES" sz="2000" b="1" dirty="0" err="1">
                <a:latin typeface="Palatino Linotype" panose="02040502050505030304" pitchFamily="18" charset="0"/>
                <a:ea typeface="Calibri" panose="020F0502020204030204" pitchFamily="34" charset="0"/>
                <a:cs typeface="Times New Roman" panose="02020603050405020304" pitchFamily="18" charset="0"/>
              </a:rPr>
              <a:t>M</a:t>
            </a:r>
            <a:r>
              <a:rPr lang="es-ES" sz="2000" b="1" dirty="0" err="1">
                <a:effectLst/>
                <a:latin typeface="Palatino Linotype" panose="02040502050505030304" pitchFamily="18" charset="0"/>
                <a:ea typeface="Calibri" panose="020F0502020204030204" pitchFamily="34" charset="0"/>
                <a:cs typeface="Times New Roman" panose="02020603050405020304" pitchFamily="18" charset="0"/>
              </a:rPr>
              <a:t>ethods</a:t>
            </a:r>
            <a:r>
              <a:rPr lang="es-ES" sz="2000" b="1" dirty="0">
                <a:effectLst/>
                <a:latin typeface="Palatino Linotype" panose="02040502050505030304" pitchFamily="18" charset="0"/>
                <a:ea typeface="Calibri" panose="020F0502020204030204" pitchFamily="34" charset="0"/>
                <a:cs typeface="Times New Roman" panose="02020603050405020304" pitchFamily="18" charset="0"/>
              </a:rPr>
              <a:t> </a:t>
            </a:r>
            <a:endParaRPr lang="es-ES" sz="2000" dirty="0">
              <a:effectLst/>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Molecular docking: A database created of flavonoids was used for modeling, thus a model obtained by </a:t>
            </a:r>
            <a:r>
              <a:rPr lang="en-US" sz="20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SwissModel</a:t>
            </a: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Web Server of the AHR receptor and its heterodimer complex with ARNT using as the crystal structure of ARNT (PDB: 4zp4) and the AHR sequence. For molecular modeling visualization,  presentation of complexes, poses and interactions, the MOE 2019.01 program was used. The server programs </a:t>
            </a:r>
            <a:r>
              <a:rPr lang="en-US" sz="20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Cocomaps</a:t>
            </a: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bioCOmplexes</a:t>
            </a: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Contact MAPS) was used for the determination of atomic contacts between protein interfaces of the AHR:ARNT. Important amino acid residues for protein-protein interaction as well as flexibility of alanine mutations were determined with </a:t>
            </a:r>
            <a:r>
              <a:rPr lang="en-US" sz="20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Robetta</a:t>
            </a: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and Rosetta Backrub web servers. </a:t>
            </a:r>
            <a:endParaRPr lang="es-E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endParaRPr lang="es-E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 positive control was used as proof of concept for the antiproliferative activity in the lung cancer cell line (A549) and for the identification of a new binding site, 5,7-diacetoxy-3-phenylcoumarin.</a:t>
            </a:r>
            <a:r>
              <a:rPr lang="es-E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6614005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Users\Prueba\Desktop\ECSOC25 AHR\monomeroahrsmodel1.tif"/>
          <p:cNvPicPr/>
          <p:nvPr/>
        </p:nvPicPr>
        <p:blipFill rotWithShape="1">
          <a:blip r:embed="rId2" cstate="print">
            <a:extLst>
              <a:ext uri="{28A0092B-C50C-407E-A947-70E740481C1C}">
                <a14:useLocalDpi xmlns:a14="http://schemas.microsoft.com/office/drawing/2010/main" val="0"/>
              </a:ext>
            </a:extLst>
          </a:blip>
          <a:srcRect l="21127" t="23107" r="27721" b="12890"/>
          <a:stretch/>
        </p:blipFill>
        <p:spPr bwMode="auto">
          <a:xfrm>
            <a:off x="592947" y="193171"/>
            <a:ext cx="4041458" cy="3800760"/>
          </a:xfrm>
          <a:prstGeom prst="rect">
            <a:avLst/>
          </a:prstGeom>
          <a:noFill/>
          <a:ln>
            <a:noFill/>
          </a:ln>
          <a:extLst>
            <a:ext uri="{53640926-AAD7-44D8-BBD7-CCE9431645EC}">
              <a14:shadowObscured xmlns:a14="http://schemas.microsoft.com/office/drawing/2010/main"/>
            </a:ext>
          </a:extLst>
        </p:spPr>
      </p:pic>
      <p:pic>
        <p:nvPicPr>
          <p:cNvPr id="3" name="Imagen 2" descr="C:\Users\Prueba\Desktop\ECSOC25 AHR\monomeroarntsmodel1.tif"/>
          <p:cNvPicPr/>
          <p:nvPr/>
        </p:nvPicPr>
        <p:blipFill rotWithShape="1">
          <a:blip r:embed="rId3" cstate="print">
            <a:extLst>
              <a:ext uri="{28A0092B-C50C-407E-A947-70E740481C1C}">
                <a14:useLocalDpi xmlns:a14="http://schemas.microsoft.com/office/drawing/2010/main" val="0"/>
              </a:ext>
            </a:extLst>
          </a:blip>
          <a:srcRect l="21295" t="11785" r="25245" b="8294"/>
          <a:stretch/>
        </p:blipFill>
        <p:spPr bwMode="auto">
          <a:xfrm>
            <a:off x="7662043" y="314407"/>
            <a:ext cx="3986956" cy="3490338"/>
          </a:xfrm>
          <a:prstGeom prst="rect">
            <a:avLst/>
          </a:prstGeom>
          <a:noFill/>
          <a:ln>
            <a:noFill/>
          </a:ln>
          <a:extLst>
            <a:ext uri="{53640926-AAD7-44D8-BBD7-CCE9431645EC}">
              <a14:shadowObscured xmlns:a14="http://schemas.microsoft.com/office/drawing/2010/main"/>
            </a:ext>
          </a:extLst>
        </p:spPr>
      </p:pic>
      <p:pic>
        <p:nvPicPr>
          <p:cNvPr id="4" name="Imagen 3" descr="C:\Users\Prueba\Desktop\ECSOC25 AHR\heterodimero ahrsmodel1arnt.tif"/>
          <p:cNvPicPr/>
          <p:nvPr/>
        </p:nvPicPr>
        <p:blipFill rotWithShape="1">
          <a:blip r:embed="rId4">
            <a:extLst>
              <a:ext uri="{28A0092B-C50C-407E-A947-70E740481C1C}">
                <a14:useLocalDpi xmlns:a14="http://schemas.microsoft.com/office/drawing/2010/main" val="0"/>
              </a:ext>
            </a:extLst>
          </a:blip>
          <a:srcRect l="25591" t="26553" r="29297" b="3896"/>
          <a:stretch/>
        </p:blipFill>
        <p:spPr bwMode="auto">
          <a:xfrm>
            <a:off x="4645572" y="3039746"/>
            <a:ext cx="4109545" cy="3686876"/>
          </a:xfrm>
          <a:prstGeom prst="rect">
            <a:avLst/>
          </a:prstGeom>
          <a:noFill/>
          <a:ln>
            <a:noFill/>
          </a:ln>
          <a:extLst>
            <a:ext uri="{53640926-AAD7-44D8-BBD7-CCE9431645EC}">
              <a14:shadowObscured xmlns:a14="http://schemas.microsoft.com/office/drawing/2010/main"/>
            </a:ext>
          </a:extLst>
        </p:spPr>
      </p:pic>
      <p:sp>
        <p:nvSpPr>
          <p:cNvPr id="5" name="Flecha curvada hacia la izquierda 4"/>
          <p:cNvSpPr/>
          <p:nvPr/>
        </p:nvSpPr>
        <p:spPr>
          <a:xfrm rot="18769998">
            <a:off x="4801322" y="1192685"/>
            <a:ext cx="688374" cy="1801732"/>
          </a:xfrm>
          <a:prstGeom prst="curvedLeftArrow">
            <a:avLst>
              <a:gd name="adj1" fmla="val 25000"/>
              <a:gd name="adj2" fmla="val 63341"/>
              <a:gd name="adj3" fmla="val 25000"/>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Palatino Linotype" panose="02040502050505030304" pitchFamily="18" charset="0"/>
            </a:endParaRPr>
          </a:p>
        </p:txBody>
      </p:sp>
      <p:sp>
        <p:nvSpPr>
          <p:cNvPr id="6" name="Flecha curvada hacia la derecha 5"/>
          <p:cNvSpPr/>
          <p:nvPr/>
        </p:nvSpPr>
        <p:spPr>
          <a:xfrm rot="1856744">
            <a:off x="7082450" y="1301311"/>
            <a:ext cx="696727" cy="1584480"/>
          </a:xfrm>
          <a:prstGeom prst="curv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Palatino Linotype" panose="02040502050505030304" pitchFamily="18" charset="0"/>
            </a:endParaRPr>
          </a:p>
        </p:txBody>
      </p:sp>
      <p:sp>
        <p:nvSpPr>
          <p:cNvPr id="7" name="CuadroTexto 6"/>
          <p:cNvSpPr txBox="1"/>
          <p:nvPr/>
        </p:nvSpPr>
        <p:spPr>
          <a:xfrm>
            <a:off x="581780" y="627795"/>
            <a:ext cx="1303020" cy="369332"/>
          </a:xfrm>
          <a:prstGeom prst="rect">
            <a:avLst/>
          </a:prstGeom>
          <a:noFill/>
        </p:spPr>
        <p:txBody>
          <a:bodyPr wrap="square" rtlCol="0">
            <a:spAutoFit/>
          </a:bodyPr>
          <a:lstStyle/>
          <a:p>
            <a:r>
              <a:rPr lang="es-ES" b="1" dirty="0">
                <a:latin typeface="Palatino Linotype" panose="02040502050505030304" pitchFamily="18" charset="0"/>
              </a:rPr>
              <a:t>AHR</a:t>
            </a:r>
          </a:p>
        </p:txBody>
      </p:sp>
      <p:sp>
        <p:nvSpPr>
          <p:cNvPr id="8" name="CuadroTexto 7"/>
          <p:cNvSpPr txBox="1"/>
          <p:nvPr/>
        </p:nvSpPr>
        <p:spPr>
          <a:xfrm>
            <a:off x="10888980" y="615510"/>
            <a:ext cx="1303020" cy="369332"/>
          </a:xfrm>
          <a:prstGeom prst="rect">
            <a:avLst/>
          </a:prstGeom>
          <a:noFill/>
        </p:spPr>
        <p:txBody>
          <a:bodyPr wrap="square" rtlCol="0">
            <a:spAutoFit/>
          </a:bodyPr>
          <a:lstStyle/>
          <a:p>
            <a:r>
              <a:rPr lang="es-ES" b="1" dirty="0">
                <a:latin typeface="Palatino Linotype" panose="02040502050505030304" pitchFamily="18" charset="0"/>
              </a:rPr>
              <a:t>ARNT</a:t>
            </a:r>
          </a:p>
        </p:txBody>
      </p:sp>
      <p:sp>
        <p:nvSpPr>
          <p:cNvPr id="9" name="CuadroTexto 8"/>
          <p:cNvSpPr txBox="1"/>
          <p:nvPr/>
        </p:nvSpPr>
        <p:spPr>
          <a:xfrm>
            <a:off x="822960" y="2952157"/>
            <a:ext cx="1061840" cy="646331"/>
          </a:xfrm>
          <a:prstGeom prst="rect">
            <a:avLst/>
          </a:prstGeom>
          <a:noFill/>
        </p:spPr>
        <p:txBody>
          <a:bodyPr wrap="square" rtlCol="0">
            <a:spAutoFit/>
          </a:bodyPr>
          <a:lstStyle/>
          <a:p>
            <a:pPr algn="ctr"/>
            <a:r>
              <a:rPr lang="es-ES" dirty="0">
                <a:latin typeface="Palatino Linotype" panose="02040502050505030304" pitchFamily="18" charset="0"/>
              </a:rPr>
              <a:t>PAS-B </a:t>
            </a:r>
            <a:r>
              <a:rPr lang="es-ES" dirty="0" err="1">
                <a:latin typeface="Palatino Linotype" panose="02040502050505030304" pitchFamily="18" charset="0"/>
              </a:rPr>
              <a:t>domain</a:t>
            </a:r>
            <a:endParaRPr lang="es-ES" dirty="0">
              <a:latin typeface="Palatino Linotype" panose="02040502050505030304" pitchFamily="18" charset="0"/>
            </a:endParaRPr>
          </a:p>
        </p:txBody>
      </p:sp>
      <p:sp>
        <p:nvSpPr>
          <p:cNvPr id="10" name="CuadroTexto 9"/>
          <p:cNvSpPr txBox="1"/>
          <p:nvPr/>
        </p:nvSpPr>
        <p:spPr>
          <a:xfrm>
            <a:off x="2241865" y="2952156"/>
            <a:ext cx="1061840" cy="646331"/>
          </a:xfrm>
          <a:prstGeom prst="rect">
            <a:avLst/>
          </a:prstGeom>
          <a:noFill/>
        </p:spPr>
        <p:txBody>
          <a:bodyPr wrap="square" rtlCol="0">
            <a:spAutoFit/>
          </a:bodyPr>
          <a:lstStyle/>
          <a:p>
            <a:pPr algn="ctr"/>
            <a:r>
              <a:rPr lang="es-ES" dirty="0">
                <a:latin typeface="Palatino Linotype" panose="02040502050505030304" pitchFamily="18" charset="0"/>
              </a:rPr>
              <a:t>PAS-A </a:t>
            </a:r>
            <a:r>
              <a:rPr lang="es-ES" dirty="0" err="1">
                <a:latin typeface="Palatino Linotype" panose="02040502050505030304" pitchFamily="18" charset="0"/>
              </a:rPr>
              <a:t>domain</a:t>
            </a:r>
            <a:endParaRPr lang="es-ES" dirty="0">
              <a:latin typeface="Palatino Linotype" panose="02040502050505030304" pitchFamily="18" charset="0"/>
            </a:endParaRPr>
          </a:p>
        </p:txBody>
      </p:sp>
      <p:sp>
        <p:nvSpPr>
          <p:cNvPr id="11" name="CuadroTexto 10"/>
          <p:cNvSpPr txBox="1"/>
          <p:nvPr/>
        </p:nvSpPr>
        <p:spPr>
          <a:xfrm>
            <a:off x="3794352" y="2190891"/>
            <a:ext cx="1061840" cy="646331"/>
          </a:xfrm>
          <a:prstGeom prst="rect">
            <a:avLst/>
          </a:prstGeom>
          <a:noFill/>
        </p:spPr>
        <p:txBody>
          <a:bodyPr wrap="square" rtlCol="0">
            <a:spAutoFit/>
          </a:bodyPr>
          <a:lstStyle/>
          <a:p>
            <a:pPr algn="ctr"/>
            <a:r>
              <a:rPr lang="es-ES" dirty="0" err="1">
                <a:latin typeface="Palatino Linotype" panose="02040502050505030304" pitchFamily="18" charset="0"/>
              </a:rPr>
              <a:t>bHLH</a:t>
            </a:r>
            <a:r>
              <a:rPr lang="es-ES" dirty="0">
                <a:latin typeface="Palatino Linotype" panose="02040502050505030304" pitchFamily="18" charset="0"/>
              </a:rPr>
              <a:t> </a:t>
            </a:r>
            <a:r>
              <a:rPr lang="es-ES" dirty="0" err="1">
                <a:latin typeface="Palatino Linotype" panose="02040502050505030304" pitchFamily="18" charset="0"/>
              </a:rPr>
              <a:t>domain</a:t>
            </a:r>
            <a:endParaRPr lang="es-ES" dirty="0">
              <a:latin typeface="Palatino Linotype" panose="02040502050505030304" pitchFamily="18" charset="0"/>
            </a:endParaRPr>
          </a:p>
        </p:txBody>
      </p:sp>
      <p:cxnSp>
        <p:nvCxnSpPr>
          <p:cNvPr id="13" name="Conector recto de flecha 12"/>
          <p:cNvCxnSpPr/>
          <p:nvPr/>
        </p:nvCxnSpPr>
        <p:spPr>
          <a:xfrm flipV="1">
            <a:off x="1463040" y="2093551"/>
            <a:ext cx="493207" cy="8586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flipV="1">
            <a:off x="2781582" y="2059576"/>
            <a:ext cx="246604" cy="9311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flipH="1">
            <a:off x="3679669" y="2367712"/>
            <a:ext cx="302801" cy="3534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CuadroTexto 21"/>
          <p:cNvSpPr txBox="1"/>
          <p:nvPr/>
        </p:nvSpPr>
        <p:spPr>
          <a:xfrm>
            <a:off x="10377012" y="3311313"/>
            <a:ext cx="1061840" cy="646331"/>
          </a:xfrm>
          <a:prstGeom prst="rect">
            <a:avLst/>
          </a:prstGeom>
          <a:noFill/>
        </p:spPr>
        <p:txBody>
          <a:bodyPr wrap="square" rtlCol="0">
            <a:spAutoFit/>
          </a:bodyPr>
          <a:lstStyle/>
          <a:p>
            <a:pPr algn="ctr"/>
            <a:r>
              <a:rPr lang="es-ES" dirty="0" err="1">
                <a:latin typeface="Palatino Linotype" panose="02040502050505030304" pitchFamily="18" charset="0"/>
              </a:rPr>
              <a:t>bHLH</a:t>
            </a:r>
            <a:r>
              <a:rPr lang="es-ES" dirty="0">
                <a:latin typeface="Palatino Linotype" panose="02040502050505030304" pitchFamily="18" charset="0"/>
              </a:rPr>
              <a:t> </a:t>
            </a:r>
            <a:r>
              <a:rPr lang="es-ES" dirty="0" err="1">
                <a:latin typeface="Palatino Linotype" panose="02040502050505030304" pitchFamily="18" charset="0"/>
              </a:rPr>
              <a:t>domain</a:t>
            </a:r>
            <a:endParaRPr lang="es-ES" dirty="0">
              <a:latin typeface="Palatino Linotype" panose="02040502050505030304" pitchFamily="18" charset="0"/>
            </a:endParaRPr>
          </a:p>
        </p:txBody>
      </p:sp>
      <p:cxnSp>
        <p:nvCxnSpPr>
          <p:cNvPr id="23" name="Conector recto de flecha 22"/>
          <p:cNvCxnSpPr/>
          <p:nvPr/>
        </p:nvCxnSpPr>
        <p:spPr>
          <a:xfrm flipH="1" flipV="1">
            <a:off x="10698480" y="2837222"/>
            <a:ext cx="236523" cy="4984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CuadroTexto 25"/>
          <p:cNvSpPr txBox="1"/>
          <p:nvPr/>
        </p:nvSpPr>
        <p:spPr>
          <a:xfrm>
            <a:off x="11009570" y="1027655"/>
            <a:ext cx="1061840" cy="646331"/>
          </a:xfrm>
          <a:prstGeom prst="rect">
            <a:avLst/>
          </a:prstGeom>
          <a:noFill/>
        </p:spPr>
        <p:txBody>
          <a:bodyPr wrap="square" rtlCol="0">
            <a:spAutoFit/>
          </a:bodyPr>
          <a:lstStyle/>
          <a:p>
            <a:pPr algn="ctr"/>
            <a:r>
              <a:rPr lang="es-ES" dirty="0">
                <a:latin typeface="Palatino Linotype" panose="02040502050505030304" pitchFamily="18" charset="0"/>
              </a:rPr>
              <a:t>PAS-A </a:t>
            </a:r>
            <a:r>
              <a:rPr lang="es-ES" dirty="0" err="1">
                <a:latin typeface="Palatino Linotype" panose="02040502050505030304" pitchFamily="18" charset="0"/>
              </a:rPr>
              <a:t>domain</a:t>
            </a:r>
            <a:endParaRPr lang="es-ES" dirty="0">
              <a:latin typeface="Palatino Linotype" panose="02040502050505030304" pitchFamily="18" charset="0"/>
            </a:endParaRPr>
          </a:p>
        </p:txBody>
      </p:sp>
      <p:cxnSp>
        <p:nvCxnSpPr>
          <p:cNvPr id="27" name="Conector recto de flecha 26"/>
          <p:cNvCxnSpPr/>
          <p:nvPr/>
        </p:nvCxnSpPr>
        <p:spPr>
          <a:xfrm flipH="1">
            <a:off x="10504170" y="1320578"/>
            <a:ext cx="687612" cy="3534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CuadroTexto 28"/>
          <p:cNvSpPr txBox="1"/>
          <p:nvPr/>
        </p:nvSpPr>
        <p:spPr>
          <a:xfrm>
            <a:off x="6799502" y="304629"/>
            <a:ext cx="1061840" cy="646331"/>
          </a:xfrm>
          <a:prstGeom prst="rect">
            <a:avLst/>
          </a:prstGeom>
          <a:noFill/>
        </p:spPr>
        <p:txBody>
          <a:bodyPr wrap="square" rtlCol="0">
            <a:spAutoFit/>
          </a:bodyPr>
          <a:lstStyle/>
          <a:p>
            <a:pPr algn="ctr"/>
            <a:r>
              <a:rPr lang="es-ES" dirty="0">
                <a:latin typeface="Palatino Linotype" panose="02040502050505030304" pitchFamily="18" charset="0"/>
              </a:rPr>
              <a:t>PAS-B </a:t>
            </a:r>
            <a:r>
              <a:rPr lang="es-ES" dirty="0" err="1">
                <a:latin typeface="Palatino Linotype" panose="02040502050505030304" pitchFamily="18" charset="0"/>
              </a:rPr>
              <a:t>domain</a:t>
            </a:r>
            <a:endParaRPr lang="es-ES" dirty="0">
              <a:latin typeface="Palatino Linotype" panose="02040502050505030304" pitchFamily="18" charset="0"/>
            </a:endParaRPr>
          </a:p>
        </p:txBody>
      </p:sp>
      <p:cxnSp>
        <p:nvCxnSpPr>
          <p:cNvPr id="30" name="Conector recto de flecha 29"/>
          <p:cNvCxnSpPr/>
          <p:nvPr/>
        </p:nvCxnSpPr>
        <p:spPr>
          <a:xfrm>
            <a:off x="7673782" y="627794"/>
            <a:ext cx="1050101" cy="3693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33"/>
          <p:cNvSpPr/>
          <p:nvPr/>
        </p:nvSpPr>
        <p:spPr>
          <a:xfrm>
            <a:off x="0" y="6222307"/>
            <a:ext cx="12192000" cy="584775"/>
          </a:xfrm>
          <a:prstGeom prst="rect">
            <a:avLst/>
          </a:prstGeom>
        </p:spPr>
        <p:txBody>
          <a:bodyPr wrap="square">
            <a:spAutoFit/>
          </a:bodyPr>
          <a:lstStyle/>
          <a:p>
            <a:pPr algn="just"/>
            <a:r>
              <a:rPr lang="en-US" sz="1600" b="1" dirty="0">
                <a:latin typeface="Palatino Linotype" panose="02040502050505030304" pitchFamily="18" charset="0"/>
              </a:rPr>
              <a:t>Figure 1. </a:t>
            </a:r>
            <a:r>
              <a:rPr lang="en-US" sz="1600" dirty="0">
                <a:latin typeface="Palatino Linotype" panose="02040502050505030304" pitchFamily="18" charset="0"/>
              </a:rPr>
              <a:t>Structural architecture of the interaction of the monomers AHR and ARNT for the formation of the functional heterodimer AHR:ARNT modeled by </a:t>
            </a:r>
            <a:r>
              <a:rPr lang="en-US" sz="1600" dirty="0" err="1">
                <a:latin typeface="Palatino Linotype" panose="02040502050505030304" pitchFamily="18" charset="0"/>
              </a:rPr>
              <a:t>SwissModel</a:t>
            </a:r>
            <a:r>
              <a:rPr lang="en-US" sz="1600" dirty="0">
                <a:latin typeface="Palatino Linotype" panose="02040502050505030304" pitchFamily="18" charset="0"/>
              </a:rPr>
              <a:t>.</a:t>
            </a:r>
          </a:p>
        </p:txBody>
      </p:sp>
      <p:sp>
        <p:nvSpPr>
          <p:cNvPr id="35" name="Rectángulo 34"/>
          <p:cNvSpPr/>
          <p:nvPr/>
        </p:nvSpPr>
        <p:spPr>
          <a:xfrm>
            <a:off x="192183" y="55267"/>
            <a:ext cx="1127232" cy="470706"/>
          </a:xfrm>
          <a:prstGeom prst="rect">
            <a:avLst/>
          </a:prstGeom>
        </p:spPr>
        <p:txBody>
          <a:bodyPr wrap="none">
            <a:spAutoFit/>
          </a:bodyPr>
          <a:lstStyle/>
          <a:p>
            <a:pPr algn="just">
              <a:lnSpc>
                <a:spcPct val="107000"/>
              </a:lnSpc>
              <a:spcAft>
                <a:spcPts val="800"/>
              </a:spcAft>
            </a:pPr>
            <a:r>
              <a:rPr lang="es-ES" sz="2000" b="1" dirty="0" err="1">
                <a:latin typeface="Palatino Linotype" panose="02040502050505030304" pitchFamily="18" charset="0"/>
                <a:ea typeface="Calibri" panose="020F0502020204030204" pitchFamily="34" charset="0"/>
                <a:cs typeface="Times New Roman" panose="02020603050405020304" pitchFamily="18" charset="0"/>
              </a:rPr>
              <a:t>Results</a:t>
            </a:r>
            <a:r>
              <a:rPr lang="es-ES" sz="2400" b="1" dirty="0">
                <a:latin typeface="Palatino Linotype" panose="0204050205050503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51531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5907" y="106842"/>
            <a:ext cx="4296369" cy="407612"/>
          </a:xfrm>
          <a:prstGeom prst="rect">
            <a:avLst/>
          </a:prstGeom>
        </p:spPr>
        <p:txBody>
          <a:bodyPr wrap="none">
            <a:spAutoFit/>
          </a:bodyPr>
          <a:lstStyle/>
          <a:p>
            <a:pPr algn="ctr">
              <a:lnSpc>
                <a:spcPct val="107000"/>
              </a:lnSpc>
              <a:spcAft>
                <a:spcPts val="800"/>
              </a:spcAft>
            </a:pPr>
            <a:r>
              <a:rPr lang="es-ES" sz="2000" b="1" dirty="0">
                <a:latin typeface="Palatino Linotype" panose="02040502050505030304" pitchFamily="18" charset="0"/>
                <a:ea typeface="Calibri" panose="020F0502020204030204" pitchFamily="34" charset="0"/>
                <a:cs typeface="Times New Roman" panose="02020603050405020304" pitchFamily="18" charset="0"/>
              </a:rPr>
              <a:t>Active </a:t>
            </a:r>
            <a:r>
              <a:rPr lang="es-ES" sz="2000" b="1" dirty="0" err="1">
                <a:latin typeface="Palatino Linotype" panose="02040502050505030304" pitchFamily="18" charset="0"/>
                <a:ea typeface="Calibri" panose="020F0502020204030204" pitchFamily="34" charset="0"/>
                <a:cs typeface="Times New Roman" panose="02020603050405020304" pitchFamily="18" charset="0"/>
              </a:rPr>
              <a:t>flavonoids</a:t>
            </a:r>
            <a:r>
              <a:rPr lang="es-ES" sz="2000" b="1" dirty="0">
                <a:latin typeface="Palatino Linotype" panose="02040502050505030304" pitchFamily="18" charset="0"/>
                <a:ea typeface="Calibri" panose="020F0502020204030204" pitchFamily="34" charset="0"/>
                <a:cs typeface="Times New Roman" panose="02020603050405020304" pitchFamily="18" charset="0"/>
              </a:rPr>
              <a:t>. AHR </a:t>
            </a:r>
            <a:r>
              <a:rPr lang="es-ES" sz="2000" b="1" dirty="0" err="1">
                <a:latin typeface="Palatino Linotype" panose="02040502050505030304" pitchFamily="18" charset="0"/>
                <a:ea typeface="Calibri" panose="020F0502020204030204" pitchFamily="34" charset="0"/>
                <a:cs typeface="Times New Roman" panose="02020603050405020304" pitchFamily="18" charset="0"/>
              </a:rPr>
              <a:t>monomer</a:t>
            </a:r>
            <a:r>
              <a:rPr lang="es-ES" sz="2000" b="1" dirty="0">
                <a:latin typeface="Palatino Linotype" panose="02040502050505030304" pitchFamily="18" charset="0"/>
                <a:ea typeface="Calibri" panose="020F0502020204030204" pitchFamily="34" charset="0"/>
                <a:cs typeface="Times New Roman" panose="02020603050405020304" pitchFamily="18" charset="0"/>
              </a:rPr>
              <a:t>  </a:t>
            </a:r>
          </a:p>
        </p:txBody>
      </p:sp>
      <p:pic>
        <p:nvPicPr>
          <p:cNvPr id="3" name="Imagen 2" descr="C:\Users\Prueba\Desktop\ECSOC25 AHR\flavonoidesactivosmonomeroahrsmodel1.tif"/>
          <p:cNvPicPr/>
          <p:nvPr/>
        </p:nvPicPr>
        <p:blipFill rotWithShape="1">
          <a:blip r:embed="rId2">
            <a:extLst>
              <a:ext uri="{28A0092B-C50C-407E-A947-70E740481C1C}">
                <a14:useLocalDpi xmlns:a14="http://schemas.microsoft.com/office/drawing/2010/main" val="0"/>
              </a:ext>
            </a:extLst>
          </a:blip>
          <a:srcRect l="12214" t="14088" r="19298" b="5506"/>
          <a:stretch/>
        </p:blipFill>
        <p:spPr bwMode="auto">
          <a:xfrm>
            <a:off x="951230" y="791844"/>
            <a:ext cx="5038090" cy="5026026"/>
          </a:xfrm>
          <a:prstGeom prst="rect">
            <a:avLst/>
          </a:prstGeom>
          <a:noFill/>
          <a:ln>
            <a:noFill/>
          </a:ln>
          <a:extLst>
            <a:ext uri="{53640926-AAD7-44D8-BBD7-CCE9431645EC}">
              <a14:shadowObscured xmlns:a14="http://schemas.microsoft.com/office/drawing/2010/main"/>
            </a:ext>
          </a:extLst>
        </p:spPr>
      </p:pic>
      <p:sp>
        <p:nvSpPr>
          <p:cNvPr id="4" name="Elipse 3"/>
          <p:cNvSpPr/>
          <p:nvPr/>
        </p:nvSpPr>
        <p:spPr>
          <a:xfrm>
            <a:off x="3268980" y="2137410"/>
            <a:ext cx="960120" cy="172593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pic>
        <p:nvPicPr>
          <p:cNvPr id="5" name="Imagen 4" descr="C:\Users\Prueba\Desktop\ECSOC25 AHR\flavonoidesactivosmonomeroahrsmodel1pose2.tif"/>
          <p:cNvPicPr/>
          <p:nvPr/>
        </p:nvPicPr>
        <p:blipFill rotWithShape="1">
          <a:blip r:embed="rId3" cstate="print">
            <a:extLst>
              <a:ext uri="{28A0092B-C50C-407E-A947-70E740481C1C}">
                <a14:useLocalDpi xmlns:a14="http://schemas.microsoft.com/office/drawing/2010/main" val="0"/>
              </a:ext>
            </a:extLst>
          </a:blip>
          <a:srcRect l="7922" t="3927" r="22935" b="-1"/>
          <a:stretch/>
        </p:blipFill>
        <p:spPr bwMode="auto">
          <a:xfrm>
            <a:off x="6343650" y="982980"/>
            <a:ext cx="5017770" cy="4491990"/>
          </a:xfrm>
          <a:prstGeom prst="rect">
            <a:avLst/>
          </a:prstGeom>
          <a:noFill/>
          <a:ln>
            <a:noFill/>
          </a:ln>
          <a:extLst>
            <a:ext uri="{53640926-AAD7-44D8-BBD7-CCE9431645EC}">
              <a14:shadowObscured xmlns:a14="http://schemas.microsoft.com/office/drawing/2010/main"/>
            </a:ext>
          </a:extLst>
        </p:spPr>
      </p:pic>
      <p:sp>
        <p:nvSpPr>
          <p:cNvPr id="6" name="Elipse 5"/>
          <p:cNvSpPr/>
          <p:nvPr/>
        </p:nvSpPr>
        <p:spPr>
          <a:xfrm>
            <a:off x="8176260" y="2137410"/>
            <a:ext cx="960120" cy="172593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7" name="CuadroTexto 6"/>
          <p:cNvSpPr txBox="1"/>
          <p:nvPr/>
        </p:nvSpPr>
        <p:spPr>
          <a:xfrm>
            <a:off x="5501640" y="3228975"/>
            <a:ext cx="1329691" cy="523220"/>
          </a:xfrm>
          <a:prstGeom prst="rect">
            <a:avLst/>
          </a:prstGeom>
          <a:noFill/>
        </p:spPr>
        <p:txBody>
          <a:bodyPr wrap="square" rtlCol="0">
            <a:spAutoFit/>
          </a:bodyPr>
          <a:lstStyle/>
          <a:p>
            <a:pPr algn="ctr"/>
            <a:r>
              <a:rPr lang="es-ES" sz="2800" dirty="0">
                <a:solidFill>
                  <a:srgbClr val="FF0000"/>
                </a:solidFill>
                <a:latin typeface="Palatino Linotype" panose="02040502050505030304" pitchFamily="18" charset="0"/>
              </a:rPr>
              <a:t>NEW</a:t>
            </a:r>
          </a:p>
        </p:txBody>
      </p:sp>
      <p:sp>
        <p:nvSpPr>
          <p:cNvPr id="8" name="Flecha izquierda 7"/>
          <p:cNvSpPr/>
          <p:nvPr/>
        </p:nvSpPr>
        <p:spPr>
          <a:xfrm>
            <a:off x="4635817" y="3366442"/>
            <a:ext cx="946785" cy="30861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9" name="Flecha izquierda 8"/>
          <p:cNvSpPr/>
          <p:nvPr/>
        </p:nvSpPr>
        <p:spPr>
          <a:xfrm rot="10800000">
            <a:off x="6712267" y="3336280"/>
            <a:ext cx="946785" cy="30861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10" name="Elipse 9"/>
          <p:cNvSpPr/>
          <p:nvPr/>
        </p:nvSpPr>
        <p:spPr>
          <a:xfrm>
            <a:off x="4283392" y="2377439"/>
            <a:ext cx="960120" cy="10445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11" name="Elipse 10"/>
          <p:cNvSpPr/>
          <p:nvPr/>
        </p:nvSpPr>
        <p:spPr>
          <a:xfrm>
            <a:off x="9173528" y="2766060"/>
            <a:ext cx="960120" cy="1371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12" name="Rectángulo 11"/>
          <p:cNvSpPr/>
          <p:nvPr/>
        </p:nvSpPr>
        <p:spPr>
          <a:xfrm>
            <a:off x="0" y="6279164"/>
            <a:ext cx="12192000" cy="584775"/>
          </a:xfrm>
          <a:prstGeom prst="rect">
            <a:avLst/>
          </a:prstGeom>
        </p:spPr>
        <p:txBody>
          <a:bodyPr wrap="square">
            <a:spAutoFit/>
          </a:bodyPr>
          <a:lstStyle/>
          <a:p>
            <a:pPr algn="just"/>
            <a:r>
              <a:rPr lang="en-US" sz="1600" b="1" dirty="0">
                <a:latin typeface="Palatino Linotype" panose="02040502050505030304" pitchFamily="18" charset="0"/>
              </a:rPr>
              <a:t>Figure 2. </a:t>
            </a:r>
            <a:r>
              <a:rPr lang="en-US" sz="1600" dirty="0">
                <a:latin typeface="Palatino Linotype" panose="02040502050505030304" pitchFamily="18" charset="0"/>
              </a:rPr>
              <a:t>Interaction of flavonoids at the interface of the </a:t>
            </a:r>
            <a:r>
              <a:rPr lang="en-US" sz="1600" dirty="0" err="1">
                <a:latin typeface="Palatino Linotype" panose="02040502050505030304" pitchFamily="18" charset="0"/>
              </a:rPr>
              <a:t>bHLH</a:t>
            </a:r>
            <a:r>
              <a:rPr lang="en-US" sz="1600" dirty="0">
                <a:latin typeface="Palatino Linotype" panose="02040502050505030304" pitchFamily="18" charset="0"/>
              </a:rPr>
              <a:t> and PAS-A domains of AHR modeled by </a:t>
            </a:r>
            <a:r>
              <a:rPr lang="en-US" sz="1600" dirty="0" err="1">
                <a:latin typeface="Palatino Linotype" panose="02040502050505030304" pitchFamily="18" charset="0"/>
              </a:rPr>
              <a:t>SwissModel</a:t>
            </a:r>
            <a:r>
              <a:rPr lang="en-US" sz="1600" dirty="0">
                <a:latin typeface="Palatino Linotype" panose="02040502050505030304" pitchFamily="18" charset="0"/>
              </a:rPr>
              <a:t>. </a:t>
            </a:r>
            <a:r>
              <a:rPr lang="en-US" sz="1600" dirty="0" err="1">
                <a:latin typeface="Palatino Linotype" panose="02040502050505030304" pitchFamily="18" charset="0"/>
              </a:rPr>
              <a:t>bHLH</a:t>
            </a:r>
            <a:r>
              <a:rPr lang="en-US" sz="1600" dirty="0">
                <a:latin typeface="Palatino Linotype" panose="02040502050505030304" pitchFamily="18" charset="0"/>
              </a:rPr>
              <a:t>-PAS-A (Yellow color), PAS-A (Red color).</a:t>
            </a:r>
          </a:p>
        </p:txBody>
      </p:sp>
      <p:sp>
        <p:nvSpPr>
          <p:cNvPr id="13" name="CuadroTexto 12"/>
          <p:cNvSpPr txBox="1"/>
          <p:nvPr/>
        </p:nvSpPr>
        <p:spPr>
          <a:xfrm>
            <a:off x="8852535" y="5587057"/>
            <a:ext cx="1417320" cy="369332"/>
          </a:xfrm>
          <a:prstGeom prst="rect">
            <a:avLst/>
          </a:prstGeom>
          <a:noFill/>
        </p:spPr>
        <p:txBody>
          <a:bodyPr wrap="square" rtlCol="0">
            <a:spAutoFit/>
          </a:bodyPr>
          <a:lstStyle/>
          <a:p>
            <a:r>
              <a:rPr lang="es-ES" dirty="0">
                <a:latin typeface="Palatino Linotype" panose="02040502050505030304" pitchFamily="18" charset="0"/>
              </a:rPr>
              <a:t>-90° </a:t>
            </a:r>
          </a:p>
        </p:txBody>
      </p:sp>
      <p:sp>
        <p:nvSpPr>
          <p:cNvPr id="14" name="Flecha curvada hacia abajo 13"/>
          <p:cNvSpPr/>
          <p:nvPr/>
        </p:nvSpPr>
        <p:spPr>
          <a:xfrm rot="16200000">
            <a:off x="8381998" y="5609272"/>
            <a:ext cx="532447" cy="364809"/>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Palatino Linotype" panose="02040502050505030304" pitchFamily="18" charset="0"/>
            </a:endParaRPr>
          </a:p>
        </p:txBody>
      </p:sp>
      <p:sp>
        <p:nvSpPr>
          <p:cNvPr id="15" name="CuadroTexto 14"/>
          <p:cNvSpPr txBox="1"/>
          <p:nvPr/>
        </p:nvSpPr>
        <p:spPr>
          <a:xfrm>
            <a:off x="5137161" y="3740468"/>
            <a:ext cx="2062976" cy="646331"/>
          </a:xfrm>
          <a:prstGeom prst="rect">
            <a:avLst/>
          </a:prstGeom>
          <a:noFill/>
        </p:spPr>
        <p:txBody>
          <a:bodyPr wrap="square" rtlCol="0">
            <a:spAutoFit/>
          </a:bodyPr>
          <a:lstStyle/>
          <a:p>
            <a:pPr algn="ctr"/>
            <a:r>
              <a:rPr lang="es-ES" dirty="0" err="1">
                <a:solidFill>
                  <a:srgbClr val="FF0000"/>
                </a:solidFill>
                <a:latin typeface="Palatino Linotype" panose="02040502050505030304" pitchFamily="18" charset="0"/>
              </a:rPr>
              <a:t>Potential</a:t>
            </a:r>
            <a:r>
              <a:rPr lang="es-ES" dirty="0">
                <a:solidFill>
                  <a:srgbClr val="FF0000"/>
                </a:solidFill>
                <a:latin typeface="Palatino Linotype" panose="02040502050505030304" pitchFamily="18" charset="0"/>
              </a:rPr>
              <a:t> active </a:t>
            </a:r>
            <a:r>
              <a:rPr lang="es-ES" dirty="0" err="1">
                <a:solidFill>
                  <a:srgbClr val="FF0000"/>
                </a:solidFill>
                <a:latin typeface="Palatino Linotype" panose="02040502050505030304" pitchFamily="18" charset="0"/>
              </a:rPr>
              <a:t>site</a:t>
            </a:r>
            <a:r>
              <a:rPr lang="es-ES" dirty="0">
                <a:solidFill>
                  <a:srgbClr val="FF0000"/>
                </a:solidFill>
                <a:latin typeface="Palatino Linotype" panose="02040502050505030304" pitchFamily="18" charset="0"/>
              </a:rPr>
              <a:t> </a:t>
            </a:r>
          </a:p>
        </p:txBody>
      </p:sp>
      <p:sp>
        <p:nvSpPr>
          <p:cNvPr id="16" name="CuadroTexto 15"/>
          <p:cNvSpPr txBox="1"/>
          <p:nvPr/>
        </p:nvSpPr>
        <p:spPr>
          <a:xfrm>
            <a:off x="2617470" y="644675"/>
            <a:ext cx="1303020" cy="369332"/>
          </a:xfrm>
          <a:prstGeom prst="rect">
            <a:avLst/>
          </a:prstGeom>
          <a:noFill/>
        </p:spPr>
        <p:txBody>
          <a:bodyPr wrap="square" rtlCol="0">
            <a:spAutoFit/>
          </a:bodyPr>
          <a:lstStyle/>
          <a:p>
            <a:pPr algn="ctr"/>
            <a:r>
              <a:rPr lang="es-ES" b="1" dirty="0">
                <a:latin typeface="Palatino Linotype" panose="02040502050505030304" pitchFamily="18" charset="0"/>
              </a:rPr>
              <a:t>AHR</a:t>
            </a:r>
          </a:p>
        </p:txBody>
      </p:sp>
      <p:sp>
        <p:nvSpPr>
          <p:cNvPr id="17" name="CuadroTexto 16"/>
          <p:cNvSpPr txBox="1"/>
          <p:nvPr/>
        </p:nvSpPr>
        <p:spPr>
          <a:xfrm>
            <a:off x="8350568" y="650655"/>
            <a:ext cx="1657032" cy="369332"/>
          </a:xfrm>
          <a:prstGeom prst="rect">
            <a:avLst/>
          </a:prstGeom>
          <a:noFill/>
        </p:spPr>
        <p:txBody>
          <a:bodyPr wrap="square" rtlCol="0">
            <a:spAutoFit/>
          </a:bodyPr>
          <a:lstStyle/>
          <a:p>
            <a:pPr algn="ctr"/>
            <a:r>
              <a:rPr lang="es-ES" b="1" dirty="0">
                <a:latin typeface="Palatino Linotype" panose="02040502050505030304" pitchFamily="18" charset="0"/>
              </a:rPr>
              <a:t>AHR:ARNT</a:t>
            </a:r>
          </a:p>
        </p:txBody>
      </p:sp>
    </p:spTree>
    <p:extLst>
      <p:ext uri="{BB962C8B-B14F-4D97-AF65-F5344CB8AC3E}">
        <p14:creationId xmlns:p14="http://schemas.microsoft.com/office/powerpoint/2010/main" val="4042137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Users\Prueba\Desktop\ECSOC25 AHR\flavonoidesactivosmonomeroahrsmodel1pose2.tif"/>
          <p:cNvPicPr/>
          <p:nvPr/>
        </p:nvPicPr>
        <p:blipFill rotWithShape="1">
          <a:blip r:embed="rId2" cstate="print">
            <a:extLst>
              <a:ext uri="{28A0092B-C50C-407E-A947-70E740481C1C}">
                <a14:useLocalDpi xmlns:a14="http://schemas.microsoft.com/office/drawing/2010/main" val="0"/>
              </a:ext>
            </a:extLst>
          </a:blip>
          <a:srcRect l="7922" t="3927" r="22935" b="-1"/>
          <a:stretch/>
        </p:blipFill>
        <p:spPr bwMode="auto">
          <a:xfrm>
            <a:off x="655701" y="91441"/>
            <a:ext cx="4880610" cy="5737860"/>
          </a:xfrm>
          <a:prstGeom prst="rect">
            <a:avLst/>
          </a:prstGeom>
          <a:noFill/>
          <a:ln>
            <a:noFill/>
          </a:ln>
          <a:extLst>
            <a:ext uri="{53640926-AAD7-44D8-BBD7-CCE9431645EC}">
              <a14:shadowObscured xmlns:a14="http://schemas.microsoft.com/office/drawing/2010/main"/>
            </a:ext>
          </a:extLst>
        </p:spPr>
      </p:pic>
      <p:pic>
        <p:nvPicPr>
          <p:cNvPr id="4" name="Imagen 3" descr="C:\Users\Prueba\Desktop\ECSOC25 AHR\heterodimero ahrsmodel1arntpose2.tif"/>
          <p:cNvPicPr/>
          <p:nvPr/>
        </p:nvPicPr>
        <p:blipFill rotWithShape="1">
          <a:blip r:embed="rId3">
            <a:extLst>
              <a:ext uri="{28A0092B-C50C-407E-A947-70E740481C1C}">
                <a14:useLocalDpi xmlns:a14="http://schemas.microsoft.com/office/drawing/2010/main" val="0"/>
              </a:ext>
            </a:extLst>
          </a:blip>
          <a:srcRect l="20300" t="16174" r="26895" b="14775"/>
          <a:stretch/>
        </p:blipFill>
        <p:spPr bwMode="auto">
          <a:xfrm>
            <a:off x="6062946" y="331470"/>
            <a:ext cx="5092734" cy="5580052"/>
          </a:xfrm>
          <a:prstGeom prst="rect">
            <a:avLst/>
          </a:prstGeom>
          <a:noFill/>
          <a:ln>
            <a:noFill/>
          </a:ln>
          <a:extLst>
            <a:ext uri="{53640926-AAD7-44D8-BBD7-CCE9431645EC}">
              <a14:shadowObscured xmlns:a14="http://schemas.microsoft.com/office/drawing/2010/main"/>
            </a:ext>
          </a:extLst>
        </p:spPr>
      </p:pic>
      <p:sp>
        <p:nvSpPr>
          <p:cNvPr id="5" name="Elipse 4"/>
          <p:cNvSpPr/>
          <p:nvPr/>
        </p:nvSpPr>
        <p:spPr>
          <a:xfrm>
            <a:off x="2263167" y="2250856"/>
            <a:ext cx="960120" cy="161365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6" name="Elipse 5"/>
          <p:cNvSpPr/>
          <p:nvPr/>
        </p:nvSpPr>
        <p:spPr>
          <a:xfrm>
            <a:off x="7484063" y="2133718"/>
            <a:ext cx="946911" cy="154320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7" name="Elipse 6"/>
          <p:cNvSpPr/>
          <p:nvPr/>
        </p:nvSpPr>
        <p:spPr>
          <a:xfrm>
            <a:off x="3340450" y="2811779"/>
            <a:ext cx="960120" cy="12413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8" name="Elipse 7"/>
          <p:cNvSpPr/>
          <p:nvPr/>
        </p:nvSpPr>
        <p:spPr>
          <a:xfrm>
            <a:off x="8694292" y="2811779"/>
            <a:ext cx="906908" cy="10527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9" name="CuadroTexto 8"/>
          <p:cNvSpPr txBox="1"/>
          <p:nvPr/>
        </p:nvSpPr>
        <p:spPr>
          <a:xfrm>
            <a:off x="4582666" y="4754150"/>
            <a:ext cx="1480280" cy="523220"/>
          </a:xfrm>
          <a:prstGeom prst="rect">
            <a:avLst/>
          </a:prstGeom>
          <a:noFill/>
        </p:spPr>
        <p:txBody>
          <a:bodyPr wrap="square" rtlCol="0">
            <a:spAutoFit/>
          </a:bodyPr>
          <a:lstStyle/>
          <a:p>
            <a:pPr algn="ctr"/>
            <a:r>
              <a:rPr lang="es-ES" sz="2800" dirty="0">
                <a:solidFill>
                  <a:srgbClr val="FF0000"/>
                </a:solidFill>
                <a:latin typeface="Palatino Linotype" panose="02040502050505030304" pitchFamily="18" charset="0"/>
              </a:rPr>
              <a:t>NEW</a:t>
            </a:r>
          </a:p>
        </p:txBody>
      </p:sp>
      <p:sp>
        <p:nvSpPr>
          <p:cNvPr id="10" name="Flecha izquierda 9"/>
          <p:cNvSpPr/>
          <p:nvPr/>
        </p:nvSpPr>
        <p:spPr>
          <a:xfrm rot="1780904">
            <a:off x="3390991" y="4575323"/>
            <a:ext cx="1397165" cy="30861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11" name="Flecha izquierda 10"/>
          <p:cNvSpPr/>
          <p:nvPr/>
        </p:nvSpPr>
        <p:spPr>
          <a:xfrm rot="8705861">
            <a:off x="5660213" y="4367194"/>
            <a:ext cx="1984750" cy="30861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12" name="Rectángulo 11"/>
          <p:cNvSpPr/>
          <p:nvPr/>
        </p:nvSpPr>
        <p:spPr>
          <a:xfrm>
            <a:off x="0" y="6273225"/>
            <a:ext cx="12192000" cy="584775"/>
          </a:xfrm>
          <a:prstGeom prst="rect">
            <a:avLst/>
          </a:prstGeom>
        </p:spPr>
        <p:txBody>
          <a:bodyPr wrap="square">
            <a:spAutoFit/>
          </a:bodyPr>
          <a:lstStyle/>
          <a:p>
            <a:pPr algn="just"/>
            <a:r>
              <a:rPr lang="en-US" sz="1600" b="1" dirty="0">
                <a:latin typeface="Palatino Linotype" panose="02040502050505030304" pitchFamily="18" charset="0"/>
              </a:rPr>
              <a:t>Figure 3. </a:t>
            </a:r>
            <a:r>
              <a:rPr lang="en-US" sz="1600" dirty="0">
                <a:latin typeface="Palatino Linotype" panose="02040502050505030304" pitchFamily="18" charset="0"/>
              </a:rPr>
              <a:t>Interaction of flavonoids at the interface of the </a:t>
            </a:r>
            <a:r>
              <a:rPr lang="en-US" sz="1600" dirty="0" err="1">
                <a:latin typeface="Palatino Linotype" panose="02040502050505030304" pitchFamily="18" charset="0"/>
              </a:rPr>
              <a:t>bHLH</a:t>
            </a:r>
            <a:r>
              <a:rPr lang="en-US" sz="1600" dirty="0">
                <a:latin typeface="Palatino Linotype" panose="02040502050505030304" pitchFamily="18" charset="0"/>
              </a:rPr>
              <a:t> and PAS-A domains of AHR modeled by </a:t>
            </a:r>
            <a:r>
              <a:rPr lang="en-US" sz="1600" dirty="0" err="1">
                <a:latin typeface="Palatino Linotype" panose="02040502050505030304" pitchFamily="18" charset="0"/>
              </a:rPr>
              <a:t>SwissModel</a:t>
            </a:r>
            <a:r>
              <a:rPr lang="en-US" sz="1600" dirty="0">
                <a:latin typeface="Palatino Linotype" panose="02040502050505030304" pitchFamily="18" charset="0"/>
              </a:rPr>
              <a:t>. A: </a:t>
            </a:r>
            <a:r>
              <a:rPr lang="en-US" sz="1600" dirty="0" err="1">
                <a:latin typeface="Palatino Linotype" panose="02040502050505030304" pitchFamily="18" charset="0"/>
              </a:rPr>
              <a:t>bHLH</a:t>
            </a:r>
            <a:r>
              <a:rPr lang="en-US" sz="1600" dirty="0">
                <a:latin typeface="Palatino Linotype" panose="02040502050505030304" pitchFamily="18" charset="0"/>
              </a:rPr>
              <a:t>-PAS-A (Yellow), PAS-A (red).</a:t>
            </a:r>
            <a:endParaRPr lang="es-ES" dirty="0">
              <a:latin typeface="Palatino Linotype" panose="02040502050505030304" pitchFamily="18" charset="0"/>
            </a:endParaRPr>
          </a:p>
        </p:txBody>
      </p:sp>
      <p:sp>
        <p:nvSpPr>
          <p:cNvPr id="2" name="CuadroTexto 1"/>
          <p:cNvSpPr txBox="1"/>
          <p:nvPr/>
        </p:nvSpPr>
        <p:spPr>
          <a:xfrm>
            <a:off x="3956228" y="5240528"/>
            <a:ext cx="2747001" cy="646331"/>
          </a:xfrm>
          <a:prstGeom prst="rect">
            <a:avLst/>
          </a:prstGeom>
          <a:noFill/>
        </p:spPr>
        <p:txBody>
          <a:bodyPr wrap="square" rtlCol="0">
            <a:spAutoFit/>
          </a:bodyPr>
          <a:lstStyle/>
          <a:p>
            <a:pPr algn="ctr"/>
            <a:r>
              <a:rPr lang="es-ES" dirty="0" err="1">
                <a:solidFill>
                  <a:srgbClr val="FF0000"/>
                </a:solidFill>
                <a:latin typeface="Palatino Linotype" panose="02040502050505030304" pitchFamily="18" charset="0"/>
              </a:rPr>
              <a:t>Potential</a:t>
            </a:r>
            <a:r>
              <a:rPr lang="es-ES" dirty="0">
                <a:solidFill>
                  <a:srgbClr val="FF0000"/>
                </a:solidFill>
                <a:latin typeface="Palatino Linotype" panose="02040502050505030304" pitchFamily="18" charset="0"/>
              </a:rPr>
              <a:t> active </a:t>
            </a:r>
            <a:r>
              <a:rPr lang="es-ES" dirty="0" err="1">
                <a:solidFill>
                  <a:srgbClr val="FF0000"/>
                </a:solidFill>
                <a:latin typeface="Palatino Linotype" panose="02040502050505030304" pitchFamily="18" charset="0"/>
              </a:rPr>
              <a:t>site</a:t>
            </a:r>
            <a:r>
              <a:rPr lang="es-ES" dirty="0">
                <a:solidFill>
                  <a:srgbClr val="FF0000"/>
                </a:solidFill>
                <a:latin typeface="Palatino Linotype" panose="02040502050505030304" pitchFamily="18" charset="0"/>
              </a:rPr>
              <a:t> </a:t>
            </a:r>
          </a:p>
          <a:p>
            <a:endParaRPr lang="es-ES" dirty="0">
              <a:latin typeface="Palatino Linotype" panose="02040502050505030304" pitchFamily="18" charset="0"/>
            </a:endParaRPr>
          </a:p>
        </p:txBody>
      </p:sp>
    </p:spTree>
    <p:extLst>
      <p:ext uri="{BB962C8B-B14F-4D97-AF65-F5344CB8AC3E}">
        <p14:creationId xmlns:p14="http://schemas.microsoft.com/office/powerpoint/2010/main" val="1426579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C:\Users\Prueba\Desktop\ECSOC25 AHR\flavonoidesactivosmonomeroarnte4zp4.tif"/>
          <p:cNvPicPr/>
          <p:nvPr/>
        </p:nvPicPr>
        <p:blipFill rotWithShape="1">
          <a:blip r:embed="rId2">
            <a:extLst>
              <a:ext uri="{28A0092B-C50C-407E-A947-70E740481C1C}">
                <a14:useLocalDpi xmlns:a14="http://schemas.microsoft.com/office/drawing/2010/main" val="0"/>
              </a:ext>
            </a:extLst>
          </a:blip>
          <a:srcRect l="17976" t="19534" r="17769" b="15145"/>
          <a:stretch/>
        </p:blipFill>
        <p:spPr bwMode="auto">
          <a:xfrm>
            <a:off x="1268730" y="817120"/>
            <a:ext cx="10115550" cy="5394960"/>
          </a:xfrm>
          <a:prstGeom prst="rect">
            <a:avLst/>
          </a:prstGeom>
          <a:noFill/>
          <a:ln>
            <a:noFill/>
          </a:ln>
          <a:extLst>
            <a:ext uri="{53640926-AAD7-44D8-BBD7-CCE9431645EC}">
              <a14:shadowObscured xmlns:a14="http://schemas.microsoft.com/office/drawing/2010/main"/>
            </a:ext>
          </a:extLst>
        </p:spPr>
      </p:pic>
      <p:sp>
        <p:nvSpPr>
          <p:cNvPr id="6" name="Rectángulo 5"/>
          <p:cNvSpPr/>
          <p:nvPr/>
        </p:nvSpPr>
        <p:spPr>
          <a:xfrm>
            <a:off x="0" y="6530957"/>
            <a:ext cx="12192000" cy="338554"/>
          </a:xfrm>
          <a:prstGeom prst="rect">
            <a:avLst/>
          </a:prstGeom>
        </p:spPr>
        <p:txBody>
          <a:bodyPr wrap="square">
            <a:spAutoFit/>
          </a:bodyPr>
          <a:lstStyle/>
          <a:p>
            <a:pPr algn="just"/>
            <a:r>
              <a:rPr lang="en-US" sz="1600" b="1" dirty="0">
                <a:latin typeface="Palatino Linotype" panose="02040502050505030304" pitchFamily="18" charset="0"/>
              </a:rPr>
              <a:t>Figure 4. </a:t>
            </a:r>
            <a:r>
              <a:rPr lang="en-US" sz="1600" dirty="0">
                <a:latin typeface="Palatino Linotype" panose="02040502050505030304" pitchFamily="18" charset="0"/>
              </a:rPr>
              <a:t>Interaction of flavonoids at the interface of the </a:t>
            </a:r>
            <a:r>
              <a:rPr lang="en-US" sz="1600" dirty="0" err="1">
                <a:latin typeface="Palatino Linotype" panose="02040502050505030304" pitchFamily="18" charset="0"/>
              </a:rPr>
              <a:t>bHLH</a:t>
            </a:r>
            <a:r>
              <a:rPr lang="en-US" sz="1600" dirty="0">
                <a:latin typeface="Palatino Linotype" panose="02040502050505030304" pitchFamily="18" charset="0"/>
              </a:rPr>
              <a:t> and PAS-A domains of ARNT.</a:t>
            </a:r>
          </a:p>
        </p:txBody>
      </p:sp>
      <p:sp>
        <p:nvSpPr>
          <p:cNvPr id="8" name="Rectángulo 7">
            <a:extLst>
              <a:ext uri="{FF2B5EF4-FFF2-40B4-BE49-F238E27FC236}">
                <a16:creationId xmlns:a16="http://schemas.microsoft.com/office/drawing/2014/main" id="{A60DF392-2D25-4845-9735-79D46BB293B9}"/>
              </a:ext>
            </a:extLst>
          </p:cNvPr>
          <p:cNvSpPr/>
          <p:nvPr/>
        </p:nvSpPr>
        <p:spPr>
          <a:xfrm>
            <a:off x="10147" y="106842"/>
            <a:ext cx="4467890" cy="407612"/>
          </a:xfrm>
          <a:prstGeom prst="rect">
            <a:avLst/>
          </a:prstGeom>
        </p:spPr>
        <p:txBody>
          <a:bodyPr wrap="none">
            <a:spAutoFit/>
          </a:bodyPr>
          <a:lstStyle/>
          <a:p>
            <a:pPr algn="ctr">
              <a:lnSpc>
                <a:spcPct val="107000"/>
              </a:lnSpc>
              <a:spcAft>
                <a:spcPts val="800"/>
              </a:spcAft>
            </a:pPr>
            <a:r>
              <a:rPr lang="es-ES" sz="2000" b="1" dirty="0">
                <a:latin typeface="Palatino Linotype" panose="02040502050505030304" pitchFamily="18" charset="0"/>
                <a:ea typeface="Calibri" panose="020F0502020204030204" pitchFamily="34" charset="0"/>
                <a:cs typeface="Times New Roman" panose="02020603050405020304" pitchFamily="18" charset="0"/>
              </a:rPr>
              <a:t>Active </a:t>
            </a:r>
            <a:r>
              <a:rPr lang="es-ES" sz="2000" b="1" dirty="0" err="1">
                <a:latin typeface="Palatino Linotype" panose="02040502050505030304" pitchFamily="18" charset="0"/>
                <a:ea typeface="Calibri" panose="020F0502020204030204" pitchFamily="34" charset="0"/>
                <a:cs typeface="Times New Roman" panose="02020603050405020304" pitchFamily="18" charset="0"/>
              </a:rPr>
              <a:t>flavonoids</a:t>
            </a:r>
            <a:r>
              <a:rPr lang="es-ES" sz="2000" b="1" dirty="0">
                <a:latin typeface="Palatino Linotype" panose="02040502050505030304" pitchFamily="18" charset="0"/>
                <a:ea typeface="Calibri" panose="020F0502020204030204" pitchFamily="34" charset="0"/>
                <a:cs typeface="Times New Roman" panose="02020603050405020304" pitchFamily="18" charset="0"/>
              </a:rPr>
              <a:t>. ARNT </a:t>
            </a:r>
            <a:r>
              <a:rPr lang="es-ES" sz="2000" b="1" dirty="0" err="1">
                <a:latin typeface="Palatino Linotype" panose="02040502050505030304" pitchFamily="18" charset="0"/>
                <a:ea typeface="Calibri" panose="020F0502020204030204" pitchFamily="34" charset="0"/>
                <a:cs typeface="Times New Roman" panose="02020603050405020304" pitchFamily="18" charset="0"/>
              </a:rPr>
              <a:t>monomer</a:t>
            </a:r>
            <a:r>
              <a:rPr lang="es-ES" sz="2000" b="1" dirty="0">
                <a:latin typeface="Palatino Linotype" panose="0204050205050503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40638051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2626</TotalTime>
  <Words>1984</Words>
  <Application>Microsoft Macintosh PowerPoint</Application>
  <PresentationFormat>Panorámica</PresentationFormat>
  <Paragraphs>146</Paragraphs>
  <Slides>22</Slides>
  <Notes>0</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22</vt:i4>
      </vt:variant>
    </vt:vector>
  </HeadingPairs>
  <TitlesOfParts>
    <vt:vector size="29" baseType="lpstr">
      <vt:lpstr>Arial</vt:lpstr>
      <vt:lpstr>Calibri</vt:lpstr>
      <vt:lpstr>Calibri Light</vt:lpstr>
      <vt:lpstr>Palatino Linotype</vt:lpstr>
      <vt:lpstr>Times New Roman</vt:lpstr>
      <vt:lpstr>Tema de Office</vt:lpstr>
      <vt:lpstr>Documento de Microsoft Word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References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Prueba</dc:creator>
  <cp:lastModifiedBy>CORREIA PINTO CARVALHO DE MATOS MARIA JOAO</cp:lastModifiedBy>
  <cp:revision>110</cp:revision>
  <cp:lastPrinted>2021-10-17T20:32:19Z</cp:lastPrinted>
  <dcterms:created xsi:type="dcterms:W3CDTF">2021-10-14T10:24:09Z</dcterms:created>
  <dcterms:modified xsi:type="dcterms:W3CDTF">2021-10-17T20:34:26Z</dcterms:modified>
</cp:coreProperties>
</file>