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803600" cy="36004500"/>
  <p:notesSz cx="6858000" cy="9144000"/>
  <p:defaultTextStyle>
    <a:defPPr>
      <a:defRPr lang="fr-FR"/>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27" autoAdjust="0"/>
  </p:normalViewPr>
  <p:slideViewPr>
    <p:cSldViewPr>
      <p:cViewPr>
        <p:scale>
          <a:sx n="30" d="100"/>
          <a:sy n="30" d="100"/>
        </p:scale>
        <p:origin x="654" y="-3786"/>
      </p:cViewPr>
      <p:guideLst>
        <p:guide orient="horz" pos="11340"/>
        <p:guide pos="907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Abdelmoughite\Documents\wakil\stachys%20durandiana\Stachys%20Moureeti-%20Poly%20and%20flav%20totaux.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delmoughite\Documents\wakil\stachys%20durandiana\Stachys%20Moureeti-%20Poly%20and%20flav%20totaux.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Yields</a:t>
            </a:r>
          </a:p>
        </c:rich>
      </c:tx>
      <c:layout>
        <c:manualLayout>
          <c:xMode val="edge"/>
          <c:yMode val="edge"/>
          <c:x val="0.39747222222222223"/>
          <c:y val="2.7777777777777776E-2"/>
        </c:manualLayout>
      </c:layout>
      <c:overlay val="1"/>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Pt>
            <c:idx val="0"/>
            <c:invertIfNegative val="0"/>
            <c:bubble3D val="0"/>
            <c:spPr>
              <a:solidFill>
                <a:schemeClr val="accent2"/>
              </a:solidFill>
            </c:spPr>
          </c:dPt>
          <c:dPt>
            <c:idx val="1"/>
            <c:invertIfNegative val="0"/>
            <c:bubble3D val="0"/>
            <c:spPr>
              <a:solidFill>
                <a:srgbClr val="FF0000"/>
              </a:solidFill>
            </c:spPr>
          </c:dPt>
          <c:dPt>
            <c:idx val="2"/>
            <c:invertIfNegative val="0"/>
            <c:bubble3D val="0"/>
            <c:spPr>
              <a:solidFill>
                <a:srgbClr val="002060"/>
              </a:solidFill>
            </c:spPr>
          </c:dPt>
          <c:cat>
            <c:strRef>
              <c:f>Feuil1!$E$9:$E$11</c:f>
              <c:strCache>
                <c:ptCount val="3"/>
                <c:pt idx="0">
                  <c:v>Hexane</c:v>
                </c:pt>
                <c:pt idx="1">
                  <c:v>Ethyl acetate</c:v>
                </c:pt>
                <c:pt idx="2">
                  <c:v>Methanol</c:v>
                </c:pt>
              </c:strCache>
            </c:strRef>
          </c:cat>
          <c:val>
            <c:numRef>
              <c:f>Feuil1!$F$9:$F$11</c:f>
              <c:numCache>
                <c:formatCode>0.00%</c:formatCode>
                <c:ptCount val="3"/>
                <c:pt idx="0">
                  <c:v>3.9E-2</c:v>
                </c:pt>
                <c:pt idx="1">
                  <c:v>5.5E-2</c:v>
                </c:pt>
                <c:pt idx="2">
                  <c:v>0.188</c:v>
                </c:pt>
              </c:numCache>
            </c:numRef>
          </c:val>
        </c:ser>
        <c:dLbls>
          <c:showLegendKey val="0"/>
          <c:showVal val="0"/>
          <c:showCatName val="0"/>
          <c:showSerName val="0"/>
          <c:showPercent val="0"/>
          <c:showBubbleSize val="0"/>
        </c:dLbls>
        <c:gapWidth val="150"/>
        <c:shape val="box"/>
        <c:axId val="367867496"/>
        <c:axId val="367867104"/>
        <c:axId val="0"/>
      </c:bar3DChart>
      <c:catAx>
        <c:axId val="367867496"/>
        <c:scaling>
          <c:orientation val="minMax"/>
        </c:scaling>
        <c:delete val="0"/>
        <c:axPos val="b"/>
        <c:numFmt formatCode="General" sourceLinked="0"/>
        <c:majorTickMark val="out"/>
        <c:minorTickMark val="none"/>
        <c:tickLblPos val="nextTo"/>
        <c:crossAx val="367867104"/>
        <c:crosses val="autoZero"/>
        <c:auto val="1"/>
        <c:lblAlgn val="ctr"/>
        <c:lblOffset val="100"/>
        <c:noMultiLvlLbl val="0"/>
      </c:catAx>
      <c:valAx>
        <c:axId val="367867104"/>
        <c:scaling>
          <c:orientation val="minMax"/>
        </c:scaling>
        <c:delete val="0"/>
        <c:axPos val="l"/>
        <c:numFmt formatCode="0.00%" sourceLinked="1"/>
        <c:majorTickMark val="out"/>
        <c:minorTickMark val="none"/>
        <c:tickLblPos val="nextTo"/>
        <c:crossAx val="3678674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fr-FR" b="1">
                <a:latin typeface="Times New Roman" panose="02020603050405020304" pitchFamily="18" charset="0"/>
                <a:cs typeface="Times New Roman" panose="02020603050405020304" pitchFamily="18" charset="0"/>
              </a:rPr>
              <a:t>Flavonoids content</a:t>
            </a:r>
          </a:p>
        </c:rich>
      </c:tx>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r-F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rgbClr val="002060"/>
            </a:solidFill>
            <a:ln>
              <a:noFill/>
            </a:ln>
            <a:effectLst/>
            <a:sp3d/>
          </c:spPr>
          <c:invertIfNegative val="0"/>
          <c:dPt>
            <c:idx val="0"/>
            <c:invertIfNegative val="0"/>
            <c:bubble3D val="0"/>
            <c:spPr>
              <a:solidFill>
                <a:srgbClr val="FF0000"/>
              </a:solidFill>
              <a:ln>
                <a:solidFill>
                  <a:srgbClr val="FF0000"/>
                </a:solidFill>
              </a:ln>
              <a:effectLst/>
              <a:sp3d>
                <a:contourClr>
                  <a:srgbClr val="FF0000"/>
                </a:contourClr>
              </a:sp3d>
            </c:spPr>
          </c:dPt>
          <c:cat>
            <c:strRef>
              <c:f>'Flavonoids T'!$I$20:$I$21</c:f>
              <c:strCache>
                <c:ptCount val="2"/>
                <c:pt idx="0">
                  <c:v>E.EtOAc </c:v>
                </c:pt>
                <c:pt idx="1">
                  <c:v>E.MeOH </c:v>
                </c:pt>
              </c:strCache>
            </c:strRef>
          </c:cat>
          <c:val>
            <c:numRef>
              <c:f>'Flavonoids T'!$J$20:$J$21</c:f>
              <c:numCache>
                <c:formatCode>General</c:formatCode>
                <c:ptCount val="2"/>
                <c:pt idx="0">
                  <c:v>0.1046</c:v>
                </c:pt>
                <c:pt idx="1">
                  <c:v>3.7999999999999999E-2</c:v>
                </c:pt>
              </c:numCache>
            </c:numRef>
          </c:val>
        </c:ser>
        <c:dLbls>
          <c:showLegendKey val="0"/>
          <c:showVal val="0"/>
          <c:showCatName val="0"/>
          <c:showSerName val="0"/>
          <c:showPercent val="0"/>
          <c:showBubbleSize val="0"/>
        </c:dLbls>
        <c:gapWidth val="150"/>
        <c:shape val="box"/>
        <c:axId val="424480640"/>
        <c:axId val="424482600"/>
        <c:axId val="0"/>
      </c:bar3DChart>
      <c:catAx>
        <c:axId val="4244806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r-FR"/>
          </a:p>
        </c:txPr>
        <c:crossAx val="424482600"/>
        <c:crosses val="autoZero"/>
        <c:auto val="1"/>
        <c:lblAlgn val="ctr"/>
        <c:lblOffset val="100"/>
        <c:noMultiLvlLbl val="0"/>
      </c:catAx>
      <c:valAx>
        <c:axId val="424482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b="1" i="0" u="none" strike="noStrike" baseline="0">
                    <a:effectLst/>
                    <a:latin typeface="Times New Roman" panose="02020603050405020304" pitchFamily="18" charset="0"/>
                    <a:cs typeface="Times New Roman" panose="02020603050405020304" pitchFamily="18" charset="0"/>
                  </a:rPr>
                  <a:t>quercetin equivalent </a:t>
                </a:r>
                <a:r>
                  <a:rPr lang="fr-FR" sz="1200" b="1">
                    <a:latin typeface="Times New Roman" panose="02020603050405020304" pitchFamily="18" charset="0"/>
                    <a:cs typeface="Times New Roman" panose="02020603050405020304" pitchFamily="18" charset="0"/>
                  </a:rPr>
                  <a:t>(mg/mL)</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244806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fr-FR">
                <a:latin typeface="Times New Roman" panose="02020603050405020304" pitchFamily="18" charset="0"/>
                <a:cs typeface="Times New Roman" panose="02020603050405020304" pitchFamily="18" charset="0"/>
              </a:rPr>
              <a:t>Phenolic content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r-F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rgbClr val="FF0000"/>
            </a:solidFill>
            <a:ln>
              <a:noFill/>
            </a:ln>
            <a:effectLst/>
            <a:sp3d/>
          </c:spPr>
          <c:invertIfNegative val="0"/>
          <c:dPt>
            <c:idx val="1"/>
            <c:invertIfNegative val="0"/>
            <c:bubble3D val="0"/>
            <c:spPr>
              <a:solidFill>
                <a:srgbClr val="002060"/>
              </a:solidFill>
              <a:ln>
                <a:solidFill>
                  <a:srgbClr val="002060"/>
                </a:solidFill>
              </a:ln>
              <a:effectLst/>
              <a:sp3d>
                <a:contourClr>
                  <a:srgbClr val="002060"/>
                </a:contourClr>
              </a:sp3d>
            </c:spPr>
          </c:dPt>
          <c:cat>
            <c:strRef>
              <c:f>'Polyphénols T'!$D$7:$D$8</c:f>
              <c:strCache>
                <c:ptCount val="2"/>
                <c:pt idx="0">
                  <c:v>EtOAc </c:v>
                </c:pt>
                <c:pt idx="1">
                  <c:v>MeOH</c:v>
                </c:pt>
              </c:strCache>
            </c:strRef>
          </c:cat>
          <c:val>
            <c:numRef>
              <c:f>'Polyphénols T'!$E$7:$E$8</c:f>
              <c:numCache>
                <c:formatCode>General</c:formatCode>
                <c:ptCount val="2"/>
                <c:pt idx="0">
                  <c:v>2.6909638554216863E-2</c:v>
                </c:pt>
                <c:pt idx="1">
                  <c:v>1.9259036144578311E-2</c:v>
                </c:pt>
              </c:numCache>
            </c:numRef>
          </c:val>
        </c:ser>
        <c:dLbls>
          <c:showLegendKey val="0"/>
          <c:showVal val="0"/>
          <c:showCatName val="0"/>
          <c:showSerName val="0"/>
          <c:showPercent val="0"/>
          <c:showBubbleSize val="0"/>
        </c:dLbls>
        <c:gapWidth val="150"/>
        <c:shape val="box"/>
        <c:axId val="284015536"/>
        <c:axId val="284020632"/>
        <c:axId val="0"/>
      </c:bar3DChart>
      <c:catAx>
        <c:axId val="2840155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r-FR"/>
          </a:p>
        </c:txPr>
        <c:crossAx val="284020632"/>
        <c:crosses val="autoZero"/>
        <c:auto val="1"/>
        <c:lblAlgn val="ctr"/>
        <c:lblOffset val="100"/>
        <c:noMultiLvlLbl val="0"/>
      </c:catAx>
      <c:valAx>
        <c:axId val="284020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200" b="1" i="0" u="none" strike="noStrike" baseline="0">
                    <a:effectLst/>
                    <a:latin typeface="Times New Roman" panose="02020603050405020304" pitchFamily="18" charset="0"/>
                    <a:cs typeface="Times New Roman" panose="02020603050405020304" pitchFamily="18" charset="0"/>
                  </a:rPr>
                  <a:t>gallic acid equivalent (mg/mL) </a:t>
                </a:r>
                <a:endParaRPr lang="fr-FR" sz="1200" b="1">
                  <a:latin typeface="Times New Roman" panose="02020603050405020304" pitchFamily="18" charset="0"/>
                  <a:cs typeface="Times New Roman" panose="02020603050405020304" pitchFamily="18" charset="0"/>
                </a:endParaRP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84015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F4083-843F-46AD-9298-0287AEF0941D}" type="datetimeFigureOut">
              <a:rPr lang="fr-FR" smtClean="0"/>
              <a:t>23/09/2021</a:t>
            </a:fld>
            <a:endParaRPr lang="fr-FR"/>
          </a:p>
        </p:txBody>
      </p:sp>
      <p:sp>
        <p:nvSpPr>
          <p:cNvPr id="4" name="Espace réservé de l'image des diapositives 3"/>
          <p:cNvSpPr>
            <a:spLocks noGrp="1" noRot="1" noChangeAspect="1"/>
          </p:cNvSpPr>
          <p:nvPr>
            <p:ph type="sldImg" idx="2"/>
          </p:nvPr>
        </p:nvSpPr>
        <p:spPr>
          <a:xfrm>
            <a:off x="2057400" y="685800"/>
            <a:ext cx="27432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8CF384-04C7-443E-B192-3B51418CB518}" type="slidenum">
              <a:rPr lang="fr-FR" smtClean="0"/>
              <a:t>‹N°›</a:t>
            </a:fld>
            <a:endParaRPr lang="fr-FR"/>
          </a:p>
        </p:txBody>
      </p:sp>
    </p:spTree>
    <p:extLst>
      <p:ext uri="{BB962C8B-B14F-4D97-AF65-F5344CB8AC3E}">
        <p14:creationId xmlns:p14="http://schemas.microsoft.com/office/powerpoint/2010/main" val="209264295"/>
      </p:ext>
    </p:extLst>
  </p:cSld>
  <p:clrMap bg1="lt1" tx1="dk1" bg2="lt2" tx2="dk2" accent1="accent1" accent2="accent2" accent3="accent3" accent4="accent4" accent5="accent5" accent6="accent6" hlink="hlink" folHlink="folHlink"/>
  <p:notesStyle>
    <a:lvl1pPr marL="0" algn="l" defTabSz="1463040" rtl="0" eaLnBrk="1" latinLnBrk="0" hangingPunct="1">
      <a:defRPr sz="1900" kern="1200">
        <a:solidFill>
          <a:schemeClr val="tx1"/>
        </a:solidFill>
        <a:latin typeface="+mn-lt"/>
        <a:ea typeface="+mn-ea"/>
        <a:cs typeface="+mn-cs"/>
      </a:defRPr>
    </a:lvl1pPr>
    <a:lvl2pPr marL="731520" algn="l" defTabSz="1463040" rtl="0" eaLnBrk="1" latinLnBrk="0" hangingPunct="1">
      <a:defRPr sz="1900" kern="1200">
        <a:solidFill>
          <a:schemeClr val="tx1"/>
        </a:solidFill>
        <a:latin typeface="+mn-lt"/>
        <a:ea typeface="+mn-ea"/>
        <a:cs typeface="+mn-cs"/>
      </a:defRPr>
    </a:lvl2pPr>
    <a:lvl3pPr marL="1463040" algn="l" defTabSz="1463040" rtl="0" eaLnBrk="1" latinLnBrk="0" hangingPunct="1">
      <a:defRPr sz="1900" kern="1200">
        <a:solidFill>
          <a:schemeClr val="tx1"/>
        </a:solidFill>
        <a:latin typeface="+mn-lt"/>
        <a:ea typeface="+mn-ea"/>
        <a:cs typeface="+mn-cs"/>
      </a:defRPr>
    </a:lvl3pPr>
    <a:lvl4pPr marL="2194560" algn="l" defTabSz="1463040" rtl="0" eaLnBrk="1" latinLnBrk="0" hangingPunct="1">
      <a:defRPr sz="1900" kern="1200">
        <a:solidFill>
          <a:schemeClr val="tx1"/>
        </a:solidFill>
        <a:latin typeface="+mn-lt"/>
        <a:ea typeface="+mn-ea"/>
        <a:cs typeface="+mn-cs"/>
      </a:defRPr>
    </a:lvl4pPr>
    <a:lvl5pPr marL="2926080" algn="l" defTabSz="1463040" rtl="0" eaLnBrk="1" latinLnBrk="0" hangingPunct="1">
      <a:defRPr sz="1900" kern="1200">
        <a:solidFill>
          <a:schemeClr val="tx1"/>
        </a:solidFill>
        <a:latin typeface="+mn-lt"/>
        <a:ea typeface="+mn-ea"/>
        <a:cs typeface="+mn-cs"/>
      </a:defRPr>
    </a:lvl5pPr>
    <a:lvl6pPr marL="3657600" algn="l" defTabSz="1463040" rtl="0" eaLnBrk="1" latinLnBrk="0" hangingPunct="1">
      <a:defRPr sz="1900" kern="1200">
        <a:solidFill>
          <a:schemeClr val="tx1"/>
        </a:solidFill>
        <a:latin typeface="+mn-lt"/>
        <a:ea typeface="+mn-ea"/>
        <a:cs typeface="+mn-cs"/>
      </a:defRPr>
    </a:lvl6pPr>
    <a:lvl7pPr marL="4389120" algn="l" defTabSz="1463040" rtl="0" eaLnBrk="1" latinLnBrk="0" hangingPunct="1">
      <a:defRPr sz="1900" kern="1200">
        <a:solidFill>
          <a:schemeClr val="tx1"/>
        </a:solidFill>
        <a:latin typeface="+mn-lt"/>
        <a:ea typeface="+mn-ea"/>
        <a:cs typeface="+mn-cs"/>
      </a:defRPr>
    </a:lvl7pPr>
    <a:lvl8pPr marL="5120640" algn="l" defTabSz="1463040" rtl="0" eaLnBrk="1" latinLnBrk="0" hangingPunct="1">
      <a:defRPr sz="1900" kern="1200">
        <a:solidFill>
          <a:schemeClr val="tx1"/>
        </a:solidFill>
        <a:latin typeface="+mn-lt"/>
        <a:ea typeface="+mn-ea"/>
        <a:cs typeface="+mn-cs"/>
      </a:defRPr>
    </a:lvl8pPr>
    <a:lvl9pPr marL="5852160" algn="l" defTabSz="1463040"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057400" y="685800"/>
            <a:ext cx="27432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C8CF384-04C7-443E-B192-3B51418CB518}" type="slidenum">
              <a:rPr lang="fr-FR" smtClean="0"/>
              <a:t>1</a:t>
            </a:fld>
            <a:endParaRPr lang="fr-FR"/>
          </a:p>
        </p:txBody>
      </p:sp>
    </p:spTree>
    <p:extLst>
      <p:ext uri="{BB962C8B-B14F-4D97-AF65-F5344CB8AC3E}">
        <p14:creationId xmlns:p14="http://schemas.microsoft.com/office/powerpoint/2010/main" val="182999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283" y="11184737"/>
            <a:ext cx="24483060" cy="7717631"/>
          </a:xfrm>
        </p:spPr>
        <p:txBody>
          <a:bodyPr/>
          <a:lstStyle/>
          <a:p>
            <a:r>
              <a:rPr lang="fr-FR" smtClean="0"/>
              <a:t>Modifiez le style du titre</a:t>
            </a:r>
            <a:endParaRPr lang="fr-FR"/>
          </a:p>
        </p:txBody>
      </p:sp>
      <p:sp>
        <p:nvSpPr>
          <p:cNvPr id="3" name="Sous-titre 2"/>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9FCBD9A-4877-48F4-A4D8-9338B4FC3D88}" type="datetimeFigureOut">
              <a:rPr lang="fr-FR" smtClean="0"/>
              <a:t>23/09/2021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304521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FCBD9A-4877-48F4-A4D8-9338B4FC3D88}" type="datetimeFigureOut">
              <a:rPr lang="fr-FR" smtClean="0"/>
              <a:t>23/09/2021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270285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6447067" y="6059098"/>
            <a:ext cx="5100636" cy="129024456"/>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1135154" y="6059098"/>
            <a:ext cx="14831852" cy="129024456"/>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FCBD9A-4877-48F4-A4D8-9338B4FC3D88}" type="datetimeFigureOut">
              <a:rPr lang="fr-FR" smtClean="0"/>
              <a:t>23/09/2021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131154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9FCBD9A-4877-48F4-A4D8-9338B4FC3D88}" type="datetimeFigureOut">
              <a:rPr lang="fr-FR" smtClean="0"/>
              <a:t>23/09/2021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135626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295" y="23136229"/>
            <a:ext cx="24483060" cy="7150894"/>
          </a:xfrm>
        </p:spPr>
        <p:txBody>
          <a:bodyPr anchor="t"/>
          <a:lstStyle>
            <a:lvl1pPr algn="l">
              <a:defRPr sz="6400" b="1" cap="all"/>
            </a:lvl1pPr>
          </a:lstStyle>
          <a:p>
            <a:r>
              <a:rPr lang="fr-FR" smtClean="0"/>
              <a:t>Modifiez le style du titre</a:t>
            </a:r>
            <a:endParaRPr lang="fr-FR"/>
          </a:p>
        </p:txBody>
      </p:sp>
      <p:sp>
        <p:nvSpPr>
          <p:cNvPr id="3" name="Espace réservé du texte 2"/>
          <p:cNvSpPr>
            <a:spLocks noGrp="1"/>
          </p:cNvSpPr>
          <p:nvPr>
            <p:ph type="body" idx="1"/>
          </p:nvPr>
        </p:nvSpPr>
        <p:spPr>
          <a:xfrm>
            <a:off x="2275295" y="15260249"/>
            <a:ext cx="24483060" cy="7875981"/>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9FCBD9A-4877-48F4-A4D8-9338B4FC3D88}" type="datetimeFigureOut">
              <a:rPr lang="fr-FR" smtClean="0"/>
              <a:t>23/09/2021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156492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1135155" y="35287748"/>
            <a:ext cx="9966244" cy="99795806"/>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1581448" y="35287748"/>
            <a:ext cx="9966248" cy="99795806"/>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9FCBD9A-4877-48F4-A4D8-9338B4FC3D88}" type="datetimeFigureOut">
              <a:rPr lang="fr-FR" smtClean="0"/>
              <a:t>23/09/2021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149284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440180" y="1441850"/>
            <a:ext cx="25923240" cy="600075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440180" y="8059344"/>
            <a:ext cx="12726592" cy="3358750"/>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fr-FR" smtClean="0"/>
              <a:t>Modifiez les styles du texte du masque</a:t>
            </a:r>
          </a:p>
        </p:txBody>
      </p:sp>
      <p:sp>
        <p:nvSpPr>
          <p:cNvPr id="4" name="Espace réservé du contenu 3"/>
          <p:cNvSpPr>
            <a:spLocks noGrp="1"/>
          </p:cNvSpPr>
          <p:nvPr>
            <p:ph sz="half" idx="2"/>
          </p:nvPr>
        </p:nvSpPr>
        <p:spPr>
          <a:xfrm>
            <a:off x="1440180" y="11418096"/>
            <a:ext cx="12726592" cy="2074426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4631828" y="8059344"/>
            <a:ext cx="12731592" cy="3358750"/>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fr-FR" smtClean="0"/>
              <a:t>Modifiez les styles du texte du masque</a:t>
            </a:r>
          </a:p>
        </p:txBody>
      </p:sp>
      <p:sp>
        <p:nvSpPr>
          <p:cNvPr id="6" name="Espace réservé du contenu 5"/>
          <p:cNvSpPr>
            <a:spLocks noGrp="1"/>
          </p:cNvSpPr>
          <p:nvPr>
            <p:ph sz="quarter" idx="4"/>
          </p:nvPr>
        </p:nvSpPr>
        <p:spPr>
          <a:xfrm>
            <a:off x="14631828" y="11418096"/>
            <a:ext cx="12731592" cy="2074426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9FCBD9A-4877-48F4-A4D8-9338B4FC3D88}" type="datetimeFigureOut">
              <a:rPr lang="fr-FR" smtClean="0"/>
              <a:t>23/09/2021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180354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9FCBD9A-4877-48F4-A4D8-9338B4FC3D88}" type="datetimeFigureOut">
              <a:rPr lang="fr-FR" smtClean="0"/>
              <a:t>23/09/2021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2618602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FCBD9A-4877-48F4-A4D8-9338B4FC3D88}" type="datetimeFigureOut">
              <a:rPr lang="fr-FR" smtClean="0"/>
              <a:t>23/09/2021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4311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184" y="1433513"/>
            <a:ext cx="9476184" cy="6100763"/>
          </a:xfrm>
        </p:spPr>
        <p:txBody>
          <a:bodyPr anchor="b"/>
          <a:lstStyle>
            <a:lvl1pPr algn="l">
              <a:defRPr sz="3200" b="1"/>
            </a:lvl1pPr>
          </a:lstStyle>
          <a:p>
            <a:r>
              <a:rPr lang="fr-FR" smtClean="0"/>
              <a:t>Modifiez le style du titre</a:t>
            </a:r>
            <a:endParaRPr lang="fr-FR"/>
          </a:p>
        </p:txBody>
      </p:sp>
      <p:sp>
        <p:nvSpPr>
          <p:cNvPr id="3" name="Espace réservé du contenu 2"/>
          <p:cNvSpPr>
            <a:spLocks noGrp="1"/>
          </p:cNvSpPr>
          <p:nvPr>
            <p:ph idx="1"/>
          </p:nvPr>
        </p:nvSpPr>
        <p:spPr>
          <a:xfrm>
            <a:off x="11261419" y="1433517"/>
            <a:ext cx="16102012" cy="30728844"/>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440184" y="7534279"/>
            <a:ext cx="9476184" cy="24628081"/>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9FCBD9A-4877-48F4-A4D8-9338B4FC3D88}" type="datetimeFigureOut">
              <a:rPr lang="fr-FR" smtClean="0"/>
              <a:t>23/09/2021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637562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708" y="25203151"/>
            <a:ext cx="17282160" cy="2975375"/>
          </a:xfrm>
        </p:spPr>
        <p:txBody>
          <a:bodyPr anchor="b"/>
          <a:lstStyle>
            <a:lvl1pPr algn="l">
              <a:defRPr sz="3200" b="1"/>
            </a:lvl1pPr>
          </a:lstStyle>
          <a:p>
            <a:r>
              <a:rPr lang="fr-FR" smtClean="0"/>
              <a:t>Modifiez le style du titre</a:t>
            </a:r>
            <a:endParaRPr lang="fr-FR"/>
          </a:p>
        </p:txBody>
      </p:sp>
      <p:sp>
        <p:nvSpPr>
          <p:cNvPr id="3" name="Espace réservé pour une image  2"/>
          <p:cNvSpPr>
            <a:spLocks noGrp="1"/>
          </p:cNvSpPr>
          <p:nvPr>
            <p:ph type="pic" idx="1"/>
          </p:nvPr>
        </p:nvSpPr>
        <p:spPr>
          <a:xfrm>
            <a:off x="5645708" y="3217069"/>
            <a:ext cx="17282160" cy="2160270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fr-FR"/>
          </a:p>
        </p:txBody>
      </p:sp>
      <p:sp>
        <p:nvSpPr>
          <p:cNvPr id="4" name="Espace réservé du texte 3"/>
          <p:cNvSpPr>
            <a:spLocks noGrp="1"/>
          </p:cNvSpPr>
          <p:nvPr>
            <p:ph type="body" sz="half" idx="2"/>
          </p:nvPr>
        </p:nvSpPr>
        <p:spPr>
          <a:xfrm>
            <a:off x="5645708" y="28178526"/>
            <a:ext cx="17282160" cy="4225525"/>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9FCBD9A-4877-48F4-A4D8-9338B4FC3D88}" type="datetimeFigureOut">
              <a:rPr lang="fr-FR" smtClean="0"/>
              <a:t>23/09/2021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FDB43A-CB1E-4FCB-8F32-6286C4F51880}" type="slidenum">
              <a:rPr lang="fr-FR" smtClean="0"/>
              <a:t>‹N°›</a:t>
            </a:fld>
            <a:endParaRPr lang="fr-FR"/>
          </a:p>
        </p:txBody>
      </p:sp>
    </p:spTree>
    <p:extLst>
      <p:ext uri="{BB962C8B-B14F-4D97-AF65-F5344CB8AC3E}">
        <p14:creationId xmlns:p14="http://schemas.microsoft.com/office/powerpoint/2010/main" val="233778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40180" y="1441850"/>
            <a:ext cx="25923240" cy="6000750"/>
          </a:xfrm>
          <a:prstGeom prst="rect">
            <a:avLst/>
          </a:prstGeom>
        </p:spPr>
        <p:txBody>
          <a:bodyPr vert="horz" lIns="146304" tIns="73152" rIns="146304" bIns="73152"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440180" y="8401053"/>
            <a:ext cx="25923240" cy="23761306"/>
          </a:xfrm>
          <a:prstGeom prst="rect">
            <a:avLst/>
          </a:prstGeom>
        </p:spPr>
        <p:txBody>
          <a:bodyPr vert="horz" lIns="146304" tIns="73152" rIns="146304" bIns="73152"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440180" y="33370842"/>
            <a:ext cx="6720840" cy="1916906"/>
          </a:xfrm>
          <a:prstGeom prst="rect">
            <a:avLst/>
          </a:prstGeom>
        </p:spPr>
        <p:txBody>
          <a:bodyPr vert="horz" lIns="146304" tIns="73152" rIns="146304" bIns="73152" rtlCol="0" anchor="ctr"/>
          <a:lstStyle>
            <a:lvl1pPr algn="l">
              <a:defRPr sz="1900">
                <a:solidFill>
                  <a:schemeClr val="tx1">
                    <a:tint val="75000"/>
                  </a:schemeClr>
                </a:solidFill>
              </a:defRPr>
            </a:lvl1pPr>
          </a:lstStyle>
          <a:p>
            <a:fld id="{29FCBD9A-4877-48F4-A4D8-9338B4FC3D88}" type="datetimeFigureOut">
              <a:rPr lang="fr-FR" smtClean="0"/>
              <a:t>23/09/2021</a:t>
            </a:fld>
            <a:endParaRPr lang="fr-FR"/>
          </a:p>
        </p:txBody>
      </p:sp>
      <p:sp>
        <p:nvSpPr>
          <p:cNvPr id="5" name="Espace réservé du pied de page 4"/>
          <p:cNvSpPr>
            <a:spLocks noGrp="1"/>
          </p:cNvSpPr>
          <p:nvPr>
            <p:ph type="ftr" sz="quarter" idx="3"/>
          </p:nvPr>
        </p:nvSpPr>
        <p:spPr>
          <a:xfrm>
            <a:off x="9841243" y="33370842"/>
            <a:ext cx="9121140" cy="1916906"/>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0642580" y="33370842"/>
            <a:ext cx="6720840" cy="1916906"/>
          </a:xfrm>
          <a:prstGeom prst="rect">
            <a:avLst/>
          </a:prstGeom>
        </p:spPr>
        <p:txBody>
          <a:bodyPr vert="horz" lIns="146304" tIns="73152" rIns="146304" bIns="73152" rtlCol="0" anchor="ctr"/>
          <a:lstStyle>
            <a:lvl1pPr algn="r">
              <a:defRPr sz="1900">
                <a:solidFill>
                  <a:schemeClr val="tx1">
                    <a:tint val="75000"/>
                  </a:schemeClr>
                </a:solidFill>
              </a:defRPr>
            </a:lvl1pPr>
          </a:lstStyle>
          <a:p>
            <a:fld id="{BBFDB43A-CB1E-4FCB-8F32-6286C4F51880}" type="slidenum">
              <a:rPr lang="fr-FR" smtClean="0"/>
              <a:t>‹N°›</a:t>
            </a:fld>
            <a:endParaRPr lang="fr-FR"/>
          </a:p>
        </p:txBody>
      </p:sp>
    </p:spTree>
    <p:extLst>
      <p:ext uri="{BB962C8B-B14F-4D97-AF65-F5344CB8AC3E}">
        <p14:creationId xmlns:p14="http://schemas.microsoft.com/office/powerpoint/2010/main" val="388476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fr-FR"/>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emf"/><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200" y="3154"/>
            <a:ext cx="28800000" cy="4190444"/>
          </a:xfrm>
          <a:prstGeom prst="rect">
            <a:avLst/>
          </a:prstGeom>
        </p:spPr>
        <p:style>
          <a:lnRef idx="0">
            <a:schemeClr val="accent1"/>
          </a:lnRef>
          <a:fillRef idx="3">
            <a:schemeClr val="accent1"/>
          </a:fillRef>
          <a:effectRef idx="3">
            <a:schemeClr val="accent1"/>
          </a:effectRef>
          <a:fontRef idx="minor">
            <a:schemeClr val="lt1"/>
          </a:fontRef>
        </p:style>
        <p:txBody>
          <a:bodyPr lIns="146304" tIns="73152" rIns="146304" bIns="73152" rtlCol="0" anchor="ctr"/>
          <a:lstStyle/>
          <a:p>
            <a:pPr algn="ctr"/>
            <a:endParaRPr lang="fr-FR" dirty="0"/>
          </a:p>
        </p:txBody>
      </p:sp>
      <p:sp>
        <p:nvSpPr>
          <p:cNvPr id="7" name="Rectangle 6"/>
          <p:cNvSpPr/>
          <p:nvPr/>
        </p:nvSpPr>
        <p:spPr>
          <a:xfrm>
            <a:off x="4248672" y="1296394"/>
            <a:ext cx="20202030" cy="2538131"/>
          </a:xfrm>
          <a:prstGeom prst="rect">
            <a:avLst/>
          </a:prstGeom>
        </p:spPr>
        <p:txBody>
          <a:bodyPr wrap="square" lIns="146304" tIns="73152" rIns="146304" bIns="73152">
            <a:spAutoFit/>
          </a:bodyPr>
          <a:lstStyle/>
          <a:p>
            <a:pPr algn="ctr"/>
            <a:r>
              <a:rPr lang="en-US" sz="2800" b="1" u="sng" dirty="0" smtClean="0">
                <a:solidFill>
                  <a:schemeClr val="bg1"/>
                </a:solidFill>
                <a:latin typeface="Times New Roman" pitchFamily="18" charset="0"/>
                <a:cs typeface="Times New Roman" pitchFamily="18" charset="0"/>
              </a:rPr>
              <a:t>Abdelmoughite </a:t>
            </a:r>
            <a:r>
              <a:rPr lang="en-US" sz="2800" b="1" u="sng" dirty="0">
                <a:solidFill>
                  <a:schemeClr val="bg1"/>
                </a:solidFill>
                <a:latin typeface="Times New Roman" pitchFamily="18" charset="0"/>
                <a:cs typeface="Times New Roman" pitchFamily="18" charset="0"/>
              </a:rPr>
              <a:t>Ouakil</a:t>
            </a:r>
            <a:r>
              <a:rPr lang="en-US" sz="2800" b="1" u="sng" baseline="30000" dirty="0">
                <a:solidFill>
                  <a:schemeClr val="bg1"/>
                </a:solidFill>
                <a:latin typeface="Times New Roman" pitchFamily="18" charset="0"/>
                <a:cs typeface="Times New Roman" pitchFamily="18" charset="0"/>
              </a:rPr>
              <a:t>1</a:t>
            </a:r>
            <a:r>
              <a:rPr lang="en-US" sz="2800" dirty="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Soumaya</a:t>
            </a:r>
            <a:r>
              <a:rPr lang="en-US" sz="2800" b="1" dirty="0">
                <a:solidFill>
                  <a:schemeClr val="bg1"/>
                </a:solidFill>
                <a:latin typeface="Times New Roman" pitchFamily="18" charset="0"/>
                <a:cs typeface="Times New Roman" pitchFamily="18" charset="0"/>
              </a:rPr>
              <a:t> El </a:t>
            </a:r>
            <a:r>
              <a:rPr lang="en-US" sz="2800" b="1" dirty="0" smtClean="0">
                <a:solidFill>
                  <a:schemeClr val="bg1"/>
                </a:solidFill>
                <a:latin typeface="Times New Roman" pitchFamily="18" charset="0"/>
                <a:cs typeface="Times New Roman" pitchFamily="18" charset="0"/>
              </a:rPr>
              <a:t>ismaili</a:t>
            </a:r>
            <a:r>
              <a:rPr lang="en-US" sz="2800" b="1" baseline="30000" dirty="0" smtClean="0">
                <a:solidFill>
                  <a:schemeClr val="bg1"/>
                </a:solidFill>
                <a:latin typeface="Times New Roman" pitchFamily="18" charset="0"/>
                <a:cs typeface="Times New Roman" pitchFamily="18" charset="0"/>
              </a:rPr>
              <a:t>2</a:t>
            </a:r>
            <a:r>
              <a:rPr lang="en-US" sz="2800" b="1" dirty="0" smtClean="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Ouafaa</a:t>
            </a:r>
            <a:r>
              <a:rPr lang="en-US" sz="2800" b="1" dirty="0">
                <a:solidFill>
                  <a:schemeClr val="bg1"/>
                </a:solidFill>
                <a:latin typeface="Times New Roman" pitchFamily="18" charset="0"/>
                <a:cs typeface="Times New Roman" pitchFamily="18" charset="0"/>
              </a:rPr>
              <a:t> El </a:t>
            </a:r>
            <a:r>
              <a:rPr lang="en-US" sz="2800" b="1" dirty="0" smtClean="0">
                <a:solidFill>
                  <a:schemeClr val="bg1"/>
                </a:solidFill>
                <a:latin typeface="Times New Roman" pitchFamily="18" charset="0"/>
                <a:cs typeface="Times New Roman" pitchFamily="18" charset="0"/>
              </a:rPr>
              <a:t>Mahdi</a:t>
            </a:r>
            <a:r>
              <a:rPr lang="en-US" sz="2800" b="1" baseline="30000" dirty="0" smtClean="0">
                <a:solidFill>
                  <a:schemeClr val="bg1"/>
                </a:solidFill>
                <a:latin typeface="Times New Roman" pitchFamily="18" charset="0"/>
                <a:cs typeface="Times New Roman" pitchFamily="18" charset="0"/>
              </a:rPr>
              <a:t>2</a:t>
            </a:r>
            <a:r>
              <a:rPr lang="en-US" sz="2800" b="1" dirty="0" smtClean="0">
                <a:solidFill>
                  <a:schemeClr val="bg1"/>
                </a:solidFill>
                <a:latin typeface="Times New Roman" pitchFamily="18" charset="0"/>
                <a:cs typeface="Times New Roman" pitchFamily="18" charset="0"/>
              </a:rPr>
              <a:t>,Amal Maurady</a:t>
            </a:r>
            <a:r>
              <a:rPr lang="en-US" sz="2800" b="1" baseline="30000" dirty="0" smtClean="0">
                <a:solidFill>
                  <a:schemeClr val="bg1"/>
                </a:solidFill>
                <a:latin typeface="Times New Roman" pitchFamily="18" charset="0"/>
                <a:cs typeface="Times New Roman" pitchFamily="18" charset="0"/>
              </a:rPr>
              <a:t>3</a:t>
            </a:r>
            <a:r>
              <a:rPr lang="en-US" sz="2800" b="1" dirty="0" smtClean="0">
                <a:solidFill>
                  <a:schemeClr val="bg1"/>
                </a:solidFill>
                <a:latin typeface="Times New Roman" pitchFamily="18" charset="0"/>
                <a:cs typeface="Times New Roman" pitchFamily="18" charset="0"/>
              </a:rPr>
              <a:t>, </a:t>
            </a:r>
            <a:r>
              <a:rPr lang="en-US" sz="2800" b="1" dirty="0" err="1">
                <a:solidFill>
                  <a:schemeClr val="bg1"/>
                </a:solidFill>
                <a:latin typeface="Times New Roman" pitchFamily="18" charset="0"/>
                <a:cs typeface="Times New Roman" pitchFamily="18" charset="0"/>
              </a:rPr>
              <a:t>Brahim</a:t>
            </a:r>
            <a:r>
              <a:rPr lang="en-US" sz="2800" b="1" dirty="0">
                <a:solidFill>
                  <a:schemeClr val="bg1"/>
                </a:solidFill>
                <a:latin typeface="Times New Roman" pitchFamily="18" charset="0"/>
                <a:cs typeface="Times New Roman" pitchFamily="18" charset="0"/>
              </a:rPr>
              <a:t> El Bali</a:t>
            </a:r>
            <a:r>
              <a:rPr lang="en-US" sz="2800" b="1" baseline="30000" dirty="0">
                <a:solidFill>
                  <a:schemeClr val="bg1"/>
                </a:solidFill>
                <a:latin typeface="Times New Roman" pitchFamily="18" charset="0"/>
                <a:cs typeface="Times New Roman" pitchFamily="18" charset="0"/>
              </a:rPr>
              <a:t>1</a:t>
            </a:r>
            <a:r>
              <a:rPr lang="en-US" sz="2800" b="1" dirty="0">
                <a:solidFill>
                  <a:schemeClr val="bg1"/>
                </a:solidFill>
                <a:latin typeface="Times New Roman" pitchFamily="18" charset="0"/>
                <a:cs typeface="Times New Roman" pitchFamily="18" charset="0"/>
              </a:rPr>
              <a:t> and Mohammed </a:t>
            </a:r>
            <a:r>
              <a:rPr lang="en-US" sz="2800" b="1" dirty="0" smtClean="0">
                <a:solidFill>
                  <a:schemeClr val="bg1"/>
                </a:solidFill>
                <a:latin typeface="Times New Roman" pitchFamily="18" charset="0"/>
                <a:cs typeface="Times New Roman" pitchFamily="18" charset="0"/>
              </a:rPr>
              <a:t>Lachkar</a:t>
            </a:r>
            <a:r>
              <a:rPr lang="en-US" sz="2800" b="1" baseline="30000" dirty="0" smtClean="0">
                <a:solidFill>
                  <a:schemeClr val="bg1"/>
                </a:solidFill>
                <a:latin typeface="Times New Roman" pitchFamily="18" charset="0"/>
                <a:cs typeface="Times New Roman" pitchFamily="18" charset="0"/>
              </a:rPr>
              <a:t>1</a:t>
            </a:r>
          </a:p>
          <a:p>
            <a:pPr algn="ctr"/>
            <a:endParaRPr lang="en-US" sz="2800" b="1" baseline="30000" dirty="0">
              <a:solidFill>
                <a:schemeClr val="bg1"/>
              </a:solidFill>
              <a:latin typeface="Times New Roman" pitchFamily="18" charset="0"/>
              <a:cs typeface="Times New Roman" pitchFamily="18" charset="0"/>
            </a:endParaRPr>
          </a:p>
          <a:p>
            <a:pPr algn="ctr"/>
            <a:endParaRPr lang="en-US" sz="1600" b="1" baseline="30000" dirty="0"/>
          </a:p>
          <a:p>
            <a:r>
              <a:rPr lang="en-US" sz="2000" i="1" baseline="30000" dirty="0" smtClean="0">
                <a:solidFill>
                  <a:schemeClr val="bg1"/>
                </a:solidFill>
                <a:latin typeface="Times New Roman" pitchFamily="18" charset="0"/>
                <a:cs typeface="Times New Roman" pitchFamily="18" charset="0"/>
              </a:rPr>
              <a:t>1</a:t>
            </a:r>
            <a:r>
              <a:rPr lang="en-US" sz="2000" i="1" dirty="0" smtClean="0">
                <a:solidFill>
                  <a:schemeClr val="bg1"/>
                </a:solidFill>
                <a:latin typeface="Times New Roman" pitchFamily="18" charset="0"/>
                <a:cs typeface="Times New Roman" pitchFamily="18" charset="0"/>
              </a:rPr>
              <a:t>Engineering </a:t>
            </a:r>
            <a:r>
              <a:rPr lang="en-US" sz="2000" i="1" dirty="0">
                <a:solidFill>
                  <a:schemeClr val="bg1"/>
                </a:solidFill>
                <a:latin typeface="Times New Roman" pitchFamily="18" charset="0"/>
                <a:cs typeface="Times New Roman" pitchFamily="18" charset="0"/>
              </a:rPr>
              <a:t>Laboratory of Organometallic and Molecular Materials, Faculty of Sciences, </a:t>
            </a:r>
            <a:r>
              <a:rPr lang="en-US" sz="2000" i="1" dirty="0" err="1">
                <a:solidFill>
                  <a:schemeClr val="bg1"/>
                </a:solidFill>
                <a:latin typeface="Times New Roman" pitchFamily="18" charset="0"/>
                <a:cs typeface="Times New Roman" pitchFamily="18" charset="0"/>
              </a:rPr>
              <a:t>Sidi</a:t>
            </a:r>
            <a:r>
              <a:rPr lang="en-US" sz="2000" i="1" dirty="0">
                <a:solidFill>
                  <a:schemeClr val="bg1"/>
                </a:solidFill>
                <a:latin typeface="Times New Roman" pitchFamily="18" charset="0"/>
                <a:cs typeface="Times New Roman" pitchFamily="18" charset="0"/>
              </a:rPr>
              <a:t> Mohammed Ben </a:t>
            </a:r>
            <a:r>
              <a:rPr lang="en-US" sz="2000" i="1" dirty="0" err="1">
                <a:solidFill>
                  <a:schemeClr val="bg1"/>
                </a:solidFill>
                <a:latin typeface="Times New Roman" pitchFamily="18" charset="0"/>
                <a:cs typeface="Times New Roman" pitchFamily="18" charset="0"/>
              </a:rPr>
              <a:t>Abdellah</a:t>
            </a:r>
            <a:r>
              <a:rPr lang="en-US" sz="2000" i="1" dirty="0">
                <a:solidFill>
                  <a:schemeClr val="bg1"/>
                </a:solidFill>
                <a:latin typeface="Times New Roman" pitchFamily="18" charset="0"/>
                <a:cs typeface="Times New Roman" pitchFamily="18" charset="0"/>
              </a:rPr>
              <a:t> University, Po. Box </a:t>
            </a:r>
            <a:r>
              <a:rPr lang="en-US" sz="2000" i="1" dirty="0" smtClean="0">
                <a:solidFill>
                  <a:schemeClr val="bg1"/>
                </a:solidFill>
                <a:latin typeface="Times New Roman" pitchFamily="18" charset="0"/>
                <a:cs typeface="Times New Roman" pitchFamily="18" charset="0"/>
              </a:rPr>
              <a:t>1796 </a:t>
            </a:r>
            <a:r>
              <a:rPr lang="en-US" sz="2000" i="1" dirty="0">
                <a:solidFill>
                  <a:schemeClr val="bg1"/>
                </a:solidFill>
                <a:latin typeface="Times New Roman" pitchFamily="18" charset="0"/>
                <a:cs typeface="Times New Roman" pitchFamily="18" charset="0"/>
              </a:rPr>
              <a:t>(Atlas), 30000 Fez, Morocco</a:t>
            </a:r>
            <a:r>
              <a:rPr lang="en-US" sz="2000" i="1" dirty="0" smtClean="0">
                <a:solidFill>
                  <a:schemeClr val="bg1"/>
                </a:solidFill>
                <a:latin typeface="Times New Roman" pitchFamily="18" charset="0"/>
                <a:cs typeface="Times New Roman" pitchFamily="18" charset="0"/>
              </a:rPr>
              <a:t>.</a:t>
            </a:r>
          </a:p>
          <a:p>
            <a:endParaRPr lang="fr-FR" sz="1800" dirty="0">
              <a:solidFill>
                <a:schemeClr val="bg1"/>
              </a:solidFill>
              <a:latin typeface="Times New Roman" pitchFamily="18" charset="0"/>
              <a:cs typeface="Times New Roman" pitchFamily="18" charset="0"/>
            </a:endParaRPr>
          </a:p>
          <a:p>
            <a:r>
              <a:rPr lang="fr-FR" sz="2000" i="1" baseline="30000" dirty="0">
                <a:solidFill>
                  <a:schemeClr val="bg1"/>
                </a:solidFill>
              </a:rPr>
              <a:t>2</a:t>
            </a:r>
            <a:r>
              <a:rPr lang="fr-FR" sz="2000" i="1" dirty="0">
                <a:solidFill>
                  <a:schemeClr val="bg1"/>
                </a:solidFill>
              </a:rPr>
              <a:t>University Sidi Mohamed Ben Abdellah, Faculté </a:t>
            </a:r>
            <a:r>
              <a:rPr lang="fr-FR" sz="2000" i="1" dirty="0" err="1">
                <a:solidFill>
                  <a:schemeClr val="bg1"/>
                </a:solidFill>
              </a:rPr>
              <a:t>Polydisciplinaire</a:t>
            </a:r>
            <a:r>
              <a:rPr lang="fr-FR" sz="2000" i="1" dirty="0">
                <a:solidFill>
                  <a:schemeClr val="bg1"/>
                </a:solidFill>
              </a:rPr>
              <a:t> de Taza, B.P. 1223 Taza gare. Laboratoire Ressources Naturelles et Environnement, </a:t>
            </a:r>
            <a:r>
              <a:rPr lang="fr-FR" sz="2000" i="1" dirty="0" err="1">
                <a:solidFill>
                  <a:schemeClr val="bg1"/>
                </a:solidFill>
              </a:rPr>
              <a:t>Morocco</a:t>
            </a:r>
            <a:r>
              <a:rPr lang="fr-FR" sz="2000" i="1" dirty="0" smtClean="0">
                <a:solidFill>
                  <a:schemeClr val="bg1"/>
                </a:solidFill>
              </a:rPr>
              <a:t>.</a:t>
            </a:r>
          </a:p>
          <a:p>
            <a:endParaRPr lang="fr-FR" sz="2000" i="1" dirty="0" smtClean="0">
              <a:solidFill>
                <a:schemeClr val="bg1"/>
              </a:solidFill>
            </a:endParaRPr>
          </a:p>
          <a:p>
            <a:r>
              <a:rPr lang="en-US" sz="2000" i="1" baseline="30000" dirty="0">
                <a:solidFill>
                  <a:schemeClr val="bg1"/>
                </a:solidFill>
                <a:latin typeface="Times New Roman" pitchFamily="18" charset="0"/>
                <a:cs typeface="Times New Roman" pitchFamily="18" charset="0"/>
              </a:rPr>
              <a:t>3</a:t>
            </a:r>
            <a:r>
              <a:rPr lang="en-US" sz="2000" i="1" dirty="0">
                <a:solidFill>
                  <a:schemeClr val="bg1"/>
                </a:solidFill>
                <a:latin typeface="Times New Roman" pitchFamily="18" charset="0"/>
                <a:cs typeface="Times New Roman" pitchFamily="18" charset="0"/>
              </a:rPr>
              <a:t>Laboratory of Innovative Technologies, Civil Engineering Department, ENSA of Tangier</a:t>
            </a:r>
            <a:r>
              <a:rPr lang="en-US" sz="2000" i="1" dirty="0" smtClean="0">
                <a:solidFill>
                  <a:schemeClr val="bg1"/>
                </a:solidFill>
                <a:latin typeface="Times New Roman" pitchFamily="18" charset="0"/>
                <a:cs typeface="Times New Roman" pitchFamily="18" charset="0"/>
              </a:rPr>
              <a:t>.</a:t>
            </a:r>
            <a:endParaRPr lang="en-US" sz="2000" i="1" dirty="0">
              <a:solidFill>
                <a:schemeClr val="bg1"/>
              </a:solidFill>
              <a:latin typeface="Times New Roman" pitchFamily="18" charset="0"/>
              <a:cs typeface="Times New Roman" pitchFamily="18" charset="0"/>
            </a:endParaRPr>
          </a:p>
        </p:txBody>
      </p:sp>
      <p:sp>
        <p:nvSpPr>
          <p:cNvPr id="8" name="Rectangle 7"/>
          <p:cNvSpPr/>
          <p:nvPr/>
        </p:nvSpPr>
        <p:spPr>
          <a:xfrm>
            <a:off x="944597" y="7561091"/>
            <a:ext cx="12960000" cy="95050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a:p>
            <a:endParaRPr lang="en-US" i="1" dirty="0" smtClean="0">
              <a:solidFill>
                <a:schemeClr val="tx1"/>
              </a:solidFill>
              <a:latin typeface="Times New Roman" pitchFamily="18" charset="0"/>
              <a:cs typeface="Times New Roman" pitchFamily="18" charset="0"/>
            </a:endParaRPr>
          </a:p>
        </p:txBody>
      </p:sp>
      <p:sp>
        <p:nvSpPr>
          <p:cNvPr id="12" name="Rectangle 11"/>
          <p:cNvSpPr/>
          <p:nvPr/>
        </p:nvSpPr>
        <p:spPr>
          <a:xfrm>
            <a:off x="1026434" y="8790384"/>
            <a:ext cx="12644156" cy="8442311"/>
          </a:xfrm>
          <a:prstGeom prst="rect">
            <a:avLst/>
          </a:prstGeom>
        </p:spPr>
        <p:txBody>
          <a:bodyPr wrap="square" lIns="146304" tIns="73152" rIns="146304" bIns="73152">
            <a:spAutoFit/>
          </a:bodyPr>
          <a:lstStyle/>
          <a:p>
            <a:pPr algn="justLow"/>
            <a:r>
              <a:rPr lang="en-US" sz="2800" i="1" dirty="0" err="1">
                <a:latin typeface="Times New Roman" pitchFamily="18" charset="0"/>
                <a:cs typeface="Times New Roman" pitchFamily="18" charset="0"/>
              </a:rPr>
              <a:t>Stachys</a:t>
            </a:r>
            <a:r>
              <a:rPr lang="en-US" sz="2800" i="1" dirty="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mouretii</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s </a:t>
            </a:r>
            <a:r>
              <a:rPr lang="en-US" sz="2800" dirty="0">
                <a:latin typeface="Times New Roman" pitchFamily="18" charset="0"/>
                <a:cs typeface="Times New Roman" pitchFamily="18" charset="0"/>
              </a:rPr>
              <a:t>an endemic plant of Morocco belonging to the  </a:t>
            </a:r>
            <a:r>
              <a:rPr lang="en-US" sz="2800" i="1" dirty="0" err="1">
                <a:latin typeface="Times New Roman" pitchFamily="18" charset="0"/>
                <a:cs typeface="Times New Roman" pitchFamily="18" charset="0"/>
              </a:rPr>
              <a:t>Lamiaceae</a:t>
            </a:r>
            <a:r>
              <a:rPr lang="en-US" sz="2800" dirty="0">
                <a:latin typeface="Times New Roman" pitchFamily="18" charset="0"/>
                <a:cs typeface="Times New Roman" pitchFamily="18" charset="0"/>
              </a:rPr>
              <a:t> family. The genus </a:t>
            </a:r>
            <a:r>
              <a:rPr lang="en-US" sz="2800" dirty="0" err="1">
                <a:latin typeface="Times New Roman" pitchFamily="18" charset="0"/>
                <a:cs typeface="Times New Roman" pitchFamily="18" charset="0"/>
              </a:rPr>
              <a:t>Stachys</a:t>
            </a:r>
            <a:r>
              <a:rPr lang="en-US" sz="2800" dirty="0">
                <a:latin typeface="Times New Roman" pitchFamily="18" charset="0"/>
                <a:cs typeface="Times New Roman" pitchFamily="18" charset="0"/>
              </a:rPr>
              <a:t> L. is one of the largest genera of the </a:t>
            </a:r>
            <a:r>
              <a:rPr lang="en-US" sz="2800" dirty="0" err="1">
                <a:latin typeface="Times New Roman" pitchFamily="18" charset="0"/>
                <a:cs typeface="Times New Roman" pitchFamily="18" charset="0"/>
              </a:rPr>
              <a:t>Lamiaceae</a:t>
            </a:r>
            <a:r>
              <a:rPr lang="en-US" sz="2800" dirty="0">
                <a:latin typeface="Times New Roman" pitchFamily="18" charset="0"/>
                <a:cs typeface="Times New Roman" pitchFamily="18" charset="0"/>
              </a:rPr>
              <a:t> (also known as </a:t>
            </a:r>
            <a:r>
              <a:rPr lang="en-US" sz="2800" dirty="0" err="1">
                <a:latin typeface="Times New Roman" pitchFamily="18" charset="0"/>
                <a:cs typeface="Times New Roman" pitchFamily="18" charset="0"/>
              </a:rPr>
              <a:t>Labiatae</a:t>
            </a:r>
            <a:r>
              <a:rPr lang="en-US" sz="2800" dirty="0">
                <a:latin typeface="Times New Roman" pitchFamily="18" charset="0"/>
                <a:cs typeface="Times New Roman" pitchFamily="18" charset="0"/>
              </a:rPr>
              <a:t>), and it consists of approximately 300 species displaying a remarkable range of variation. It is mainly distributed in the warm temperate regions of the Mediterranean and south-west Asia, with secondary distributions in North and South America and Southern Africa.</a:t>
            </a:r>
          </a:p>
          <a:p>
            <a:pPr algn="justLow"/>
            <a:r>
              <a:rPr lang="en-US" sz="2800" dirty="0">
                <a:latin typeface="Times New Roman" pitchFamily="18" charset="0"/>
                <a:cs typeface="Times New Roman" pitchFamily="18" charset="0"/>
              </a:rPr>
              <a:t>Different </a:t>
            </a:r>
            <a:r>
              <a:rPr lang="en-US" sz="2800" dirty="0" err="1">
                <a:latin typeface="Times New Roman" pitchFamily="18" charset="0"/>
                <a:cs typeface="Times New Roman" pitchFamily="18" charset="0"/>
              </a:rPr>
              <a:t>Stachys</a:t>
            </a:r>
            <a:r>
              <a:rPr lang="en-US" sz="2800" dirty="0">
                <a:latin typeface="Times New Roman" pitchFamily="18" charset="0"/>
                <a:cs typeface="Times New Roman" pitchFamily="18" charset="0"/>
              </a:rPr>
              <a:t> species, which are known as betony, woundwort or mountain tea in folk medicine and used in the preparations of yogurt or jelly or traditionally as flavorings and seasonings. Furthermore, plants of this genus have been used for centuries as herbal remedies in the treatment of several complaints. </a:t>
            </a:r>
            <a:r>
              <a:rPr lang="en-US" sz="2800" b="1" dirty="0">
                <a:latin typeface="Times New Roman" pitchFamily="18" charset="0"/>
                <a:cs typeface="Times New Roman" pitchFamily="18" charset="0"/>
              </a:rPr>
              <a:t>(1).</a:t>
            </a:r>
          </a:p>
          <a:p>
            <a:pPr algn="justLow"/>
            <a:r>
              <a:rPr lang="en-US" sz="2800" dirty="0">
                <a:latin typeface="Times New Roman" pitchFamily="18" charset="0"/>
                <a:cs typeface="Times New Roman" pitchFamily="18" charset="0"/>
              </a:rPr>
              <a:t>In recent years, pharmacological studies on different taxa of this genus demonstrated some effects of extracts or isolated components such as anti-inflammatory, antitoxic, antibacterial, antioxidant and cytotoxic. Many other </a:t>
            </a:r>
            <a:r>
              <a:rPr lang="en-US" sz="2800" dirty="0" err="1">
                <a:latin typeface="Times New Roman" pitchFamily="18" charset="0"/>
                <a:cs typeface="Times New Roman" pitchFamily="18" charset="0"/>
              </a:rPr>
              <a:t>S</a:t>
            </a:r>
            <a:r>
              <a:rPr lang="en-US" sz="2800" dirty="0" err="1" smtClean="0">
                <a:latin typeface="Times New Roman" pitchFamily="18" charset="0"/>
                <a:cs typeface="Times New Roman" pitchFamily="18" charset="0"/>
              </a:rPr>
              <a:t>tachys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are used for the healing of skin, stomach, ulcer, asthma, rheumatic </a:t>
            </a:r>
            <a:r>
              <a:rPr lang="en-US" sz="2800" dirty="0" smtClean="0">
                <a:latin typeface="Times New Roman" pitchFamily="18" charset="0"/>
                <a:cs typeface="Times New Roman" pitchFamily="18" charset="0"/>
              </a:rPr>
              <a:t>diseases </a:t>
            </a:r>
            <a:r>
              <a:rPr lang="en-US" sz="2800" dirty="0">
                <a:latin typeface="Times New Roman" pitchFamily="18" charset="0"/>
                <a:cs typeface="Times New Roman" pitchFamily="18" charset="0"/>
              </a:rPr>
              <a:t>and vaginal tumors </a:t>
            </a:r>
            <a:r>
              <a:rPr lang="en-US" sz="2800" b="1" dirty="0">
                <a:latin typeface="Times New Roman" pitchFamily="18" charset="0"/>
                <a:cs typeface="Times New Roman" pitchFamily="18" charset="0"/>
              </a:rPr>
              <a:t>(1,2). </a:t>
            </a:r>
            <a:r>
              <a:rPr lang="en-US" sz="2800" dirty="0">
                <a:latin typeface="Times New Roman" pitchFamily="18" charset="0"/>
                <a:cs typeface="Times New Roman" pitchFamily="18" charset="0"/>
              </a:rPr>
              <a:t>Phytochemical studies on </a:t>
            </a:r>
            <a:r>
              <a:rPr lang="en-US" sz="2800" dirty="0" err="1">
                <a:latin typeface="Times New Roman" pitchFamily="18" charset="0"/>
                <a:cs typeface="Times New Roman" pitchFamily="18" charset="0"/>
              </a:rPr>
              <a:t>Stachys</a:t>
            </a:r>
            <a:r>
              <a:rPr lang="en-US" sz="2800" dirty="0">
                <a:latin typeface="Times New Roman" pitchFamily="18" charset="0"/>
                <a:cs typeface="Times New Roman" pitchFamily="18" charset="0"/>
              </a:rPr>
              <a:t> species reported the presence of </a:t>
            </a:r>
            <a:r>
              <a:rPr lang="en-US" sz="2800" dirty="0" err="1">
                <a:latin typeface="Times New Roman" pitchFamily="18" charset="0"/>
                <a:cs typeface="Times New Roman" pitchFamily="18" charset="0"/>
              </a:rPr>
              <a:t>phenylethanoid</a:t>
            </a:r>
            <a:r>
              <a:rPr lang="en-US" sz="2800" dirty="0">
                <a:latin typeface="Times New Roman" pitchFamily="18" charset="0"/>
                <a:cs typeface="Times New Roman" pitchFamily="18" charset="0"/>
              </a:rPr>
              <a:t> glycosides, </a:t>
            </a:r>
            <a:r>
              <a:rPr lang="en-US" sz="2800" dirty="0" err="1">
                <a:latin typeface="Times New Roman" pitchFamily="18" charset="0"/>
                <a:cs typeface="Times New Roman" pitchFamily="18" charset="0"/>
              </a:rPr>
              <a:t>iridoids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triterpenoids</a:t>
            </a:r>
            <a:r>
              <a:rPr lang="en-US" sz="2800" dirty="0">
                <a:latin typeface="Times New Roman" pitchFamily="18" charset="0"/>
                <a:cs typeface="Times New Roman" pitchFamily="18" charset="0"/>
              </a:rPr>
              <a:t>, steroids, </a:t>
            </a:r>
            <a:r>
              <a:rPr lang="en-US" sz="2800" dirty="0" err="1">
                <a:latin typeface="Times New Roman" pitchFamily="18" charset="0"/>
                <a:cs typeface="Times New Roman" pitchFamily="18" charset="0"/>
              </a:rPr>
              <a:t>diterpenes</a:t>
            </a:r>
            <a:r>
              <a:rPr lang="en-US" sz="2800" dirty="0">
                <a:latin typeface="Times New Roman" pitchFamily="18" charset="0"/>
                <a:cs typeface="Times New Roman" pitchFamily="18" charset="0"/>
              </a:rPr>
              <a:t>, flavonoids, fatty acids, polysaccharides and other secondary metabolites.</a:t>
            </a:r>
            <a:endParaRPr lang="fr-FR" sz="2800" dirty="0">
              <a:latin typeface="Times New Roman" pitchFamily="18" charset="0"/>
              <a:cs typeface="Times New Roman" pitchFamily="18" charset="0"/>
            </a:endParaRPr>
          </a:p>
          <a:p>
            <a:pPr algn="justLow"/>
            <a:r>
              <a:rPr lang="en-US" sz="2800" dirty="0">
                <a:latin typeface="Times New Roman" pitchFamily="18" charset="0"/>
                <a:cs typeface="Times New Roman" pitchFamily="18" charset="0"/>
              </a:rPr>
              <a:t>We have chosen </a:t>
            </a:r>
            <a:r>
              <a:rPr lang="en-US" sz="2800" i="1" dirty="0" err="1">
                <a:latin typeface="Times New Roman" pitchFamily="18" charset="0"/>
                <a:cs typeface="Times New Roman" pitchFamily="18" charset="0"/>
              </a:rPr>
              <a:t>Stachys</a:t>
            </a:r>
            <a:r>
              <a:rPr lang="en-US" sz="2800" i="1" dirty="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mouretii</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as </a:t>
            </a:r>
            <a:r>
              <a:rPr lang="en-US" sz="2800" dirty="0">
                <a:latin typeface="Times New Roman" pitchFamily="18" charset="0"/>
                <a:cs typeface="Times New Roman" pitchFamily="18" charset="0"/>
              </a:rPr>
              <a:t>the object of our study since no investigation has been carried out on this species to date.</a:t>
            </a:r>
            <a:endParaRPr lang="fr-FR" sz="2800" dirty="0">
              <a:latin typeface="Times New Roman" pitchFamily="18" charset="0"/>
              <a:cs typeface="Times New Roman" pitchFamily="18" charset="0"/>
            </a:endParaRPr>
          </a:p>
        </p:txBody>
      </p:sp>
      <p:sp>
        <p:nvSpPr>
          <p:cNvPr id="14" name="Rectangle 13"/>
          <p:cNvSpPr/>
          <p:nvPr/>
        </p:nvSpPr>
        <p:spPr>
          <a:xfrm>
            <a:off x="14787283" y="8043807"/>
            <a:ext cx="12960000" cy="1897704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endParaRPr lang="fr-FR" dirty="0"/>
          </a:p>
        </p:txBody>
      </p:sp>
      <p:sp>
        <p:nvSpPr>
          <p:cNvPr id="15" name="Rectangle 14"/>
          <p:cNvSpPr/>
          <p:nvPr/>
        </p:nvSpPr>
        <p:spPr>
          <a:xfrm>
            <a:off x="14905856" y="9472212"/>
            <a:ext cx="12671968" cy="2486835"/>
          </a:xfrm>
          <a:prstGeom prst="rect">
            <a:avLst/>
          </a:prstGeom>
        </p:spPr>
        <p:txBody>
          <a:bodyPr wrap="square" lIns="146304" tIns="73152" rIns="146304" bIns="73152">
            <a:spAutoFit/>
          </a:bodyPr>
          <a:lstStyle/>
          <a:p>
            <a:r>
              <a:rPr lang="en-US" sz="3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Percentage yield of crude extracts </a:t>
            </a:r>
          </a:p>
          <a:p>
            <a:pPr marL="457200" indent="-457200" algn="justLow">
              <a:buFont typeface="Wingdings" panose="05000000000000000000" pitchFamily="2" charset="2"/>
              <a:buChar char="§"/>
            </a:pPr>
            <a:r>
              <a:rPr lang="en-US" sz="3000" dirty="0">
                <a:latin typeface="Times New Roman" pitchFamily="18" charset="0"/>
                <a:cs typeface="Times New Roman" pitchFamily="18" charset="0"/>
              </a:rPr>
              <a:t>After 12h  continuous hot </a:t>
            </a:r>
            <a:r>
              <a:rPr lang="en-US" sz="3000" dirty="0" smtClean="0">
                <a:latin typeface="Times New Roman" pitchFamily="18" charset="0"/>
                <a:cs typeface="Times New Roman" pitchFamily="18" charset="0"/>
              </a:rPr>
              <a:t>extraction </a:t>
            </a:r>
            <a:r>
              <a:rPr lang="en-US" sz="3000" dirty="0">
                <a:latin typeface="Times New Roman" pitchFamily="18" charset="0"/>
                <a:cs typeface="Times New Roman" pitchFamily="18" charset="0"/>
              </a:rPr>
              <a:t>of </a:t>
            </a:r>
            <a:r>
              <a:rPr lang="fr-FR" sz="3000" dirty="0" err="1">
                <a:latin typeface="Times New Roman" pitchFamily="18" charset="0"/>
                <a:cs typeface="Times New Roman" pitchFamily="18" charset="0"/>
              </a:rPr>
              <a:t>powder</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leaves</a:t>
            </a:r>
            <a:r>
              <a:rPr lang="fr-FR" sz="3000" dirty="0">
                <a:latin typeface="Times New Roman" pitchFamily="18" charset="0"/>
                <a:cs typeface="Times New Roman" pitchFamily="18" charset="0"/>
              </a:rPr>
              <a:t> of </a:t>
            </a:r>
            <a:r>
              <a:rPr lang="en-US" sz="3000" i="1" dirty="0" err="1" smtClean="0">
                <a:latin typeface="Times New Roman" pitchFamily="18" charset="0"/>
                <a:cs typeface="Times New Roman" pitchFamily="18" charset="0"/>
              </a:rPr>
              <a:t>Stachys</a:t>
            </a:r>
            <a:r>
              <a:rPr lang="en-US" sz="3000" i="1" dirty="0" smtClean="0">
                <a:latin typeface="Times New Roman" pitchFamily="18" charset="0"/>
                <a:cs typeface="Times New Roman" pitchFamily="18" charset="0"/>
              </a:rPr>
              <a:t> </a:t>
            </a:r>
            <a:r>
              <a:rPr lang="en-US" sz="3000" i="1" dirty="0" err="1" smtClean="0">
                <a:latin typeface="Times New Roman" pitchFamily="18" charset="0"/>
                <a:cs typeface="Times New Roman" pitchFamily="18" charset="0"/>
              </a:rPr>
              <a:t>mouretii</a:t>
            </a:r>
            <a:r>
              <a:rPr lang="en-US" sz="3000" i="1"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in hexane, 24h in ethyl </a:t>
            </a:r>
            <a:r>
              <a:rPr lang="en-US" sz="3000" dirty="0" smtClean="0">
                <a:latin typeface="Times New Roman" pitchFamily="18" charset="0"/>
                <a:cs typeface="Times New Roman" pitchFamily="18" charset="0"/>
              </a:rPr>
              <a:t>acetate </a:t>
            </a:r>
            <a:r>
              <a:rPr lang="en-US" sz="3000" dirty="0">
                <a:latin typeface="Times New Roman" pitchFamily="18" charset="0"/>
                <a:cs typeface="Times New Roman" pitchFamily="18" charset="0"/>
              </a:rPr>
              <a:t>and 24h in methanol </a:t>
            </a:r>
            <a:r>
              <a:rPr lang="fr-FR" sz="3000" dirty="0" err="1">
                <a:latin typeface="Times New Roman" pitchFamily="18" charset="0"/>
                <a:cs typeface="Times New Roman" pitchFamily="18" charset="0"/>
              </a:rPr>
              <a:t>different</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amounts</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were</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obtained</a:t>
            </a:r>
            <a:r>
              <a:rPr lang="fr-FR" sz="3000" dirty="0">
                <a:latin typeface="Times New Roman" pitchFamily="18" charset="0"/>
                <a:cs typeface="Times New Roman" pitchFamily="18" charset="0"/>
              </a:rPr>
              <a:t>. The </a:t>
            </a:r>
            <a:r>
              <a:rPr lang="fr-FR" sz="3000" dirty="0" err="1">
                <a:latin typeface="Times New Roman" pitchFamily="18" charset="0"/>
                <a:cs typeface="Times New Roman" pitchFamily="18" charset="0"/>
              </a:rPr>
              <a:t>amounts</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that</a:t>
            </a:r>
            <a:r>
              <a:rPr lang="fr-FR" sz="3000" dirty="0">
                <a:latin typeface="Times New Roman" pitchFamily="18" charset="0"/>
                <a:cs typeface="Times New Roman" pitchFamily="18" charset="0"/>
              </a:rPr>
              <a:t> have been </a:t>
            </a:r>
            <a:r>
              <a:rPr lang="fr-FR" sz="3000" dirty="0" err="1">
                <a:latin typeface="Times New Roman" pitchFamily="18" charset="0"/>
                <a:cs typeface="Times New Roman" pitchFamily="18" charset="0"/>
              </a:rPr>
              <a:t>found</a:t>
            </a:r>
            <a:r>
              <a:rPr lang="fr-FR" sz="3000" dirty="0">
                <a:latin typeface="Times New Roman" pitchFamily="18" charset="0"/>
                <a:cs typeface="Times New Roman" pitchFamily="18" charset="0"/>
              </a:rPr>
              <a:t>  are </a:t>
            </a:r>
            <a:r>
              <a:rPr lang="fr-FR" sz="3000" b="1" dirty="0" smtClean="0">
                <a:latin typeface="Times New Roman" pitchFamily="18" charset="0"/>
                <a:cs typeface="Times New Roman" pitchFamily="18" charset="0"/>
              </a:rPr>
              <a:t>3.9g </a:t>
            </a:r>
            <a:r>
              <a:rPr lang="fr-FR" sz="3000" dirty="0">
                <a:latin typeface="Times New Roman" pitchFamily="18" charset="0"/>
                <a:cs typeface="Times New Roman" pitchFamily="18" charset="0"/>
              </a:rPr>
              <a:t>of </a:t>
            </a:r>
            <a:r>
              <a:rPr lang="fr-FR" sz="3000" dirty="0" err="1">
                <a:latin typeface="Times New Roman" pitchFamily="18" charset="0"/>
                <a:cs typeface="Times New Roman" pitchFamily="18" charset="0"/>
              </a:rPr>
              <a:t>hexanic</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extract</a:t>
            </a:r>
            <a:r>
              <a:rPr lang="fr-FR" sz="3000" dirty="0">
                <a:latin typeface="Times New Roman" pitchFamily="18" charset="0"/>
                <a:cs typeface="Times New Roman" pitchFamily="18" charset="0"/>
              </a:rPr>
              <a:t>,</a:t>
            </a:r>
            <a:r>
              <a:rPr lang="fr-FR" sz="3000" b="1" dirty="0">
                <a:latin typeface="Times New Roman" pitchFamily="18" charset="0"/>
                <a:cs typeface="Times New Roman" pitchFamily="18" charset="0"/>
              </a:rPr>
              <a:t> </a:t>
            </a:r>
            <a:r>
              <a:rPr lang="fr-FR" sz="3000" b="1" dirty="0" smtClean="0">
                <a:latin typeface="Times New Roman" pitchFamily="18" charset="0"/>
                <a:cs typeface="Times New Roman" pitchFamily="18" charset="0"/>
              </a:rPr>
              <a:t>5.5g </a:t>
            </a:r>
            <a:r>
              <a:rPr lang="fr-FR" sz="3000" dirty="0">
                <a:latin typeface="Times New Roman" pitchFamily="18" charset="0"/>
                <a:cs typeface="Times New Roman" pitchFamily="18" charset="0"/>
              </a:rPr>
              <a:t>of </a:t>
            </a:r>
            <a:r>
              <a:rPr lang="fr-FR" sz="3000" dirty="0" err="1">
                <a:latin typeface="Times New Roman" pitchFamily="18" charset="0"/>
                <a:cs typeface="Times New Roman" pitchFamily="18" charset="0"/>
              </a:rPr>
              <a:t>ethyl</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acetat</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extract</a:t>
            </a:r>
            <a:r>
              <a:rPr lang="fr-FR" sz="3000" dirty="0">
                <a:latin typeface="Times New Roman" pitchFamily="18" charset="0"/>
                <a:cs typeface="Times New Roman" pitchFamily="18" charset="0"/>
              </a:rPr>
              <a:t> and </a:t>
            </a:r>
            <a:r>
              <a:rPr lang="fr-FR" sz="3000" b="1" dirty="0" smtClean="0">
                <a:latin typeface="Times New Roman" pitchFamily="18" charset="0"/>
                <a:cs typeface="Times New Roman" pitchFamily="18" charset="0"/>
              </a:rPr>
              <a:t>18,8g </a:t>
            </a:r>
            <a:r>
              <a:rPr lang="fr-FR" sz="3000" dirty="0">
                <a:latin typeface="Times New Roman" pitchFamily="18" charset="0"/>
                <a:cs typeface="Times New Roman" pitchFamily="18" charset="0"/>
              </a:rPr>
              <a:t>of </a:t>
            </a:r>
            <a:r>
              <a:rPr lang="fr-FR" sz="3000" dirty="0" err="1">
                <a:latin typeface="Times New Roman" pitchFamily="18" charset="0"/>
                <a:cs typeface="Times New Roman" pitchFamily="18" charset="0"/>
              </a:rPr>
              <a:t>methanolic</a:t>
            </a:r>
            <a:r>
              <a:rPr lang="fr-FR" sz="3000" dirty="0">
                <a:latin typeface="Times New Roman" pitchFamily="18" charset="0"/>
                <a:cs typeface="Times New Roman" pitchFamily="18" charset="0"/>
              </a:rPr>
              <a:t> </a:t>
            </a:r>
            <a:r>
              <a:rPr lang="fr-FR" sz="3000" dirty="0" err="1">
                <a:latin typeface="Times New Roman" pitchFamily="18" charset="0"/>
                <a:cs typeface="Times New Roman" pitchFamily="18" charset="0"/>
              </a:rPr>
              <a:t>extract</a:t>
            </a:r>
            <a:r>
              <a:rPr lang="fr-FR" sz="3000" dirty="0" smtClean="0">
                <a:latin typeface="Times New Roman" pitchFamily="18" charset="0"/>
                <a:cs typeface="Times New Roman" pitchFamily="18" charset="0"/>
              </a:rPr>
              <a:t>.</a:t>
            </a:r>
            <a:endParaRPr lang="fr-FR" sz="3000" dirty="0">
              <a:latin typeface="Times New Roman" pitchFamily="18" charset="0"/>
              <a:cs typeface="Times New Roman" pitchFamily="18" charset="0"/>
            </a:endParaRPr>
          </a:p>
        </p:txBody>
      </p:sp>
      <p:sp>
        <p:nvSpPr>
          <p:cNvPr id="30" name="ZoneTexte 29"/>
          <p:cNvSpPr txBox="1"/>
          <p:nvPr/>
        </p:nvSpPr>
        <p:spPr>
          <a:xfrm>
            <a:off x="14929108" y="15184896"/>
            <a:ext cx="12417616" cy="440120"/>
          </a:xfrm>
          <a:prstGeom prst="rect">
            <a:avLst/>
          </a:prstGeom>
          <a:noFill/>
        </p:spPr>
        <p:txBody>
          <a:bodyPr wrap="square" lIns="146304" tIns="73152" rIns="146304" bIns="73152" rtlCol="0">
            <a:spAutoFit/>
          </a:bodyPr>
          <a:lstStyle/>
          <a:p>
            <a:pPr algn="ctr"/>
            <a:r>
              <a:rPr lang="fr-MA" sz="1900" b="1" dirty="0">
                <a:latin typeface="Times New Roman" pitchFamily="18" charset="0"/>
                <a:cs typeface="Times New Roman" pitchFamily="18" charset="0"/>
              </a:rPr>
              <a:t>Fig. 1</a:t>
            </a:r>
            <a:r>
              <a:rPr lang="fr-MA"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Yields </a:t>
            </a:r>
            <a:r>
              <a:rPr lang="en-US" sz="1900" dirty="0">
                <a:latin typeface="Times New Roman" pitchFamily="18" charset="0"/>
                <a:cs typeface="Times New Roman" pitchFamily="18" charset="0"/>
              </a:rPr>
              <a:t>of </a:t>
            </a:r>
            <a:r>
              <a:rPr lang="en-US" sz="1900" dirty="0" err="1" smtClean="0">
                <a:latin typeface="Times New Roman" pitchFamily="18" charset="0"/>
                <a:cs typeface="Times New Roman" pitchFamily="18" charset="0"/>
              </a:rPr>
              <a:t>Hexae</a:t>
            </a:r>
            <a:r>
              <a:rPr lang="en-US" sz="1900"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Ethyl </a:t>
            </a:r>
            <a:r>
              <a:rPr lang="en-US" sz="1900" dirty="0" smtClean="0">
                <a:latin typeface="Times New Roman" pitchFamily="18" charset="0"/>
                <a:cs typeface="Times New Roman" pitchFamily="18" charset="0"/>
              </a:rPr>
              <a:t>acetate </a:t>
            </a:r>
            <a:r>
              <a:rPr lang="en-US" sz="1900" dirty="0">
                <a:latin typeface="Times New Roman" pitchFamily="18" charset="0"/>
                <a:cs typeface="Times New Roman" pitchFamily="18" charset="0"/>
              </a:rPr>
              <a:t>and </a:t>
            </a:r>
            <a:r>
              <a:rPr lang="en-US" sz="1900" dirty="0" smtClean="0">
                <a:latin typeface="Times New Roman" pitchFamily="18" charset="0"/>
                <a:cs typeface="Times New Roman" pitchFamily="18" charset="0"/>
              </a:rPr>
              <a:t>Methanol extracts of </a:t>
            </a:r>
            <a:r>
              <a:rPr lang="en-US" sz="1900" i="1" dirty="0" err="1" smtClean="0">
                <a:latin typeface="Times New Roman" pitchFamily="18" charset="0"/>
                <a:cs typeface="Times New Roman" pitchFamily="18" charset="0"/>
              </a:rPr>
              <a:t>Stachys</a:t>
            </a:r>
            <a:r>
              <a:rPr lang="en-US" sz="1900" i="1" dirty="0" smtClean="0">
                <a:latin typeface="Times New Roman" pitchFamily="18" charset="0"/>
                <a:cs typeface="Times New Roman" pitchFamily="18" charset="0"/>
              </a:rPr>
              <a:t> </a:t>
            </a:r>
            <a:r>
              <a:rPr lang="en-US" sz="1900" i="1" dirty="0" err="1" smtClean="0">
                <a:latin typeface="Times New Roman" pitchFamily="18" charset="0"/>
                <a:cs typeface="Times New Roman" pitchFamily="18" charset="0"/>
              </a:rPr>
              <a:t>mouretii</a:t>
            </a:r>
            <a:r>
              <a:rPr lang="fr-MA" sz="1900" dirty="0" smtClean="0">
                <a:latin typeface="Times New Roman" pitchFamily="18" charset="0"/>
                <a:cs typeface="Times New Roman" pitchFamily="18" charset="0"/>
              </a:rPr>
              <a:t>. </a:t>
            </a:r>
            <a:endParaRPr lang="fr-FR" sz="1900" dirty="0">
              <a:latin typeface="Times New Roman" pitchFamily="18" charset="0"/>
              <a:cs typeface="Times New Roman" pitchFamily="18" charset="0"/>
            </a:endParaRPr>
          </a:p>
        </p:txBody>
      </p:sp>
      <p:sp>
        <p:nvSpPr>
          <p:cNvPr id="38" name="Rectangle 37"/>
          <p:cNvSpPr/>
          <p:nvPr/>
        </p:nvSpPr>
        <p:spPr>
          <a:xfrm>
            <a:off x="944597" y="7561090"/>
            <a:ext cx="12960000" cy="112517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1272" tIns="40635" rIns="81272" bIns="40635"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MA"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Introduction</a:t>
            </a:r>
            <a:endParaRPr lang="fr-FR"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3" name="Rectangle 2"/>
          <p:cNvSpPr/>
          <p:nvPr/>
        </p:nvSpPr>
        <p:spPr>
          <a:xfrm>
            <a:off x="936304" y="17211950"/>
            <a:ext cx="12960000" cy="1598398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tx1"/>
                </a:solidFill>
              </a:ln>
            </a:endParaRPr>
          </a:p>
        </p:txBody>
      </p:sp>
      <p:sp>
        <p:nvSpPr>
          <p:cNvPr id="37" name="Rectangle 36"/>
          <p:cNvSpPr/>
          <p:nvPr/>
        </p:nvSpPr>
        <p:spPr>
          <a:xfrm>
            <a:off x="936304" y="17210162"/>
            <a:ext cx="12960000" cy="1087914"/>
          </a:xfrm>
          <a:prstGeom prst="rect">
            <a:avLst/>
          </a:prstGeom>
        </p:spPr>
        <p:style>
          <a:lnRef idx="2">
            <a:schemeClr val="dk1">
              <a:shade val="50000"/>
            </a:schemeClr>
          </a:lnRef>
          <a:fillRef idx="1">
            <a:schemeClr val="dk1"/>
          </a:fillRef>
          <a:effectRef idx="0">
            <a:schemeClr val="dk1"/>
          </a:effectRef>
          <a:fontRef idx="minor">
            <a:schemeClr val="lt1"/>
          </a:fontRef>
        </p:style>
        <p:txBody>
          <a:bodyPr lIns="146304" tIns="73152" rIns="146304" bIns="73152" rtlCol="0" anchor="ctr"/>
          <a:lstStyle/>
          <a:p>
            <a:pPr algn="ctr"/>
            <a:r>
              <a:rPr lang="fr-MA" sz="3600" b="1" cap="all" dirty="0" err="1">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Methods</a:t>
            </a:r>
            <a:endParaRPr lang="fr-FR"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39" name="Rectangle 38"/>
          <p:cNvSpPr/>
          <p:nvPr/>
        </p:nvSpPr>
        <p:spPr>
          <a:xfrm>
            <a:off x="1024931" y="18330272"/>
            <a:ext cx="12545271" cy="15105674"/>
          </a:xfrm>
          <a:prstGeom prst="rect">
            <a:avLst/>
          </a:prstGeom>
        </p:spPr>
        <p:txBody>
          <a:bodyPr wrap="square" lIns="146304" tIns="73152" rIns="146304" bIns="73152">
            <a:spAutoFit/>
          </a:bodyPr>
          <a:lstStyle/>
          <a:p>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Collection of plant </a:t>
            </a:r>
            <a:r>
              <a:rPr lang="fr-FR"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material</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leaves </a:t>
            </a:r>
            <a:r>
              <a:rPr lang="en-US" sz="2800" dirty="0" smtClean="0">
                <a:latin typeface="Times New Roman" pitchFamily="18" charset="0"/>
                <a:cs typeface="Times New Roman" pitchFamily="18" charset="0"/>
              </a:rPr>
              <a:t>of </a:t>
            </a:r>
            <a:r>
              <a:rPr lang="en-US" sz="2800" i="1" dirty="0" err="1" smtClean="0">
                <a:latin typeface="Times New Roman" pitchFamily="18" charset="0"/>
                <a:cs typeface="Times New Roman" pitchFamily="18" charset="0"/>
              </a:rPr>
              <a:t>Stachys</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mouretii</a:t>
            </a:r>
            <a:r>
              <a:rPr lang="en-US" sz="2800" i="1" dirty="0" smtClean="0">
                <a:latin typeface="Times New Roman" pitchFamily="18" charset="0"/>
                <a:cs typeface="Times New Roman" pitchFamily="18" charset="0"/>
              </a:rPr>
              <a:t> </a:t>
            </a:r>
            <a:r>
              <a:rPr lang="fr-FR" sz="2800" dirty="0" err="1" smtClean="0">
                <a:latin typeface="Times New Roman" pitchFamily="18" charset="0"/>
                <a:cs typeface="Times New Roman" pitchFamily="18" charset="0"/>
              </a:rPr>
              <a:t>were</a:t>
            </a:r>
            <a:r>
              <a:rPr lang="fr-FR" sz="2800" dirty="0" smtClean="0">
                <a:latin typeface="Times New Roman" pitchFamily="18" charset="0"/>
                <a:cs typeface="Times New Roman" pitchFamily="18" charset="0"/>
              </a:rPr>
              <a:t> </a:t>
            </a:r>
            <a:r>
              <a:rPr lang="fr-FR" sz="2800" dirty="0" err="1">
                <a:latin typeface="Times New Roman" pitchFamily="18" charset="0"/>
                <a:cs typeface="Times New Roman" pitchFamily="18" charset="0"/>
              </a:rPr>
              <a:t>collected</a:t>
            </a:r>
            <a:r>
              <a:rPr lang="fr-FR" sz="2800" dirty="0">
                <a:latin typeface="Times New Roman" pitchFamily="18" charset="0"/>
                <a:cs typeface="Times New Roman" pitchFamily="18" charset="0"/>
              </a:rPr>
              <a:t> in April 2018 </a:t>
            </a:r>
            <a:r>
              <a:rPr lang="fr-FR" sz="2800" dirty="0" err="1">
                <a:latin typeface="Times New Roman" pitchFamily="18" charset="0"/>
                <a:cs typeface="Times New Roman" pitchFamily="18" charset="0"/>
              </a:rPr>
              <a:t>from</a:t>
            </a:r>
            <a:r>
              <a:rPr lang="fr-FR"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Talasmtan</a:t>
            </a:r>
            <a:r>
              <a:rPr lang="en-US" sz="2800" dirty="0">
                <a:latin typeface="Times New Roman" pitchFamily="18" charset="0"/>
                <a:cs typeface="Times New Roman" pitchFamily="18" charset="0"/>
              </a:rPr>
              <a:t> forest  in the region </a:t>
            </a:r>
            <a:r>
              <a:rPr lang="en-US" sz="2800" dirty="0" smtClean="0">
                <a:latin typeface="Times New Roman" pitchFamily="18" charset="0"/>
                <a:cs typeface="Times New Roman" pitchFamily="18" charset="0"/>
              </a:rPr>
              <a:t>of </a:t>
            </a:r>
            <a:r>
              <a:rPr lang="en-US" sz="2800" dirty="0" err="1" smtClean="0">
                <a:latin typeface="Times New Roman" pitchFamily="18" charset="0"/>
                <a:cs typeface="Times New Roman" pitchFamily="18" charset="0"/>
              </a:rPr>
              <a:t>Ouazzane</a:t>
            </a:r>
            <a:r>
              <a:rPr lang="en-US" sz="2800" dirty="0" smtClean="0">
                <a:latin typeface="Times New Roman" pitchFamily="18" charset="0"/>
                <a:cs typeface="Times New Roman" pitchFamily="18" charset="0"/>
              </a:rPr>
              <a:t>. Then, they </a:t>
            </a:r>
            <a:r>
              <a:rPr lang="en-US" sz="2800" dirty="0">
                <a:latin typeface="Times New Roman" pitchFamily="18" charset="0"/>
                <a:cs typeface="Times New Roman" pitchFamily="18" charset="0"/>
              </a:rPr>
              <a:t>were thoroughly washed with water to remove dust and dried under the shade at room temperature for 7 days. The dried leaves were ground using kitchen blender to obtain the course powder and kept in an air tight container till further use</a:t>
            </a:r>
          </a:p>
          <a:p>
            <a:r>
              <a:rPr lang="fr-FR"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Preparation</a:t>
            </a: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of </a:t>
            </a:r>
            <a:r>
              <a:rPr lang="fr-FR" sz="3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extracts</a:t>
            </a: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fr-F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dried powdered leaves of </a:t>
            </a:r>
            <a:r>
              <a:rPr lang="en-US" sz="2800" i="1" dirty="0" err="1" smtClean="0">
                <a:latin typeface="Times New Roman" pitchFamily="18" charset="0"/>
                <a:cs typeface="Times New Roman" pitchFamily="18" charset="0"/>
              </a:rPr>
              <a:t>Stachysmouretii</a:t>
            </a:r>
            <a:r>
              <a:rPr lang="en-US" sz="2800" dirty="0" smtClean="0">
                <a:latin typeface="Times New Roman" pitchFamily="18" charset="0"/>
                <a:cs typeface="Times New Roman" pitchFamily="18" charset="0"/>
              </a:rPr>
              <a:t> (160g</a:t>
            </a:r>
            <a:r>
              <a:rPr lang="en-US" sz="2800" dirty="0">
                <a:latin typeface="Times New Roman" pitchFamily="18" charset="0"/>
                <a:cs typeface="Times New Roman" pitchFamily="18" charset="0"/>
              </a:rPr>
              <a:t>) were extracted exhaustively</a:t>
            </a:r>
            <a:r>
              <a:rPr lang="fr-FR" sz="2800" b="1" i="1" dirty="0">
                <a:latin typeface="Times New Roman" pitchFamily="18" charset="0"/>
                <a:cs typeface="Times New Roman" pitchFamily="18" charset="0"/>
              </a:rPr>
              <a:t>  </a:t>
            </a:r>
            <a:r>
              <a:rPr lang="en-US" sz="2800" dirty="0">
                <a:latin typeface="Times New Roman" pitchFamily="18" charset="0"/>
                <a:cs typeface="Times New Roman" pitchFamily="18" charset="0"/>
              </a:rPr>
              <a:t>by </a:t>
            </a:r>
            <a:r>
              <a:rPr lang="en-US" sz="2800" dirty="0" err="1">
                <a:latin typeface="Times New Roman" pitchFamily="18" charset="0"/>
                <a:cs typeface="Times New Roman" pitchFamily="18" charset="0"/>
              </a:rPr>
              <a:t>Soxhlet</a:t>
            </a:r>
            <a:r>
              <a:rPr lang="en-US" sz="2800" dirty="0">
                <a:latin typeface="Times New Roman" pitchFamily="18" charset="0"/>
                <a:cs typeface="Times New Roman" pitchFamily="18" charset="0"/>
              </a:rPr>
              <a:t> method with increasing polarity of solvents (hexane, ethyl acetate and methanol</a:t>
            </a:r>
            <a:r>
              <a:rPr lang="en-US" sz="2800" dirty="0" smtClean="0">
                <a:latin typeface="Times New Roman" pitchFamily="18" charset="0"/>
                <a:cs typeface="Times New Roman" pitchFamily="18" charset="0"/>
              </a:rPr>
              <a:t>).</a:t>
            </a:r>
          </a:p>
          <a:p>
            <a:pPr algn="justLow"/>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Determination of total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phenols by </a:t>
            </a:r>
            <a:r>
              <a:rPr lang="en-US"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Folin-Ciocalteu</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reagent method</a:t>
            </a:r>
          </a:p>
          <a:p>
            <a:r>
              <a:rPr lang="en-US" sz="2800" dirty="0" err="1">
                <a:latin typeface="Times New Roman" panose="02020603050405020304" pitchFamily="18" charset="0"/>
                <a:cs typeface="Times New Roman" panose="02020603050405020304" pitchFamily="18" charset="0"/>
              </a:rPr>
              <a:t>Folin-Ciocalteu</a:t>
            </a:r>
            <a:r>
              <a:rPr lang="en-US" sz="2800" dirty="0">
                <a:latin typeface="Times New Roman" panose="02020603050405020304" pitchFamily="18" charset="0"/>
                <a:cs typeface="Times New Roman" panose="02020603050405020304" pitchFamily="18" charset="0"/>
              </a:rPr>
              <a:t> reagent was used to determine the total phenolic content of the various organic crude extracts Gallic acid was used as a reference standard  Gallic acid was used as a reference standard for plotting calibration curve. A volume of 0.5 mL of the plant extract (100 </a:t>
            </a:r>
            <a:r>
              <a:rPr lang="en-US" sz="2800" dirty="0" err="1">
                <a:latin typeface="Times New Roman" panose="02020603050405020304" pitchFamily="18" charset="0"/>
                <a:cs typeface="Times New Roman" panose="02020603050405020304" pitchFamily="18" charset="0"/>
              </a:rPr>
              <a:t>μg</a:t>
            </a:r>
            <a:r>
              <a:rPr lang="en-US" sz="2800" dirty="0">
                <a:latin typeface="Times New Roman" panose="02020603050405020304" pitchFamily="18" charset="0"/>
                <a:cs typeface="Times New Roman" panose="02020603050405020304" pitchFamily="18" charset="0"/>
              </a:rPr>
              <a:t>/mL) was mixed with 1.5 mL of </a:t>
            </a:r>
            <a:r>
              <a:rPr lang="en-US" sz="2800" dirty="0" err="1">
                <a:latin typeface="Times New Roman" panose="02020603050405020304" pitchFamily="18" charset="0"/>
                <a:cs typeface="Times New Roman" panose="02020603050405020304" pitchFamily="18" charset="0"/>
              </a:rPr>
              <a:t>Folin-Ciocalteu</a:t>
            </a:r>
            <a:r>
              <a:rPr lang="en-US" sz="2800" dirty="0">
                <a:latin typeface="Times New Roman" panose="02020603050405020304" pitchFamily="18" charset="0"/>
                <a:cs typeface="Times New Roman" panose="02020603050405020304" pitchFamily="18" charset="0"/>
              </a:rPr>
              <a:t> reagent and were neutralized with 3 mL of sodium carbonate solution (7.5%, w/v) The reaction mixture was kept in dark at room temperature for 30 min with intermittent shaking for color development. The absorbance of the resulting blue color was at fixed wavelength of 765 nm. The TPCs were determined using linear regression equation obtained from the standard plot of </a:t>
            </a:r>
            <a:r>
              <a:rPr lang="en-US" sz="2800" dirty="0" err="1">
                <a:latin typeface="Times New Roman" panose="02020603050405020304" pitchFamily="18" charset="0"/>
                <a:cs typeface="Times New Roman" panose="02020603050405020304" pitchFamily="18" charset="0"/>
              </a:rPr>
              <a:t>gallic</a:t>
            </a:r>
            <a:r>
              <a:rPr lang="en-US" sz="2800" dirty="0">
                <a:latin typeface="Times New Roman" panose="02020603050405020304" pitchFamily="18" charset="0"/>
                <a:cs typeface="Times New Roman" panose="02020603050405020304" pitchFamily="18" charset="0"/>
              </a:rPr>
              <a:t> acid measured by using double beam UV-Vis </a:t>
            </a:r>
            <a:r>
              <a:rPr lang="en-US" sz="2800" dirty="0" smtClean="0">
                <a:latin typeface="Times New Roman" panose="02020603050405020304" pitchFamily="18" charset="0"/>
                <a:cs typeface="Times New Roman" panose="02020603050405020304" pitchFamily="18" charset="0"/>
              </a:rPr>
              <a:t>spectrophotometer.</a:t>
            </a:r>
          </a:p>
          <a:p>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Estimation of total flavonoid content (TFC) by aluminum chloride colorimetric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method</a:t>
            </a:r>
            <a:endParaRPr lang="en-US" sz="2800"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TFC in crude extracts was determined by the reported procedure of </a:t>
            </a:r>
            <a:r>
              <a:rPr lang="en-US" sz="2800" dirty="0" err="1">
                <a:latin typeface="Times New Roman" panose="02020603050405020304" pitchFamily="18" charset="0"/>
                <a:cs typeface="Times New Roman" panose="02020603050405020304" pitchFamily="18" charset="0"/>
              </a:rPr>
              <a:t>Madaan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et al. </a:t>
            </a:r>
            <a:r>
              <a:rPr lang="en-US" sz="2800" dirty="0">
                <a:latin typeface="Times New Roman" panose="02020603050405020304" pitchFamily="18" charset="0"/>
                <a:cs typeface="Times New Roman" panose="02020603050405020304" pitchFamily="18" charset="0"/>
              </a:rPr>
              <a:t>and </a:t>
            </a:r>
            <a:r>
              <a:rPr lang="en-US" sz="2800" dirty="0" err="1">
                <a:latin typeface="Times New Roman" panose="02020603050405020304" pitchFamily="18" charset="0"/>
                <a:cs typeface="Times New Roman" panose="02020603050405020304" pitchFamily="18" charset="0"/>
              </a:rPr>
              <a:t>quercetin</a:t>
            </a:r>
            <a:r>
              <a:rPr lang="en-US" sz="2800" dirty="0">
                <a:latin typeface="Times New Roman" panose="02020603050405020304" pitchFamily="18" charset="0"/>
                <a:cs typeface="Times New Roman" panose="02020603050405020304" pitchFamily="18" charset="0"/>
              </a:rPr>
              <a:t> was used as a standard to construct the calibration curve. Briefly 10 mg of </a:t>
            </a:r>
            <a:r>
              <a:rPr lang="en-US" sz="2800" dirty="0" err="1">
                <a:latin typeface="Times New Roman" panose="02020603050405020304" pitchFamily="18" charset="0"/>
                <a:cs typeface="Times New Roman" panose="02020603050405020304" pitchFamily="18" charset="0"/>
              </a:rPr>
              <a:t>quercetin</a:t>
            </a:r>
            <a:r>
              <a:rPr lang="en-US" sz="2800" dirty="0">
                <a:latin typeface="Times New Roman" panose="02020603050405020304" pitchFamily="18" charset="0"/>
                <a:cs typeface="Times New Roman" panose="02020603050405020304" pitchFamily="18" charset="0"/>
              </a:rPr>
              <a:t> was dissolved in </a:t>
            </a:r>
            <a:r>
              <a:rPr lang="en-US" sz="2800" dirty="0" smtClean="0">
                <a:latin typeface="Times New Roman" panose="02020603050405020304" pitchFamily="18" charset="0"/>
                <a:cs typeface="Times New Roman" panose="02020603050405020304" pitchFamily="18" charset="0"/>
              </a:rPr>
              <a:t>methanol </a:t>
            </a:r>
            <a:r>
              <a:rPr lang="en-US" sz="2800" dirty="0">
                <a:latin typeface="Times New Roman" panose="02020603050405020304" pitchFamily="18" charset="0"/>
                <a:cs typeface="Times New Roman" panose="02020603050405020304" pitchFamily="18" charset="0"/>
              </a:rPr>
              <a:t>and then diluted. The diluted standard solutions of </a:t>
            </a:r>
            <a:r>
              <a:rPr lang="en-US" sz="2800" dirty="0" err="1">
                <a:latin typeface="Times New Roman" panose="02020603050405020304" pitchFamily="18" charset="0"/>
                <a:cs typeface="Times New Roman" panose="02020603050405020304" pitchFamily="18" charset="0"/>
              </a:rPr>
              <a:t>quercetin</a:t>
            </a:r>
            <a:r>
              <a:rPr lang="en-US" sz="2800" dirty="0">
                <a:latin typeface="Times New Roman" panose="02020603050405020304" pitchFamily="18" charset="0"/>
                <a:cs typeface="Times New Roman" panose="02020603050405020304" pitchFamily="18" charset="0"/>
              </a:rPr>
              <a:t> or plant extracts (0.5 mL) of different concentration were separately mixed with 1.5 mL of 95% ethanol, 0.1 mL of 10% aluminum chloride, 0.1 mL of 1 </a:t>
            </a:r>
            <a:r>
              <a:rPr lang="en-US" sz="2800" dirty="0" err="1">
                <a:latin typeface="Times New Roman" panose="02020603050405020304" pitchFamily="18" charset="0"/>
                <a:cs typeface="Times New Roman" panose="02020603050405020304" pitchFamily="18" charset="0"/>
              </a:rPr>
              <a:t>mol</a:t>
            </a:r>
            <a:r>
              <a:rPr lang="en-US" sz="2800" dirty="0">
                <a:latin typeface="Times New Roman" panose="02020603050405020304" pitchFamily="18" charset="0"/>
                <a:cs typeface="Times New Roman" panose="02020603050405020304" pitchFamily="18" charset="0"/>
              </a:rPr>
              <a:t>/L potassium acetate and 2.8 mL of distilled water in a test tube. The test tubes were incubated for 30 min at room temperature to complete the reaction. The absorbance of the reaction mixture was measured at 415 nm with double beam UV</a:t>
            </a:r>
            <a:r>
              <a:rPr lang="en-US" sz="2800" i="1"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Vis spectrophotometer against blank. A typical blank solution contained all reagents except </a:t>
            </a:r>
            <a:r>
              <a:rPr lang="en-US" sz="2800" dirty="0" smtClean="0">
                <a:latin typeface="Times New Roman" panose="02020603050405020304" pitchFamily="18" charset="0"/>
                <a:cs typeface="Times New Roman" panose="02020603050405020304" pitchFamily="18" charset="0"/>
              </a:rPr>
              <a:t>aluminum </a:t>
            </a:r>
            <a:r>
              <a:rPr lang="en-US" sz="2800" dirty="0">
                <a:latin typeface="Times New Roman" panose="02020603050405020304" pitchFamily="18" charset="0"/>
                <a:cs typeface="Times New Roman" panose="02020603050405020304" pitchFamily="18" charset="0"/>
              </a:rPr>
              <a:t>chloride which is replaced by the same amount of distilled water. The amount of flavonoid was calculated from linear regression equation obtained from the </a:t>
            </a:r>
            <a:r>
              <a:rPr lang="en-US" sz="2800" dirty="0" err="1">
                <a:latin typeface="Times New Roman" panose="02020603050405020304" pitchFamily="18" charset="0"/>
                <a:cs typeface="Times New Roman" panose="02020603050405020304" pitchFamily="18" charset="0"/>
              </a:rPr>
              <a:t>quercetin</a:t>
            </a:r>
            <a:r>
              <a:rPr lang="en-US" sz="2800" dirty="0">
                <a:latin typeface="Times New Roman" panose="02020603050405020304" pitchFamily="18" charset="0"/>
                <a:cs typeface="Times New Roman" panose="02020603050405020304" pitchFamily="18" charset="0"/>
              </a:rPr>
              <a:t> calibration </a:t>
            </a:r>
            <a:r>
              <a:rPr lang="en-US" sz="2800" dirty="0" smtClean="0">
                <a:latin typeface="Times New Roman" panose="02020603050405020304" pitchFamily="18" charset="0"/>
                <a:cs typeface="Times New Roman" panose="02020603050405020304" pitchFamily="18" charset="0"/>
              </a:rPr>
              <a:t>curve</a:t>
            </a:r>
            <a:endParaRPr lang="fr-FR" sz="2800" dirty="0">
              <a:latin typeface="Times New Roman" panose="02020603050405020304" pitchFamily="18" charset="0"/>
              <a:cs typeface="Times New Roman" panose="02020603050405020304" pitchFamily="18" charset="0"/>
            </a:endParaRPr>
          </a:p>
        </p:txBody>
      </p:sp>
      <p:sp>
        <p:nvSpPr>
          <p:cNvPr id="43" name="Rectangle 42"/>
          <p:cNvSpPr/>
          <p:nvPr/>
        </p:nvSpPr>
        <p:spPr>
          <a:xfrm>
            <a:off x="14787279" y="27309046"/>
            <a:ext cx="12960000" cy="58868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r>
              <a:rPr lang="en-US"/>
              <a:t>Ethyl acetate extract of </a:t>
            </a:r>
            <a:r>
              <a:rPr lang="en-US" i="1"/>
              <a:t>Stachys moureti </a:t>
            </a:r>
            <a:r>
              <a:rPr lang="en-US"/>
              <a:t>was found to contain the highest phenolic and flavonoids content</a:t>
            </a:r>
            <a:endParaRPr lang="fr-FR"/>
          </a:p>
        </p:txBody>
      </p:sp>
      <p:sp>
        <p:nvSpPr>
          <p:cNvPr id="44" name="Rectangle 43"/>
          <p:cNvSpPr/>
          <p:nvPr/>
        </p:nvSpPr>
        <p:spPr>
          <a:xfrm>
            <a:off x="14787283" y="27237038"/>
            <a:ext cx="12960000" cy="1217749"/>
          </a:xfrm>
          <a:prstGeom prst="rect">
            <a:avLst/>
          </a:prstGeom>
        </p:spPr>
        <p:style>
          <a:lnRef idx="2">
            <a:schemeClr val="dk1">
              <a:shade val="50000"/>
            </a:schemeClr>
          </a:lnRef>
          <a:fillRef idx="1">
            <a:schemeClr val="dk1"/>
          </a:fillRef>
          <a:effectRef idx="0">
            <a:schemeClr val="dk1"/>
          </a:effectRef>
          <a:fontRef idx="minor">
            <a:schemeClr val="lt1"/>
          </a:fontRef>
        </p:style>
        <p:txBody>
          <a:bodyPr lIns="146304" tIns="73152" rIns="146304" bIns="73152" rtlCol="0" anchor="ctr"/>
          <a:lstStyle/>
          <a:p>
            <a:pPr algn="ctr"/>
            <a:r>
              <a:rPr lang="fr-MA"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Conclusion</a:t>
            </a:r>
            <a:endParaRPr lang="fr-FR"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45" name="Rectangle 44"/>
          <p:cNvSpPr/>
          <p:nvPr/>
        </p:nvSpPr>
        <p:spPr>
          <a:xfrm>
            <a:off x="14727772" y="28635656"/>
            <a:ext cx="12987808" cy="2025170"/>
          </a:xfrm>
          <a:prstGeom prst="rect">
            <a:avLst/>
          </a:prstGeom>
        </p:spPr>
        <p:txBody>
          <a:bodyPr wrap="square" lIns="146304" tIns="73152" rIns="146304" bIns="73152">
            <a:spAutoFit/>
          </a:bodyPr>
          <a:lstStyle/>
          <a:p>
            <a:pPr marL="457200" indent="-457200" algn="justLow">
              <a:buFont typeface="Wingdings" pitchFamily="2" charset="2"/>
              <a:buChar char="v"/>
            </a:pPr>
            <a:r>
              <a:rPr lang="en-US" sz="3000" dirty="0">
                <a:latin typeface="Times New Roman" pitchFamily="18" charset="0"/>
                <a:cs typeface="Times New Roman" pitchFamily="18" charset="0"/>
              </a:rPr>
              <a:t>The phytochemical screening of </a:t>
            </a:r>
            <a:r>
              <a:rPr lang="en-US" sz="3000" i="1" dirty="0" err="1" smtClean="0">
                <a:latin typeface="Times New Roman" pitchFamily="18" charset="0"/>
                <a:cs typeface="Times New Roman" pitchFamily="18" charset="0"/>
              </a:rPr>
              <a:t>Stachys</a:t>
            </a:r>
            <a:r>
              <a:rPr lang="en-US" sz="3000" i="1" dirty="0" smtClean="0">
                <a:latin typeface="Times New Roman" pitchFamily="18" charset="0"/>
                <a:cs typeface="Times New Roman" pitchFamily="18" charset="0"/>
              </a:rPr>
              <a:t> </a:t>
            </a:r>
            <a:r>
              <a:rPr lang="en-US" sz="3000" i="1" dirty="0" err="1">
                <a:latin typeface="Times New Roman" pitchFamily="18" charset="0"/>
                <a:cs typeface="Times New Roman" pitchFamily="18" charset="0"/>
              </a:rPr>
              <a:t>m</a:t>
            </a:r>
            <a:r>
              <a:rPr lang="en-US" sz="3000" i="1" dirty="0" err="1" smtClean="0">
                <a:latin typeface="Times New Roman" pitchFamily="18" charset="0"/>
                <a:cs typeface="Times New Roman" pitchFamily="18" charset="0"/>
              </a:rPr>
              <a:t>ouretii</a:t>
            </a:r>
            <a:r>
              <a:rPr lang="en-US" sz="3000" i="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leaves</a:t>
            </a:r>
            <a:r>
              <a:rPr lang="en-US" sz="3000" i="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extracts revealed </a:t>
            </a:r>
            <a:r>
              <a:rPr lang="en-US" sz="3000" dirty="0">
                <a:latin typeface="Times New Roman" pitchFamily="18" charset="0"/>
                <a:cs typeface="Times New Roman" pitchFamily="18" charset="0"/>
              </a:rPr>
              <a:t>the richness of this plant in potentially bioactive compounds such </a:t>
            </a:r>
            <a:r>
              <a:rPr lang="en-US" sz="3000" dirty="0" smtClean="0">
                <a:latin typeface="Times New Roman" pitchFamily="18" charset="0"/>
                <a:cs typeface="Times New Roman" pitchFamily="18" charset="0"/>
              </a:rPr>
              <a:t>as, </a:t>
            </a:r>
            <a:r>
              <a:rPr lang="en-US" sz="3200" dirty="0">
                <a:latin typeface="Times New Roman" pitchFamily="18" charset="0"/>
                <a:cs typeface="Times New Roman" pitchFamily="18" charset="0"/>
              </a:rPr>
              <a:t>sterols/steroids, </a:t>
            </a:r>
            <a:r>
              <a:rPr lang="en-US" sz="3200" dirty="0" err="1" smtClean="0">
                <a:latin typeface="Times New Roman" pitchFamily="18" charset="0"/>
                <a:cs typeface="Times New Roman" pitchFamily="18" charset="0"/>
              </a:rPr>
              <a:t>terpenes</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terpenoids</a:t>
            </a:r>
            <a:r>
              <a:rPr lang="en-US" sz="32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flavonoids, </a:t>
            </a:r>
            <a:r>
              <a:rPr lang="en-US" sz="3000" dirty="0" smtClean="0">
                <a:latin typeface="Times New Roman" pitchFamily="18" charset="0"/>
                <a:cs typeface="Times New Roman" pitchFamily="18" charset="0"/>
              </a:rPr>
              <a:t>and </a:t>
            </a:r>
            <a:r>
              <a:rPr lang="en-US" sz="3000" dirty="0">
                <a:latin typeface="Times New Roman" pitchFamily="18" charset="0"/>
                <a:cs typeface="Times New Roman" pitchFamily="18" charset="0"/>
              </a:rPr>
              <a:t>polyphenols and  the separation of these compounds is currently in progress</a:t>
            </a:r>
            <a:r>
              <a:rPr lang="en-US" sz="3000" dirty="0" smtClean="0">
                <a:latin typeface="Times New Roman" pitchFamily="18" charset="0"/>
                <a:cs typeface="Times New Roman" pitchFamily="18" charset="0"/>
              </a:rPr>
              <a:t>.</a:t>
            </a:r>
          </a:p>
        </p:txBody>
      </p:sp>
      <p:pic>
        <p:nvPicPr>
          <p:cNvPr id="46" name="Imag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 y="200"/>
            <a:ext cx="3099744"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07056" y="200"/>
            <a:ext cx="3099744" cy="28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Rectangle 48"/>
          <p:cNvSpPr/>
          <p:nvPr/>
        </p:nvSpPr>
        <p:spPr>
          <a:xfrm>
            <a:off x="14785843" y="8065146"/>
            <a:ext cx="12960000" cy="12261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1272" tIns="40635" rIns="81272" bIns="40635"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MA" sz="3600" b="1" cap="all" dirty="0" err="1" smtClean="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results</a:t>
            </a:r>
            <a:endParaRPr lang="fr-FR"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pic>
        <p:nvPicPr>
          <p:cNvPr id="5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1840" y="4536753"/>
            <a:ext cx="6480000"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80443" y="4536754"/>
            <a:ext cx="6414845"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Rectangle 60"/>
          <p:cNvSpPr/>
          <p:nvPr/>
        </p:nvSpPr>
        <p:spPr>
          <a:xfrm>
            <a:off x="937744" y="4537322"/>
            <a:ext cx="12958560" cy="29214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46304" tIns="73152" rIns="146304" bIns="73152" rtlCol="0" anchor="ctr"/>
          <a:lstStyle/>
          <a:p>
            <a:pPr algn="ctr"/>
            <a:endParaRPr lang="fr-FR"/>
          </a:p>
        </p:txBody>
      </p:sp>
      <p:sp>
        <p:nvSpPr>
          <p:cNvPr id="62" name="Rectangle 61"/>
          <p:cNvSpPr/>
          <p:nvPr/>
        </p:nvSpPr>
        <p:spPr>
          <a:xfrm>
            <a:off x="937744" y="4536754"/>
            <a:ext cx="12960000" cy="1035407"/>
          </a:xfrm>
          <a:prstGeom prst="rect">
            <a:avLst/>
          </a:prstGeom>
        </p:spPr>
        <p:style>
          <a:lnRef idx="2">
            <a:schemeClr val="dk1">
              <a:shade val="50000"/>
            </a:schemeClr>
          </a:lnRef>
          <a:fillRef idx="1">
            <a:schemeClr val="dk1"/>
          </a:fillRef>
          <a:effectRef idx="0">
            <a:schemeClr val="dk1"/>
          </a:effectRef>
          <a:fontRef idx="minor">
            <a:schemeClr val="lt1"/>
          </a:fontRef>
        </p:style>
        <p:txBody>
          <a:bodyPr lIns="146304" tIns="73152" rIns="146304" bIns="73152" rtlCol="0" anchor="ctr"/>
          <a:lstStyle/>
          <a:p>
            <a:pPr algn="ctr"/>
            <a:r>
              <a:rPr lang="fr-MA" sz="3600" b="1" cap="all" dirty="0" smtClean="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Objectives</a:t>
            </a:r>
            <a:endParaRPr lang="fr-FR" sz="3600" b="1" cap="all" dirty="0">
              <a:ln/>
              <a:solidFill>
                <a:schemeClr val="accent2">
                  <a:lumMod val="60000"/>
                  <a:lumOff val="40000"/>
                </a:schemeClr>
              </a:solidFill>
              <a:effectLst>
                <a:glow rad="63500">
                  <a:schemeClr val="accent6">
                    <a:satMod val="175000"/>
                    <a:alpha val="40000"/>
                  </a:schemeClr>
                </a:glow>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63" name="Rectangle 62"/>
          <p:cNvSpPr/>
          <p:nvPr/>
        </p:nvSpPr>
        <p:spPr>
          <a:xfrm>
            <a:off x="1144688" y="5587522"/>
            <a:ext cx="12751616" cy="1871282"/>
          </a:xfrm>
          <a:prstGeom prst="rect">
            <a:avLst/>
          </a:prstGeom>
        </p:spPr>
        <p:txBody>
          <a:bodyPr wrap="square" lIns="146304" tIns="73152" rIns="146304" bIns="73152">
            <a:spAutoFit/>
          </a:bodyPr>
          <a:lstStyle/>
          <a:p>
            <a:pPr algn="justLow"/>
            <a:r>
              <a:rPr lang="en-US" sz="2800" dirty="0">
                <a:latin typeface="Times New Roman" pitchFamily="18" charset="0"/>
                <a:cs typeface="Times New Roman" pitchFamily="18" charset="0"/>
              </a:rPr>
              <a:t>Our interest is focused in particular </a:t>
            </a:r>
            <a:r>
              <a:rPr lang="en-US" sz="2800" dirty="0" smtClean="0">
                <a:latin typeface="Times New Roman" pitchFamily="18" charset="0"/>
                <a:cs typeface="Times New Roman" pitchFamily="18" charset="0"/>
              </a:rPr>
              <a:t>on : </a:t>
            </a:r>
            <a:endParaRPr lang="en-US" sz="2800" dirty="0">
              <a:latin typeface="Times New Roman" pitchFamily="18" charset="0"/>
              <a:cs typeface="Times New Roman" pitchFamily="18" charset="0"/>
            </a:endParaRPr>
          </a:p>
          <a:p>
            <a:pPr marL="457200" indent="-457200" algn="justLow">
              <a:buFont typeface="Wingdings" pitchFamily="2" charset="2"/>
              <a:buChar char="v"/>
            </a:pPr>
            <a:r>
              <a:rPr lang="en-US" sz="2800" dirty="0">
                <a:latin typeface="Times New Roman" pitchFamily="18" charset="0"/>
                <a:cs typeface="Times New Roman" pitchFamily="18" charset="0"/>
              </a:rPr>
              <a:t>Extraction of the leaves </a:t>
            </a:r>
            <a:r>
              <a:rPr lang="en-US" sz="2800" dirty="0" smtClean="0">
                <a:latin typeface="Times New Roman" pitchFamily="18" charset="0"/>
                <a:cs typeface="Times New Roman" pitchFamily="18" charset="0"/>
              </a:rPr>
              <a:t>of </a:t>
            </a:r>
            <a:r>
              <a:rPr lang="en-US" sz="2800" i="1" dirty="0" err="1" smtClean="0">
                <a:latin typeface="Times New Roman" pitchFamily="18" charset="0"/>
                <a:cs typeface="Times New Roman" pitchFamily="18" charset="0"/>
              </a:rPr>
              <a:t>Stachys</a:t>
            </a:r>
            <a:r>
              <a:rPr lang="en-US" sz="2800" i="1" dirty="0" smtClean="0">
                <a:latin typeface="Times New Roman" pitchFamily="18" charset="0"/>
                <a:cs typeface="Times New Roman" pitchFamily="18" charset="0"/>
              </a:rPr>
              <a:t> </a:t>
            </a:r>
            <a:r>
              <a:rPr lang="en-US" sz="2800" i="1" dirty="0" err="1" smtClean="0">
                <a:latin typeface="Times New Roman" pitchFamily="18" charset="0"/>
                <a:cs typeface="Times New Roman" pitchFamily="18" charset="0"/>
              </a:rPr>
              <a:t>mouretti</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with </a:t>
            </a:r>
            <a:r>
              <a:rPr lang="en-US" sz="2800" dirty="0">
                <a:latin typeface="Times New Roman" pitchFamily="18" charset="0"/>
                <a:cs typeface="Times New Roman" pitchFamily="18" charset="0"/>
              </a:rPr>
              <a:t>different solvents</a:t>
            </a:r>
            <a:r>
              <a:rPr lang="en-US" sz="2800" dirty="0" smtClean="0">
                <a:latin typeface="Times New Roman" pitchFamily="18" charset="0"/>
                <a:cs typeface="Times New Roman" pitchFamily="18" charset="0"/>
              </a:rPr>
              <a:t>.</a:t>
            </a:r>
          </a:p>
          <a:p>
            <a:pPr marL="457200" indent="-457200" algn="justLow">
              <a:buFont typeface="Wingdings" pitchFamily="2" charset="2"/>
              <a:buChar char="v"/>
            </a:pPr>
            <a:r>
              <a:rPr lang="en-US" sz="2800" dirty="0" smtClean="0">
                <a:latin typeface="Times New Roman" pitchFamily="18" charset="0"/>
                <a:cs typeface="Times New Roman" pitchFamily="18" charset="0"/>
              </a:rPr>
              <a:t>Preliminary phytochemical analysis </a:t>
            </a:r>
            <a:endParaRPr lang="en-US" sz="2800" dirty="0">
              <a:latin typeface="Times New Roman" pitchFamily="18" charset="0"/>
              <a:cs typeface="Times New Roman" pitchFamily="18" charset="0"/>
            </a:endParaRPr>
          </a:p>
          <a:p>
            <a:pPr marL="457200" indent="-457200" algn="justLow">
              <a:buFont typeface="Wingdings" pitchFamily="2" charset="2"/>
              <a:buChar char="v"/>
            </a:pPr>
            <a:r>
              <a:rPr lang="en-US" sz="2800" dirty="0">
                <a:latin typeface="Times New Roman" pitchFamily="18" charset="0"/>
                <a:cs typeface="Times New Roman" pitchFamily="18" charset="0"/>
              </a:rPr>
              <a:t>A</a:t>
            </a:r>
            <a:r>
              <a:rPr lang="en-US" sz="2800" dirty="0">
                <a:latin typeface="Times New Roman" pitchFamily="18" charset="0"/>
                <a:cs typeface="Times New Roman" pitchFamily="18" charset="0"/>
              </a:rPr>
              <a:t>nalyzed </a:t>
            </a:r>
            <a:r>
              <a:rPr lang="en-US" sz="2800" dirty="0">
                <a:latin typeface="Times New Roman" pitchFamily="18" charset="0"/>
                <a:cs typeface="Times New Roman" pitchFamily="18" charset="0"/>
              </a:rPr>
              <a:t>total phenolic and flavonoid contents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32" name="Graphique 31"/>
          <p:cNvGraphicFramePr>
            <a:graphicFrameLocks/>
          </p:cNvGraphicFramePr>
          <p:nvPr>
            <p:extLst>
              <p:ext uri="{D42A27DB-BD31-4B8C-83A1-F6EECF244321}">
                <p14:modId xmlns:p14="http://schemas.microsoft.com/office/powerpoint/2010/main" val="380786849"/>
              </p:ext>
            </p:extLst>
          </p:nvPr>
        </p:nvGraphicFramePr>
        <p:xfrm>
          <a:off x="17966217" y="12022023"/>
          <a:ext cx="6768752" cy="3091967"/>
        </p:xfrm>
        <a:graphic>
          <a:graphicData uri="http://schemas.openxmlformats.org/drawingml/2006/chart">
            <c:chart xmlns:c="http://schemas.openxmlformats.org/drawingml/2006/chart" xmlns:r="http://schemas.openxmlformats.org/officeDocument/2006/relationships" r:id="rId7"/>
          </a:graphicData>
        </a:graphic>
      </p:graphicFrame>
      <p:sp>
        <p:nvSpPr>
          <p:cNvPr id="2" name="Rectangle 1"/>
          <p:cNvSpPr/>
          <p:nvPr/>
        </p:nvSpPr>
        <p:spPr>
          <a:xfrm>
            <a:off x="3620495" y="218583"/>
            <a:ext cx="21458384" cy="707886"/>
          </a:xfrm>
          <a:prstGeom prst="rect">
            <a:avLst/>
          </a:prstGeom>
        </p:spPr>
        <p:txBody>
          <a:bodyPr wrap="square">
            <a:spAutoFit/>
          </a:bodyPr>
          <a:lstStyle/>
          <a:p>
            <a:pPr algn="ctr"/>
            <a:r>
              <a:rPr lang="en-US" sz="4000" dirty="0" smtClean="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Quantitative </a:t>
            </a:r>
            <a:r>
              <a:rPr lang="en-US" sz="40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Analysis of total phenolic and flavonoid contents from </a:t>
            </a:r>
            <a:r>
              <a:rPr lang="en-US" sz="4000" dirty="0" err="1">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Stachys</a:t>
            </a:r>
            <a:r>
              <a:rPr lang="en-US" sz="40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 </a:t>
            </a:r>
            <a:r>
              <a:rPr lang="en-US" sz="4000" dirty="0" err="1">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mouretii</a:t>
            </a:r>
            <a:r>
              <a:rPr lang="en-US" sz="40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 leaves </a:t>
            </a:r>
            <a:r>
              <a:rPr lang="en-US" sz="4000" dirty="0" smtClean="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extracts</a:t>
            </a:r>
            <a:endParaRPr lang="fr-FR" sz="4000" dirty="0">
              <a:ln w="18415" cmpd="sng">
                <a:solidFill>
                  <a:srgbClr val="FFFFFF"/>
                </a:solidFill>
                <a:prstDash val="solid"/>
              </a:ln>
              <a:solidFill>
                <a:srgbClr val="FFFFFF"/>
              </a:solidFill>
              <a:effectLst>
                <a:glow rad="63500">
                  <a:schemeClr val="accent6">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p:txBody>
      </p:sp>
      <p:sp>
        <p:nvSpPr>
          <p:cNvPr id="5" name="Rectangle 4"/>
          <p:cNvSpPr/>
          <p:nvPr/>
        </p:nvSpPr>
        <p:spPr>
          <a:xfrm>
            <a:off x="14761840" y="30747666"/>
            <a:ext cx="12752152" cy="1015663"/>
          </a:xfrm>
          <a:prstGeom prst="rect">
            <a:avLst/>
          </a:prstGeom>
        </p:spPr>
        <p:txBody>
          <a:bodyPr wrap="square">
            <a:spAutoFit/>
          </a:bodyPr>
          <a:lstStyle/>
          <a:p>
            <a:pPr marL="457200" indent="-457200">
              <a:spcAft>
                <a:spcPts val="800"/>
              </a:spcAft>
              <a:buFont typeface="Wingdings" panose="05000000000000000000" pitchFamily="2" charset="2"/>
              <a:buChar char="v"/>
            </a:pPr>
            <a:r>
              <a:rPr lang="en-US" sz="3000" dirty="0">
                <a:latin typeface="Times New Roman" pitchFamily="18" charset="0"/>
                <a:cs typeface="Times New Roman" pitchFamily="18" charset="0"/>
              </a:rPr>
              <a:t>Ethyl acetate extract of </a:t>
            </a:r>
            <a:r>
              <a:rPr lang="en-US" sz="3000" i="1" dirty="0" err="1">
                <a:latin typeface="Times New Roman" pitchFamily="18" charset="0"/>
                <a:cs typeface="Times New Roman" pitchFamily="18" charset="0"/>
              </a:rPr>
              <a:t>Stachys</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moureti</a:t>
            </a:r>
            <a:r>
              <a:rPr lang="en-US" sz="3000" i="1" dirty="0">
                <a:latin typeface="Times New Roman" pitchFamily="18" charset="0"/>
                <a:cs typeface="Times New Roman" pitchFamily="18" charset="0"/>
              </a:rPr>
              <a:t> </a:t>
            </a:r>
            <a:r>
              <a:rPr lang="en-US" sz="3000" dirty="0">
                <a:latin typeface="Times New Roman" pitchFamily="18" charset="0"/>
                <a:cs typeface="Times New Roman" pitchFamily="18" charset="0"/>
              </a:rPr>
              <a:t>was found to contain the highest phenolic and flavonoids content</a:t>
            </a:r>
            <a:endParaRPr lang="fr-FR" sz="3000" dirty="0">
              <a:latin typeface="Times New Roman" pitchFamily="18" charset="0"/>
              <a:cs typeface="Times New Roman" pitchFamily="18" charset="0"/>
            </a:endParaRPr>
          </a:p>
        </p:txBody>
      </p:sp>
      <p:sp>
        <p:nvSpPr>
          <p:cNvPr id="6" name="Rectangle 5"/>
          <p:cNvSpPr/>
          <p:nvPr/>
        </p:nvSpPr>
        <p:spPr>
          <a:xfrm>
            <a:off x="14734915" y="31899794"/>
            <a:ext cx="12779077" cy="1015663"/>
          </a:xfrm>
          <a:prstGeom prst="rect">
            <a:avLst/>
          </a:prstGeom>
        </p:spPr>
        <p:txBody>
          <a:bodyPr wrap="square">
            <a:spAutoFit/>
          </a:bodyPr>
          <a:lstStyle/>
          <a:p>
            <a:pPr marL="342900" lvl="0" indent="-342900">
              <a:spcAft>
                <a:spcPts val="800"/>
              </a:spcAft>
              <a:buFont typeface="Wingdings" panose="05000000000000000000" pitchFamily="2" charset="2"/>
              <a:buChar char=""/>
              <a:tabLst>
                <a:tab pos="457200" algn="l"/>
              </a:tabLst>
            </a:pPr>
            <a:r>
              <a:rPr lang="en-US" sz="3000" dirty="0" smtClean="0">
                <a:latin typeface="Times New Roman" pitchFamily="18" charset="0"/>
                <a:cs typeface="Times New Roman" pitchFamily="18" charset="0"/>
              </a:rPr>
              <a:t> Leaves </a:t>
            </a:r>
            <a:r>
              <a:rPr lang="en-US" sz="3000" dirty="0">
                <a:latin typeface="Times New Roman" pitchFamily="18" charset="0"/>
                <a:cs typeface="Times New Roman" pitchFamily="18" charset="0"/>
              </a:rPr>
              <a:t>of </a:t>
            </a:r>
            <a:r>
              <a:rPr lang="en-US" sz="3000" i="1" dirty="0" err="1">
                <a:latin typeface="Times New Roman" pitchFamily="18" charset="0"/>
                <a:cs typeface="Times New Roman" pitchFamily="18" charset="0"/>
              </a:rPr>
              <a:t>Stachys</a:t>
            </a:r>
            <a:r>
              <a:rPr lang="en-US" sz="3000" i="1" dirty="0">
                <a:latin typeface="Times New Roman" pitchFamily="18" charset="0"/>
                <a:cs typeface="Times New Roman" pitchFamily="18" charset="0"/>
              </a:rPr>
              <a:t> </a:t>
            </a:r>
            <a:r>
              <a:rPr lang="en-US" sz="3000" i="1" dirty="0" err="1">
                <a:latin typeface="Times New Roman" pitchFamily="18" charset="0"/>
                <a:cs typeface="Times New Roman" pitchFamily="18" charset="0"/>
              </a:rPr>
              <a:t>moureti</a:t>
            </a:r>
            <a:r>
              <a:rPr lang="en-US" sz="3000" i="1"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are </a:t>
            </a:r>
            <a:r>
              <a:rPr lang="en-US" sz="3000" dirty="0">
                <a:latin typeface="Times New Roman" pitchFamily="18" charset="0"/>
                <a:cs typeface="Times New Roman" pitchFamily="18" charset="0"/>
              </a:rPr>
              <a:t>the rich source of phenolic compounds that can play an important role in preventing the progression of many diseases.</a:t>
            </a:r>
            <a:endParaRPr lang="fr-FR" sz="3000" dirty="0">
              <a:latin typeface="Times New Roman" pitchFamily="18" charset="0"/>
              <a:cs typeface="Times New Roman" pitchFamily="18" charset="0"/>
            </a:endParaRPr>
          </a:p>
        </p:txBody>
      </p:sp>
      <p:sp>
        <p:nvSpPr>
          <p:cNvPr id="10" name="Rectangle 9"/>
          <p:cNvSpPr/>
          <p:nvPr/>
        </p:nvSpPr>
        <p:spPr>
          <a:xfrm>
            <a:off x="15021290" y="15832383"/>
            <a:ext cx="4818883" cy="553998"/>
          </a:xfrm>
          <a:prstGeom prst="rect">
            <a:avLst/>
          </a:prstGeom>
        </p:spPr>
        <p:txBody>
          <a:bodyPr wrap="none">
            <a:spAutoFit/>
          </a:bodyPr>
          <a:lstStyle/>
          <a:p>
            <a:r>
              <a:rPr lang="en-US"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Total phenols content (TPC)</a:t>
            </a:r>
            <a:endParaRPr lang="fr-FR" sz="3000" dirty="0"/>
          </a:p>
        </p:txBody>
      </p:sp>
      <p:sp>
        <p:nvSpPr>
          <p:cNvPr id="13" name="Rectangle 12"/>
          <p:cNvSpPr/>
          <p:nvPr/>
        </p:nvSpPr>
        <p:spPr>
          <a:xfrm>
            <a:off x="14846685" y="16471498"/>
            <a:ext cx="13067516" cy="1477328"/>
          </a:xfrm>
          <a:prstGeom prst="rect">
            <a:avLst/>
          </a:prstGeom>
        </p:spPr>
        <p:txBody>
          <a:bodyPr wrap="square">
            <a:spAutoFit/>
          </a:bodyPr>
          <a:lstStyle/>
          <a:p>
            <a:pPr marL="457200" indent="-457200">
              <a:spcAft>
                <a:spcPts val="800"/>
              </a:spcAft>
              <a:buFont typeface="Wingdings" panose="05000000000000000000" pitchFamily="2" charset="2"/>
              <a:buChar char="§"/>
            </a:pPr>
            <a:r>
              <a:rPr lang="en-US" sz="3000" dirty="0">
                <a:latin typeface="Times New Roman" pitchFamily="18" charset="0"/>
                <a:cs typeface="Times New Roman" pitchFamily="18" charset="0"/>
              </a:rPr>
              <a:t>The</a:t>
            </a:r>
            <a:r>
              <a:rPr lang="en-US" sz="3000" dirty="0">
                <a:solidFill>
                  <a:srgbClr val="231916"/>
                </a:solidFill>
                <a:latin typeface="Times New Roman" panose="02020603050405020304" pitchFamily="18" charset="0"/>
                <a:ea typeface="Calibri" panose="020F0502020204030204" pitchFamily="34" charset="0"/>
                <a:cs typeface="Times New Roman" panose="02020603050405020304" pitchFamily="18" charset="0"/>
              </a:rPr>
              <a:t> </a:t>
            </a:r>
            <a:r>
              <a:rPr lang="en-US" sz="3000" dirty="0">
                <a:latin typeface="Times New Roman" pitchFamily="18" charset="0"/>
                <a:cs typeface="Times New Roman" pitchFamily="18" charset="0"/>
              </a:rPr>
              <a:t>TPC of the various leaves extract is expressed in terms of GAE and presented in </a:t>
            </a:r>
            <a:r>
              <a:rPr lang="en-US" sz="3000" dirty="0" smtClean="0">
                <a:latin typeface="Times New Roman" pitchFamily="18" charset="0"/>
                <a:cs typeface="Times New Roman" pitchFamily="18" charset="0"/>
              </a:rPr>
              <a:t>figure 2. The TPC were calculated using the following linear regression equation obtained from the standard plot of </a:t>
            </a:r>
            <a:r>
              <a:rPr lang="en-US" sz="3000" dirty="0" err="1" smtClean="0">
                <a:latin typeface="Times New Roman" pitchFamily="18" charset="0"/>
                <a:cs typeface="Times New Roman" pitchFamily="18" charset="0"/>
              </a:rPr>
              <a:t>gallic</a:t>
            </a:r>
            <a:r>
              <a:rPr lang="en-US" sz="3000" dirty="0" smtClean="0">
                <a:latin typeface="Times New Roman" pitchFamily="18" charset="0"/>
                <a:cs typeface="Times New Roman" pitchFamily="18" charset="0"/>
              </a:rPr>
              <a:t> acid </a:t>
            </a:r>
            <a:endParaRPr lang="fr-FR" sz="3000" dirty="0">
              <a:latin typeface="Times New Roman" pitchFamily="18" charset="0"/>
              <a:cs typeface="Times New Roman" pitchFamily="18" charset="0"/>
            </a:endParaRPr>
          </a:p>
        </p:txBody>
      </p:sp>
      <p:sp>
        <p:nvSpPr>
          <p:cNvPr id="16" name="Rectangle 15"/>
          <p:cNvSpPr/>
          <p:nvPr/>
        </p:nvSpPr>
        <p:spPr>
          <a:xfrm>
            <a:off x="15281844" y="17992298"/>
            <a:ext cx="2842446" cy="461665"/>
          </a:xfrm>
          <a:prstGeom prst="rect">
            <a:avLst/>
          </a:prstGeom>
        </p:spPr>
        <p:txBody>
          <a:bodyPr wrap="none">
            <a:spAutoFit/>
          </a:bodyPr>
          <a:lstStyle/>
          <a:p>
            <a:pPr algn="ctr">
              <a:defRPr sz="900" b="0" i="0" u="none" strike="noStrike" kern="1200" baseline="0">
                <a:solidFill>
                  <a:sysClr val="windowText" lastClr="000000">
                    <a:lumMod val="65000"/>
                    <a:lumOff val="35000"/>
                  </a:sysClr>
                </a:solidFill>
                <a:latin typeface="+mn-lt"/>
                <a:ea typeface="+mn-ea"/>
                <a:cs typeface="+mn-cs"/>
              </a:defRPr>
            </a:pPr>
            <a:r>
              <a:rPr lang="en-US"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Times New Roman" panose="02020603050405020304" pitchFamily="18" charset="0"/>
                <a:cs typeface="Times New Roman" panose="02020603050405020304" pitchFamily="18" charset="0"/>
              </a:rPr>
              <a:t>y = 0,0171x + 0,2091</a:t>
            </a:r>
            <a:endParaRPr lang="en-US" sz="2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Times New Roman" panose="02020603050405020304" pitchFamily="18" charset="0"/>
              <a:cs typeface="Times New Roman" panose="02020603050405020304" pitchFamily="18" charset="0"/>
            </a:endParaRPr>
          </a:p>
        </p:txBody>
      </p:sp>
      <p:sp>
        <p:nvSpPr>
          <p:cNvPr id="17" name="Rectangle 16"/>
          <p:cNvSpPr/>
          <p:nvPr/>
        </p:nvSpPr>
        <p:spPr>
          <a:xfrm>
            <a:off x="18112730" y="17930242"/>
            <a:ext cx="9769999" cy="553998"/>
          </a:xfrm>
          <a:prstGeom prst="rect">
            <a:avLst/>
          </a:prstGeom>
        </p:spPr>
        <p:txBody>
          <a:bodyPr wrap="square">
            <a:spAutoFit/>
          </a:bodyPr>
          <a:lstStyle/>
          <a:p>
            <a:r>
              <a:rPr lang="en-US" sz="3000" dirty="0">
                <a:latin typeface="Times New Roman" pitchFamily="18" charset="0"/>
                <a:cs typeface="Times New Roman" pitchFamily="18" charset="0"/>
              </a:rPr>
              <a:t>w</a:t>
            </a:r>
            <a:r>
              <a:rPr lang="en-US" sz="3000" dirty="0" smtClean="0">
                <a:latin typeface="Times New Roman" pitchFamily="18" charset="0"/>
                <a:cs typeface="Times New Roman" pitchFamily="18" charset="0"/>
              </a:rPr>
              <a:t>here </a:t>
            </a:r>
            <a:r>
              <a:rPr lang="en-US" sz="3000" dirty="0">
                <a:latin typeface="Times New Roman" pitchFamily="18" charset="0"/>
                <a:cs typeface="Times New Roman" pitchFamily="18" charset="0"/>
              </a:rPr>
              <a:t>y is absorbance and x is the amount of </a:t>
            </a:r>
            <a:r>
              <a:rPr lang="en-US" sz="3000" dirty="0" err="1">
                <a:latin typeface="Times New Roman" pitchFamily="18" charset="0"/>
                <a:cs typeface="Times New Roman" pitchFamily="18" charset="0"/>
              </a:rPr>
              <a:t>gallic</a:t>
            </a:r>
            <a:r>
              <a:rPr lang="en-US" sz="3000" dirty="0">
                <a:latin typeface="Times New Roman" pitchFamily="18" charset="0"/>
                <a:cs typeface="Times New Roman" pitchFamily="18" charset="0"/>
              </a:rPr>
              <a:t> acid </a:t>
            </a:r>
            <a:r>
              <a:rPr lang="en-US" sz="3000" dirty="0" smtClean="0">
                <a:latin typeface="Times New Roman" pitchFamily="18" charset="0"/>
                <a:cs typeface="Times New Roman" pitchFamily="18" charset="0"/>
              </a:rPr>
              <a:t>in µg </a:t>
            </a:r>
            <a:endParaRPr lang="fr-FR" sz="3000" dirty="0">
              <a:latin typeface="Times New Roman" pitchFamily="18" charset="0"/>
              <a:cs typeface="Times New Roman" pitchFamily="18" charset="0"/>
            </a:endParaRPr>
          </a:p>
        </p:txBody>
      </p:sp>
      <p:sp>
        <p:nvSpPr>
          <p:cNvPr id="48" name="Rectangle 47"/>
          <p:cNvSpPr/>
          <p:nvPr/>
        </p:nvSpPr>
        <p:spPr>
          <a:xfrm>
            <a:off x="15006411" y="21674658"/>
            <a:ext cx="5354286" cy="553998"/>
          </a:xfrm>
          <a:prstGeom prst="rect">
            <a:avLst/>
          </a:prstGeom>
        </p:spPr>
        <p:txBody>
          <a:bodyPr wrap="none">
            <a:spAutoFit/>
          </a:bodyPr>
          <a:lstStyle/>
          <a:p>
            <a:r>
              <a:rPr lang="en-US" sz="3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Total Flavonoids content (TFC)</a:t>
            </a:r>
            <a:endParaRPr lang="fr-FR" sz="3000" dirty="0"/>
          </a:p>
        </p:txBody>
      </p:sp>
      <p:sp>
        <p:nvSpPr>
          <p:cNvPr id="18" name="Rectangle 17"/>
          <p:cNvSpPr/>
          <p:nvPr/>
        </p:nvSpPr>
        <p:spPr>
          <a:xfrm>
            <a:off x="14833848" y="22250722"/>
            <a:ext cx="12805862" cy="1508105"/>
          </a:xfrm>
          <a:prstGeom prst="rect">
            <a:avLst/>
          </a:prstGeom>
        </p:spPr>
        <p:txBody>
          <a:bodyPr wrap="square">
            <a:spAutoFit/>
          </a:bodyPr>
          <a:lstStyle/>
          <a:p>
            <a:pPr marL="457200" indent="-457200">
              <a:spcAft>
                <a:spcPts val="800"/>
              </a:spcAft>
              <a:buFont typeface="Wingdings" panose="05000000000000000000" pitchFamily="2" charset="2"/>
              <a:buChar char="§"/>
            </a:pPr>
            <a:r>
              <a:rPr lang="en-US" sz="3000" dirty="0">
                <a:latin typeface="Times New Roman" pitchFamily="18" charset="0"/>
                <a:cs typeface="Times New Roman" pitchFamily="18" charset="0"/>
              </a:rPr>
              <a:t>The</a:t>
            </a:r>
            <a:r>
              <a:rPr lang="en-US" sz="3200" dirty="0">
                <a:solidFill>
                  <a:srgbClr val="231916"/>
                </a:solidFill>
                <a:latin typeface="Times-Roman"/>
                <a:ea typeface="Calibri" panose="020F0502020204030204" pitchFamily="34" charset="0"/>
                <a:cs typeface="Arial" panose="020B0604020202020204" pitchFamily="34" charset="0"/>
              </a:rPr>
              <a:t> </a:t>
            </a:r>
            <a:r>
              <a:rPr lang="en-US" sz="3000" dirty="0">
                <a:latin typeface="Times New Roman" pitchFamily="18" charset="0"/>
                <a:cs typeface="Times New Roman" pitchFamily="18" charset="0"/>
              </a:rPr>
              <a:t>TFCs of the various crude extracts are expressed in terms of The </a:t>
            </a:r>
            <a:r>
              <a:rPr lang="en-US" sz="3000" dirty="0" smtClean="0">
                <a:latin typeface="Times New Roman" pitchFamily="18" charset="0"/>
                <a:cs typeface="Times New Roman" pitchFamily="18" charset="0"/>
              </a:rPr>
              <a:t>TFC </a:t>
            </a:r>
            <a:r>
              <a:rPr lang="en-US" sz="3000" dirty="0">
                <a:latin typeface="Times New Roman" pitchFamily="18" charset="0"/>
                <a:cs typeface="Times New Roman" pitchFamily="18" charset="0"/>
              </a:rPr>
              <a:t>of QE and are presented in Table 3. The </a:t>
            </a:r>
            <a:r>
              <a:rPr lang="en-US" sz="3000" dirty="0" smtClean="0">
                <a:latin typeface="Times New Roman" pitchFamily="18" charset="0"/>
                <a:cs typeface="Times New Roman" pitchFamily="18" charset="0"/>
              </a:rPr>
              <a:t>TFC </a:t>
            </a:r>
            <a:r>
              <a:rPr lang="en-US" sz="3000" dirty="0">
                <a:latin typeface="Times New Roman" pitchFamily="18" charset="0"/>
                <a:cs typeface="Times New Roman" pitchFamily="18" charset="0"/>
              </a:rPr>
              <a:t>were calculated using the following linear regression equation obtained from the standard plot of </a:t>
            </a:r>
            <a:r>
              <a:rPr lang="en-US" sz="3000" dirty="0" err="1">
                <a:latin typeface="Times New Roman" pitchFamily="18" charset="0"/>
                <a:cs typeface="Times New Roman" pitchFamily="18" charset="0"/>
              </a:rPr>
              <a:t>quercetin</a:t>
            </a:r>
            <a:r>
              <a:rPr lang="en-US" sz="3000" dirty="0">
                <a:latin typeface="Times New Roman" pitchFamily="18" charset="0"/>
                <a:cs typeface="Times New Roman" pitchFamily="18" charset="0"/>
              </a:rPr>
              <a:t>:</a:t>
            </a:r>
            <a:endParaRPr lang="fr-FR" sz="3000" dirty="0">
              <a:latin typeface="Times New Roman" pitchFamily="18" charset="0"/>
              <a:cs typeface="Times New Roman" pitchFamily="18" charset="0"/>
            </a:endParaRPr>
          </a:p>
        </p:txBody>
      </p:sp>
      <p:sp>
        <p:nvSpPr>
          <p:cNvPr id="50" name="ZoneTexte 49"/>
          <p:cNvSpPr txBox="1"/>
          <p:nvPr/>
        </p:nvSpPr>
        <p:spPr>
          <a:xfrm>
            <a:off x="15012868" y="21170602"/>
            <a:ext cx="12417616" cy="440120"/>
          </a:xfrm>
          <a:prstGeom prst="rect">
            <a:avLst/>
          </a:prstGeom>
          <a:noFill/>
        </p:spPr>
        <p:txBody>
          <a:bodyPr wrap="square" lIns="146304" tIns="73152" rIns="146304" bIns="73152" rtlCol="0">
            <a:spAutoFit/>
          </a:bodyPr>
          <a:lstStyle/>
          <a:p>
            <a:pPr algn="ctr"/>
            <a:r>
              <a:rPr lang="fr-MA" sz="1900" b="1" dirty="0">
                <a:latin typeface="Times New Roman" pitchFamily="18" charset="0"/>
                <a:cs typeface="Times New Roman" pitchFamily="18" charset="0"/>
              </a:rPr>
              <a:t>Fig. </a:t>
            </a:r>
            <a:r>
              <a:rPr lang="fr-MA" sz="1900" b="1" dirty="0" smtClean="0">
                <a:latin typeface="Times New Roman" pitchFamily="18" charset="0"/>
                <a:cs typeface="Times New Roman" pitchFamily="18" charset="0"/>
              </a:rPr>
              <a:t>2</a:t>
            </a:r>
            <a:r>
              <a:rPr lang="fr-M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TPC of ethyl acetate and methanol extracts from the leaves of </a:t>
            </a:r>
            <a:r>
              <a:rPr lang="en-US" sz="1900" i="1" dirty="0" err="1" smtClean="0">
                <a:latin typeface="Times New Roman" pitchFamily="18" charset="0"/>
                <a:cs typeface="Times New Roman" pitchFamily="18" charset="0"/>
              </a:rPr>
              <a:t>Stachys</a:t>
            </a:r>
            <a:r>
              <a:rPr lang="en-US" sz="1900" i="1" dirty="0" smtClean="0">
                <a:latin typeface="Times New Roman" pitchFamily="18" charset="0"/>
                <a:cs typeface="Times New Roman" pitchFamily="18" charset="0"/>
              </a:rPr>
              <a:t> </a:t>
            </a:r>
            <a:r>
              <a:rPr lang="en-US" sz="1900" i="1" dirty="0" err="1" smtClean="0">
                <a:latin typeface="Times New Roman" pitchFamily="18" charset="0"/>
                <a:cs typeface="Times New Roman" pitchFamily="18" charset="0"/>
              </a:rPr>
              <a:t>mouretii</a:t>
            </a:r>
            <a:r>
              <a:rPr lang="fr-MA" sz="1900" dirty="0" smtClean="0">
                <a:latin typeface="Times New Roman" pitchFamily="18" charset="0"/>
                <a:cs typeface="Times New Roman" pitchFamily="18" charset="0"/>
              </a:rPr>
              <a:t>. </a:t>
            </a:r>
            <a:endParaRPr lang="fr-FR" sz="1900" dirty="0">
              <a:latin typeface="Times New Roman" pitchFamily="18" charset="0"/>
              <a:cs typeface="Times New Roman" pitchFamily="18" charset="0"/>
            </a:endParaRPr>
          </a:p>
        </p:txBody>
      </p:sp>
      <p:sp>
        <p:nvSpPr>
          <p:cNvPr id="51" name="ZoneTexte 50"/>
          <p:cNvSpPr txBox="1"/>
          <p:nvPr/>
        </p:nvSpPr>
        <p:spPr>
          <a:xfrm>
            <a:off x="15171635" y="26433333"/>
            <a:ext cx="12417616" cy="440120"/>
          </a:xfrm>
          <a:prstGeom prst="rect">
            <a:avLst/>
          </a:prstGeom>
          <a:noFill/>
        </p:spPr>
        <p:txBody>
          <a:bodyPr wrap="square" lIns="146304" tIns="73152" rIns="146304" bIns="73152" rtlCol="0">
            <a:spAutoFit/>
          </a:bodyPr>
          <a:lstStyle/>
          <a:p>
            <a:pPr algn="ctr"/>
            <a:r>
              <a:rPr lang="fr-MA" sz="1900" b="1" dirty="0">
                <a:latin typeface="Times New Roman" pitchFamily="18" charset="0"/>
                <a:cs typeface="Times New Roman" pitchFamily="18" charset="0"/>
              </a:rPr>
              <a:t>Fig. </a:t>
            </a:r>
            <a:r>
              <a:rPr lang="fr-MA" sz="1900" b="1" dirty="0" smtClean="0">
                <a:latin typeface="Times New Roman" pitchFamily="18" charset="0"/>
                <a:cs typeface="Times New Roman" pitchFamily="18" charset="0"/>
              </a:rPr>
              <a:t>2</a:t>
            </a:r>
            <a:r>
              <a:rPr lang="fr-MA" sz="19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TPC of ethyl acetate and methanol extracts from the leaves of </a:t>
            </a:r>
            <a:r>
              <a:rPr lang="en-US" sz="1900" i="1" dirty="0" err="1" smtClean="0">
                <a:latin typeface="Times New Roman" pitchFamily="18" charset="0"/>
                <a:cs typeface="Times New Roman" pitchFamily="18" charset="0"/>
              </a:rPr>
              <a:t>Stachys</a:t>
            </a:r>
            <a:r>
              <a:rPr lang="en-US" sz="1900" i="1" dirty="0" smtClean="0">
                <a:latin typeface="Times New Roman" pitchFamily="18" charset="0"/>
                <a:cs typeface="Times New Roman" pitchFamily="18" charset="0"/>
              </a:rPr>
              <a:t> </a:t>
            </a:r>
            <a:r>
              <a:rPr lang="en-US" sz="1900" i="1" dirty="0" err="1" smtClean="0">
                <a:latin typeface="Times New Roman" pitchFamily="18" charset="0"/>
                <a:cs typeface="Times New Roman" pitchFamily="18" charset="0"/>
              </a:rPr>
              <a:t>mouretii</a:t>
            </a:r>
            <a:r>
              <a:rPr lang="fr-MA" sz="1900" dirty="0" smtClean="0">
                <a:latin typeface="Times New Roman" pitchFamily="18" charset="0"/>
                <a:cs typeface="Times New Roman" pitchFamily="18" charset="0"/>
              </a:rPr>
              <a:t>. </a:t>
            </a:r>
            <a:endParaRPr lang="fr-FR" sz="1900" dirty="0">
              <a:latin typeface="Times New Roman" pitchFamily="18" charset="0"/>
              <a:cs typeface="Times New Roman" pitchFamily="18" charset="0"/>
            </a:endParaRPr>
          </a:p>
        </p:txBody>
      </p:sp>
      <p:graphicFrame>
        <p:nvGraphicFramePr>
          <p:cNvPr id="52" name="Graphique 51"/>
          <p:cNvGraphicFramePr>
            <a:graphicFrameLocks/>
          </p:cNvGraphicFramePr>
          <p:nvPr>
            <p:extLst>
              <p:ext uri="{D42A27DB-BD31-4B8C-83A1-F6EECF244321}">
                <p14:modId xmlns:p14="http://schemas.microsoft.com/office/powerpoint/2010/main" val="3704156448"/>
              </p:ext>
            </p:extLst>
          </p:nvPr>
        </p:nvGraphicFramePr>
        <p:xfrm>
          <a:off x="18935676" y="23668087"/>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5" name="Graphique 54"/>
          <p:cNvGraphicFramePr>
            <a:graphicFrameLocks/>
          </p:cNvGraphicFramePr>
          <p:nvPr>
            <p:extLst>
              <p:ext uri="{D42A27DB-BD31-4B8C-83A1-F6EECF244321}">
                <p14:modId xmlns:p14="http://schemas.microsoft.com/office/powerpoint/2010/main" val="1012837170"/>
              </p:ext>
            </p:extLst>
          </p:nvPr>
        </p:nvGraphicFramePr>
        <p:xfrm>
          <a:off x="18838453" y="18411572"/>
          <a:ext cx="4572000" cy="2743200"/>
        </p:xfrm>
        <a:graphic>
          <a:graphicData uri="http://schemas.openxmlformats.org/drawingml/2006/chart">
            <c:chart xmlns:c="http://schemas.openxmlformats.org/drawingml/2006/chart" xmlns:r="http://schemas.openxmlformats.org/officeDocument/2006/relationships" r:id="rId9"/>
          </a:graphicData>
        </a:graphic>
      </p:graphicFrame>
      <p:pic>
        <p:nvPicPr>
          <p:cNvPr id="19" name="Image 18"/>
          <p:cNvPicPr>
            <a:picLocks noChangeAspect="1"/>
          </p:cNvPicPr>
          <p:nvPr/>
        </p:nvPicPr>
        <p:blipFill>
          <a:blip r:embed="rId10"/>
          <a:stretch>
            <a:fillRect/>
          </a:stretch>
        </p:blipFill>
        <p:spPr>
          <a:xfrm>
            <a:off x="936304" y="33357081"/>
            <a:ext cx="26858984" cy="2647420"/>
          </a:xfrm>
          <a:prstGeom prst="rect">
            <a:avLst/>
          </a:prstGeom>
        </p:spPr>
      </p:pic>
    </p:spTree>
    <p:extLst>
      <p:ext uri="{BB962C8B-B14F-4D97-AF65-F5344CB8AC3E}">
        <p14:creationId xmlns:p14="http://schemas.microsoft.com/office/powerpoint/2010/main" val="1565690376"/>
      </p:ext>
    </p:extLst>
  </p:cSld>
  <p:clrMapOvr>
    <a:masterClrMapping/>
  </p:clrMapOvr>
  <mc:AlternateContent xmlns:mc="http://schemas.openxmlformats.org/markup-compatibility/2006" xmlns:p14="http://schemas.microsoft.com/office/powerpoint/2010/main">
    <mc:Choice Requires="p14">
      <p:transition spd="slow" p14:dur="2000" advTm="312203"/>
    </mc:Choice>
    <mc:Fallback xmlns="">
      <p:transition spd="slow" advTm="312203"/>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1131</Words>
  <Application>Microsoft Office PowerPoint</Application>
  <PresentationFormat>Personnalisé</PresentationFormat>
  <Paragraphs>63</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Times New Roman</vt:lpstr>
      <vt:lpstr>Times-Roman</vt:lpstr>
      <vt:lpstr>Wingdings</vt:lpstr>
      <vt:lpstr>Thème Office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Abdelmoughite</dc:creator>
  <cp:lastModifiedBy>Abdelmoughite</cp:lastModifiedBy>
  <cp:revision>83</cp:revision>
  <dcterms:created xsi:type="dcterms:W3CDTF">2020-02-08T11:28:01Z</dcterms:created>
  <dcterms:modified xsi:type="dcterms:W3CDTF">2021-09-23T17:45:37Z</dcterms:modified>
</cp:coreProperties>
</file>