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8" r:id="rId4"/>
    <p:sldId id="261" r:id="rId5"/>
    <p:sldId id="263" r:id="rId6"/>
    <p:sldId id="266" r:id="rId7"/>
    <p:sldId id="262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56E9D"/>
    <a:srgbClr val="094C79"/>
    <a:srgbClr val="073759"/>
    <a:srgbClr val="EBFFFF"/>
    <a:srgbClr val="000000"/>
    <a:srgbClr val="EBE4AF"/>
    <a:srgbClr val="1A7B7C"/>
    <a:srgbClr val="804E2D"/>
    <a:srgbClr val="4F2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12" Type="http://schemas.microsoft.com/office/2007/relationships/hdphoto" Target="../media/hdphoto9.wdp"/><Relationship Id="rId17" Type="http://schemas.microsoft.com/office/2007/relationships/hdphoto" Target="../media/hdphoto11.wdp"/><Relationship Id="rId2" Type="http://schemas.openxmlformats.org/officeDocument/2006/relationships/image" Target="../media/image5.jp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microsoft.com/office/2007/relationships/hdphoto" Target="../media/hdphoto10.wdp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" y="3820235"/>
            <a:ext cx="89058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Quantification and immunolocalization of auxin in 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Prunus dulcis</a:t>
            </a:r>
            <a:r>
              <a:rPr lang="en-US" sz="20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(Mill.) D. A. Webb micrografts </a:t>
            </a:r>
            <a:r>
              <a:rPr lang="en-US" sz="20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endParaRPr lang="fr-FR" sz="1400" dirty="0">
              <a:latin typeface="Palatino Linotype" panose="02040502050505030304" pitchFamily="18" charset="0"/>
            </a:endParaRPr>
          </a:p>
          <a:p>
            <a:pPr algn="ctr"/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Sandra Caeiro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*, Tércia Lopes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Pedrosa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André Caeiro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Rita Pires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Faustino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Armindo Rosa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António Marreiros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Jorge Canhoto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Liliana </a:t>
            </a:r>
            <a:r>
              <a:rPr lang="pt-PT" sz="1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Marum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Sandra Correia </a:t>
            </a:r>
            <a:r>
              <a:rPr lang="pt-PT" sz="14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sz="1400" dirty="0">
              <a:latin typeface="Palatino Linotype" panose="02040502050505030304" pitchFamily="18" charset="0"/>
            </a:endParaRPr>
          </a:p>
          <a:p>
            <a:r>
              <a:rPr lang="en-US" sz="1100" baseline="30000" dirty="0">
                <a:latin typeface="Palatino Linotype" panose="02040502050505030304" pitchFamily="18" charset="0"/>
              </a:rPr>
              <a:t>1</a:t>
            </a:r>
            <a:r>
              <a:rPr lang="en-US" sz="1100" dirty="0">
                <a:latin typeface="Palatino Linotype" panose="02040502050505030304" pitchFamily="18" charset="0"/>
              </a:rPr>
              <a:t> </a:t>
            </a:r>
            <a:r>
              <a:rPr lang="fr-FR" sz="1100" dirty="0" err="1">
                <a:latin typeface="Palatino Linotype" panose="02040502050505030304" pitchFamily="18" charset="0"/>
              </a:rPr>
              <a:t>University</a:t>
            </a:r>
            <a:r>
              <a:rPr lang="fr-FR" sz="1100" dirty="0">
                <a:latin typeface="Palatino Linotype" panose="02040502050505030304" pitchFamily="18" charset="0"/>
              </a:rPr>
              <a:t> of Coimbra, Centre for </a:t>
            </a:r>
            <a:r>
              <a:rPr lang="fr-FR" sz="1100" dirty="0" err="1">
                <a:latin typeface="Palatino Linotype" panose="02040502050505030304" pitchFamily="18" charset="0"/>
              </a:rPr>
              <a:t>Functional</a:t>
            </a:r>
            <a:r>
              <a:rPr lang="fr-FR" sz="1100" dirty="0">
                <a:latin typeface="Palatino Linotype" panose="02040502050505030304" pitchFamily="18" charset="0"/>
              </a:rPr>
              <a:t> </a:t>
            </a:r>
            <a:r>
              <a:rPr lang="fr-FR" sz="1100" dirty="0" err="1">
                <a:latin typeface="Palatino Linotype" panose="02040502050505030304" pitchFamily="18" charset="0"/>
              </a:rPr>
              <a:t>Ecology</a:t>
            </a:r>
            <a:r>
              <a:rPr lang="fr-FR" sz="1100" dirty="0">
                <a:latin typeface="Palatino Linotype" panose="02040502050505030304" pitchFamily="18" charset="0"/>
              </a:rPr>
              <a:t>, </a:t>
            </a:r>
            <a:r>
              <a:rPr lang="fr-FR" sz="1100" dirty="0" err="1">
                <a:latin typeface="Palatino Linotype" panose="02040502050505030304" pitchFamily="18" charset="0"/>
              </a:rPr>
              <a:t>Department</a:t>
            </a:r>
            <a:r>
              <a:rPr lang="fr-FR" sz="1100" dirty="0">
                <a:latin typeface="Palatino Linotype" panose="02040502050505030304" pitchFamily="18" charset="0"/>
              </a:rPr>
              <a:t> of Life Sciences, </a:t>
            </a:r>
            <a:r>
              <a:rPr lang="fr-FR" sz="1100" dirty="0" err="1">
                <a:latin typeface="Palatino Linotype" panose="02040502050505030304" pitchFamily="18" charset="0"/>
              </a:rPr>
              <a:t>Calçada</a:t>
            </a:r>
            <a:r>
              <a:rPr lang="fr-FR" sz="1100" dirty="0">
                <a:latin typeface="Palatino Linotype" panose="02040502050505030304" pitchFamily="18" charset="0"/>
              </a:rPr>
              <a:t> </a:t>
            </a:r>
            <a:r>
              <a:rPr lang="fr-FR" sz="1100" dirty="0" err="1">
                <a:latin typeface="Palatino Linotype" panose="02040502050505030304" pitchFamily="18" charset="0"/>
              </a:rPr>
              <a:t>Martim</a:t>
            </a:r>
            <a:r>
              <a:rPr lang="fr-FR" sz="1100" dirty="0">
                <a:latin typeface="Palatino Linotype" panose="02040502050505030304" pitchFamily="18" charset="0"/>
              </a:rPr>
              <a:t> de Freitas, 3000-456 Coimbra, Portugal</a:t>
            </a:r>
          </a:p>
          <a:p>
            <a:r>
              <a:rPr lang="en-US" sz="1100" baseline="30000" dirty="0">
                <a:latin typeface="Palatino Linotype" panose="02040502050505030304" pitchFamily="18" charset="0"/>
              </a:rPr>
              <a:t>2 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Centro de Biotecnologia Agrícola e 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Agro-Alimentar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do Alentejo (CEBAL)/Instituto Politécnico de Beja (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IPBeja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7801-908 Beja, Portugal. </a:t>
            </a:r>
            <a:endParaRPr lang="fr-FR" sz="1100" dirty="0">
              <a:latin typeface="Palatino Linotype" panose="02040502050505030304" pitchFamily="18" charset="0"/>
            </a:endParaRPr>
          </a:p>
          <a:p>
            <a:r>
              <a:rPr lang="en-US" sz="1100" baseline="30000" dirty="0">
                <a:latin typeface="Palatino Linotype" panose="02040502050505030304" pitchFamily="18" charset="0"/>
              </a:rPr>
              <a:t>3 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MED – Instituto Mediterrâneo para a Agricultura, Ambiente e Desenvolvimento, CEBAL, 7801- 908, Beja, Portugal. </a:t>
            </a:r>
          </a:p>
          <a:p>
            <a:r>
              <a:rPr lang="en-US" sz="1100" baseline="30000" dirty="0">
                <a:latin typeface="Palatino Linotype" panose="02040502050505030304" pitchFamily="18" charset="0"/>
              </a:rPr>
              <a:t>4 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Direcção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Regional de Agricultura e Pescas do Algarve, Apartado 282, Patacão, 8001-904 Faro, Portugal. </a:t>
            </a:r>
            <a:endParaRPr lang="fr-FR" sz="1100" dirty="0">
              <a:latin typeface="Palatino Linotype" panose="02040502050505030304" pitchFamily="18" charset="0"/>
            </a:endParaRP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r>
              <a:rPr lang="en-US" sz="1200" b="1" dirty="0">
                <a:latin typeface="Palatino Linotype" panose="02040502050505030304" pitchFamily="18" charset="0"/>
              </a:rPr>
              <a:t>*</a:t>
            </a:r>
            <a:r>
              <a:rPr lang="en-US" sz="1200" dirty="0">
                <a:latin typeface="Palatino Linotype" panose="02040502050505030304" pitchFamily="18" charset="0"/>
              </a:rPr>
              <a:t> Corresponding author: </a:t>
            </a:r>
            <a:r>
              <a:rPr lang="en-GB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caeirosandra@hotmail.com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endParaRPr lang="fr-FR" sz="12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44748-DC8B-466A-9C7C-8CAB8369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70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C356BB7-8CD5-4923-AE56-273DE3E7B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13" y="6120232"/>
            <a:ext cx="1658711" cy="573279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5ADFF9E-8C2F-4FBE-BA28-5E6D050BB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81" y="6120232"/>
            <a:ext cx="1158195" cy="49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221" descr="MED - Mediterranean Institute for Agriculture, Environment and Development  - MED - Instituto Mediterrâneo para a Agricultura, Ambiente e  Desenvolvimento">
            <a:extLst>
              <a:ext uri="{FF2B5EF4-FFF2-40B4-BE49-F238E27FC236}">
                <a16:creationId xmlns:a16="http://schemas.microsoft.com/office/drawing/2014/main" id="{FBB7A08D-B292-41A8-BD1F-53B3B3D2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33" y="6157609"/>
            <a:ext cx="1158195" cy="4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B90D09C1-70B5-4C1C-BBD3-3593ADFD5627}"/>
              </a:ext>
            </a:extLst>
          </p:cNvPr>
          <p:cNvSpPr/>
          <p:nvPr/>
        </p:nvSpPr>
        <p:spPr>
          <a:xfrm>
            <a:off x="5965441" y="1047613"/>
            <a:ext cx="3456695" cy="3263557"/>
          </a:xfrm>
          <a:prstGeom prst="ellipse">
            <a:avLst/>
          </a:prstGeom>
          <a:solidFill>
            <a:srgbClr val="356E9D"/>
          </a:solidFill>
          <a:ln>
            <a:solidFill>
              <a:srgbClr val="356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771BBC-C79D-496F-B57E-40117B35A838}"/>
              </a:ext>
            </a:extLst>
          </p:cNvPr>
          <p:cNvSpPr/>
          <p:nvPr/>
        </p:nvSpPr>
        <p:spPr>
          <a:xfrm>
            <a:off x="2827452" y="1047613"/>
            <a:ext cx="3456695" cy="3263557"/>
          </a:xfrm>
          <a:prstGeom prst="ellipse">
            <a:avLst/>
          </a:prstGeom>
          <a:solidFill>
            <a:srgbClr val="094C79"/>
          </a:solidFill>
          <a:ln>
            <a:solidFill>
              <a:srgbClr val="094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C97219-7F4A-435E-9236-4884679BB01C}"/>
              </a:ext>
            </a:extLst>
          </p:cNvPr>
          <p:cNvSpPr/>
          <p:nvPr/>
        </p:nvSpPr>
        <p:spPr>
          <a:xfrm>
            <a:off x="-310537" y="1047743"/>
            <a:ext cx="3456695" cy="3263557"/>
          </a:xfrm>
          <a:prstGeom prst="ellipse">
            <a:avLst/>
          </a:prstGeom>
          <a:solidFill>
            <a:srgbClr val="073759"/>
          </a:solidFill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10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5E4D2-0BB3-4EA0-8C20-9992662C0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38" name="TextBox 3">
            <a:extLst>
              <a:ext uri="{FF2B5EF4-FFF2-40B4-BE49-F238E27FC236}">
                <a16:creationId xmlns:a16="http://schemas.microsoft.com/office/drawing/2014/main" id="{56D34E71-C7A4-409E-947F-EDCB7F5B1CE5}"/>
              </a:ext>
            </a:extLst>
          </p:cNvPr>
          <p:cNvSpPr txBox="1"/>
          <p:nvPr/>
        </p:nvSpPr>
        <p:spPr>
          <a:xfrm>
            <a:off x="419100" y="37722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A3F007E-BF8C-48A2-90AD-10F636FB3B72}"/>
              </a:ext>
            </a:extLst>
          </p:cNvPr>
          <p:cNvSpPr txBox="1"/>
          <p:nvPr/>
        </p:nvSpPr>
        <p:spPr>
          <a:xfrm>
            <a:off x="1065361" y="4896842"/>
            <a:ext cx="7013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Base for future studies on the molecular communication between scion and rootstock in almond grafts</a:t>
            </a:r>
            <a:endParaRPr lang="pt-PT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1791462-F0FF-4C5D-B861-9ADAA7147BD8}"/>
              </a:ext>
            </a:extLst>
          </p:cNvPr>
          <p:cNvSpPr txBox="1"/>
          <p:nvPr/>
        </p:nvSpPr>
        <p:spPr>
          <a:xfrm>
            <a:off x="6346" y="2273186"/>
            <a:ext cx="2821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ossible influence of scion IAA initial levels on micrografting success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50ADC9E-DEDC-44FB-A43C-9382B94FAAE7}"/>
              </a:ext>
            </a:extLst>
          </p:cNvPr>
          <p:cNvSpPr txBox="1"/>
          <p:nvPr/>
        </p:nvSpPr>
        <p:spPr>
          <a:xfrm>
            <a:off x="3024604" y="2273186"/>
            <a:ext cx="3062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18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endency for IAA accumulation at the graft union 21 days after micrografting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12862A7-0B89-4100-ABFC-FCD2F863C326}"/>
              </a:ext>
            </a:extLst>
          </p:cNvPr>
          <p:cNvSpPr txBox="1"/>
          <p:nvPr/>
        </p:nvSpPr>
        <p:spPr>
          <a:xfrm>
            <a:off x="6426053" y="2273186"/>
            <a:ext cx="2565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IAA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distribution</a:t>
            </a:r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dynamics</a:t>
            </a:r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possibly</a:t>
            </a:r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affect</a:t>
            </a:r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by</a:t>
            </a:r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21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days</a:t>
            </a:r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after</a:t>
            </a:r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micrografting</a:t>
            </a:r>
            <a:endParaRPr lang="pt-PT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89429F5-69EC-41F5-957E-3E670DBB7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1" t="10973" r="3709" b="26901"/>
          <a:stretch/>
        </p:blipFill>
        <p:spPr>
          <a:xfrm>
            <a:off x="3924300" y="5527298"/>
            <a:ext cx="1143000" cy="794849"/>
          </a:xfrm>
          <a:prstGeom prst="rect">
            <a:avLst/>
          </a:prstGeom>
        </p:spPr>
      </p:pic>
      <p:sp>
        <p:nvSpPr>
          <p:cNvPr id="19" name="Chaveta à direita 18">
            <a:extLst>
              <a:ext uri="{FF2B5EF4-FFF2-40B4-BE49-F238E27FC236}">
                <a16:creationId xmlns:a16="http://schemas.microsoft.com/office/drawing/2014/main" id="{7F50668F-95D4-4272-AEDA-70496D106492}"/>
              </a:ext>
            </a:extLst>
          </p:cNvPr>
          <p:cNvSpPr/>
          <p:nvPr/>
        </p:nvSpPr>
        <p:spPr>
          <a:xfrm rot="5400000">
            <a:off x="4405625" y="1559670"/>
            <a:ext cx="296357" cy="6273809"/>
          </a:xfrm>
          <a:prstGeom prst="rightBrace">
            <a:avLst/>
          </a:prstGeom>
          <a:ln w="19050">
            <a:solidFill>
              <a:srgbClr val="073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07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5E4D2-0BB3-4EA0-8C20-9992662C0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38" name="TextBox 3">
            <a:extLst>
              <a:ext uri="{FF2B5EF4-FFF2-40B4-BE49-F238E27FC236}">
                <a16:creationId xmlns:a16="http://schemas.microsoft.com/office/drawing/2014/main" id="{56D34E71-C7A4-409E-947F-EDCB7F5B1CE5}"/>
              </a:ext>
            </a:extLst>
          </p:cNvPr>
          <p:cNvSpPr txBox="1"/>
          <p:nvPr/>
        </p:nvSpPr>
        <p:spPr>
          <a:xfrm>
            <a:off x="419100" y="37722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9D6BEB38-E774-473D-BDE7-5ECEF5263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86" y="4522315"/>
            <a:ext cx="2012914" cy="895014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224FE6D-F537-466E-BC78-82073E7B38C2}"/>
              </a:ext>
            </a:extLst>
          </p:cNvPr>
          <p:cNvGrpSpPr/>
          <p:nvPr/>
        </p:nvGrpSpPr>
        <p:grpSpPr>
          <a:xfrm>
            <a:off x="1749287" y="5749205"/>
            <a:ext cx="5645426" cy="660631"/>
            <a:chOff x="-1621271" y="120049"/>
            <a:chExt cx="12150341" cy="1192234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328DECF-AD94-4979-AC57-2D2FD49AB3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42"/>
            <a:stretch/>
          </p:blipFill>
          <p:spPr bwMode="auto">
            <a:xfrm>
              <a:off x="1469072" y="213176"/>
              <a:ext cx="2535459" cy="1099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1BF5552-1314-4081-8055-E3E0C296C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71" r="63899"/>
            <a:stretch/>
          </p:blipFill>
          <p:spPr>
            <a:xfrm>
              <a:off x="-1621271" y="120049"/>
              <a:ext cx="2888772" cy="101619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95561E7-FD8B-4FB1-A9DE-7A9F82BEE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33460" r="-1487"/>
            <a:stretch/>
          </p:blipFill>
          <p:spPr>
            <a:xfrm>
              <a:off x="4004532" y="213176"/>
              <a:ext cx="6524538" cy="923067"/>
            </a:xfrm>
            <a:prstGeom prst="rect">
              <a:avLst/>
            </a:prstGeom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72412BAE-A9C6-441E-8327-D11A63AC71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27" y="4311837"/>
            <a:ext cx="1835452" cy="1125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39E4173-E548-4661-94AC-2B3F2AFB81AB}"/>
              </a:ext>
            </a:extLst>
          </p:cNvPr>
          <p:cNvSpPr txBox="1"/>
          <p:nvPr/>
        </p:nvSpPr>
        <p:spPr>
          <a:xfrm>
            <a:off x="449692" y="2428881"/>
            <a:ext cx="8244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5497" eaLnBrk="0" fontAlgn="base" hangingPunct="0">
              <a:spcBef>
                <a:spcPct val="0"/>
              </a:spcBef>
              <a:spcAft>
                <a:spcPts val="801"/>
              </a:spcAft>
            </a:pP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This work was made in the scope of CULTIVAR project (CENTRO-01-0145-FEDER-000020), co-financed  by  the  Regional  Operational 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  Centro  2020, Portugal  2020 and  European Union, through European Fund for Regional Development (ERDF);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Inov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Amendo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-AL: Microenxertia in vitro de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amendoeiras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selecionadas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 para a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promoção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 do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amendoal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 no Alentejo (ALT20-03-0246-FEDER-000068) supported by Program Alentejo 2020, through the European Fund for Regional Development (ERDF), within the scope of the Collective Action Support System - Transfer of scientific and technological knowledge. Domain of Competitiveness and Internationalization. Authors also acknowledge Centre for Functional Ecology, FCT for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Contrato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Programa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 to L. </a:t>
            </a:r>
            <a:r>
              <a:rPr lang="en-US" altLang="pt-P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Marum</a:t>
            </a:r>
            <a:r>
              <a:rPr lang="en-US" altLang="pt-PT" sz="1200" dirty="0">
                <a:solidFill>
                  <a:srgbClr val="000000"/>
                </a:solidFill>
                <a:latin typeface="Calibri" panose="020F0502020204030204" pitchFamily="34" charset="0"/>
              </a:rPr>
              <a:t> (CEECINST/00131/2018) and FCT for UIDB/05183/2020.</a:t>
            </a:r>
            <a:endParaRPr lang="pt-PT" altLang="pt-PT" sz="1200" dirty="0">
              <a:latin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D21BE0-B0B0-49BF-8C97-342AD2C30A41}"/>
              </a:ext>
            </a:extLst>
          </p:cNvPr>
          <p:cNvSpPr txBox="1"/>
          <p:nvPr/>
        </p:nvSpPr>
        <p:spPr>
          <a:xfrm>
            <a:off x="540908" y="1450368"/>
            <a:ext cx="8153400" cy="523220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dirty="0" err="1">
                <a:latin typeface="Palatino Linotype" panose="02040502050505030304" pitchFamily="18" charset="0"/>
              </a:rPr>
              <a:t>We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thank</a:t>
            </a:r>
            <a:r>
              <a:rPr lang="pt-PT" sz="1400" dirty="0">
                <a:latin typeface="Palatino Linotype" panose="02040502050505030304" pitchFamily="18" charset="0"/>
              </a:rPr>
              <a:t> Associação de Viveiristas do Distrito de Coimbra for </a:t>
            </a:r>
            <a:r>
              <a:rPr lang="pt-PT" sz="1400" dirty="0" err="1">
                <a:latin typeface="Palatino Linotype" panose="02040502050505030304" pitchFamily="18" charset="0"/>
              </a:rPr>
              <a:t>the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plant</a:t>
            </a:r>
            <a:r>
              <a:rPr lang="pt-PT" sz="1400" dirty="0">
                <a:latin typeface="Palatino Linotype" panose="02040502050505030304" pitchFamily="18" charset="0"/>
              </a:rPr>
              <a:t> material </a:t>
            </a:r>
            <a:r>
              <a:rPr lang="pt-PT" sz="1400" dirty="0" err="1">
                <a:latin typeface="Palatino Linotype" panose="02040502050505030304" pitchFamily="18" charset="0"/>
              </a:rPr>
              <a:t>provided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and</a:t>
            </a:r>
            <a:r>
              <a:rPr lang="pt-PT" sz="1400" dirty="0">
                <a:latin typeface="Palatino Linotype" panose="02040502050505030304" pitchFamily="18" charset="0"/>
              </a:rPr>
              <a:t> Dr. Mónica Zuzarte </a:t>
            </a:r>
            <a:r>
              <a:rPr lang="pt-PT" sz="1400" dirty="0" err="1">
                <a:latin typeface="Palatino Linotype" panose="02040502050505030304" pitchFamily="18" charset="0"/>
              </a:rPr>
              <a:t>and</a:t>
            </a:r>
            <a:r>
              <a:rPr lang="pt-PT" sz="1400" dirty="0">
                <a:latin typeface="Palatino Linotype" panose="02040502050505030304" pitchFamily="18" charset="0"/>
              </a:rPr>
              <a:t> Dr. Teresa Rodrigues for </a:t>
            </a:r>
            <a:r>
              <a:rPr lang="pt-PT" sz="1400" dirty="0" err="1">
                <a:latin typeface="Palatino Linotype" panose="02040502050505030304" pitchFamily="18" charset="0"/>
              </a:rPr>
              <a:t>their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help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with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microscopy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methodologies</a:t>
            </a:r>
            <a:r>
              <a:rPr lang="pt-PT" sz="1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59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322FC-DADD-4F95-8914-40DEFBB9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C30F43-46BD-404D-A059-AD08BB6163E2}"/>
              </a:ext>
            </a:extLst>
          </p:cNvPr>
          <p:cNvSpPr txBox="1"/>
          <p:nvPr/>
        </p:nvSpPr>
        <p:spPr>
          <a:xfrm>
            <a:off x="2382910" y="5900396"/>
            <a:ext cx="2815202" cy="338554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Immunolocalization of IAA</a:t>
            </a:r>
            <a:endParaRPr lang="pt-PT" sz="1600" b="1" dirty="0"/>
          </a:p>
        </p:txBody>
      </p:sp>
      <p:pic>
        <p:nvPicPr>
          <p:cNvPr id="19" name="Picture 2" descr="Microscope Free Icon of Selman Icons">
            <a:extLst>
              <a:ext uri="{FF2B5EF4-FFF2-40B4-BE49-F238E27FC236}">
                <a16:creationId xmlns:a16="http://schemas.microsoft.com/office/drawing/2014/main" id="{5D7449F8-32E6-4ED7-B151-047DE765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26" y="5463989"/>
            <a:ext cx="880022" cy="8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C555D34-119C-404B-8B1E-9601CCB344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8" r="8001" b="15622"/>
          <a:stretch/>
        </p:blipFill>
        <p:spPr>
          <a:xfrm>
            <a:off x="5266742" y="4231182"/>
            <a:ext cx="609604" cy="67831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3F13E12-B87F-46D6-8342-66BAD5DF58E2}"/>
              </a:ext>
            </a:extLst>
          </p:cNvPr>
          <p:cNvSpPr txBox="1"/>
          <p:nvPr/>
        </p:nvSpPr>
        <p:spPr>
          <a:xfrm>
            <a:off x="571498" y="359459"/>
            <a:ext cx="7429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Quantification and immunolocalization of auxin in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Prunus dulcis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(Mill.) D. A. Webb micrografts 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endParaRPr lang="fr-FR" sz="1200" dirty="0">
              <a:latin typeface="Palatino Linotype" panose="02040502050505030304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A24AC1B-7BB1-4E75-B91F-90B92CDB4143}"/>
              </a:ext>
            </a:extLst>
          </p:cNvPr>
          <p:cNvGrpSpPr/>
          <p:nvPr/>
        </p:nvGrpSpPr>
        <p:grpSpPr>
          <a:xfrm>
            <a:off x="156353" y="1457235"/>
            <a:ext cx="2778035" cy="1879748"/>
            <a:chOff x="689239" y="1037338"/>
            <a:chExt cx="2999451" cy="2108867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3D23BB60-605A-4685-81E8-9E20B14F6D72}"/>
                </a:ext>
              </a:extLst>
            </p:cNvPr>
            <p:cNvGrpSpPr/>
            <p:nvPr/>
          </p:nvGrpSpPr>
          <p:grpSpPr>
            <a:xfrm>
              <a:off x="689239" y="1037338"/>
              <a:ext cx="2999451" cy="2108867"/>
              <a:chOff x="2213239" y="966404"/>
              <a:chExt cx="2999451" cy="2108867"/>
            </a:xfrm>
          </p:grpSpPr>
          <p:grpSp>
            <p:nvGrpSpPr>
              <p:cNvPr id="23" name="Agrupar 22">
                <a:extLst>
                  <a:ext uri="{FF2B5EF4-FFF2-40B4-BE49-F238E27FC236}">
                    <a16:creationId xmlns:a16="http://schemas.microsoft.com/office/drawing/2014/main" id="{205A56B6-AAF6-46A5-85D3-B45ACCEECD40}"/>
                  </a:ext>
                </a:extLst>
              </p:cNvPr>
              <p:cNvGrpSpPr/>
              <p:nvPr/>
            </p:nvGrpSpPr>
            <p:grpSpPr>
              <a:xfrm>
                <a:off x="2887778" y="1045715"/>
                <a:ext cx="2324912" cy="2029556"/>
                <a:chOff x="926085" y="2303370"/>
                <a:chExt cx="3337759" cy="3097305"/>
              </a:xfrm>
            </p:grpSpPr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D5DC76CB-918D-4E26-8D89-1D4DA8C473BB}"/>
                    </a:ext>
                  </a:extLst>
                </p:cNvPr>
                <p:cNvSpPr txBox="1"/>
                <p:nvPr/>
              </p:nvSpPr>
              <p:spPr bwMode="auto">
                <a:xfrm>
                  <a:off x="2760559" y="2303370"/>
                  <a:ext cx="1144280" cy="579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algn="ctr" eaLnBrk="1" hangingPunct="1"/>
                  <a:r>
                    <a:rPr lang="pt-PT" sz="16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Scion</a:t>
                  </a:r>
                  <a:endParaRPr lang="pt-PT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37628713-0D9D-4563-A7F8-108E0291A15C}"/>
                    </a:ext>
                  </a:extLst>
                </p:cNvPr>
                <p:cNvSpPr txBox="1"/>
                <p:nvPr/>
              </p:nvSpPr>
              <p:spPr bwMode="auto">
                <a:xfrm>
                  <a:off x="2518557" y="4334268"/>
                  <a:ext cx="1745287" cy="579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algn="ctr" eaLnBrk="1" hangingPunct="1"/>
                  <a:r>
                    <a:rPr lang="pt-PT" sz="16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Rootstock</a:t>
                  </a:r>
                  <a:endParaRPr lang="pt-PT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26" name="Agrupar 25">
                  <a:extLst>
                    <a:ext uri="{FF2B5EF4-FFF2-40B4-BE49-F238E27FC236}">
                      <a16:creationId xmlns:a16="http://schemas.microsoft.com/office/drawing/2014/main" id="{9A39E3E2-A036-4588-875D-54E39A303E7F}"/>
                    </a:ext>
                  </a:extLst>
                </p:cNvPr>
                <p:cNvGrpSpPr/>
                <p:nvPr/>
              </p:nvGrpSpPr>
              <p:grpSpPr>
                <a:xfrm>
                  <a:off x="926085" y="2647565"/>
                  <a:ext cx="1399952" cy="2753110"/>
                  <a:chOff x="6474546" y="3076326"/>
                  <a:chExt cx="1399952" cy="2753110"/>
                </a:xfrm>
              </p:grpSpPr>
              <p:sp>
                <p:nvSpPr>
                  <p:cNvPr id="37" name="Forma livre: Forma 36">
                    <a:extLst>
                      <a:ext uri="{FF2B5EF4-FFF2-40B4-BE49-F238E27FC236}">
                        <a16:creationId xmlns:a16="http://schemas.microsoft.com/office/drawing/2014/main" id="{CE9CFCDB-317D-4BB9-954C-BF1A58716AE6}"/>
                      </a:ext>
                    </a:extLst>
                  </p:cNvPr>
                  <p:cNvSpPr/>
                  <p:nvPr/>
                </p:nvSpPr>
                <p:spPr>
                  <a:xfrm>
                    <a:off x="7173142" y="3478837"/>
                    <a:ext cx="479121" cy="323732"/>
                  </a:xfrm>
                  <a:custGeom>
                    <a:avLst/>
                    <a:gdLst>
                      <a:gd name="connsiteX0" fmla="*/ 0 w 481549"/>
                      <a:gd name="connsiteY0" fmla="*/ 690340 h 690340"/>
                      <a:gd name="connsiteX1" fmla="*/ 0 w 481549"/>
                      <a:gd name="connsiteY1" fmla="*/ 690340 h 690340"/>
                      <a:gd name="connsiteX2" fmla="*/ 28135 w 481549"/>
                      <a:gd name="connsiteY2" fmla="*/ 563731 h 690340"/>
                      <a:gd name="connsiteX3" fmla="*/ 56271 w 481549"/>
                      <a:gd name="connsiteY3" fmla="*/ 394919 h 690340"/>
                      <a:gd name="connsiteX4" fmla="*/ 70338 w 481549"/>
                      <a:gd name="connsiteY4" fmla="*/ 282377 h 690340"/>
                      <a:gd name="connsiteX5" fmla="*/ 154744 w 481549"/>
                      <a:gd name="connsiteY5" fmla="*/ 127633 h 690340"/>
                      <a:gd name="connsiteX6" fmla="*/ 267286 w 481549"/>
                      <a:gd name="connsiteY6" fmla="*/ 15091 h 690340"/>
                      <a:gd name="connsiteX7" fmla="*/ 309489 w 481549"/>
                      <a:gd name="connsiteY7" fmla="*/ 1023 h 690340"/>
                      <a:gd name="connsiteX8" fmla="*/ 464234 w 481549"/>
                      <a:gd name="connsiteY8" fmla="*/ 15091 h 690340"/>
                      <a:gd name="connsiteX9" fmla="*/ 478301 w 481549"/>
                      <a:gd name="connsiteY9" fmla="*/ 99497 h 690340"/>
                      <a:gd name="connsiteX10" fmla="*/ 422031 w 481549"/>
                      <a:gd name="connsiteY10" fmla="*/ 507460 h 690340"/>
                      <a:gd name="connsiteX11" fmla="*/ 379827 w 481549"/>
                      <a:gd name="connsiteY11" fmla="*/ 549663 h 690340"/>
                      <a:gd name="connsiteX12" fmla="*/ 239151 w 481549"/>
                      <a:gd name="connsiteY12" fmla="*/ 620002 h 690340"/>
                      <a:gd name="connsiteX13" fmla="*/ 70338 w 481549"/>
                      <a:gd name="connsiteY13" fmla="*/ 634070 h 690340"/>
                      <a:gd name="connsiteX14" fmla="*/ 0 w 481549"/>
                      <a:gd name="connsiteY14" fmla="*/ 690340 h 690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81549" h="690340">
                        <a:moveTo>
                          <a:pt x="0" y="690340"/>
                        </a:moveTo>
                        <a:lnTo>
                          <a:pt x="0" y="690340"/>
                        </a:lnTo>
                        <a:cubicBezTo>
                          <a:pt x="9378" y="648137"/>
                          <a:pt x="20046" y="606200"/>
                          <a:pt x="28135" y="563731"/>
                        </a:cubicBezTo>
                        <a:cubicBezTo>
                          <a:pt x="38809" y="507692"/>
                          <a:pt x="47809" y="451335"/>
                          <a:pt x="56271" y="394919"/>
                        </a:cubicBezTo>
                        <a:cubicBezTo>
                          <a:pt x="61879" y="357531"/>
                          <a:pt x="60597" y="318906"/>
                          <a:pt x="70338" y="282377"/>
                        </a:cubicBezTo>
                        <a:cubicBezTo>
                          <a:pt x="93517" y="195456"/>
                          <a:pt x="109667" y="190740"/>
                          <a:pt x="154744" y="127633"/>
                        </a:cubicBezTo>
                        <a:cubicBezTo>
                          <a:pt x="199583" y="64859"/>
                          <a:pt x="177717" y="74805"/>
                          <a:pt x="267286" y="15091"/>
                        </a:cubicBezTo>
                        <a:cubicBezTo>
                          <a:pt x="279624" y="6865"/>
                          <a:pt x="295421" y="5712"/>
                          <a:pt x="309489" y="1023"/>
                        </a:cubicBezTo>
                        <a:cubicBezTo>
                          <a:pt x="361071" y="5712"/>
                          <a:pt x="419495" y="-11007"/>
                          <a:pt x="464234" y="15091"/>
                        </a:cubicBezTo>
                        <a:cubicBezTo>
                          <a:pt x="488872" y="29463"/>
                          <a:pt x="480737" y="71078"/>
                          <a:pt x="478301" y="99497"/>
                        </a:cubicBezTo>
                        <a:cubicBezTo>
                          <a:pt x="466578" y="236271"/>
                          <a:pt x="451366" y="373356"/>
                          <a:pt x="422031" y="507460"/>
                        </a:cubicBezTo>
                        <a:cubicBezTo>
                          <a:pt x="417780" y="526895"/>
                          <a:pt x="395743" y="537726"/>
                          <a:pt x="379827" y="549663"/>
                        </a:cubicBezTo>
                        <a:cubicBezTo>
                          <a:pt x="352292" y="570314"/>
                          <a:pt x="275347" y="613614"/>
                          <a:pt x="239151" y="620002"/>
                        </a:cubicBezTo>
                        <a:cubicBezTo>
                          <a:pt x="183544" y="629815"/>
                          <a:pt x="126609" y="629381"/>
                          <a:pt x="70338" y="634070"/>
                        </a:cubicBezTo>
                        <a:lnTo>
                          <a:pt x="0" y="69034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0" name="Forma livre: Forma 39">
                    <a:extLst>
                      <a:ext uri="{FF2B5EF4-FFF2-40B4-BE49-F238E27FC236}">
                        <a16:creationId xmlns:a16="http://schemas.microsoft.com/office/drawing/2014/main" id="{B13A9D8A-B295-4F18-897F-E010E0A9A4BA}"/>
                      </a:ext>
                    </a:extLst>
                  </p:cNvPr>
                  <p:cNvSpPr/>
                  <p:nvPr/>
                </p:nvSpPr>
                <p:spPr>
                  <a:xfrm rot="21005728" flipH="1">
                    <a:off x="6684768" y="3076326"/>
                    <a:ext cx="444877" cy="390970"/>
                  </a:xfrm>
                  <a:custGeom>
                    <a:avLst/>
                    <a:gdLst>
                      <a:gd name="connsiteX0" fmla="*/ 0 w 481549"/>
                      <a:gd name="connsiteY0" fmla="*/ 690340 h 690340"/>
                      <a:gd name="connsiteX1" fmla="*/ 0 w 481549"/>
                      <a:gd name="connsiteY1" fmla="*/ 690340 h 690340"/>
                      <a:gd name="connsiteX2" fmla="*/ 28135 w 481549"/>
                      <a:gd name="connsiteY2" fmla="*/ 563731 h 690340"/>
                      <a:gd name="connsiteX3" fmla="*/ 56271 w 481549"/>
                      <a:gd name="connsiteY3" fmla="*/ 394919 h 690340"/>
                      <a:gd name="connsiteX4" fmla="*/ 70338 w 481549"/>
                      <a:gd name="connsiteY4" fmla="*/ 282377 h 690340"/>
                      <a:gd name="connsiteX5" fmla="*/ 154744 w 481549"/>
                      <a:gd name="connsiteY5" fmla="*/ 127633 h 690340"/>
                      <a:gd name="connsiteX6" fmla="*/ 267286 w 481549"/>
                      <a:gd name="connsiteY6" fmla="*/ 15091 h 690340"/>
                      <a:gd name="connsiteX7" fmla="*/ 309489 w 481549"/>
                      <a:gd name="connsiteY7" fmla="*/ 1023 h 690340"/>
                      <a:gd name="connsiteX8" fmla="*/ 464234 w 481549"/>
                      <a:gd name="connsiteY8" fmla="*/ 15091 h 690340"/>
                      <a:gd name="connsiteX9" fmla="*/ 478301 w 481549"/>
                      <a:gd name="connsiteY9" fmla="*/ 99497 h 690340"/>
                      <a:gd name="connsiteX10" fmla="*/ 422031 w 481549"/>
                      <a:gd name="connsiteY10" fmla="*/ 507460 h 690340"/>
                      <a:gd name="connsiteX11" fmla="*/ 379827 w 481549"/>
                      <a:gd name="connsiteY11" fmla="*/ 549663 h 690340"/>
                      <a:gd name="connsiteX12" fmla="*/ 239151 w 481549"/>
                      <a:gd name="connsiteY12" fmla="*/ 620002 h 690340"/>
                      <a:gd name="connsiteX13" fmla="*/ 70338 w 481549"/>
                      <a:gd name="connsiteY13" fmla="*/ 634070 h 690340"/>
                      <a:gd name="connsiteX14" fmla="*/ 0 w 481549"/>
                      <a:gd name="connsiteY14" fmla="*/ 690340 h 690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81549" h="690340">
                        <a:moveTo>
                          <a:pt x="0" y="690340"/>
                        </a:moveTo>
                        <a:lnTo>
                          <a:pt x="0" y="690340"/>
                        </a:lnTo>
                        <a:cubicBezTo>
                          <a:pt x="9378" y="648137"/>
                          <a:pt x="20046" y="606200"/>
                          <a:pt x="28135" y="563731"/>
                        </a:cubicBezTo>
                        <a:cubicBezTo>
                          <a:pt x="38809" y="507692"/>
                          <a:pt x="47809" y="451335"/>
                          <a:pt x="56271" y="394919"/>
                        </a:cubicBezTo>
                        <a:cubicBezTo>
                          <a:pt x="61879" y="357531"/>
                          <a:pt x="60597" y="318906"/>
                          <a:pt x="70338" y="282377"/>
                        </a:cubicBezTo>
                        <a:cubicBezTo>
                          <a:pt x="93517" y="195456"/>
                          <a:pt x="109667" y="190740"/>
                          <a:pt x="154744" y="127633"/>
                        </a:cubicBezTo>
                        <a:cubicBezTo>
                          <a:pt x="199583" y="64859"/>
                          <a:pt x="177717" y="74805"/>
                          <a:pt x="267286" y="15091"/>
                        </a:cubicBezTo>
                        <a:cubicBezTo>
                          <a:pt x="279624" y="6865"/>
                          <a:pt x="295421" y="5712"/>
                          <a:pt x="309489" y="1023"/>
                        </a:cubicBezTo>
                        <a:cubicBezTo>
                          <a:pt x="361071" y="5712"/>
                          <a:pt x="419495" y="-11007"/>
                          <a:pt x="464234" y="15091"/>
                        </a:cubicBezTo>
                        <a:cubicBezTo>
                          <a:pt x="488872" y="29463"/>
                          <a:pt x="480737" y="71078"/>
                          <a:pt x="478301" y="99497"/>
                        </a:cubicBezTo>
                        <a:cubicBezTo>
                          <a:pt x="466578" y="236271"/>
                          <a:pt x="451366" y="373356"/>
                          <a:pt x="422031" y="507460"/>
                        </a:cubicBezTo>
                        <a:cubicBezTo>
                          <a:pt x="417780" y="526895"/>
                          <a:pt x="395743" y="537726"/>
                          <a:pt x="379827" y="549663"/>
                        </a:cubicBezTo>
                        <a:cubicBezTo>
                          <a:pt x="352292" y="570314"/>
                          <a:pt x="275347" y="613614"/>
                          <a:pt x="239151" y="620002"/>
                        </a:cubicBezTo>
                        <a:cubicBezTo>
                          <a:pt x="183544" y="629815"/>
                          <a:pt x="126609" y="629381"/>
                          <a:pt x="70338" y="634070"/>
                        </a:cubicBezTo>
                        <a:lnTo>
                          <a:pt x="0" y="69034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41" name="Agrupar 40">
                    <a:extLst>
                      <a:ext uri="{FF2B5EF4-FFF2-40B4-BE49-F238E27FC236}">
                        <a16:creationId xmlns:a16="http://schemas.microsoft.com/office/drawing/2014/main" id="{568D3957-B4EE-4AB9-99A5-4AFD0E58F829}"/>
                      </a:ext>
                    </a:extLst>
                  </p:cNvPr>
                  <p:cNvGrpSpPr/>
                  <p:nvPr/>
                </p:nvGrpSpPr>
                <p:grpSpPr>
                  <a:xfrm>
                    <a:off x="6474546" y="4718511"/>
                    <a:ext cx="1399952" cy="1110925"/>
                    <a:chOff x="6358597" y="4642338"/>
                    <a:chExt cx="1659988" cy="1490462"/>
                  </a:xfrm>
                </p:grpSpPr>
                <p:sp>
                  <p:nvSpPr>
                    <p:cNvPr id="44" name="Forma livre: Forma 43">
                      <a:extLst>
                        <a:ext uri="{FF2B5EF4-FFF2-40B4-BE49-F238E27FC236}">
                          <a16:creationId xmlns:a16="http://schemas.microsoft.com/office/drawing/2014/main" id="{B2B04A33-D4FF-46F6-8DF8-2883FC1DE8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9951" y="4642338"/>
                      <a:ext cx="590843" cy="1012874"/>
                    </a:xfrm>
                    <a:custGeom>
                      <a:avLst/>
                      <a:gdLst>
                        <a:gd name="connsiteX0" fmla="*/ 590843 w 590843"/>
                        <a:gd name="connsiteY0" fmla="*/ 0 h 1012874"/>
                        <a:gd name="connsiteX1" fmla="*/ 576775 w 590843"/>
                        <a:gd name="connsiteY1" fmla="*/ 225084 h 1012874"/>
                        <a:gd name="connsiteX2" fmla="*/ 562707 w 590843"/>
                        <a:gd name="connsiteY2" fmla="*/ 281354 h 1012874"/>
                        <a:gd name="connsiteX3" fmla="*/ 506437 w 590843"/>
                        <a:gd name="connsiteY3" fmla="*/ 337625 h 1012874"/>
                        <a:gd name="connsiteX4" fmla="*/ 478301 w 590843"/>
                        <a:gd name="connsiteY4" fmla="*/ 379828 h 1012874"/>
                        <a:gd name="connsiteX5" fmla="*/ 422031 w 590843"/>
                        <a:gd name="connsiteY5" fmla="*/ 436099 h 1012874"/>
                        <a:gd name="connsiteX6" fmla="*/ 365760 w 590843"/>
                        <a:gd name="connsiteY6" fmla="*/ 506437 h 1012874"/>
                        <a:gd name="connsiteX7" fmla="*/ 281354 w 590843"/>
                        <a:gd name="connsiteY7" fmla="*/ 548640 h 1012874"/>
                        <a:gd name="connsiteX8" fmla="*/ 211015 w 590843"/>
                        <a:gd name="connsiteY8" fmla="*/ 618979 h 1012874"/>
                        <a:gd name="connsiteX9" fmla="*/ 168812 w 590843"/>
                        <a:gd name="connsiteY9" fmla="*/ 675250 h 1012874"/>
                        <a:gd name="connsiteX10" fmla="*/ 84406 w 590843"/>
                        <a:gd name="connsiteY10" fmla="*/ 829994 h 1012874"/>
                        <a:gd name="connsiteX11" fmla="*/ 70338 w 590843"/>
                        <a:gd name="connsiteY11" fmla="*/ 886265 h 1012874"/>
                        <a:gd name="connsiteX12" fmla="*/ 14067 w 590843"/>
                        <a:gd name="connsiteY12" fmla="*/ 984739 h 1012874"/>
                        <a:gd name="connsiteX13" fmla="*/ 0 w 590843"/>
                        <a:gd name="connsiteY13" fmla="*/ 1012874 h 1012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0843" h="1012874">
                          <a:moveTo>
                            <a:pt x="590843" y="0"/>
                          </a:moveTo>
                          <a:cubicBezTo>
                            <a:pt x="586154" y="75028"/>
                            <a:pt x="584255" y="150283"/>
                            <a:pt x="576775" y="225084"/>
                          </a:cubicBezTo>
                          <a:cubicBezTo>
                            <a:pt x="574851" y="244322"/>
                            <a:pt x="572954" y="264959"/>
                            <a:pt x="562707" y="281354"/>
                          </a:cubicBezTo>
                          <a:cubicBezTo>
                            <a:pt x="548648" y="303848"/>
                            <a:pt x="523700" y="317485"/>
                            <a:pt x="506437" y="337625"/>
                          </a:cubicBezTo>
                          <a:cubicBezTo>
                            <a:pt x="495434" y="350462"/>
                            <a:pt x="489304" y="366991"/>
                            <a:pt x="478301" y="379828"/>
                          </a:cubicBezTo>
                          <a:cubicBezTo>
                            <a:pt x="461038" y="399968"/>
                            <a:pt x="439654" y="416273"/>
                            <a:pt x="422031" y="436099"/>
                          </a:cubicBezTo>
                          <a:cubicBezTo>
                            <a:pt x="402083" y="458540"/>
                            <a:pt x="386991" y="485206"/>
                            <a:pt x="365760" y="506437"/>
                          </a:cubicBezTo>
                          <a:cubicBezTo>
                            <a:pt x="338488" y="533709"/>
                            <a:pt x="315681" y="537198"/>
                            <a:pt x="281354" y="548640"/>
                          </a:cubicBezTo>
                          <a:cubicBezTo>
                            <a:pt x="219969" y="589564"/>
                            <a:pt x="253644" y="559299"/>
                            <a:pt x="211015" y="618979"/>
                          </a:cubicBezTo>
                          <a:cubicBezTo>
                            <a:pt x="197387" y="638058"/>
                            <a:pt x="179297" y="654279"/>
                            <a:pt x="168812" y="675250"/>
                          </a:cubicBezTo>
                          <a:cubicBezTo>
                            <a:pt x="86832" y="839211"/>
                            <a:pt x="171222" y="743178"/>
                            <a:pt x="84406" y="829994"/>
                          </a:cubicBezTo>
                          <a:cubicBezTo>
                            <a:pt x="79717" y="848751"/>
                            <a:pt x="78339" y="868664"/>
                            <a:pt x="70338" y="886265"/>
                          </a:cubicBezTo>
                          <a:cubicBezTo>
                            <a:pt x="54694" y="920682"/>
                            <a:pt x="32427" y="951691"/>
                            <a:pt x="14067" y="984739"/>
                          </a:cubicBezTo>
                          <a:cubicBezTo>
                            <a:pt x="8975" y="993905"/>
                            <a:pt x="4689" y="1003496"/>
                            <a:pt x="0" y="1012874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4F2C1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5" name="Forma livre: Forma 44">
                      <a:extLst>
                        <a:ext uri="{FF2B5EF4-FFF2-40B4-BE49-F238E27FC236}">
                          <a16:creationId xmlns:a16="http://schemas.microsoft.com/office/drawing/2014/main" id="{B23B28E0-4D0C-4DBF-8E23-4C390FA07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5034" y="4867422"/>
                      <a:ext cx="351692" cy="1097280"/>
                    </a:xfrm>
                    <a:custGeom>
                      <a:avLst/>
                      <a:gdLst>
                        <a:gd name="connsiteX0" fmla="*/ 351692 w 351692"/>
                        <a:gd name="connsiteY0" fmla="*/ 0 h 1097280"/>
                        <a:gd name="connsiteX1" fmla="*/ 267286 w 351692"/>
                        <a:gd name="connsiteY1" fmla="*/ 407963 h 1097280"/>
                        <a:gd name="connsiteX2" fmla="*/ 182880 w 351692"/>
                        <a:gd name="connsiteY2" fmla="*/ 436098 h 1097280"/>
                        <a:gd name="connsiteX3" fmla="*/ 84406 w 351692"/>
                        <a:gd name="connsiteY3" fmla="*/ 464233 h 1097280"/>
                        <a:gd name="connsiteX4" fmla="*/ 42203 w 351692"/>
                        <a:gd name="connsiteY4" fmla="*/ 604910 h 1097280"/>
                        <a:gd name="connsiteX5" fmla="*/ 0 w 351692"/>
                        <a:gd name="connsiteY5" fmla="*/ 1097280 h 1097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92" h="1097280">
                          <a:moveTo>
                            <a:pt x="351692" y="0"/>
                          </a:moveTo>
                          <a:cubicBezTo>
                            <a:pt x="343012" y="138870"/>
                            <a:pt x="356388" y="286460"/>
                            <a:pt x="267286" y="407963"/>
                          </a:cubicBezTo>
                          <a:cubicBezTo>
                            <a:pt x="249748" y="431879"/>
                            <a:pt x="211226" y="427376"/>
                            <a:pt x="182880" y="436098"/>
                          </a:cubicBezTo>
                          <a:cubicBezTo>
                            <a:pt x="150251" y="446137"/>
                            <a:pt x="117231" y="454855"/>
                            <a:pt x="84406" y="464233"/>
                          </a:cubicBezTo>
                          <a:cubicBezTo>
                            <a:pt x="51848" y="529350"/>
                            <a:pt x="48385" y="522487"/>
                            <a:pt x="42203" y="604910"/>
                          </a:cubicBezTo>
                          <a:cubicBezTo>
                            <a:pt x="5198" y="1098313"/>
                            <a:pt x="127352" y="969928"/>
                            <a:pt x="0" y="109728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4F2C1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6" name="Forma livre: Forma 45">
                      <a:extLst>
                        <a:ext uri="{FF2B5EF4-FFF2-40B4-BE49-F238E27FC236}">
                          <a16:creationId xmlns:a16="http://schemas.microsoft.com/office/drawing/2014/main" id="{ED7D228C-1576-4564-82A7-C24F650D5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6049" y="5289452"/>
                      <a:ext cx="225083" cy="492451"/>
                    </a:xfrm>
                    <a:custGeom>
                      <a:avLst/>
                      <a:gdLst>
                        <a:gd name="connsiteX0" fmla="*/ 0 w 225083"/>
                        <a:gd name="connsiteY0" fmla="*/ 0 h 492451"/>
                        <a:gd name="connsiteX1" fmla="*/ 42203 w 225083"/>
                        <a:gd name="connsiteY1" fmla="*/ 70339 h 492451"/>
                        <a:gd name="connsiteX2" fmla="*/ 98474 w 225083"/>
                        <a:gd name="connsiteY2" fmla="*/ 98474 h 492451"/>
                        <a:gd name="connsiteX3" fmla="*/ 140677 w 225083"/>
                        <a:gd name="connsiteY3" fmla="*/ 126610 h 492451"/>
                        <a:gd name="connsiteX4" fmla="*/ 182880 w 225083"/>
                        <a:gd name="connsiteY4" fmla="*/ 450166 h 492451"/>
                        <a:gd name="connsiteX5" fmla="*/ 225083 w 225083"/>
                        <a:gd name="connsiteY5" fmla="*/ 492370 h 4924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5083" h="492451">
                          <a:moveTo>
                            <a:pt x="0" y="0"/>
                          </a:moveTo>
                          <a:cubicBezTo>
                            <a:pt x="14068" y="23446"/>
                            <a:pt x="22869" y="51005"/>
                            <a:pt x="42203" y="70339"/>
                          </a:cubicBezTo>
                          <a:cubicBezTo>
                            <a:pt x="57032" y="85168"/>
                            <a:pt x="80266" y="88070"/>
                            <a:pt x="98474" y="98474"/>
                          </a:cubicBezTo>
                          <a:cubicBezTo>
                            <a:pt x="113154" y="106862"/>
                            <a:pt x="126609" y="117231"/>
                            <a:pt x="140677" y="126610"/>
                          </a:cubicBezTo>
                          <a:cubicBezTo>
                            <a:pt x="216514" y="278278"/>
                            <a:pt x="134526" y="95572"/>
                            <a:pt x="182880" y="450166"/>
                          </a:cubicBezTo>
                          <a:cubicBezTo>
                            <a:pt x="189167" y="496271"/>
                            <a:pt x="200889" y="492370"/>
                            <a:pt x="225083" y="49237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4F2C1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7" name="Forma livre: Forma 46">
                      <a:extLst>
                        <a:ext uri="{FF2B5EF4-FFF2-40B4-BE49-F238E27FC236}">
                          <a16:creationId xmlns:a16="http://schemas.microsoft.com/office/drawing/2014/main" id="{665AC506-996F-4E41-827C-5C42174F2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16726" y="4895557"/>
                      <a:ext cx="549303" cy="1125415"/>
                    </a:xfrm>
                    <a:custGeom>
                      <a:avLst/>
                      <a:gdLst>
                        <a:gd name="connsiteX0" fmla="*/ 0 w 549303"/>
                        <a:gd name="connsiteY0" fmla="*/ 0 h 1125415"/>
                        <a:gd name="connsiteX1" fmla="*/ 211016 w 549303"/>
                        <a:gd name="connsiteY1" fmla="*/ 70338 h 1125415"/>
                        <a:gd name="connsiteX2" fmla="*/ 239151 w 549303"/>
                        <a:gd name="connsiteY2" fmla="*/ 140677 h 1125415"/>
                        <a:gd name="connsiteX3" fmla="*/ 281354 w 549303"/>
                        <a:gd name="connsiteY3" fmla="*/ 267286 h 1125415"/>
                        <a:gd name="connsiteX4" fmla="*/ 365760 w 549303"/>
                        <a:gd name="connsiteY4" fmla="*/ 773723 h 1125415"/>
                        <a:gd name="connsiteX5" fmla="*/ 436099 w 549303"/>
                        <a:gd name="connsiteY5" fmla="*/ 844061 h 1125415"/>
                        <a:gd name="connsiteX6" fmla="*/ 492369 w 549303"/>
                        <a:gd name="connsiteY6" fmla="*/ 858129 h 1125415"/>
                        <a:gd name="connsiteX7" fmla="*/ 534572 w 549303"/>
                        <a:gd name="connsiteY7" fmla="*/ 1125415 h 1125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9303" h="1125415">
                          <a:moveTo>
                            <a:pt x="0" y="0"/>
                          </a:moveTo>
                          <a:cubicBezTo>
                            <a:pt x="66562" y="12102"/>
                            <a:pt x="162556" y="5725"/>
                            <a:pt x="211016" y="70338"/>
                          </a:cubicBezTo>
                          <a:cubicBezTo>
                            <a:pt x="226167" y="90540"/>
                            <a:pt x="230658" y="116896"/>
                            <a:pt x="239151" y="140677"/>
                          </a:cubicBezTo>
                          <a:cubicBezTo>
                            <a:pt x="254113" y="182571"/>
                            <a:pt x="281354" y="267286"/>
                            <a:pt x="281354" y="267286"/>
                          </a:cubicBezTo>
                          <a:cubicBezTo>
                            <a:pt x="297953" y="507977"/>
                            <a:pt x="245781" y="613752"/>
                            <a:pt x="365760" y="773723"/>
                          </a:cubicBezTo>
                          <a:cubicBezTo>
                            <a:pt x="385655" y="800249"/>
                            <a:pt x="403931" y="836019"/>
                            <a:pt x="436099" y="844061"/>
                          </a:cubicBezTo>
                          <a:lnTo>
                            <a:pt x="492369" y="858129"/>
                          </a:lnTo>
                          <a:cubicBezTo>
                            <a:pt x="587625" y="953385"/>
                            <a:pt x="534572" y="880437"/>
                            <a:pt x="534572" y="1125415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4F2C1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8" name="Forma livre: Forma 47">
                      <a:extLst>
                        <a:ext uri="{FF2B5EF4-FFF2-40B4-BE49-F238E27FC236}">
                          <a16:creationId xmlns:a16="http://schemas.microsoft.com/office/drawing/2014/main" id="{15FF5845-BDAD-4FA3-9FD0-5F18C170B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12148" y="5233182"/>
                      <a:ext cx="506437" cy="188070"/>
                    </a:xfrm>
                    <a:custGeom>
                      <a:avLst/>
                      <a:gdLst>
                        <a:gd name="connsiteX0" fmla="*/ 0 w 506437"/>
                        <a:gd name="connsiteY0" fmla="*/ 0 h 188070"/>
                        <a:gd name="connsiteX1" fmla="*/ 196947 w 506437"/>
                        <a:gd name="connsiteY1" fmla="*/ 42203 h 188070"/>
                        <a:gd name="connsiteX2" fmla="*/ 239150 w 506437"/>
                        <a:gd name="connsiteY2" fmla="*/ 56270 h 188070"/>
                        <a:gd name="connsiteX3" fmla="*/ 506437 w 506437"/>
                        <a:gd name="connsiteY3" fmla="*/ 182880 h 188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6437" h="188070">
                          <a:moveTo>
                            <a:pt x="0" y="0"/>
                          </a:moveTo>
                          <a:cubicBezTo>
                            <a:pt x="66675" y="13334"/>
                            <a:pt x="130273" y="25534"/>
                            <a:pt x="196947" y="42203"/>
                          </a:cubicBezTo>
                          <a:cubicBezTo>
                            <a:pt x="211333" y="45799"/>
                            <a:pt x="225082" y="51581"/>
                            <a:pt x="239150" y="56270"/>
                          </a:cubicBezTo>
                          <a:cubicBezTo>
                            <a:pt x="372171" y="227298"/>
                            <a:pt x="284158" y="182880"/>
                            <a:pt x="506437" y="18288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4F2C1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9" name="Forma livre: Forma 48">
                      <a:extLst>
                        <a:ext uri="{FF2B5EF4-FFF2-40B4-BE49-F238E27FC236}">
                          <a16:creationId xmlns:a16="http://schemas.microsoft.com/office/drawing/2014/main" id="{A35108F1-6152-4A2B-9F2F-636D116DA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3680" y="5638579"/>
                      <a:ext cx="295422" cy="494221"/>
                    </a:xfrm>
                    <a:custGeom>
                      <a:avLst/>
                      <a:gdLst>
                        <a:gd name="connsiteX0" fmla="*/ 295422 w 295422"/>
                        <a:gd name="connsiteY0" fmla="*/ 15919 h 494221"/>
                        <a:gd name="connsiteX1" fmla="*/ 126610 w 295422"/>
                        <a:gd name="connsiteY1" fmla="*/ 29987 h 494221"/>
                        <a:gd name="connsiteX2" fmla="*/ 84406 w 295422"/>
                        <a:gd name="connsiteY2" fmla="*/ 269138 h 494221"/>
                        <a:gd name="connsiteX3" fmla="*/ 42203 w 295422"/>
                        <a:gd name="connsiteY3" fmla="*/ 367611 h 494221"/>
                        <a:gd name="connsiteX4" fmla="*/ 28136 w 295422"/>
                        <a:gd name="connsiteY4" fmla="*/ 423882 h 494221"/>
                        <a:gd name="connsiteX5" fmla="*/ 0 w 295422"/>
                        <a:gd name="connsiteY5" fmla="*/ 494221 h 494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5422" h="494221">
                          <a:moveTo>
                            <a:pt x="295422" y="15919"/>
                          </a:moveTo>
                          <a:cubicBezTo>
                            <a:pt x="249733" y="6781"/>
                            <a:pt x="165087" y="-21316"/>
                            <a:pt x="126610" y="29987"/>
                          </a:cubicBezTo>
                          <a:cubicBezTo>
                            <a:pt x="102060" y="62721"/>
                            <a:pt x="98242" y="220713"/>
                            <a:pt x="84406" y="269138"/>
                          </a:cubicBezTo>
                          <a:cubicBezTo>
                            <a:pt x="74595" y="303476"/>
                            <a:pt x="54407" y="334049"/>
                            <a:pt x="42203" y="367611"/>
                          </a:cubicBezTo>
                          <a:cubicBezTo>
                            <a:pt x="35596" y="385781"/>
                            <a:pt x="33447" y="405292"/>
                            <a:pt x="28136" y="423882"/>
                          </a:cubicBezTo>
                          <a:cubicBezTo>
                            <a:pt x="16548" y="464441"/>
                            <a:pt x="16601" y="461019"/>
                            <a:pt x="0" y="49422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4F2C1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50" name="Forma livre: Forma 49">
                      <a:extLst>
                        <a:ext uri="{FF2B5EF4-FFF2-40B4-BE49-F238E27FC236}">
                          <a16:creationId xmlns:a16="http://schemas.microsoft.com/office/drawing/2014/main" id="{1CE4DF5F-0812-48AF-8C47-29B8A15359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8597" y="5289452"/>
                      <a:ext cx="478301" cy="407963"/>
                    </a:xfrm>
                    <a:custGeom>
                      <a:avLst/>
                      <a:gdLst>
                        <a:gd name="connsiteX0" fmla="*/ 478301 w 478301"/>
                        <a:gd name="connsiteY0" fmla="*/ 0 h 407963"/>
                        <a:gd name="connsiteX1" fmla="*/ 309489 w 478301"/>
                        <a:gd name="connsiteY1" fmla="*/ 14068 h 407963"/>
                        <a:gd name="connsiteX2" fmla="*/ 196948 w 478301"/>
                        <a:gd name="connsiteY2" fmla="*/ 126610 h 407963"/>
                        <a:gd name="connsiteX3" fmla="*/ 154745 w 478301"/>
                        <a:gd name="connsiteY3" fmla="*/ 168813 h 407963"/>
                        <a:gd name="connsiteX4" fmla="*/ 98474 w 478301"/>
                        <a:gd name="connsiteY4" fmla="*/ 253219 h 407963"/>
                        <a:gd name="connsiteX5" fmla="*/ 28135 w 478301"/>
                        <a:gd name="connsiteY5" fmla="*/ 337625 h 407963"/>
                        <a:gd name="connsiteX6" fmla="*/ 0 w 478301"/>
                        <a:gd name="connsiteY6" fmla="*/ 407963 h 407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78301" h="407963">
                          <a:moveTo>
                            <a:pt x="478301" y="0"/>
                          </a:moveTo>
                          <a:cubicBezTo>
                            <a:pt x="422030" y="4689"/>
                            <a:pt x="363660" y="-1865"/>
                            <a:pt x="309489" y="14068"/>
                          </a:cubicBezTo>
                          <a:cubicBezTo>
                            <a:pt x="257508" y="29357"/>
                            <a:pt x="228536" y="89758"/>
                            <a:pt x="196948" y="126610"/>
                          </a:cubicBezTo>
                          <a:cubicBezTo>
                            <a:pt x="184001" y="141715"/>
                            <a:pt x="166959" y="153109"/>
                            <a:pt x="154745" y="168813"/>
                          </a:cubicBezTo>
                          <a:cubicBezTo>
                            <a:pt x="133985" y="195505"/>
                            <a:pt x="120122" y="227242"/>
                            <a:pt x="98474" y="253219"/>
                          </a:cubicBezTo>
                          <a:lnTo>
                            <a:pt x="28135" y="337625"/>
                          </a:lnTo>
                          <a:lnTo>
                            <a:pt x="0" y="407963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4F2C1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sp>
                <p:nvSpPr>
                  <p:cNvPr id="42" name="Forma livre: Forma 41">
                    <a:extLst>
                      <a:ext uri="{FF2B5EF4-FFF2-40B4-BE49-F238E27FC236}">
                        <a16:creationId xmlns:a16="http://schemas.microsoft.com/office/drawing/2014/main" id="{AE3BC005-252E-4C47-A584-084D2DFC2E50}"/>
                      </a:ext>
                    </a:extLst>
                  </p:cNvPr>
                  <p:cNvSpPr/>
                  <p:nvPr/>
                </p:nvSpPr>
                <p:spPr>
                  <a:xfrm>
                    <a:off x="7178771" y="4112334"/>
                    <a:ext cx="45719" cy="817864"/>
                  </a:xfrm>
                  <a:custGeom>
                    <a:avLst/>
                    <a:gdLst>
                      <a:gd name="connsiteX0" fmla="*/ 0 w 30920"/>
                      <a:gd name="connsiteY0" fmla="*/ 0 h 1036320"/>
                      <a:gd name="connsiteX1" fmla="*/ 30480 w 30920"/>
                      <a:gd name="connsiteY1" fmla="*/ 304800 h 1036320"/>
                      <a:gd name="connsiteX2" fmla="*/ 0 w 30920"/>
                      <a:gd name="connsiteY2" fmla="*/ 594360 h 1036320"/>
                      <a:gd name="connsiteX3" fmla="*/ 30480 w 30920"/>
                      <a:gd name="connsiteY3" fmla="*/ 922020 h 1036320"/>
                      <a:gd name="connsiteX4" fmla="*/ 15240 w 30920"/>
                      <a:gd name="connsiteY4" fmla="*/ 1036320 h 1036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20" h="1036320">
                        <a:moveTo>
                          <a:pt x="0" y="0"/>
                        </a:moveTo>
                        <a:cubicBezTo>
                          <a:pt x="15240" y="102870"/>
                          <a:pt x="30480" y="205740"/>
                          <a:pt x="30480" y="304800"/>
                        </a:cubicBezTo>
                        <a:cubicBezTo>
                          <a:pt x="30480" y="403860"/>
                          <a:pt x="0" y="491490"/>
                          <a:pt x="0" y="594360"/>
                        </a:cubicBezTo>
                        <a:cubicBezTo>
                          <a:pt x="0" y="697230"/>
                          <a:pt x="27940" y="848360"/>
                          <a:pt x="30480" y="922020"/>
                        </a:cubicBezTo>
                        <a:cubicBezTo>
                          <a:pt x="33020" y="995680"/>
                          <a:pt x="24130" y="1016000"/>
                          <a:pt x="15240" y="1036320"/>
                        </a:cubicBezTo>
                      </a:path>
                    </a:pathLst>
                  </a:custGeom>
                  <a:noFill/>
                  <a:ln w="76200">
                    <a:solidFill>
                      <a:srgbClr val="4F2C1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7C11BB66-8E17-4EA0-87EC-3DD24D8E2B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146767" y="3093989"/>
                    <a:ext cx="30920" cy="1036320"/>
                  </a:xfrm>
                  <a:custGeom>
                    <a:avLst/>
                    <a:gdLst>
                      <a:gd name="connsiteX0" fmla="*/ 0 w 30920"/>
                      <a:gd name="connsiteY0" fmla="*/ 0 h 1036320"/>
                      <a:gd name="connsiteX1" fmla="*/ 30480 w 30920"/>
                      <a:gd name="connsiteY1" fmla="*/ 304800 h 1036320"/>
                      <a:gd name="connsiteX2" fmla="*/ 0 w 30920"/>
                      <a:gd name="connsiteY2" fmla="*/ 594360 h 1036320"/>
                      <a:gd name="connsiteX3" fmla="*/ 30480 w 30920"/>
                      <a:gd name="connsiteY3" fmla="*/ 922020 h 1036320"/>
                      <a:gd name="connsiteX4" fmla="*/ 15240 w 30920"/>
                      <a:gd name="connsiteY4" fmla="*/ 1036320 h 1036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20" h="1036320">
                        <a:moveTo>
                          <a:pt x="0" y="0"/>
                        </a:moveTo>
                        <a:cubicBezTo>
                          <a:pt x="15240" y="102870"/>
                          <a:pt x="30480" y="205740"/>
                          <a:pt x="30480" y="304800"/>
                        </a:cubicBezTo>
                        <a:cubicBezTo>
                          <a:pt x="30480" y="403860"/>
                          <a:pt x="0" y="491490"/>
                          <a:pt x="0" y="594360"/>
                        </a:cubicBezTo>
                        <a:cubicBezTo>
                          <a:pt x="0" y="697230"/>
                          <a:pt x="27940" y="848360"/>
                          <a:pt x="30480" y="922020"/>
                        </a:cubicBezTo>
                        <a:cubicBezTo>
                          <a:pt x="33020" y="995680"/>
                          <a:pt x="24130" y="1016000"/>
                          <a:pt x="15240" y="1036320"/>
                        </a:cubicBezTo>
                      </a:path>
                    </a:pathLst>
                  </a:custGeom>
                  <a:solidFill>
                    <a:srgbClr val="804E2D"/>
                  </a:solidFill>
                  <a:ln w="76200">
                    <a:solidFill>
                      <a:srgbClr val="804E2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sp>
              <p:nvSpPr>
                <p:cNvPr id="27" name="Triângulo isósceles 26">
                  <a:extLst>
                    <a:ext uri="{FF2B5EF4-FFF2-40B4-BE49-F238E27FC236}">
                      <a16:creationId xmlns:a16="http://schemas.microsoft.com/office/drawing/2014/main" id="{88F5C739-0E73-46AC-9EFC-9EE3F577F1FB}"/>
                    </a:ext>
                  </a:extLst>
                </p:cNvPr>
                <p:cNvSpPr/>
                <p:nvPr/>
              </p:nvSpPr>
              <p:spPr>
                <a:xfrm rot="15526522">
                  <a:off x="1760473" y="3149406"/>
                  <a:ext cx="1211514" cy="1327580"/>
                </a:xfrm>
                <a:prstGeom prst="triangle">
                  <a:avLst>
                    <a:gd name="adj" fmla="val 68756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grpSp>
              <p:nvGrpSpPr>
                <p:cNvPr id="28" name="Agrupar 27">
                  <a:extLst>
                    <a:ext uri="{FF2B5EF4-FFF2-40B4-BE49-F238E27FC236}">
                      <a16:creationId xmlns:a16="http://schemas.microsoft.com/office/drawing/2014/main" id="{4D9F070D-CE8B-40F7-96E7-3D2C7DB13D1A}"/>
                    </a:ext>
                  </a:extLst>
                </p:cNvPr>
                <p:cNvGrpSpPr/>
                <p:nvPr/>
              </p:nvGrpSpPr>
              <p:grpSpPr>
                <a:xfrm>
                  <a:off x="2649838" y="2919256"/>
                  <a:ext cx="1365726" cy="1430135"/>
                  <a:chOff x="2558039" y="2781777"/>
                  <a:chExt cx="1365726" cy="1430135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F03077F-7936-47E8-8142-EB2421D46A88}"/>
                      </a:ext>
                    </a:extLst>
                  </p:cNvPr>
                  <p:cNvSpPr/>
                  <p:nvPr/>
                </p:nvSpPr>
                <p:spPr>
                  <a:xfrm>
                    <a:off x="2558039" y="2781777"/>
                    <a:ext cx="1365726" cy="143013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 dirty="0"/>
                  </a:p>
                </p:txBody>
              </p:sp>
              <p:grpSp>
                <p:nvGrpSpPr>
                  <p:cNvPr id="30" name="Agrupar 29">
                    <a:extLst>
                      <a:ext uri="{FF2B5EF4-FFF2-40B4-BE49-F238E27FC236}">
                        <a16:creationId xmlns:a16="http://schemas.microsoft.com/office/drawing/2014/main" id="{026F1D23-D5A4-4701-A6D2-20799238F56A}"/>
                      </a:ext>
                    </a:extLst>
                  </p:cNvPr>
                  <p:cNvGrpSpPr/>
                  <p:nvPr/>
                </p:nvGrpSpPr>
                <p:grpSpPr>
                  <a:xfrm>
                    <a:off x="2570747" y="2781777"/>
                    <a:ext cx="1353018" cy="1430135"/>
                    <a:chOff x="2371398" y="2859615"/>
                    <a:chExt cx="1353018" cy="1430135"/>
                  </a:xfrm>
                </p:grpSpPr>
                <p:pic>
                  <p:nvPicPr>
                    <p:cNvPr id="31" name="Imagem 30" descr="Uma imagem com planta, gráficos de vetor&#10;&#10;Descrição gerada automaticamente">
                      <a:extLst>
                        <a:ext uri="{FF2B5EF4-FFF2-40B4-BE49-F238E27FC236}">
                          <a16:creationId xmlns:a16="http://schemas.microsoft.com/office/drawing/2014/main" id="{F1B9AEB8-908C-4D5F-8F9E-ACB37770D3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000000">
                            <a:alpha val="0"/>
                          </a:srgbClr>
                        </a:clrFrom>
                        <a:clrTo>
                          <a:srgbClr val="000000">
                            <a:alpha val="0"/>
                          </a:srgbClr>
                        </a:clrTo>
                      </a:clrChange>
                    </a:blip>
                    <a:srcRect l="59933" t="33230" r="29276" b="33682"/>
                    <a:stretch/>
                  </p:blipFill>
                  <p:spPr>
                    <a:xfrm>
                      <a:off x="2814326" y="2918802"/>
                      <a:ext cx="467162" cy="13208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077069CB-F967-4F5F-8E89-7046D64E1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1398" y="2859615"/>
                      <a:ext cx="1353018" cy="14301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 dirty="0"/>
                    </a:p>
                  </p:txBody>
                </p:sp>
              </p:grpSp>
            </p:grpSp>
          </p:grpSp>
          <p:cxnSp>
            <p:nvCxnSpPr>
              <p:cNvPr id="3" name="Conexão reta unidirecional 2">
                <a:extLst>
                  <a:ext uri="{FF2B5EF4-FFF2-40B4-BE49-F238E27FC236}">
                    <a16:creationId xmlns:a16="http://schemas.microsoft.com/office/drawing/2014/main" id="{C01C5AB1-9180-4316-A01F-286F7352524A}"/>
                  </a:ext>
                </a:extLst>
              </p:cNvPr>
              <p:cNvCxnSpPr/>
              <p:nvPr/>
            </p:nvCxnSpPr>
            <p:spPr>
              <a:xfrm>
                <a:off x="2636254" y="1241108"/>
                <a:ext cx="0" cy="1707692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15E3D3D6-1640-40D0-A6CE-AFD861C39FB0}"/>
                  </a:ext>
                </a:extLst>
              </p:cNvPr>
              <p:cNvSpPr txBox="1"/>
              <p:nvPr/>
            </p:nvSpPr>
            <p:spPr>
              <a:xfrm>
                <a:off x="2213239" y="966404"/>
                <a:ext cx="8277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Auxins</a:t>
                </a:r>
                <a:endParaRPr lang="pt-PT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7" name="Conexão reta 6">
              <a:extLst>
                <a:ext uri="{FF2B5EF4-FFF2-40B4-BE49-F238E27FC236}">
                  <a16:creationId xmlns:a16="http://schemas.microsoft.com/office/drawing/2014/main" id="{8788C113-3EBE-43B0-87F3-4E746C8B13D5}"/>
                </a:ext>
              </a:extLst>
            </p:cNvPr>
            <p:cNvCxnSpPr>
              <a:cxnSpLocks/>
            </p:cNvCxnSpPr>
            <p:nvPr/>
          </p:nvCxnSpPr>
          <p:spPr>
            <a:xfrm>
              <a:off x="868515" y="2160847"/>
              <a:ext cx="48747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id="{853ADAC9-E315-4D60-B3EE-E97741987EBB}"/>
              </a:ext>
            </a:extLst>
          </p:cNvPr>
          <p:cNvCxnSpPr>
            <a:cxnSpLocks/>
          </p:cNvCxnSpPr>
          <p:nvPr/>
        </p:nvCxnSpPr>
        <p:spPr>
          <a:xfrm>
            <a:off x="2934388" y="2291529"/>
            <a:ext cx="6248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F4EABDB1-BA1E-4CAE-93F0-76442B331588}"/>
              </a:ext>
            </a:extLst>
          </p:cNvPr>
          <p:cNvSpPr txBox="1"/>
          <p:nvPr/>
        </p:nvSpPr>
        <p:spPr>
          <a:xfrm>
            <a:off x="1035450" y="1087903"/>
            <a:ext cx="98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 err="1"/>
              <a:t>Grafting</a:t>
            </a:r>
            <a:endParaRPr lang="pt-PT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E07065B-C190-446C-AE7A-A7F9DE5D5345}"/>
              </a:ext>
            </a:extLst>
          </p:cNvPr>
          <p:cNvSpPr txBox="1"/>
          <p:nvPr/>
        </p:nvSpPr>
        <p:spPr>
          <a:xfrm>
            <a:off x="3590066" y="3180538"/>
            <a:ext cx="20726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i="1" dirty="0">
                <a:solidFill>
                  <a:schemeClr val="bg2">
                    <a:lumMod val="25000"/>
                  </a:schemeClr>
                </a:solidFill>
              </a:rPr>
              <a:t>Arabidopsis thaliana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83BE60A-6B9F-4B73-A2BC-C03D5A61A68C}"/>
              </a:ext>
            </a:extLst>
          </p:cNvPr>
          <p:cNvGrpSpPr/>
          <p:nvPr/>
        </p:nvGrpSpPr>
        <p:grpSpPr>
          <a:xfrm>
            <a:off x="3670801" y="1358671"/>
            <a:ext cx="1826603" cy="1809202"/>
            <a:chOff x="4053151" y="1708931"/>
            <a:chExt cx="1826603" cy="1809202"/>
          </a:xfrm>
        </p:grpSpPr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245E65B2-43CE-49FD-9E7C-A30D03B524FF}"/>
                </a:ext>
              </a:extLst>
            </p:cNvPr>
            <p:cNvGrpSpPr/>
            <p:nvPr/>
          </p:nvGrpSpPr>
          <p:grpSpPr>
            <a:xfrm>
              <a:off x="4053151" y="1708931"/>
              <a:ext cx="1826603" cy="1809202"/>
              <a:chOff x="1969449" y="2861356"/>
              <a:chExt cx="2622362" cy="2761023"/>
            </a:xfrm>
          </p:grpSpPr>
          <p:pic>
            <p:nvPicPr>
              <p:cNvPr id="69" name="Imagem 68" descr="Uma imagem com planta, gráficos de vetor&#10;&#10;Descrição gerada automaticamente">
                <a:extLst>
                  <a:ext uri="{FF2B5EF4-FFF2-40B4-BE49-F238E27FC236}">
                    <a16:creationId xmlns:a16="http://schemas.microsoft.com/office/drawing/2014/main" id="{47E93A4B-9922-4C49-B88E-A03AB124F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59933" t="33230" r="29276" b="33682"/>
              <a:stretch/>
            </p:blipFill>
            <p:spPr>
              <a:xfrm>
                <a:off x="2814326" y="2918801"/>
                <a:ext cx="922798" cy="2609016"/>
              </a:xfrm>
              <a:prstGeom prst="rect">
                <a:avLst/>
              </a:prstGeom>
            </p:spPr>
          </p:pic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22E5AF7-05A0-4CD1-B986-312BF4544270}"/>
                  </a:ext>
                </a:extLst>
              </p:cNvPr>
              <p:cNvSpPr/>
              <p:nvPr/>
            </p:nvSpPr>
            <p:spPr>
              <a:xfrm>
                <a:off x="1969449" y="2861356"/>
                <a:ext cx="2622362" cy="2761023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026D377F-E50A-4AD6-B43C-FE0A2BF26148}"/>
                </a:ext>
              </a:extLst>
            </p:cNvPr>
            <p:cNvGrpSpPr/>
            <p:nvPr/>
          </p:nvGrpSpPr>
          <p:grpSpPr>
            <a:xfrm>
              <a:off x="4871568" y="1830961"/>
              <a:ext cx="237863" cy="1506566"/>
              <a:chOff x="4871568" y="1830961"/>
              <a:chExt cx="237863" cy="150656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2D0A4A2-5EFD-4EE1-BD65-E70A4D2EAD06}"/>
                  </a:ext>
                </a:extLst>
              </p:cNvPr>
              <p:cNvSpPr/>
              <p:nvPr/>
            </p:nvSpPr>
            <p:spPr>
              <a:xfrm>
                <a:off x="4871569" y="2501900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AC23E6F-9F3A-4857-A1F0-6DFDB8232580}"/>
                  </a:ext>
                </a:extLst>
              </p:cNvPr>
              <p:cNvSpPr/>
              <p:nvPr/>
            </p:nvSpPr>
            <p:spPr>
              <a:xfrm>
                <a:off x="5023969" y="2654300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AE2F77A-1851-486F-B0E5-93C86C2EBE5C}"/>
                  </a:ext>
                </a:extLst>
              </p:cNvPr>
              <p:cNvSpPr/>
              <p:nvPr/>
            </p:nvSpPr>
            <p:spPr>
              <a:xfrm>
                <a:off x="5010579" y="2479040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4A07F1B-7D36-4CD1-8440-4223FB68F39E}"/>
                  </a:ext>
                </a:extLst>
              </p:cNvPr>
              <p:cNvSpPr/>
              <p:nvPr/>
            </p:nvSpPr>
            <p:spPr>
              <a:xfrm>
                <a:off x="4922190" y="2636300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36FB3F2-9CB0-4717-AE00-9B04F9795140}"/>
                  </a:ext>
                </a:extLst>
              </p:cNvPr>
              <p:cNvSpPr/>
              <p:nvPr/>
            </p:nvSpPr>
            <p:spPr>
              <a:xfrm>
                <a:off x="4963036" y="2747840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D4C3511-6C42-496B-8F3F-453507F733F1}"/>
                  </a:ext>
                </a:extLst>
              </p:cNvPr>
              <p:cNvSpPr/>
              <p:nvPr/>
            </p:nvSpPr>
            <p:spPr>
              <a:xfrm>
                <a:off x="4954280" y="2536481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03F91DE-8E32-434E-8852-46563F6F342A}"/>
                  </a:ext>
                </a:extLst>
              </p:cNvPr>
              <p:cNvSpPr/>
              <p:nvPr/>
            </p:nvSpPr>
            <p:spPr>
              <a:xfrm>
                <a:off x="5021858" y="2372262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A20CF2C-20EA-40DE-9BCC-917359D914B8}"/>
                  </a:ext>
                </a:extLst>
              </p:cNvPr>
              <p:cNvSpPr/>
              <p:nvPr/>
            </p:nvSpPr>
            <p:spPr>
              <a:xfrm>
                <a:off x="4889829" y="2187912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F9275A1-8559-4C7A-9A2F-77F0D7D0D68C}"/>
                  </a:ext>
                </a:extLst>
              </p:cNvPr>
              <p:cNvSpPr/>
              <p:nvPr/>
            </p:nvSpPr>
            <p:spPr>
              <a:xfrm>
                <a:off x="4974744" y="2007066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EE68CAB-5A71-4801-A291-8072109F452B}"/>
                  </a:ext>
                </a:extLst>
              </p:cNvPr>
              <p:cNvSpPr/>
              <p:nvPr/>
            </p:nvSpPr>
            <p:spPr>
              <a:xfrm>
                <a:off x="4871568" y="1830961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B8D3EBD-FC07-44D6-AF1D-2DBDFE173F7B}"/>
                  </a:ext>
                </a:extLst>
              </p:cNvPr>
              <p:cNvSpPr/>
              <p:nvPr/>
            </p:nvSpPr>
            <p:spPr>
              <a:xfrm>
                <a:off x="5063712" y="3137580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C3AE52B-B642-4AF8-A2DB-1E1F86DB781B}"/>
                  </a:ext>
                </a:extLst>
              </p:cNvPr>
              <p:cNvSpPr/>
              <p:nvPr/>
            </p:nvSpPr>
            <p:spPr>
              <a:xfrm>
                <a:off x="4908561" y="3291808"/>
                <a:ext cx="45719" cy="457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6D099F1D-9479-4848-92A3-4F31B4AF1E8D}"/>
              </a:ext>
            </a:extLst>
          </p:cNvPr>
          <p:cNvGrpSpPr/>
          <p:nvPr/>
        </p:nvGrpSpPr>
        <p:grpSpPr>
          <a:xfrm>
            <a:off x="4904575" y="1113805"/>
            <a:ext cx="827722" cy="307777"/>
            <a:chOff x="5459060" y="1462237"/>
            <a:chExt cx="827722" cy="307777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CB1A156-6DA6-4B34-A1D0-58965BC040D0}"/>
                </a:ext>
              </a:extLst>
            </p:cNvPr>
            <p:cNvSpPr/>
            <p:nvPr/>
          </p:nvSpPr>
          <p:spPr>
            <a:xfrm>
              <a:off x="5483467" y="1593265"/>
              <a:ext cx="45719" cy="457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8897E3E7-7C97-4DA9-AD4F-145D3CB20932}"/>
                </a:ext>
              </a:extLst>
            </p:cNvPr>
            <p:cNvSpPr txBox="1"/>
            <p:nvPr/>
          </p:nvSpPr>
          <p:spPr>
            <a:xfrm>
              <a:off x="5459060" y="1462237"/>
              <a:ext cx="8277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Auxin</a:t>
              </a:r>
              <a:endParaRPr lang="pt-PT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D303AD5B-3FD4-4E71-8245-29B6B8363F2D}"/>
              </a:ext>
            </a:extLst>
          </p:cNvPr>
          <p:cNvSpPr txBox="1"/>
          <p:nvPr/>
        </p:nvSpPr>
        <p:spPr>
          <a:xfrm>
            <a:off x="2397717" y="4502104"/>
            <a:ext cx="2815202" cy="338554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sz="1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uantification of IAA </a:t>
            </a:r>
            <a:endParaRPr lang="pt-PT" sz="1600" b="1" dirty="0"/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40AA4F7-B2B1-433E-A586-569E81BC0CEE}"/>
              </a:ext>
            </a:extLst>
          </p:cNvPr>
          <p:cNvSpPr txBox="1"/>
          <p:nvPr/>
        </p:nvSpPr>
        <p:spPr>
          <a:xfrm>
            <a:off x="6304920" y="1975201"/>
            <a:ext cx="2842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dirty="0" err="1">
                <a:latin typeface="Palatino Linotype" panose="02040502050505030304" pitchFamily="18" charset="0"/>
              </a:rPr>
              <a:t>Lack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of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information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on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axin</a:t>
            </a:r>
            <a:r>
              <a:rPr lang="pt-PT" sz="1600" dirty="0">
                <a:latin typeface="Palatino Linotype" panose="02040502050505030304" pitchFamily="18" charset="0"/>
              </a:rPr>
              <a:t> role in </a:t>
            </a:r>
            <a:r>
              <a:rPr lang="pt-PT" sz="1600" dirty="0" err="1">
                <a:latin typeface="Palatino Linotype" panose="02040502050505030304" pitchFamily="18" charset="0"/>
              </a:rPr>
              <a:t>almond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grafting</a:t>
            </a:r>
            <a:endParaRPr lang="pt-PT" sz="1600" dirty="0">
              <a:latin typeface="Palatino Linotype" panose="02040502050505030304" pitchFamily="18" charset="0"/>
            </a:endParaRPr>
          </a:p>
        </p:txBody>
      </p:sp>
      <p:pic>
        <p:nvPicPr>
          <p:cNvPr id="101" name="Gráfico 100" descr="Ponto de interrogação com preenchimento sólido">
            <a:extLst>
              <a:ext uri="{FF2B5EF4-FFF2-40B4-BE49-F238E27FC236}">
                <a16:creationId xmlns:a16="http://schemas.microsoft.com/office/drawing/2014/main" id="{DC702543-AB36-4853-9E51-F5219D356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2203" y="1145696"/>
            <a:ext cx="914400" cy="914400"/>
          </a:xfrm>
          <a:prstGeom prst="rect">
            <a:avLst/>
          </a:prstGeom>
        </p:spPr>
      </p:pic>
      <p:cxnSp>
        <p:nvCxnSpPr>
          <p:cNvPr id="102" name="Conexão reta unidirecional 101">
            <a:extLst>
              <a:ext uri="{FF2B5EF4-FFF2-40B4-BE49-F238E27FC236}">
                <a16:creationId xmlns:a16="http://schemas.microsoft.com/office/drawing/2014/main" id="{6DB08CDA-83BD-431E-B4AE-F52DF6DC2A0D}"/>
              </a:ext>
            </a:extLst>
          </p:cNvPr>
          <p:cNvCxnSpPr>
            <a:cxnSpLocks/>
          </p:cNvCxnSpPr>
          <p:nvPr/>
        </p:nvCxnSpPr>
        <p:spPr>
          <a:xfrm>
            <a:off x="5680118" y="2231940"/>
            <a:ext cx="6248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xão reta unidirecional 102">
            <a:extLst>
              <a:ext uri="{FF2B5EF4-FFF2-40B4-BE49-F238E27FC236}">
                <a16:creationId xmlns:a16="http://schemas.microsoft.com/office/drawing/2014/main" id="{CA61768B-2E41-4A8D-8612-60D8C324D899}"/>
              </a:ext>
            </a:extLst>
          </p:cNvPr>
          <p:cNvCxnSpPr>
            <a:cxnSpLocks/>
          </p:cNvCxnSpPr>
          <p:nvPr/>
        </p:nvCxnSpPr>
        <p:spPr>
          <a:xfrm rot="5400000">
            <a:off x="7331973" y="3035357"/>
            <a:ext cx="6248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haveta à esquerda 105">
            <a:extLst>
              <a:ext uri="{FF2B5EF4-FFF2-40B4-BE49-F238E27FC236}">
                <a16:creationId xmlns:a16="http://schemas.microsoft.com/office/drawing/2014/main" id="{7629963F-1D5F-4F60-8A18-A41AD11EE2FA}"/>
              </a:ext>
            </a:extLst>
          </p:cNvPr>
          <p:cNvSpPr/>
          <p:nvPr/>
        </p:nvSpPr>
        <p:spPr>
          <a:xfrm>
            <a:off x="5996748" y="4489182"/>
            <a:ext cx="184172" cy="172914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9" name="Gráfico 108" descr="Planta com raízes destaque">
            <a:extLst>
              <a:ext uri="{FF2B5EF4-FFF2-40B4-BE49-F238E27FC236}">
                <a16:creationId xmlns:a16="http://schemas.microsoft.com/office/drawing/2014/main" id="{40C3A58C-7043-40D8-BB87-04738D46E5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5193" y="3598312"/>
            <a:ext cx="914400" cy="914400"/>
          </a:xfrm>
          <a:prstGeom prst="rect">
            <a:avLst/>
          </a:prstGeom>
        </p:spPr>
      </p:pic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19C4CC96-4A0A-454E-8EFF-5A751C2026CB}"/>
              </a:ext>
            </a:extLst>
          </p:cNvPr>
          <p:cNvSpPr txBox="1"/>
          <p:nvPr/>
        </p:nvSpPr>
        <p:spPr>
          <a:xfrm>
            <a:off x="6609294" y="4655539"/>
            <a:ext cx="2072677" cy="338554"/>
          </a:xfrm>
          <a:prstGeom prst="rect">
            <a:avLst/>
          </a:prstGeom>
          <a:solidFill>
            <a:srgbClr val="356E9D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Almond</a:t>
            </a:r>
            <a:r>
              <a:rPr lang="pt-PT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 micrografts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C589725F-8CC3-4EAF-88B1-D373825F2655}"/>
              </a:ext>
            </a:extLst>
          </p:cNvPr>
          <p:cNvSpPr txBox="1"/>
          <p:nvPr/>
        </p:nvSpPr>
        <p:spPr>
          <a:xfrm>
            <a:off x="6348718" y="5155419"/>
            <a:ext cx="2527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 err="1">
                <a:latin typeface="Palatino Linotype" panose="02040502050505030304" pitchFamily="18" charset="0"/>
              </a:rPr>
              <a:t>Bitter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almond</a:t>
            </a:r>
            <a:r>
              <a:rPr lang="pt-PT" sz="1400" dirty="0">
                <a:latin typeface="Palatino Linotype" panose="02040502050505030304" pitchFamily="18" charset="0"/>
              </a:rPr>
              <a:t> x </a:t>
            </a:r>
            <a:r>
              <a:rPr lang="pt-PT" sz="1400" dirty="0" err="1">
                <a:latin typeface="Palatino Linotype" panose="02040502050505030304" pitchFamily="18" charset="0"/>
              </a:rPr>
              <a:t>bitter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almond</a:t>
            </a:r>
            <a:endParaRPr lang="pt-PT" sz="1400" dirty="0">
              <a:latin typeface="Palatino Linotype" panose="02040502050505030304" pitchFamily="18" charset="0"/>
            </a:endParaRPr>
          </a:p>
          <a:p>
            <a:pPr algn="ctr"/>
            <a:r>
              <a:rPr lang="pt-PT" sz="1400" dirty="0" err="1">
                <a:latin typeface="Palatino Linotype" panose="02040502050505030304" pitchFamily="18" charset="0"/>
              </a:rPr>
              <a:t>Bitter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almond</a:t>
            </a:r>
            <a:r>
              <a:rPr lang="pt-PT" sz="1400" dirty="0">
                <a:latin typeface="Palatino Linotype" panose="02040502050505030304" pitchFamily="18" charset="0"/>
              </a:rPr>
              <a:t> x Canhota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F49565A1-E3C1-4219-9FAD-9B6DA8B8E219}"/>
              </a:ext>
            </a:extLst>
          </p:cNvPr>
          <p:cNvSpPr txBox="1"/>
          <p:nvPr/>
        </p:nvSpPr>
        <p:spPr>
          <a:xfrm>
            <a:off x="156353" y="4335850"/>
            <a:ext cx="2167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 err="1">
                <a:latin typeface="Palatino Linotype" panose="02040502050505030304" pitchFamily="18" charset="0"/>
              </a:rPr>
              <a:t>Influence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of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scion</a:t>
            </a:r>
            <a:r>
              <a:rPr lang="pt-PT" sz="1400" dirty="0">
                <a:latin typeface="Palatino Linotype" panose="02040502050505030304" pitchFamily="18" charset="0"/>
              </a:rPr>
              <a:t> IAA </a:t>
            </a:r>
            <a:r>
              <a:rPr lang="pt-PT" sz="1400" dirty="0" err="1">
                <a:latin typeface="Palatino Linotype" panose="02040502050505030304" pitchFamily="18" charset="0"/>
              </a:rPr>
              <a:t>content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on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micrografting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success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3E462390-0CCA-42CA-9101-EDB230C54458}"/>
              </a:ext>
            </a:extLst>
          </p:cNvPr>
          <p:cNvSpPr txBox="1"/>
          <p:nvPr/>
        </p:nvSpPr>
        <p:spPr>
          <a:xfrm>
            <a:off x="267933" y="5643848"/>
            <a:ext cx="21159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latin typeface="Palatino Linotype" panose="02040502050505030304" pitchFamily="18" charset="0"/>
              </a:rPr>
              <a:t>IAA </a:t>
            </a:r>
            <a:r>
              <a:rPr lang="pt-PT" sz="1400" dirty="0" err="1">
                <a:latin typeface="Palatino Linotype" panose="02040502050505030304" pitchFamily="18" charset="0"/>
              </a:rPr>
              <a:t>distribuition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affected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by</a:t>
            </a:r>
            <a:r>
              <a:rPr lang="pt-PT" sz="1400" dirty="0">
                <a:latin typeface="Palatino Linotype" panose="02040502050505030304" pitchFamily="18" charset="0"/>
              </a:rPr>
              <a:t> 21 </a:t>
            </a:r>
            <a:r>
              <a:rPr lang="pt-PT" sz="1400" dirty="0" err="1">
                <a:latin typeface="Palatino Linotype" panose="02040502050505030304" pitchFamily="18" charset="0"/>
              </a:rPr>
              <a:t>days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after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micrografting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54" y="477637"/>
            <a:ext cx="8581292" cy="606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Palatino Linotype" panose="02040502050505030304" pitchFamily="18" charset="0"/>
              </a:rPr>
              <a:t>Abstract: 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recent years almond production has increased due to the strong tendency of consumers towards plant-based products. The grafting propagation method is the most widely used for this </a:t>
            </a:r>
            <a:r>
              <a:rPr lang="en-GB" sz="16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Prunus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species to increase production and fruit quality. During grafting, the plant vasculature is severely damaged thus affecting auxin transport. However, once the scion and the rootstock join, a complex process involving cell division and differentiation of vascular tissues establishes communication between the two parts. Nevertheless, wound healing and auxin-induced regulatory mechanisms involved in scion-rootstock interactions remain largely unknown. Thus, this work aimed to quantify and immunolocalize IAA (indole-3-acetic acid) in almond trees micrografts, before and 21 days after micrografting, an </a:t>
            </a:r>
            <a:r>
              <a:rPr lang="en-GB" sz="16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technique that allows a rapid graft union formation using </a:t>
            </a:r>
            <a:r>
              <a:rPr lang="en-GB" sz="16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scions and rootstocks.</a:t>
            </a:r>
            <a:endParaRPr lang="pt-PT" sz="1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To achieve this goal, scions and rootstocks were </a:t>
            </a:r>
            <a:r>
              <a:rPr lang="en-GB" sz="16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and </a:t>
            </a:r>
            <a:r>
              <a:rPr lang="en-GB" sz="16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micropropagated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Micrografts were successfully achieved from bitter almond </a:t>
            </a:r>
            <a:r>
              <a:rPr lang="en-GB" sz="16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homografts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bitter almond rootstocks x Canhota (Portuguese traditional variety). 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IAA quantification performed through Ehrlich reaction, showed a scion content of 1.292±0.448 </a:t>
            </a:r>
            <a:r>
              <a:rPr lang="en-GB" sz="16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μg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IAA/ mg FW (Canhota) and 5.505±1.179 </a:t>
            </a:r>
            <a:r>
              <a:rPr lang="en-GB" sz="16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μg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IAA/ mg FW (bitter almond) before micrografting, and the potential influence of these levels on micrograft success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Through IAA immunolocalization a possible accumulation at the graft union in the scion part was observed.</a:t>
            </a:r>
            <a:r>
              <a:rPr lang="en-GB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results obtained here are a step forward to the understanding of how scion and rootstock communicate in different almond tree micrograft combinations and how their communication is associated with graft success.</a:t>
            </a:r>
            <a:endParaRPr lang="fr-FR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fr-FR" sz="1400" b="1" dirty="0">
                <a:latin typeface="Palatino Linotype" panose="02040502050505030304" pitchFamily="18" charset="0"/>
              </a:rPr>
              <a:t>Keywords: </a:t>
            </a:r>
            <a:r>
              <a:rPr lang="en-GB" sz="1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Almond, Auxins, Immunohistochemistry, Indole-3-acetic acid, Micrografts</a:t>
            </a:r>
            <a:endParaRPr lang="fr-FR" sz="1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2300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774B31-956F-4F36-A87D-15794E0A1FE6}"/>
              </a:ext>
            </a:extLst>
          </p:cNvPr>
          <p:cNvSpPr txBox="1"/>
          <p:nvPr/>
        </p:nvSpPr>
        <p:spPr>
          <a:xfrm>
            <a:off x="302377" y="970748"/>
            <a:ext cx="869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Grafting is one of the main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Prunus dulcis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(Mill.) D. A. Webb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propagation methods</a:t>
            </a:r>
            <a:endParaRPr lang="pt-PT" dirty="0"/>
          </a:p>
        </p:txBody>
      </p:sp>
      <p:grpSp>
        <p:nvGrpSpPr>
          <p:cNvPr id="1041" name="Agrupar 1040">
            <a:extLst>
              <a:ext uri="{FF2B5EF4-FFF2-40B4-BE49-F238E27FC236}">
                <a16:creationId xmlns:a16="http://schemas.microsoft.com/office/drawing/2014/main" id="{4C5D5394-54A2-4F4C-BF29-198092ED9ACB}"/>
              </a:ext>
            </a:extLst>
          </p:cNvPr>
          <p:cNvGrpSpPr/>
          <p:nvPr/>
        </p:nvGrpSpPr>
        <p:grpSpPr>
          <a:xfrm>
            <a:off x="831100" y="1932245"/>
            <a:ext cx="3105897" cy="2811433"/>
            <a:chOff x="926085" y="2589242"/>
            <a:chExt cx="3105897" cy="2811433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229CEAA-0C57-466D-9E15-A84D08CD840D}"/>
                </a:ext>
              </a:extLst>
            </p:cNvPr>
            <p:cNvSpPr txBox="1"/>
            <p:nvPr/>
          </p:nvSpPr>
          <p:spPr bwMode="auto">
            <a:xfrm>
              <a:off x="2871284" y="2589242"/>
              <a:ext cx="922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pt-PT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Scion</a:t>
              </a:r>
              <a:endParaRPr lang="pt-PT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6D3EDD3C-F337-4988-947B-8A702A45BF8B}"/>
                </a:ext>
              </a:extLst>
            </p:cNvPr>
            <p:cNvSpPr txBox="1"/>
            <p:nvPr/>
          </p:nvSpPr>
          <p:spPr bwMode="auto">
            <a:xfrm>
              <a:off x="2726560" y="4299243"/>
              <a:ext cx="1305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pt-PT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Rootstock</a:t>
              </a:r>
              <a:endParaRPr lang="pt-PT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030" name="Agrupar 1029">
              <a:extLst>
                <a:ext uri="{FF2B5EF4-FFF2-40B4-BE49-F238E27FC236}">
                  <a16:creationId xmlns:a16="http://schemas.microsoft.com/office/drawing/2014/main" id="{F196F2C7-56FD-4468-A0EA-4BD1EC24AD51}"/>
                </a:ext>
              </a:extLst>
            </p:cNvPr>
            <p:cNvGrpSpPr/>
            <p:nvPr/>
          </p:nvGrpSpPr>
          <p:grpSpPr>
            <a:xfrm>
              <a:off x="926085" y="2647565"/>
              <a:ext cx="1399952" cy="2753110"/>
              <a:chOff x="6474546" y="3076326"/>
              <a:chExt cx="1399952" cy="2753110"/>
            </a:xfrm>
          </p:grpSpPr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CA6E4FD7-51DD-49BD-912E-4F14A3278F58}"/>
                  </a:ext>
                </a:extLst>
              </p:cNvPr>
              <p:cNvSpPr/>
              <p:nvPr/>
            </p:nvSpPr>
            <p:spPr>
              <a:xfrm>
                <a:off x="7173142" y="3478837"/>
                <a:ext cx="479121" cy="323732"/>
              </a:xfrm>
              <a:custGeom>
                <a:avLst/>
                <a:gdLst>
                  <a:gd name="connsiteX0" fmla="*/ 0 w 481549"/>
                  <a:gd name="connsiteY0" fmla="*/ 690340 h 690340"/>
                  <a:gd name="connsiteX1" fmla="*/ 0 w 481549"/>
                  <a:gd name="connsiteY1" fmla="*/ 690340 h 690340"/>
                  <a:gd name="connsiteX2" fmla="*/ 28135 w 481549"/>
                  <a:gd name="connsiteY2" fmla="*/ 563731 h 690340"/>
                  <a:gd name="connsiteX3" fmla="*/ 56271 w 481549"/>
                  <a:gd name="connsiteY3" fmla="*/ 394919 h 690340"/>
                  <a:gd name="connsiteX4" fmla="*/ 70338 w 481549"/>
                  <a:gd name="connsiteY4" fmla="*/ 282377 h 690340"/>
                  <a:gd name="connsiteX5" fmla="*/ 154744 w 481549"/>
                  <a:gd name="connsiteY5" fmla="*/ 127633 h 690340"/>
                  <a:gd name="connsiteX6" fmla="*/ 267286 w 481549"/>
                  <a:gd name="connsiteY6" fmla="*/ 15091 h 690340"/>
                  <a:gd name="connsiteX7" fmla="*/ 309489 w 481549"/>
                  <a:gd name="connsiteY7" fmla="*/ 1023 h 690340"/>
                  <a:gd name="connsiteX8" fmla="*/ 464234 w 481549"/>
                  <a:gd name="connsiteY8" fmla="*/ 15091 h 690340"/>
                  <a:gd name="connsiteX9" fmla="*/ 478301 w 481549"/>
                  <a:gd name="connsiteY9" fmla="*/ 99497 h 690340"/>
                  <a:gd name="connsiteX10" fmla="*/ 422031 w 481549"/>
                  <a:gd name="connsiteY10" fmla="*/ 507460 h 690340"/>
                  <a:gd name="connsiteX11" fmla="*/ 379827 w 481549"/>
                  <a:gd name="connsiteY11" fmla="*/ 549663 h 690340"/>
                  <a:gd name="connsiteX12" fmla="*/ 239151 w 481549"/>
                  <a:gd name="connsiteY12" fmla="*/ 620002 h 690340"/>
                  <a:gd name="connsiteX13" fmla="*/ 70338 w 481549"/>
                  <a:gd name="connsiteY13" fmla="*/ 634070 h 690340"/>
                  <a:gd name="connsiteX14" fmla="*/ 0 w 481549"/>
                  <a:gd name="connsiteY14" fmla="*/ 690340 h 69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1549" h="690340">
                    <a:moveTo>
                      <a:pt x="0" y="690340"/>
                    </a:moveTo>
                    <a:lnTo>
                      <a:pt x="0" y="690340"/>
                    </a:lnTo>
                    <a:cubicBezTo>
                      <a:pt x="9378" y="648137"/>
                      <a:pt x="20046" y="606200"/>
                      <a:pt x="28135" y="563731"/>
                    </a:cubicBezTo>
                    <a:cubicBezTo>
                      <a:pt x="38809" y="507692"/>
                      <a:pt x="47809" y="451335"/>
                      <a:pt x="56271" y="394919"/>
                    </a:cubicBezTo>
                    <a:cubicBezTo>
                      <a:pt x="61879" y="357531"/>
                      <a:pt x="60597" y="318906"/>
                      <a:pt x="70338" y="282377"/>
                    </a:cubicBezTo>
                    <a:cubicBezTo>
                      <a:pt x="93517" y="195456"/>
                      <a:pt x="109667" y="190740"/>
                      <a:pt x="154744" y="127633"/>
                    </a:cubicBezTo>
                    <a:cubicBezTo>
                      <a:pt x="199583" y="64859"/>
                      <a:pt x="177717" y="74805"/>
                      <a:pt x="267286" y="15091"/>
                    </a:cubicBezTo>
                    <a:cubicBezTo>
                      <a:pt x="279624" y="6865"/>
                      <a:pt x="295421" y="5712"/>
                      <a:pt x="309489" y="1023"/>
                    </a:cubicBezTo>
                    <a:cubicBezTo>
                      <a:pt x="361071" y="5712"/>
                      <a:pt x="419495" y="-11007"/>
                      <a:pt x="464234" y="15091"/>
                    </a:cubicBezTo>
                    <a:cubicBezTo>
                      <a:pt x="488872" y="29463"/>
                      <a:pt x="480737" y="71078"/>
                      <a:pt x="478301" y="99497"/>
                    </a:cubicBezTo>
                    <a:cubicBezTo>
                      <a:pt x="466578" y="236271"/>
                      <a:pt x="451366" y="373356"/>
                      <a:pt x="422031" y="507460"/>
                    </a:cubicBezTo>
                    <a:cubicBezTo>
                      <a:pt x="417780" y="526895"/>
                      <a:pt x="395743" y="537726"/>
                      <a:pt x="379827" y="549663"/>
                    </a:cubicBezTo>
                    <a:cubicBezTo>
                      <a:pt x="352292" y="570314"/>
                      <a:pt x="275347" y="613614"/>
                      <a:pt x="239151" y="620002"/>
                    </a:cubicBezTo>
                    <a:cubicBezTo>
                      <a:pt x="183544" y="629815"/>
                      <a:pt x="126609" y="629381"/>
                      <a:pt x="70338" y="634070"/>
                    </a:cubicBezTo>
                    <a:lnTo>
                      <a:pt x="0" y="69034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id="{DC1612BB-5BF8-4A88-91D4-472E330F3F41}"/>
                  </a:ext>
                </a:extLst>
              </p:cNvPr>
              <p:cNvSpPr/>
              <p:nvPr/>
            </p:nvSpPr>
            <p:spPr>
              <a:xfrm rot="21005728" flipH="1">
                <a:off x="6684768" y="3076326"/>
                <a:ext cx="444877" cy="390970"/>
              </a:xfrm>
              <a:custGeom>
                <a:avLst/>
                <a:gdLst>
                  <a:gd name="connsiteX0" fmla="*/ 0 w 481549"/>
                  <a:gd name="connsiteY0" fmla="*/ 690340 h 690340"/>
                  <a:gd name="connsiteX1" fmla="*/ 0 w 481549"/>
                  <a:gd name="connsiteY1" fmla="*/ 690340 h 690340"/>
                  <a:gd name="connsiteX2" fmla="*/ 28135 w 481549"/>
                  <a:gd name="connsiteY2" fmla="*/ 563731 h 690340"/>
                  <a:gd name="connsiteX3" fmla="*/ 56271 w 481549"/>
                  <a:gd name="connsiteY3" fmla="*/ 394919 h 690340"/>
                  <a:gd name="connsiteX4" fmla="*/ 70338 w 481549"/>
                  <a:gd name="connsiteY4" fmla="*/ 282377 h 690340"/>
                  <a:gd name="connsiteX5" fmla="*/ 154744 w 481549"/>
                  <a:gd name="connsiteY5" fmla="*/ 127633 h 690340"/>
                  <a:gd name="connsiteX6" fmla="*/ 267286 w 481549"/>
                  <a:gd name="connsiteY6" fmla="*/ 15091 h 690340"/>
                  <a:gd name="connsiteX7" fmla="*/ 309489 w 481549"/>
                  <a:gd name="connsiteY7" fmla="*/ 1023 h 690340"/>
                  <a:gd name="connsiteX8" fmla="*/ 464234 w 481549"/>
                  <a:gd name="connsiteY8" fmla="*/ 15091 h 690340"/>
                  <a:gd name="connsiteX9" fmla="*/ 478301 w 481549"/>
                  <a:gd name="connsiteY9" fmla="*/ 99497 h 690340"/>
                  <a:gd name="connsiteX10" fmla="*/ 422031 w 481549"/>
                  <a:gd name="connsiteY10" fmla="*/ 507460 h 690340"/>
                  <a:gd name="connsiteX11" fmla="*/ 379827 w 481549"/>
                  <a:gd name="connsiteY11" fmla="*/ 549663 h 690340"/>
                  <a:gd name="connsiteX12" fmla="*/ 239151 w 481549"/>
                  <a:gd name="connsiteY12" fmla="*/ 620002 h 690340"/>
                  <a:gd name="connsiteX13" fmla="*/ 70338 w 481549"/>
                  <a:gd name="connsiteY13" fmla="*/ 634070 h 690340"/>
                  <a:gd name="connsiteX14" fmla="*/ 0 w 481549"/>
                  <a:gd name="connsiteY14" fmla="*/ 690340 h 69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1549" h="690340">
                    <a:moveTo>
                      <a:pt x="0" y="690340"/>
                    </a:moveTo>
                    <a:lnTo>
                      <a:pt x="0" y="690340"/>
                    </a:lnTo>
                    <a:cubicBezTo>
                      <a:pt x="9378" y="648137"/>
                      <a:pt x="20046" y="606200"/>
                      <a:pt x="28135" y="563731"/>
                    </a:cubicBezTo>
                    <a:cubicBezTo>
                      <a:pt x="38809" y="507692"/>
                      <a:pt x="47809" y="451335"/>
                      <a:pt x="56271" y="394919"/>
                    </a:cubicBezTo>
                    <a:cubicBezTo>
                      <a:pt x="61879" y="357531"/>
                      <a:pt x="60597" y="318906"/>
                      <a:pt x="70338" y="282377"/>
                    </a:cubicBezTo>
                    <a:cubicBezTo>
                      <a:pt x="93517" y="195456"/>
                      <a:pt x="109667" y="190740"/>
                      <a:pt x="154744" y="127633"/>
                    </a:cubicBezTo>
                    <a:cubicBezTo>
                      <a:pt x="199583" y="64859"/>
                      <a:pt x="177717" y="74805"/>
                      <a:pt x="267286" y="15091"/>
                    </a:cubicBezTo>
                    <a:cubicBezTo>
                      <a:pt x="279624" y="6865"/>
                      <a:pt x="295421" y="5712"/>
                      <a:pt x="309489" y="1023"/>
                    </a:cubicBezTo>
                    <a:cubicBezTo>
                      <a:pt x="361071" y="5712"/>
                      <a:pt x="419495" y="-11007"/>
                      <a:pt x="464234" y="15091"/>
                    </a:cubicBezTo>
                    <a:cubicBezTo>
                      <a:pt x="488872" y="29463"/>
                      <a:pt x="480737" y="71078"/>
                      <a:pt x="478301" y="99497"/>
                    </a:cubicBezTo>
                    <a:cubicBezTo>
                      <a:pt x="466578" y="236271"/>
                      <a:pt x="451366" y="373356"/>
                      <a:pt x="422031" y="507460"/>
                    </a:cubicBezTo>
                    <a:cubicBezTo>
                      <a:pt x="417780" y="526895"/>
                      <a:pt x="395743" y="537726"/>
                      <a:pt x="379827" y="549663"/>
                    </a:cubicBezTo>
                    <a:cubicBezTo>
                      <a:pt x="352292" y="570314"/>
                      <a:pt x="275347" y="613614"/>
                      <a:pt x="239151" y="620002"/>
                    </a:cubicBezTo>
                    <a:cubicBezTo>
                      <a:pt x="183544" y="629815"/>
                      <a:pt x="126609" y="629381"/>
                      <a:pt x="70338" y="634070"/>
                    </a:cubicBezTo>
                    <a:lnTo>
                      <a:pt x="0" y="69034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24" name="Agrupar 1023">
                <a:extLst>
                  <a:ext uri="{FF2B5EF4-FFF2-40B4-BE49-F238E27FC236}">
                    <a16:creationId xmlns:a16="http://schemas.microsoft.com/office/drawing/2014/main" id="{66673760-2815-47CA-9435-D0E5B4C94EC5}"/>
                  </a:ext>
                </a:extLst>
              </p:cNvPr>
              <p:cNvGrpSpPr/>
              <p:nvPr/>
            </p:nvGrpSpPr>
            <p:grpSpPr>
              <a:xfrm>
                <a:off x="6474546" y="4718511"/>
                <a:ext cx="1399952" cy="1110925"/>
                <a:chOff x="6358597" y="4642338"/>
                <a:chExt cx="1659988" cy="1490462"/>
              </a:xfrm>
            </p:grpSpPr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F6F24BBA-F93B-42D4-84C6-92A81F7BF22A}"/>
                    </a:ext>
                  </a:extLst>
                </p:cNvPr>
                <p:cNvSpPr/>
                <p:nvPr/>
              </p:nvSpPr>
              <p:spPr>
                <a:xfrm>
                  <a:off x="6639951" y="4642338"/>
                  <a:ext cx="590843" cy="1012874"/>
                </a:xfrm>
                <a:custGeom>
                  <a:avLst/>
                  <a:gdLst>
                    <a:gd name="connsiteX0" fmla="*/ 590843 w 590843"/>
                    <a:gd name="connsiteY0" fmla="*/ 0 h 1012874"/>
                    <a:gd name="connsiteX1" fmla="*/ 576775 w 590843"/>
                    <a:gd name="connsiteY1" fmla="*/ 225084 h 1012874"/>
                    <a:gd name="connsiteX2" fmla="*/ 562707 w 590843"/>
                    <a:gd name="connsiteY2" fmla="*/ 281354 h 1012874"/>
                    <a:gd name="connsiteX3" fmla="*/ 506437 w 590843"/>
                    <a:gd name="connsiteY3" fmla="*/ 337625 h 1012874"/>
                    <a:gd name="connsiteX4" fmla="*/ 478301 w 590843"/>
                    <a:gd name="connsiteY4" fmla="*/ 379828 h 1012874"/>
                    <a:gd name="connsiteX5" fmla="*/ 422031 w 590843"/>
                    <a:gd name="connsiteY5" fmla="*/ 436099 h 1012874"/>
                    <a:gd name="connsiteX6" fmla="*/ 365760 w 590843"/>
                    <a:gd name="connsiteY6" fmla="*/ 506437 h 1012874"/>
                    <a:gd name="connsiteX7" fmla="*/ 281354 w 590843"/>
                    <a:gd name="connsiteY7" fmla="*/ 548640 h 1012874"/>
                    <a:gd name="connsiteX8" fmla="*/ 211015 w 590843"/>
                    <a:gd name="connsiteY8" fmla="*/ 618979 h 1012874"/>
                    <a:gd name="connsiteX9" fmla="*/ 168812 w 590843"/>
                    <a:gd name="connsiteY9" fmla="*/ 675250 h 1012874"/>
                    <a:gd name="connsiteX10" fmla="*/ 84406 w 590843"/>
                    <a:gd name="connsiteY10" fmla="*/ 829994 h 1012874"/>
                    <a:gd name="connsiteX11" fmla="*/ 70338 w 590843"/>
                    <a:gd name="connsiteY11" fmla="*/ 886265 h 1012874"/>
                    <a:gd name="connsiteX12" fmla="*/ 14067 w 590843"/>
                    <a:gd name="connsiteY12" fmla="*/ 984739 h 1012874"/>
                    <a:gd name="connsiteX13" fmla="*/ 0 w 590843"/>
                    <a:gd name="connsiteY13" fmla="*/ 1012874 h 1012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0843" h="1012874">
                      <a:moveTo>
                        <a:pt x="590843" y="0"/>
                      </a:moveTo>
                      <a:cubicBezTo>
                        <a:pt x="586154" y="75028"/>
                        <a:pt x="584255" y="150283"/>
                        <a:pt x="576775" y="225084"/>
                      </a:cubicBezTo>
                      <a:cubicBezTo>
                        <a:pt x="574851" y="244322"/>
                        <a:pt x="572954" y="264959"/>
                        <a:pt x="562707" y="281354"/>
                      </a:cubicBezTo>
                      <a:cubicBezTo>
                        <a:pt x="548648" y="303848"/>
                        <a:pt x="523700" y="317485"/>
                        <a:pt x="506437" y="337625"/>
                      </a:cubicBezTo>
                      <a:cubicBezTo>
                        <a:pt x="495434" y="350462"/>
                        <a:pt x="489304" y="366991"/>
                        <a:pt x="478301" y="379828"/>
                      </a:cubicBezTo>
                      <a:cubicBezTo>
                        <a:pt x="461038" y="399968"/>
                        <a:pt x="439654" y="416273"/>
                        <a:pt x="422031" y="436099"/>
                      </a:cubicBezTo>
                      <a:cubicBezTo>
                        <a:pt x="402083" y="458540"/>
                        <a:pt x="386991" y="485206"/>
                        <a:pt x="365760" y="506437"/>
                      </a:cubicBezTo>
                      <a:cubicBezTo>
                        <a:pt x="338488" y="533709"/>
                        <a:pt x="315681" y="537198"/>
                        <a:pt x="281354" y="548640"/>
                      </a:cubicBezTo>
                      <a:cubicBezTo>
                        <a:pt x="219969" y="589564"/>
                        <a:pt x="253644" y="559299"/>
                        <a:pt x="211015" y="618979"/>
                      </a:cubicBezTo>
                      <a:cubicBezTo>
                        <a:pt x="197387" y="638058"/>
                        <a:pt x="179297" y="654279"/>
                        <a:pt x="168812" y="675250"/>
                      </a:cubicBezTo>
                      <a:cubicBezTo>
                        <a:pt x="86832" y="839211"/>
                        <a:pt x="171222" y="743178"/>
                        <a:pt x="84406" y="829994"/>
                      </a:cubicBezTo>
                      <a:cubicBezTo>
                        <a:pt x="79717" y="848751"/>
                        <a:pt x="78339" y="868664"/>
                        <a:pt x="70338" y="886265"/>
                      </a:cubicBezTo>
                      <a:cubicBezTo>
                        <a:pt x="54694" y="920682"/>
                        <a:pt x="32427" y="951691"/>
                        <a:pt x="14067" y="984739"/>
                      </a:cubicBezTo>
                      <a:cubicBezTo>
                        <a:pt x="8975" y="993905"/>
                        <a:pt x="4689" y="1003496"/>
                        <a:pt x="0" y="1012874"/>
                      </a:cubicBezTo>
                    </a:path>
                  </a:pathLst>
                </a:custGeom>
                <a:noFill/>
                <a:ln w="28575">
                  <a:solidFill>
                    <a:srgbClr val="4F2C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A82AC07-B96D-4766-BE29-C9073F9AB490}"/>
                    </a:ext>
                  </a:extLst>
                </p:cNvPr>
                <p:cNvSpPr/>
                <p:nvPr/>
              </p:nvSpPr>
              <p:spPr>
                <a:xfrm>
                  <a:off x="6865034" y="4867422"/>
                  <a:ext cx="351692" cy="1097280"/>
                </a:xfrm>
                <a:custGeom>
                  <a:avLst/>
                  <a:gdLst>
                    <a:gd name="connsiteX0" fmla="*/ 351692 w 351692"/>
                    <a:gd name="connsiteY0" fmla="*/ 0 h 1097280"/>
                    <a:gd name="connsiteX1" fmla="*/ 267286 w 351692"/>
                    <a:gd name="connsiteY1" fmla="*/ 407963 h 1097280"/>
                    <a:gd name="connsiteX2" fmla="*/ 182880 w 351692"/>
                    <a:gd name="connsiteY2" fmla="*/ 436098 h 1097280"/>
                    <a:gd name="connsiteX3" fmla="*/ 84406 w 351692"/>
                    <a:gd name="connsiteY3" fmla="*/ 464233 h 1097280"/>
                    <a:gd name="connsiteX4" fmla="*/ 42203 w 351692"/>
                    <a:gd name="connsiteY4" fmla="*/ 604910 h 1097280"/>
                    <a:gd name="connsiteX5" fmla="*/ 0 w 351692"/>
                    <a:gd name="connsiteY5" fmla="*/ 1097280 h 109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692" h="1097280">
                      <a:moveTo>
                        <a:pt x="351692" y="0"/>
                      </a:moveTo>
                      <a:cubicBezTo>
                        <a:pt x="343012" y="138870"/>
                        <a:pt x="356388" y="286460"/>
                        <a:pt x="267286" y="407963"/>
                      </a:cubicBezTo>
                      <a:cubicBezTo>
                        <a:pt x="249748" y="431879"/>
                        <a:pt x="211226" y="427376"/>
                        <a:pt x="182880" y="436098"/>
                      </a:cubicBezTo>
                      <a:cubicBezTo>
                        <a:pt x="150251" y="446137"/>
                        <a:pt x="117231" y="454855"/>
                        <a:pt x="84406" y="464233"/>
                      </a:cubicBezTo>
                      <a:cubicBezTo>
                        <a:pt x="51848" y="529350"/>
                        <a:pt x="48385" y="522487"/>
                        <a:pt x="42203" y="604910"/>
                      </a:cubicBezTo>
                      <a:cubicBezTo>
                        <a:pt x="5198" y="1098313"/>
                        <a:pt x="127352" y="969928"/>
                        <a:pt x="0" y="1097280"/>
                      </a:cubicBezTo>
                    </a:path>
                  </a:pathLst>
                </a:custGeom>
                <a:noFill/>
                <a:ln w="28575">
                  <a:solidFill>
                    <a:srgbClr val="4F2C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4CDD0C71-6A4B-474B-A506-4737626E85BD}"/>
                    </a:ext>
                  </a:extLst>
                </p:cNvPr>
                <p:cNvSpPr/>
                <p:nvPr/>
              </p:nvSpPr>
              <p:spPr>
                <a:xfrm>
                  <a:off x="7076049" y="5289452"/>
                  <a:ext cx="225083" cy="492451"/>
                </a:xfrm>
                <a:custGeom>
                  <a:avLst/>
                  <a:gdLst>
                    <a:gd name="connsiteX0" fmla="*/ 0 w 225083"/>
                    <a:gd name="connsiteY0" fmla="*/ 0 h 492451"/>
                    <a:gd name="connsiteX1" fmla="*/ 42203 w 225083"/>
                    <a:gd name="connsiteY1" fmla="*/ 70339 h 492451"/>
                    <a:gd name="connsiteX2" fmla="*/ 98474 w 225083"/>
                    <a:gd name="connsiteY2" fmla="*/ 98474 h 492451"/>
                    <a:gd name="connsiteX3" fmla="*/ 140677 w 225083"/>
                    <a:gd name="connsiteY3" fmla="*/ 126610 h 492451"/>
                    <a:gd name="connsiteX4" fmla="*/ 182880 w 225083"/>
                    <a:gd name="connsiteY4" fmla="*/ 450166 h 492451"/>
                    <a:gd name="connsiteX5" fmla="*/ 225083 w 225083"/>
                    <a:gd name="connsiteY5" fmla="*/ 492370 h 49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5083" h="492451">
                      <a:moveTo>
                        <a:pt x="0" y="0"/>
                      </a:moveTo>
                      <a:cubicBezTo>
                        <a:pt x="14068" y="23446"/>
                        <a:pt x="22869" y="51005"/>
                        <a:pt x="42203" y="70339"/>
                      </a:cubicBezTo>
                      <a:cubicBezTo>
                        <a:pt x="57032" y="85168"/>
                        <a:pt x="80266" y="88070"/>
                        <a:pt x="98474" y="98474"/>
                      </a:cubicBezTo>
                      <a:cubicBezTo>
                        <a:pt x="113154" y="106862"/>
                        <a:pt x="126609" y="117231"/>
                        <a:pt x="140677" y="126610"/>
                      </a:cubicBezTo>
                      <a:cubicBezTo>
                        <a:pt x="216514" y="278278"/>
                        <a:pt x="134526" y="95572"/>
                        <a:pt x="182880" y="450166"/>
                      </a:cubicBezTo>
                      <a:cubicBezTo>
                        <a:pt x="189167" y="496271"/>
                        <a:pt x="200889" y="492370"/>
                        <a:pt x="225083" y="492370"/>
                      </a:cubicBezTo>
                    </a:path>
                  </a:pathLst>
                </a:custGeom>
                <a:noFill/>
                <a:ln w="28575">
                  <a:solidFill>
                    <a:srgbClr val="4F2C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FB5FD35F-96BD-4162-9E3C-0883576D8A9D}"/>
                    </a:ext>
                  </a:extLst>
                </p:cNvPr>
                <p:cNvSpPr/>
                <p:nvPr/>
              </p:nvSpPr>
              <p:spPr>
                <a:xfrm>
                  <a:off x="7216726" y="4895557"/>
                  <a:ext cx="549303" cy="1125415"/>
                </a:xfrm>
                <a:custGeom>
                  <a:avLst/>
                  <a:gdLst>
                    <a:gd name="connsiteX0" fmla="*/ 0 w 549303"/>
                    <a:gd name="connsiteY0" fmla="*/ 0 h 1125415"/>
                    <a:gd name="connsiteX1" fmla="*/ 211016 w 549303"/>
                    <a:gd name="connsiteY1" fmla="*/ 70338 h 1125415"/>
                    <a:gd name="connsiteX2" fmla="*/ 239151 w 549303"/>
                    <a:gd name="connsiteY2" fmla="*/ 140677 h 1125415"/>
                    <a:gd name="connsiteX3" fmla="*/ 281354 w 549303"/>
                    <a:gd name="connsiteY3" fmla="*/ 267286 h 1125415"/>
                    <a:gd name="connsiteX4" fmla="*/ 365760 w 549303"/>
                    <a:gd name="connsiteY4" fmla="*/ 773723 h 1125415"/>
                    <a:gd name="connsiteX5" fmla="*/ 436099 w 549303"/>
                    <a:gd name="connsiteY5" fmla="*/ 844061 h 1125415"/>
                    <a:gd name="connsiteX6" fmla="*/ 492369 w 549303"/>
                    <a:gd name="connsiteY6" fmla="*/ 858129 h 1125415"/>
                    <a:gd name="connsiteX7" fmla="*/ 534572 w 549303"/>
                    <a:gd name="connsiteY7" fmla="*/ 1125415 h 1125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303" h="1125415">
                      <a:moveTo>
                        <a:pt x="0" y="0"/>
                      </a:moveTo>
                      <a:cubicBezTo>
                        <a:pt x="66562" y="12102"/>
                        <a:pt x="162556" y="5725"/>
                        <a:pt x="211016" y="70338"/>
                      </a:cubicBezTo>
                      <a:cubicBezTo>
                        <a:pt x="226167" y="90540"/>
                        <a:pt x="230658" y="116896"/>
                        <a:pt x="239151" y="140677"/>
                      </a:cubicBezTo>
                      <a:cubicBezTo>
                        <a:pt x="254113" y="182571"/>
                        <a:pt x="281354" y="267286"/>
                        <a:pt x="281354" y="267286"/>
                      </a:cubicBezTo>
                      <a:cubicBezTo>
                        <a:pt x="297953" y="507977"/>
                        <a:pt x="245781" y="613752"/>
                        <a:pt x="365760" y="773723"/>
                      </a:cubicBezTo>
                      <a:cubicBezTo>
                        <a:pt x="385655" y="800249"/>
                        <a:pt x="403931" y="836019"/>
                        <a:pt x="436099" y="844061"/>
                      </a:cubicBezTo>
                      <a:lnTo>
                        <a:pt x="492369" y="858129"/>
                      </a:lnTo>
                      <a:cubicBezTo>
                        <a:pt x="587625" y="953385"/>
                        <a:pt x="534572" y="880437"/>
                        <a:pt x="534572" y="1125415"/>
                      </a:cubicBezTo>
                    </a:path>
                  </a:pathLst>
                </a:custGeom>
                <a:noFill/>
                <a:ln w="28575">
                  <a:solidFill>
                    <a:srgbClr val="4F2C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38BB921D-F590-4B7A-AE17-CEDD64AE53D9}"/>
                    </a:ext>
                  </a:extLst>
                </p:cNvPr>
                <p:cNvSpPr/>
                <p:nvPr/>
              </p:nvSpPr>
              <p:spPr>
                <a:xfrm>
                  <a:off x="7512148" y="5233182"/>
                  <a:ext cx="506437" cy="188070"/>
                </a:xfrm>
                <a:custGeom>
                  <a:avLst/>
                  <a:gdLst>
                    <a:gd name="connsiteX0" fmla="*/ 0 w 506437"/>
                    <a:gd name="connsiteY0" fmla="*/ 0 h 188070"/>
                    <a:gd name="connsiteX1" fmla="*/ 196947 w 506437"/>
                    <a:gd name="connsiteY1" fmla="*/ 42203 h 188070"/>
                    <a:gd name="connsiteX2" fmla="*/ 239150 w 506437"/>
                    <a:gd name="connsiteY2" fmla="*/ 56270 h 188070"/>
                    <a:gd name="connsiteX3" fmla="*/ 506437 w 506437"/>
                    <a:gd name="connsiteY3" fmla="*/ 182880 h 188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6437" h="188070">
                      <a:moveTo>
                        <a:pt x="0" y="0"/>
                      </a:moveTo>
                      <a:cubicBezTo>
                        <a:pt x="66675" y="13334"/>
                        <a:pt x="130273" y="25534"/>
                        <a:pt x="196947" y="42203"/>
                      </a:cubicBezTo>
                      <a:cubicBezTo>
                        <a:pt x="211333" y="45799"/>
                        <a:pt x="225082" y="51581"/>
                        <a:pt x="239150" y="56270"/>
                      </a:cubicBezTo>
                      <a:cubicBezTo>
                        <a:pt x="372171" y="227298"/>
                        <a:pt x="284158" y="182880"/>
                        <a:pt x="506437" y="182880"/>
                      </a:cubicBezTo>
                    </a:path>
                  </a:pathLst>
                </a:custGeom>
                <a:noFill/>
                <a:ln w="28575">
                  <a:solidFill>
                    <a:srgbClr val="4F2C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E1A46E5A-059C-460E-A07A-542402CE32CD}"/>
                    </a:ext>
                  </a:extLst>
                </p:cNvPr>
                <p:cNvSpPr/>
                <p:nvPr/>
              </p:nvSpPr>
              <p:spPr>
                <a:xfrm>
                  <a:off x="6583680" y="5638579"/>
                  <a:ext cx="295422" cy="494221"/>
                </a:xfrm>
                <a:custGeom>
                  <a:avLst/>
                  <a:gdLst>
                    <a:gd name="connsiteX0" fmla="*/ 295422 w 295422"/>
                    <a:gd name="connsiteY0" fmla="*/ 15919 h 494221"/>
                    <a:gd name="connsiteX1" fmla="*/ 126610 w 295422"/>
                    <a:gd name="connsiteY1" fmla="*/ 29987 h 494221"/>
                    <a:gd name="connsiteX2" fmla="*/ 84406 w 295422"/>
                    <a:gd name="connsiteY2" fmla="*/ 269138 h 494221"/>
                    <a:gd name="connsiteX3" fmla="*/ 42203 w 295422"/>
                    <a:gd name="connsiteY3" fmla="*/ 367611 h 494221"/>
                    <a:gd name="connsiteX4" fmla="*/ 28136 w 295422"/>
                    <a:gd name="connsiteY4" fmla="*/ 423882 h 494221"/>
                    <a:gd name="connsiteX5" fmla="*/ 0 w 295422"/>
                    <a:gd name="connsiteY5" fmla="*/ 494221 h 49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422" h="494221">
                      <a:moveTo>
                        <a:pt x="295422" y="15919"/>
                      </a:moveTo>
                      <a:cubicBezTo>
                        <a:pt x="249733" y="6781"/>
                        <a:pt x="165087" y="-21316"/>
                        <a:pt x="126610" y="29987"/>
                      </a:cubicBezTo>
                      <a:cubicBezTo>
                        <a:pt x="102060" y="62721"/>
                        <a:pt x="98242" y="220713"/>
                        <a:pt x="84406" y="269138"/>
                      </a:cubicBezTo>
                      <a:cubicBezTo>
                        <a:pt x="74595" y="303476"/>
                        <a:pt x="54407" y="334049"/>
                        <a:pt x="42203" y="367611"/>
                      </a:cubicBezTo>
                      <a:cubicBezTo>
                        <a:pt x="35596" y="385781"/>
                        <a:pt x="33447" y="405292"/>
                        <a:pt x="28136" y="423882"/>
                      </a:cubicBezTo>
                      <a:cubicBezTo>
                        <a:pt x="16548" y="464441"/>
                        <a:pt x="16601" y="461019"/>
                        <a:pt x="0" y="494221"/>
                      </a:cubicBezTo>
                    </a:path>
                  </a:pathLst>
                </a:custGeom>
                <a:noFill/>
                <a:ln w="28575">
                  <a:solidFill>
                    <a:srgbClr val="4F2C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E173B276-6480-4943-931F-A65EDFA2D2CB}"/>
                    </a:ext>
                  </a:extLst>
                </p:cNvPr>
                <p:cNvSpPr/>
                <p:nvPr/>
              </p:nvSpPr>
              <p:spPr>
                <a:xfrm>
                  <a:off x="6358597" y="5289452"/>
                  <a:ext cx="478301" cy="407963"/>
                </a:xfrm>
                <a:custGeom>
                  <a:avLst/>
                  <a:gdLst>
                    <a:gd name="connsiteX0" fmla="*/ 478301 w 478301"/>
                    <a:gd name="connsiteY0" fmla="*/ 0 h 407963"/>
                    <a:gd name="connsiteX1" fmla="*/ 309489 w 478301"/>
                    <a:gd name="connsiteY1" fmla="*/ 14068 h 407963"/>
                    <a:gd name="connsiteX2" fmla="*/ 196948 w 478301"/>
                    <a:gd name="connsiteY2" fmla="*/ 126610 h 407963"/>
                    <a:gd name="connsiteX3" fmla="*/ 154745 w 478301"/>
                    <a:gd name="connsiteY3" fmla="*/ 168813 h 407963"/>
                    <a:gd name="connsiteX4" fmla="*/ 98474 w 478301"/>
                    <a:gd name="connsiteY4" fmla="*/ 253219 h 407963"/>
                    <a:gd name="connsiteX5" fmla="*/ 28135 w 478301"/>
                    <a:gd name="connsiteY5" fmla="*/ 337625 h 407963"/>
                    <a:gd name="connsiteX6" fmla="*/ 0 w 478301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301" h="407963">
                      <a:moveTo>
                        <a:pt x="478301" y="0"/>
                      </a:moveTo>
                      <a:cubicBezTo>
                        <a:pt x="422030" y="4689"/>
                        <a:pt x="363660" y="-1865"/>
                        <a:pt x="309489" y="14068"/>
                      </a:cubicBezTo>
                      <a:cubicBezTo>
                        <a:pt x="257508" y="29357"/>
                        <a:pt x="228536" y="89758"/>
                        <a:pt x="196948" y="126610"/>
                      </a:cubicBezTo>
                      <a:cubicBezTo>
                        <a:pt x="184001" y="141715"/>
                        <a:pt x="166959" y="153109"/>
                        <a:pt x="154745" y="168813"/>
                      </a:cubicBezTo>
                      <a:cubicBezTo>
                        <a:pt x="133985" y="195505"/>
                        <a:pt x="120122" y="227242"/>
                        <a:pt x="98474" y="253219"/>
                      </a:cubicBezTo>
                      <a:lnTo>
                        <a:pt x="28135" y="337625"/>
                      </a:lnTo>
                      <a:lnTo>
                        <a:pt x="0" y="407963"/>
                      </a:lnTo>
                    </a:path>
                  </a:pathLst>
                </a:custGeom>
                <a:noFill/>
                <a:ln w="28575">
                  <a:solidFill>
                    <a:srgbClr val="4F2C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sp>
            <p:nvSpPr>
              <p:cNvPr id="1028" name="Forma livre: Forma 1027">
                <a:extLst>
                  <a:ext uri="{FF2B5EF4-FFF2-40B4-BE49-F238E27FC236}">
                    <a16:creationId xmlns:a16="http://schemas.microsoft.com/office/drawing/2014/main" id="{5D7F0C1B-B0BC-4648-B680-3745EAD2F9B1}"/>
                  </a:ext>
                </a:extLst>
              </p:cNvPr>
              <p:cNvSpPr/>
              <p:nvPr/>
            </p:nvSpPr>
            <p:spPr>
              <a:xfrm>
                <a:off x="7178771" y="4112334"/>
                <a:ext cx="45719" cy="817864"/>
              </a:xfrm>
              <a:custGeom>
                <a:avLst/>
                <a:gdLst>
                  <a:gd name="connsiteX0" fmla="*/ 0 w 30920"/>
                  <a:gd name="connsiteY0" fmla="*/ 0 h 1036320"/>
                  <a:gd name="connsiteX1" fmla="*/ 30480 w 30920"/>
                  <a:gd name="connsiteY1" fmla="*/ 304800 h 1036320"/>
                  <a:gd name="connsiteX2" fmla="*/ 0 w 30920"/>
                  <a:gd name="connsiteY2" fmla="*/ 594360 h 1036320"/>
                  <a:gd name="connsiteX3" fmla="*/ 30480 w 30920"/>
                  <a:gd name="connsiteY3" fmla="*/ 922020 h 1036320"/>
                  <a:gd name="connsiteX4" fmla="*/ 15240 w 30920"/>
                  <a:gd name="connsiteY4" fmla="*/ 1036320 h 103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20" h="1036320">
                    <a:moveTo>
                      <a:pt x="0" y="0"/>
                    </a:moveTo>
                    <a:cubicBezTo>
                      <a:pt x="15240" y="102870"/>
                      <a:pt x="30480" y="205740"/>
                      <a:pt x="30480" y="304800"/>
                    </a:cubicBezTo>
                    <a:cubicBezTo>
                      <a:pt x="30480" y="403860"/>
                      <a:pt x="0" y="491490"/>
                      <a:pt x="0" y="594360"/>
                    </a:cubicBezTo>
                    <a:cubicBezTo>
                      <a:pt x="0" y="697230"/>
                      <a:pt x="27940" y="848360"/>
                      <a:pt x="30480" y="922020"/>
                    </a:cubicBezTo>
                    <a:cubicBezTo>
                      <a:pt x="33020" y="995680"/>
                      <a:pt x="24130" y="1016000"/>
                      <a:pt x="15240" y="1036320"/>
                    </a:cubicBezTo>
                  </a:path>
                </a:pathLst>
              </a:custGeom>
              <a:noFill/>
              <a:ln w="76200">
                <a:solidFill>
                  <a:srgbClr val="4F2C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FCB3220D-AD09-424A-A950-31FCA26EA4F1}"/>
                  </a:ext>
                </a:extLst>
              </p:cNvPr>
              <p:cNvSpPr/>
              <p:nvPr/>
            </p:nvSpPr>
            <p:spPr>
              <a:xfrm rot="10800000">
                <a:off x="7146767" y="3093989"/>
                <a:ext cx="30920" cy="1036320"/>
              </a:xfrm>
              <a:custGeom>
                <a:avLst/>
                <a:gdLst>
                  <a:gd name="connsiteX0" fmla="*/ 0 w 30920"/>
                  <a:gd name="connsiteY0" fmla="*/ 0 h 1036320"/>
                  <a:gd name="connsiteX1" fmla="*/ 30480 w 30920"/>
                  <a:gd name="connsiteY1" fmla="*/ 304800 h 1036320"/>
                  <a:gd name="connsiteX2" fmla="*/ 0 w 30920"/>
                  <a:gd name="connsiteY2" fmla="*/ 594360 h 1036320"/>
                  <a:gd name="connsiteX3" fmla="*/ 30480 w 30920"/>
                  <a:gd name="connsiteY3" fmla="*/ 922020 h 1036320"/>
                  <a:gd name="connsiteX4" fmla="*/ 15240 w 30920"/>
                  <a:gd name="connsiteY4" fmla="*/ 1036320 h 103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20" h="1036320">
                    <a:moveTo>
                      <a:pt x="0" y="0"/>
                    </a:moveTo>
                    <a:cubicBezTo>
                      <a:pt x="15240" y="102870"/>
                      <a:pt x="30480" y="205740"/>
                      <a:pt x="30480" y="304800"/>
                    </a:cubicBezTo>
                    <a:cubicBezTo>
                      <a:pt x="30480" y="403860"/>
                      <a:pt x="0" y="491490"/>
                      <a:pt x="0" y="594360"/>
                    </a:cubicBezTo>
                    <a:cubicBezTo>
                      <a:pt x="0" y="697230"/>
                      <a:pt x="27940" y="848360"/>
                      <a:pt x="30480" y="922020"/>
                    </a:cubicBezTo>
                    <a:cubicBezTo>
                      <a:pt x="33020" y="995680"/>
                      <a:pt x="24130" y="1016000"/>
                      <a:pt x="15240" y="1036320"/>
                    </a:cubicBezTo>
                  </a:path>
                </a:pathLst>
              </a:custGeom>
              <a:solidFill>
                <a:srgbClr val="804E2D"/>
              </a:solidFill>
              <a:ln w="76200">
                <a:solidFill>
                  <a:srgbClr val="804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033" name="Triângulo isósceles 1032">
              <a:extLst>
                <a:ext uri="{FF2B5EF4-FFF2-40B4-BE49-F238E27FC236}">
                  <a16:creationId xmlns:a16="http://schemas.microsoft.com/office/drawing/2014/main" id="{9953F653-4ABD-45EE-96B0-5FACC6CBC21C}"/>
                </a:ext>
              </a:extLst>
            </p:cNvPr>
            <p:cNvSpPr/>
            <p:nvPr/>
          </p:nvSpPr>
          <p:spPr>
            <a:xfrm rot="15526522">
              <a:off x="1760473" y="3149406"/>
              <a:ext cx="1211514" cy="1327580"/>
            </a:xfrm>
            <a:prstGeom prst="triangle">
              <a:avLst>
                <a:gd name="adj" fmla="val 687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035" name="Agrupar 1034">
              <a:extLst>
                <a:ext uri="{FF2B5EF4-FFF2-40B4-BE49-F238E27FC236}">
                  <a16:creationId xmlns:a16="http://schemas.microsoft.com/office/drawing/2014/main" id="{FEA6BDEA-E914-4E68-9C0D-CBB4B084468C}"/>
                </a:ext>
              </a:extLst>
            </p:cNvPr>
            <p:cNvGrpSpPr/>
            <p:nvPr/>
          </p:nvGrpSpPr>
          <p:grpSpPr>
            <a:xfrm>
              <a:off x="2649838" y="2919256"/>
              <a:ext cx="1365726" cy="1430135"/>
              <a:chOff x="2558039" y="2781777"/>
              <a:chExt cx="1365726" cy="1430135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DFB5DB6-7883-401B-9BE4-8DD11318C709}"/>
                  </a:ext>
                </a:extLst>
              </p:cNvPr>
              <p:cNvSpPr/>
              <p:nvPr/>
            </p:nvSpPr>
            <p:spPr>
              <a:xfrm>
                <a:off x="2558039" y="2781777"/>
                <a:ext cx="1365726" cy="14301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grpSp>
            <p:nvGrpSpPr>
              <p:cNvPr id="1032" name="Agrupar 1031">
                <a:extLst>
                  <a:ext uri="{FF2B5EF4-FFF2-40B4-BE49-F238E27FC236}">
                    <a16:creationId xmlns:a16="http://schemas.microsoft.com/office/drawing/2014/main" id="{53C288F6-76A5-46D6-9AF2-9167F23659F3}"/>
                  </a:ext>
                </a:extLst>
              </p:cNvPr>
              <p:cNvGrpSpPr/>
              <p:nvPr/>
            </p:nvGrpSpPr>
            <p:grpSpPr>
              <a:xfrm>
                <a:off x="2570747" y="2781777"/>
                <a:ext cx="1353018" cy="1430135"/>
                <a:chOff x="2371398" y="2859615"/>
                <a:chExt cx="1353018" cy="1430135"/>
              </a:xfrm>
            </p:grpSpPr>
            <p:pic>
              <p:nvPicPr>
                <p:cNvPr id="9" name="Imagem 8" descr="Uma imagem com planta, gráficos de vetor&#10;&#10;Descrição gerada automaticamente">
                  <a:extLst>
                    <a:ext uri="{FF2B5EF4-FFF2-40B4-BE49-F238E27FC236}">
                      <a16:creationId xmlns:a16="http://schemas.microsoft.com/office/drawing/2014/main" id="{1C1B0606-129C-47D7-B2D3-35A106719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 l="59933" t="33230" r="29276" b="33682"/>
                <a:stretch/>
              </p:blipFill>
              <p:spPr>
                <a:xfrm>
                  <a:off x="2814326" y="2918802"/>
                  <a:ext cx="467162" cy="1320800"/>
                </a:xfrm>
                <a:prstGeom prst="rect">
                  <a:avLst/>
                </a:prstGeom>
              </p:spPr>
            </p:pic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8B9D7D72-509E-4421-8816-F6483E3D0214}"/>
                    </a:ext>
                  </a:extLst>
                </p:cNvPr>
                <p:cNvSpPr/>
                <p:nvPr/>
              </p:nvSpPr>
              <p:spPr>
                <a:xfrm>
                  <a:off x="2371398" y="2859615"/>
                  <a:ext cx="1353018" cy="1430135"/>
                </a:xfrm>
                <a:prstGeom prst="ellipse">
                  <a:avLst/>
                </a:prstGeom>
                <a:noFill/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</p:grpSp>
        </p:grpSp>
      </p:grp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7457AC4D-D7C8-4C1C-AD06-753DACA06EF6}"/>
              </a:ext>
            </a:extLst>
          </p:cNvPr>
          <p:cNvSpPr txBox="1"/>
          <p:nvPr/>
        </p:nvSpPr>
        <p:spPr>
          <a:xfrm>
            <a:off x="8173160" y="4526307"/>
            <a:ext cx="4632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[3]</a:t>
            </a:r>
          </a:p>
        </p:txBody>
      </p:sp>
      <p:grpSp>
        <p:nvGrpSpPr>
          <p:cNvPr id="1044" name="Agrupar 1043">
            <a:extLst>
              <a:ext uri="{FF2B5EF4-FFF2-40B4-BE49-F238E27FC236}">
                <a16:creationId xmlns:a16="http://schemas.microsoft.com/office/drawing/2014/main" id="{DFD625CF-9EB1-459E-B304-215D6F24F6D2}"/>
              </a:ext>
            </a:extLst>
          </p:cNvPr>
          <p:cNvGrpSpPr/>
          <p:nvPr/>
        </p:nvGrpSpPr>
        <p:grpSpPr>
          <a:xfrm>
            <a:off x="4436207" y="2007940"/>
            <a:ext cx="4220139" cy="2496027"/>
            <a:chOff x="4581510" y="2085177"/>
            <a:chExt cx="4220139" cy="2496027"/>
          </a:xfrm>
        </p:grpSpPr>
        <p:sp>
          <p:nvSpPr>
            <p:cNvPr id="1043" name="Retângulo 1042">
              <a:extLst>
                <a:ext uri="{FF2B5EF4-FFF2-40B4-BE49-F238E27FC236}">
                  <a16:creationId xmlns:a16="http://schemas.microsoft.com/office/drawing/2014/main" id="{14CCD8B3-49D1-46FE-B165-79FF2214ABC5}"/>
                </a:ext>
              </a:extLst>
            </p:cNvPr>
            <p:cNvSpPr/>
            <p:nvPr/>
          </p:nvSpPr>
          <p:spPr>
            <a:xfrm>
              <a:off x="4686300" y="2085177"/>
              <a:ext cx="4076700" cy="24960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8" name="CaixaDeTexto 127">
              <a:extLst>
                <a:ext uri="{FF2B5EF4-FFF2-40B4-BE49-F238E27FC236}">
                  <a16:creationId xmlns:a16="http://schemas.microsoft.com/office/drawing/2014/main" id="{1A78DB34-4FAA-456E-B4F0-62E422E02745}"/>
                </a:ext>
              </a:extLst>
            </p:cNvPr>
            <p:cNvSpPr txBox="1"/>
            <p:nvPr/>
          </p:nvSpPr>
          <p:spPr>
            <a:xfrm>
              <a:off x="4906826" y="2226845"/>
              <a:ext cx="35695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dirty="0" err="1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pt-PT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uptured</a:t>
              </a:r>
              <a:r>
                <a:rPr lang="pt-PT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cells</a:t>
              </a:r>
              <a:r>
                <a:rPr lang="pt-PT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collapse</a:t>
              </a:r>
              <a:r>
                <a:rPr lang="pt-PT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pt-PT" dirty="0">
                <a:latin typeface="Palatino Linotype" panose="02040502050505030304" pitchFamily="18" charset="0"/>
              </a:endParaRPr>
            </a:p>
          </p:txBody>
        </p:sp>
        <p:sp>
          <p:nvSpPr>
            <p:cNvPr id="129" name="CaixaDeTexto 128">
              <a:extLst>
                <a:ext uri="{FF2B5EF4-FFF2-40B4-BE49-F238E27FC236}">
                  <a16:creationId xmlns:a16="http://schemas.microsoft.com/office/drawing/2014/main" id="{56BCF6E1-7603-4015-A8CD-EE7B0461941F}"/>
                </a:ext>
              </a:extLst>
            </p:cNvPr>
            <p:cNvSpPr txBox="1"/>
            <p:nvPr/>
          </p:nvSpPr>
          <p:spPr>
            <a:xfrm>
              <a:off x="4777055" y="2759293"/>
              <a:ext cx="38290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Tissue</a:t>
              </a:r>
              <a:r>
                <a:rPr lang="pt-PT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adhesion</a:t>
              </a:r>
              <a:endParaRPr lang="pt-PT" dirty="0">
                <a:latin typeface="Palatino Linotype" panose="02040502050505030304" pitchFamily="18" charset="0"/>
              </a:endParaRPr>
            </a:p>
          </p:txBody>
        </p:sp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id="{B793294C-D7D1-4A88-9B52-D03E17CA76DD}"/>
                </a:ext>
              </a:extLst>
            </p:cNvPr>
            <p:cNvSpPr txBox="1"/>
            <p:nvPr/>
          </p:nvSpPr>
          <p:spPr>
            <a:xfrm>
              <a:off x="4581510" y="3291741"/>
              <a:ext cx="42201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dirty="0" err="1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Cell</a:t>
              </a:r>
              <a:r>
                <a:rPr lang="pt-PT" dirty="0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dirty="0" err="1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dedifferentiation</a:t>
              </a:r>
              <a:r>
                <a:rPr lang="pt-PT" dirty="0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dirty="0" err="1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pt-PT" dirty="0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dirty="0" err="1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division</a:t>
              </a:r>
              <a:r>
                <a:rPr lang="pt-PT" dirty="0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i="1" dirty="0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Callus</a:t>
              </a:r>
              <a:r>
                <a:rPr lang="pt-PT" dirty="0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dirty="0" err="1"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formation</a:t>
              </a:r>
              <a:endParaRPr lang="pt-PT" dirty="0">
                <a:latin typeface="Palatino Linotype" panose="02040502050505030304" pitchFamily="18" charset="0"/>
              </a:endParaRPr>
            </a:p>
          </p:txBody>
        </p:sp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id="{424887AC-2B34-4FFB-8164-9821F915B01D}"/>
                </a:ext>
              </a:extLst>
            </p:cNvPr>
            <p:cNvSpPr txBox="1"/>
            <p:nvPr/>
          </p:nvSpPr>
          <p:spPr>
            <a:xfrm>
              <a:off x="4906826" y="4101187"/>
              <a:ext cx="35695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Regeneration</a:t>
              </a:r>
              <a:r>
                <a:rPr lang="pt-PT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</a:t>
              </a:r>
              <a:r>
                <a:rPr lang="pt-PT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vascular </a:t>
              </a:r>
              <a:r>
                <a:rPr lang="pt-PT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tissues</a:t>
              </a:r>
              <a:endParaRPr lang="pt-PT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5A9AB054-1EF1-499A-A8B0-070664537FD7}"/>
              </a:ext>
            </a:extLst>
          </p:cNvPr>
          <p:cNvSpPr txBox="1"/>
          <p:nvPr/>
        </p:nvSpPr>
        <p:spPr>
          <a:xfrm>
            <a:off x="4909533" y="1696007"/>
            <a:ext cx="3273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73759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Graft union formation</a:t>
            </a:r>
            <a:endParaRPr lang="pt-PT" b="1" dirty="0">
              <a:solidFill>
                <a:srgbClr val="073759"/>
              </a:solidFill>
            </a:endParaRP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A4E05F25-B031-4E80-93B0-A3A8ECB1972E}"/>
              </a:ext>
            </a:extLst>
          </p:cNvPr>
          <p:cNvSpPr txBox="1"/>
          <p:nvPr/>
        </p:nvSpPr>
        <p:spPr>
          <a:xfrm>
            <a:off x="1726853" y="4998422"/>
            <a:ext cx="5571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Auxins</a:t>
            </a:r>
            <a:r>
              <a:rPr lang="en-US" dirty="0">
                <a:latin typeface="Palatino Linotype" panose="02040502050505030304" pitchFamily="18" charset="0"/>
              </a:rPr>
              <a:t> are reported to be involved in the development of successful graft unions.</a:t>
            </a:r>
            <a:endParaRPr lang="pt-PT" dirty="0">
              <a:latin typeface="Palatino Linotype" panose="02040502050505030304" pitchFamily="18" charset="0"/>
            </a:endParaRP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964C324B-D22C-41A8-AA62-8A80C335F230}"/>
              </a:ext>
            </a:extLst>
          </p:cNvPr>
          <p:cNvSpPr txBox="1"/>
          <p:nvPr/>
        </p:nvSpPr>
        <p:spPr>
          <a:xfrm>
            <a:off x="1011012" y="6040686"/>
            <a:ext cx="6829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Auxin accumulation in the grafted zone is followed by cell differentiation and vascular reconnection between scion and rootstock.</a:t>
            </a:r>
            <a:endParaRPr lang="pt-PT" sz="1600" dirty="0"/>
          </a:p>
        </p:txBody>
      </p:sp>
      <p:cxnSp>
        <p:nvCxnSpPr>
          <p:cNvPr id="1053" name="Conexão reta unidirecional 1052">
            <a:extLst>
              <a:ext uri="{FF2B5EF4-FFF2-40B4-BE49-F238E27FC236}">
                <a16:creationId xmlns:a16="http://schemas.microsoft.com/office/drawing/2014/main" id="{6B3E4CD4-E89C-47B9-AA7D-45A74D8E854B}"/>
              </a:ext>
            </a:extLst>
          </p:cNvPr>
          <p:cNvCxnSpPr/>
          <p:nvPr/>
        </p:nvCxnSpPr>
        <p:spPr>
          <a:xfrm>
            <a:off x="4425581" y="5715000"/>
            <a:ext cx="0" cy="284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D2B92D6-B0F8-44A3-941D-047C078F509E}"/>
              </a:ext>
            </a:extLst>
          </p:cNvPr>
          <p:cNvSpPr txBox="1"/>
          <p:nvPr/>
        </p:nvSpPr>
        <p:spPr>
          <a:xfrm>
            <a:off x="6347719" y="5554966"/>
            <a:ext cx="4632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[5]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B46EF13-923C-49CD-9AF8-F142DE16038F}"/>
              </a:ext>
            </a:extLst>
          </p:cNvPr>
          <p:cNvSpPr txBox="1"/>
          <p:nvPr/>
        </p:nvSpPr>
        <p:spPr>
          <a:xfrm>
            <a:off x="6942732" y="6448120"/>
            <a:ext cx="4632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9550" y="963423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Objective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322FC-DADD-4F95-8914-40DEFBB9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2B286B7-E845-448E-9429-510BA3DF59FE}"/>
              </a:ext>
            </a:extLst>
          </p:cNvPr>
          <p:cNvSpPr txBox="1"/>
          <p:nvPr/>
        </p:nvSpPr>
        <p:spPr>
          <a:xfrm>
            <a:off x="2285998" y="1286383"/>
            <a:ext cx="5054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sz="20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valuate auxin role in grafting of 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dulcis</a:t>
            </a:r>
            <a:r>
              <a:rPr lang="en-US" sz="20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pt-PT" sz="20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C30F43-46BD-404D-A059-AD08BB6163E2}"/>
              </a:ext>
            </a:extLst>
          </p:cNvPr>
          <p:cNvSpPr txBox="1"/>
          <p:nvPr/>
        </p:nvSpPr>
        <p:spPr>
          <a:xfrm>
            <a:off x="2407577" y="3477629"/>
            <a:ext cx="4572000" cy="646331"/>
          </a:xfrm>
          <a:prstGeom prst="rect">
            <a:avLst/>
          </a:prstGeom>
          <a:solidFill>
            <a:srgbClr val="EBE4AF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uantification and immunolocalization of endogenous indole-3-acetic acid (IAA) </a:t>
            </a:r>
            <a:endParaRPr lang="pt-PT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019FE9-0B8C-4DAA-AEAE-C7722F0BCEA2}"/>
              </a:ext>
            </a:extLst>
          </p:cNvPr>
          <p:cNvSpPr txBox="1"/>
          <p:nvPr/>
        </p:nvSpPr>
        <p:spPr>
          <a:xfrm>
            <a:off x="3509302" y="5812285"/>
            <a:ext cx="2368550" cy="369332"/>
          </a:xfrm>
          <a:prstGeom prst="rect">
            <a:avLst/>
          </a:prstGeom>
          <a:solidFill>
            <a:srgbClr val="EBE4AF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lmond micrografts </a:t>
            </a:r>
            <a:endParaRPr lang="pt-PT" dirty="0"/>
          </a:p>
        </p:txBody>
      </p:sp>
      <p:pic>
        <p:nvPicPr>
          <p:cNvPr id="19" name="Picture 2" descr="Microscope Free Icon of Selman Icons">
            <a:extLst>
              <a:ext uri="{FF2B5EF4-FFF2-40B4-BE49-F238E27FC236}">
                <a16:creationId xmlns:a16="http://schemas.microsoft.com/office/drawing/2014/main" id="{5D7449F8-32E6-4ED7-B151-047DE765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6" y="2535593"/>
            <a:ext cx="880022" cy="8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C555D34-119C-404B-8B1E-9601CCB344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8" r="8001" b="15622"/>
          <a:stretch/>
        </p:blipFill>
        <p:spPr>
          <a:xfrm>
            <a:off x="3862139" y="2668793"/>
            <a:ext cx="609604" cy="67831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C0BF912-2D2F-4BA5-9105-170F27BFE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t="9311" r="21428" b="23175"/>
          <a:stretch/>
        </p:blipFill>
        <p:spPr>
          <a:xfrm>
            <a:off x="4348417" y="5039850"/>
            <a:ext cx="690320" cy="772435"/>
          </a:xfrm>
          <a:prstGeom prst="rect">
            <a:avLst/>
          </a:prstGeom>
        </p:spPr>
      </p:pic>
      <p:cxnSp>
        <p:nvCxnSpPr>
          <p:cNvPr id="32" name="Conexão reta unidirecional 31">
            <a:extLst>
              <a:ext uri="{FF2B5EF4-FFF2-40B4-BE49-F238E27FC236}">
                <a16:creationId xmlns:a16="http://schemas.microsoft.com/office/drawing/2014/main" id="{7E7545BB-9AC4-461A-9A93-233D88D66421}"/>
              </a:ext>
            </a:extLst>
          </p:cNvPr>
          <p:cNvCxnSpPr>
            <a:cxnSpLocks/>
          </p:cNvCxnSpPr>
          <p:nvPr/>
        </p:nvCxnSpPr>
        <p:spPr>
          <a:xfrm>
            <a:off x="4693577" y="4195206"/>
            <a:ext cx="1" cy="635125"/>
          </a:xfrm>
          <a:prstGeom prst="straightConnector1">
            <a:avLst/>
          </a:prstGeom>
          <a:ln w="38100">
            <a:solidFill>
              <a:srgbClr val="1A7B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B0601C31-9F99-42B5-8FA1-91F8A6DCCBA6}"/>
              </a:ext>
            </a:extLst>
          </p:cNvPr>
          <p:cNvCxnSpPr>
            <a:cxnSpLocks/>
          </p:cNvCxnSpPr>
          <p:nvPr/>
        </p:nvCxnSpPr>
        <p:spPr>
          <a:xfrm>
            <a:off x="4693577" y="1773939"/>
            <a:ext cx="1" cy="635125"/>
          </a:xfrm>
          <a:prstGeom prst="straightConnector1">
            <a:avLst/>
          </a:prstGeom>
          <a:ln w="38100">
            <a:solidFill>
              <a:srgbClr val="1A7B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5044BEB-C5A9-4599-8B8F-19922D58B59A}"/>
              </a:ext>
            </a:extLst>
          </p:cNvPr>
          <p:cNvSpPr txBox="1"/>
          <p:nvPr/>
        </p:nvSpPr>
        <p:spPr>
          <a:xfrm>
            <a:off x="4724923" y="1918152"/>
            <a:ext cx="1104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through</a:t>
            </a:r>
            <a:endParaRPr lang="pt-P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BDB6B4C-D353-47F5-8104-0943D897BA03}"/>
              </a:ext>
            </a:extLst>
          </p:cNvPr>
          <p:cNvSpPr txBox="1"/>
          <p:nvPr/>
        </p:nvSpPr>
        <p:spPr>
          <a:xfrm>
            <a:off x="4724923" y="4358879"/>
            <a:ext cx="1104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in</a:t>
            </a: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A8E8006A-DB78-42BD-8334-5A3056FBAC1B}"/>
              </a:ext>
            </a:extLst>
          </p:cNvPr>
          <p:cNvSpPr txBox="1"/>
          <p:nvPr/>
        </p:nvSpPr>
        <p:spPr>
          <a:xfrm>
            <a:off x="609600" y="42300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F36886B-CD5E-406D-93C5-FA6C762ECDA8}"/>
              </a:ext>
            </a:extLst>
          </p:cNvPr>
          <p:cNvSpPr txBox="1"/>
          <p:nvPr/>
        </p:nvSpPr>
        <p:spPr>
          <a:xfrm>
            <a:off x="3312198" y="6277302"/>
            <a:ext cx="2748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Bitter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almond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x </a:t>
            </a:r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bitter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almond</a:t>
            </a:r>
            <a:endParaRPr lang="pt-PT" sz="14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Bitter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almond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x Canhota</a:t>
            </a:r>
          </a:p>
        </p:txBody>
      </p:sp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5E4D2-0BB3-4EA0-8C20-9992662C0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grpSp>
        <p:nvGrpSpPr>
          <p:cNvPr id="78" name="Agrupar 77">
            <a:extLst>
              <a:ext uri="{FF2B5EF4-FFF2-40B4-BE49-F238E27FC236}">
                <a16:creationId xmlns:a16="http://schemas.microsoft.com/office/drawing/2014/main" id="{42AE3B8A-55FA-4C87-89C4-4D474C5E0A69}"/>
              </a:ext>
            </a:extLst>
          </p:cNvPr>
          <p:cNvGrpSpPr/>
          <p:nvPr/>
        </p:nvGrpSpPr>
        <p:grpSpPr>
          <a:xfrm>
            <a:off x="3524504" y="2302699"/>
            <a:ext cx="1896552" cy="2345752"/>
            <a:chOff x="129962" y="71412"/>
            <a:chExt cx="1102395" cy="1453071"/>
          </a:xfrm>
        </p:grpSpPr>
        <p:pic>
          <p:nvPicPr>
            <p:cNvPr id="83" name="Imagem 82">
              <a:extLst>
                <a:ext uri="{FF2B5EF4-FFF2-40B4-BE49-F238E27FC236}">
                  <a16:creationId xmlns:a16="http://schemas.microsoft.com/office/drawing/2014/main" id="{517027C0-1F14-4F09-BF83-E18FA5C160FD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37321" r="51744" b="32749"/>
            <a:stretch/>
          </p:blipFill>
          <p:spPr bwMode="auto">
            <a:xfrm rot="5400000">
              <a:off x="-45376" y="246750"/>
              <a:ext cx="1453071" cy="11023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5" name="Conexão reta 84">
              <a:extLst>
                <a:ext uri="{FF2B5EF4-FFF2-40B4-BE49-F238E27FC236}">
                  <a16:creationId xmlns:a16="http://schemas.microsoft.com/office/drawing/2014/main" id="{C0F37C9C-2B8B-44D0-BB7D-91FFF542528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9783" y="1230375"/>
              <a:ext cx="46345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8BEFEFFA-F52A-462B-B471-9A0651DB2776}"/>
              </a:ext>
            </a:extLst>
          </p:cNvPr>
          <p:cNvGrpSpPr/>
          <p:nvPr/>
        </p:nvGrpSpPr>
        <p:grpSpPr>
          <a:xfrm>
            <a:off x="6518824" y="2325714"/>
            <a:ext cx="1897551" cy="2350074"/>
            <a:chOff x="103487" y="70234"/>
            <a:chExt cx="1102397" cy="1456291"/>
          </a:xfrm>
        </p:grpSpPr>
        <p:pic>
          <p:nvPicPr>
            <p:cNvPr id="80" name="Imagem 79" descr="Uma imagem com interior, loiça&#10;&#10;Descrição gerada automaticamente">
              <a:extLst>
                <a:ext uri="{FF2B5EF4-FFF2-40B4-BE49-F238E27FC236}">
                  <a16:creationId xmlns:a16="http://schemas.microsoft.com/office/drawing/2014/main" id="{9FB6736C-6372-4B0C-9F42-F2A12F27C6DB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5" t="32066" r="54474" b="35804"/>
            <a:stretch/>
          </p:blipFill>
          <p:spPr bwMode="auto">
            <a:xfrm rot="5400000">
              <a:off x="-73460" y="247181"/>
              <a:ext cx="1456291" cy="11023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2" name="Conexão reta 81">
              <a:extLst>
                <a:ext uri="{FF2B5EF4-FFF2-40B4-BE49-F238E27FC236}">
                  <a16:creationId xmlns:a16="http://schemas.microsoft.com/office/drawing/2014/main" id="{7DBCFFA2-0055-4495-B417-1999D1806C0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26361" y="1232701"/>
              <a:ext cx="40753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98D5395A-8F9C-49CC-9690-E7083E2D15A2}"/>
              </a:ext>
            </a:extLst>
          </p:cNvPr>
          <p:cNvSpPr txBox="1"/>
          <p:nvPr/>
        </p:nvSpPr>
        <p:spPr>
          <a:xfrm>
            <a:off x="4206407" y="4600151"/>
            <a:ext cx="1370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Scale bar, 1 cm </a:t>
            </a:r>
            <a:endParaRPr lang="pt-P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E6510BDF-B378-41B7-B6AE-CED46E2255E9}"/>
              </a:ext>
            </a:extLst>
          </p:cNvPr>
          <p:cNvSpPr txBox="1"/>
          <p:nvPr/>
        </p:nvSpPr>
        <p:spPr>
          <a:xfrm>
            <a:off x="2842120" y="4918191"/>
            <a:ext cx="326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Palatino Linotype" panose="02040502050505030304" pitchFamily="18" charset="0"/>
              </a:rPr>
              <a:t>Bitter</a:t>
            </a:r>
            <a:r>
              <a:rPr lang="pt-PT" dirty="0">
                <a:latin typeface="Palatino Linotype" panose="02040502050505030304" pitchFamily="18" charset="0"/>
              </a:rPr>
              <a:t> </a:t>
            </a:r>
            <a:r>
              <a:rPr lang="pt-PT" dirty="0" err="1">
                <a:latin typeface="Palatino Linotype" panose="02040502050505030304" pitchFamily="18" charset="0"/>
              </a:rPr>
              <a:t>almond</a:t>
            </a:r>
            <a:r>
              <a:rPr lang="pt-PT" dirty="0">
                <a:latin typeface="Palatino Linotype" panose="02040502050505030304" pitchFamily="18" charset="0"/>
              </a:rPr>
              <a:t> x </a:t>
            </a:r>
            <a:r>
              <a:rPr lang="pt-PT" dirty="0" err="1">
                <a:latin typeface="Palatino Linotype" panose="02040502050505030304" pitchFamily="18" charset="0"/>
              </a:rPr>
              <a:t>bitter</a:t>
            </a:r>
            <a:r>
              <a:rPr lang="pt-PT" dirty="0">
                <a:latin typeface="Palatino Linotype" panose="02040502050505030304" pitchFamily="18" charset="0"/>
              </a:rPr>
              <a:t> </a:t>
            </a:r>
            <a:r>
              <a:rPr lang="pt-PT" dirty="0" err="1">
                <a:latin typeface="Palatino Linotype" panose="02040502050505030304" pitchFamily="18" charset="0"/>
              </a:rPr>
              <a:t>almond</a:t>
            </a:r>
            <a:r>
              <a:rPr lang="pt-PT" dirty="0"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pt-PT" dirty="0">
                <a:latin typeface="Palatino Linotype" panose="02040502050505030304" pitchFamily="18" charset="0"/>
              </a:rPr>
              <a:t>60% </a:t>
            </a:r>
            <a:r>
              <a:rPr lang="pt-PT" dirty="0" err="1">
                <a:latin typeface="Palatino Linotype" panose="02040502050505030304" pitchFamily="18" charset="0"/>
              </a:rPr>
              <a:t>success</a:t>
            </a:r>
            <a:endParaRPr lang="pt-PT" dirty="0">
              <a:latin typeface="Palatino Linotype" panose="0204050205050503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33EC2C8-6BE9-4AF5-9F04-B28E9CEEBFAF}"/>
              </a:ext>
            </a:extLst>
          </p:cNvPr>
          <p:cNvSpPr txBox="1"/>
          <p:nvPr/>
        </p:nvSpPr>
        <p:spPr>
          <a:xfrm>
            <a:off x="7278466" y="4605370"/>
            <a:ext cx="1370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Scale bar, 1 cm </a:t>
            </a:r>
            <a:endParaRPr lang="pt-P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AC93D69-FA66-4F5F-961E-2A7307CE0877}"/>
              </a:ext>
            </a:extLst>
          </p:cNvPr>
          <p:cNvSpPr txBox="1"/>
          <p:nvPr/>
        </p:nvSpPr>
        <p:spPr>
          <a:xfrm>
            <a:off x="6102351" y="4918191"/>
            <a:ext cx="2730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800" dirty="0" err="1">
                <a:latin typeface="Palatino Linotype" panose="02040502050505030304" pitchFamily="18" charset="0"/>
              </a:rPr>
              <a:t>Bitter</a:t>
            </a:r>
            <a:r>
              <a:rPr lang="pt-PT" sz="1800" dirty="0">
                <a:latin typeface="Palatino Linotype" panose="02040502050505030304" pitchFamily="18" charset="0"/>
              </a:rPr>
              <a:t> </a:t>
            </a:r>
            <a:r>
              <a:rPr lang="pt-PT" sz="1800" dirty="0" err="1">
                <a:latin typeface="Palatino Linotype" panose="02040502050505030304" pitchFamily="18" charset="0"/>
              </a:rPr>
              <a:t>almond</a:t>
            </a:r>
            <a:r>
              <a:rPr lang="pt-PT" sz="1800" dirty="0">
                <a:latin typeface="Palatino Linotype" panose="02040502050505030304" pitchFamily="18" charset="0"/>
              </a:rPr>
              <a:t> x Canhota  90% </a:t>
            </a:r>
            <a:r>
              <a:rPr lang="pt-PT" sz="1800" dirty="0" err="1">
                <a:latin typeface="Palatino Linotype" panose="02040502050505030304" pitchFamily="18" charset="0"/>
              </a:rPr>
              <a:t>success</a:t>
            </a:r>
            <a:endParaRPr lang="pt-PT" sz="1800" dirty="0">
              <a:latin typeface="Palatino Linotype" panose="02040502050505030304" pitchFamily="18" charset="0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73E423EC-93E1-44EA-A733-701BF319D73B}"/>
              </a:ext>
            </a:extLst>
          </p:cNvPr>
          <p:cNvGrpSpPr/>
          <p:nvPr/>
        </p:nvGrpSpPr>
        <p:grpSpPr>
          <a:xfrm>
            <a:off x="1066600" y="1662159"/>
            <a:ext cx="818256" cy="3259035"/>
            <a:chOff x="4645691" y="2621213"/>
            <a:chExt cx="818256" cy="3259035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7D279367-3963-4CBE-AF43-E8C4BAF2C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" t="45137" r="83582" b="8518"/>
            <a:stretch/>
          </p:blipFill>
          <p:spPr>
            <a:xfrm>
              <a:off x="4701305" y="2774361"/>
              <a:ext cx="762642" cy="2963401"/>
            </a:xfrm>
            <a:prstGeom prst="rect">
              <a:avLst/>
            </a:prstGeom>
          </p:spPr>
        </p:pic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DF7DEDCA-686B-47C6-A998-62E92DB71F25}"/>
                </a:ext>
              </a:extLst>
            </p:cNvPr>
            <p:cNvSpPr txBox="1"/>
            <p:nvPr/>
          </p:nvSpPr>
          <p:spPr>
            <a:xfrm>
              <a:off x="4652297" y="2621213"/>
              <a:ext cx="8077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err="1"/>
                <a:t>Scion</a:t>
              </a:r>
              <a:endParaRPr lang="pt-PT" dirty="0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FD2D78BB-C6F3-4144-84C7-C846358B7E9A}"/>
                </a:ext>
              </a:extLst>
            </p:cNvPr>
            <p:cNvSpPr txBox="1"/>
            <p:nvPr/>
          </p:nvSpPr>
          <p:spPr>
            <a:xfrm>
              <a:off x="4645691" y="5510916"/>
              <a:ext cx="8077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/>
                <a:t>Stock</a:t>
              </a: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48B284C-179C-44CE-9CC6-49BF9533EE4F}"/>
              </a:ext>
            </a:extLst>
          </p:cNvPr>
          <p:cNvSpPr txBox="1"/>
          <p:nvPr/>
        </p:nvSpPr>
        <p:spPr>
          <a:xfrm>
            <a:off x="358192" y="5072079"/>
            <a:ext cx="22245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Palatino Linotype" panose="02040502050505030304" pitchFamily="18" charset="0"/>
              </a:rPr>
              <a:t>MS + 3% w/v sucrose</a:t>
            </a: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56D34E71-C7A4-409E-947F-EDCB7F5B1CE5}"/>
              </a:ext>
            </a:extLst>
          </p:cNvPr>
          <p:cNvSpPr txBox="1"/>
          <p:nvPr/>
        </p:nvSpPr>
        <p:spPr>
          <a:xfrm>
            <a:off x="419100" y="37722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FD1BF7F-622D-45B7-934A-4DF537E929D9}"/>
              </a:ext>
            </a:extLst>
          </p:cNvPr>
          <p:cNvSpPr txBox="1"/>
          <p:nvPr/>
        </p:nvSpPr>
        <p:spPr>
          <a:xfrm>
            <a:off x="0" y="865775"/>
            <a:ext cx="9143999" cy="369332"/>
          </a:xfrm>
          <a:prstGeom prst="rect">
            <a:avLst/>
          </a:prstGeom>
          <a:solidFill>
            <a:srgbClr val="094C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Micrografting</a:t>
            </a:r>
            <a:endParaRPr lang="pt-PT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3" name="Conexão reta unidirecional 2">
            <a:extLst>
              <a:ext uri="{FF2B5EF4-FFF2-40B4-BE49-F238E27FC236}">
                <a16:creationId xmlns:a16="http://schemas.microsoft.com/office/drawing/2014/main" id="{BACD9991-EFD6-4F93-80B2-C5E18C82C51B}"/>
              </a:ext>
            </a:extLst>
          </p:cNvPr>
          <p:cNvCxnSpPr/>
          <p:nvPr/>
        </p:nvCxnSpPr>
        <p:spPr>
          <a:xfrm>
            <a:off x="1993900" y="3302000"/>
            <a:ext cx="1219200" cy="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DE16E9F-7F1B-4B88-BC6C-D366185324EC}"/>
              </a:ext>
            </a:extLst>
          </p:cNvPr>
          <p:cNvSpPr txBox="1"/>
          <p:nvPr/>
        </p:nvSpPr>
        <p:spPr>
          <a:xfrm>
            <a:off x="4362481" y="1907494"/>
            <a:ext cx="29096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Palatino Linotype" panose="02040502050505030304" pitchFamily="18" charset="0"/>
              </a:rPr>
              <a:t>21 </a:t>
            </a:r>
            <a:r>
              <a:rPr lang="pt-PT" sz="1600" dirty="0" err="1">
                <a:latin typeface="Palatino Linotype" panose="02040502050505030304" pitchFamily="18" charset="0"/>
              </a:rPr>
              <a:t>days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after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micrografting</a:t>
            </a:r>
            <a:endParaRPr lang="pt-PT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37722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5E4D2-0BB3-4EA0-8C20-9992662C0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92" name="Imagem 91">
            <a:extLst>
              <a:ext uri="{FF2B5EF4-FFF2-40B4-BE49-F238E27FC236}">
                <a16:creationId xmlns:a16="http://schemas.microsoft.com/office/drawing/2014/main" id="{C708378C-36E8-4B0F-B0EC-7C21BF010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 bwMode="auto">
          <a:xfrm>
            <a:off x="766725" y="1543280"/>
            <a:ext cx="3754330" cy="249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Imagem 88">
            <a:extLst>
              <a:ext uri="{FF2B5EF4-FFF2-40B4-BE49-F238E27FC236}">
                <a16:creationId xmlns:a16="http://schemas.microsoft.com/office/drawing/2014/main" id="{122EEC21-EB48-4529-A401-07264C34DF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6" t="27455" r="1366" b="50655"/>
          <a:stretch/>
        </p:blipFill>
        <p:spPr bwMode="auto">
          <a:xfrm>
            <a:off x="7663560" y="2100536"/>
            <a:ext cx="786764" cy="757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77A26E2-A3E6-45C8-BDF2-D73C41038E9A}"/>
              </a:ext>
            </a:extLst>
          </p:cNvPr>
          <p:cNvSpPr txBox="1"/>
          <p:nvPr/>
        </p:nvSpPr>
        <p:spPr>
          <a:xfrm>
            <a:off x="766725" y="1237966"/>
            <a:ext cx="330479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latin typeface="Palatino Linotype" panose="02040502050505030304" pitchFamily="18" charset="0"/>
              </a:rPr>
              <a:t>Cut </a:t>
            </a:r>
            <a:r>
              <a:rPr lang="pt-PT" sz="1400" dirty="0" err="1">
                <a:latin typeface="Palatino Linotype" panose="02040502050505030304" pitchFamily="18" charset="0"/>
              </a:rPr>
              <a:t>but</a:t>
            </a:r>
            <a:r>
              <a:rPr lang="pt-PT" sz="1400" dirty="0">
                <a:latin typeface="Palatino Linotype" panose="02040502050505030304" pitchFamily="18" charset="0"/>
              </a:rPr>
              <a:t> ungrafted </a:t>
            </a:r>
            <a:r>
              <a:rPr lang="pt-PT" sz="1400" dirty="0" err="1">
                <a:latin typeface="Palatino Linotype" panose="02040502050505030304" pitchFamily="18" charset="0"/>
              </a:rPr>
              <a:t>scions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and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rootstock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29B85F60-2EB7-46E2-B5F2-3B4C3EEBCD33}"/>
              </a:ext>
            </a:extLst>
          </p:cNvPr>
          <p:cNvSpPr txBox="1"/>
          <p:nvPr/>
        </p:nvSpPr>
        <p:spPr>
          <a:xfrm>
            <a:off x="5111545" y="1237966"/>
            <a:ext cx="330479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latin typeface="Palatino Linotype" panose="02040502050505030304" pitchFamily="18" charset="0"/>
              </a:rPr>
              <a:t>21 </a:t>
            </a:r>
            <a:r>
              <a:rPr lang="pt-PT" sz="1400" dirty="0" err="1">
                <a:latin typeface="Palatino Linotype" panose="02040502050505030304" pitchFamily="18" charset="0"/>
              </a:rPr>
              <a:t>days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after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establishment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D9701064-266C-4243-A99F-2748CF08047D}"/>
              </a:ext>
            </a:extLst>
          </p:cNvPr>
          <p:cNvSpPr txBox="1"/>
          <p:nvPr/>
        </p:nvSpPr>
        <p:spPr>
          <a:xfrm>
            <a:off x="0" y="865775"/>
            <a:ext cx="9143999" cy="369332"/>
          </a:xfrm>
          <a:prstGeom prst="rect">
            <a:avLst/>
          </a:prstGeom>
          <a:solidFill>
            <a:srgbClr val="094C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IAA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quantification</a:t>
            </a:r>
            <a:endParaRPr lang="pt-PT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6" name="Chaveta à direita 95">
            <a:extLst>
              <a:ext uri="{FF2B5EF4-FFF2-40B4-BE49-F238E27FC236}">
                <a16:creationId xmlns:a16="http://schemas.microsoft.com/office/drawing/2014/main" id="{C321F6AD-CEAB-475F-9230-778CDA1F1741}"/>
              </a:ext>
            </a:extLst>
          </p:cNvPr>
          <p:cNvSpPr/>
          <p:nvPr/>
        </p:nvSpPr>
        <p:spPr>
          <a:xfrm rot="5400000">
            <a:off x="2246907" y="2921549"/>
            <a:ext cx="265069" cy="2373269"/>
          </a:xfrm>
          <a:prstGeom prst="rightBrace">
            <a:avLst/>
          </a:prstGeom>
          <a:ln w="19050">
            <a:solidFill>
              <a:srgbClr val="0737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B95D23CC-104B-4191-8CF2-2318C6A0FFE3}"/>
              </a:ext>
            </a:extLst>
          </p:cNvPr>
          <p:cNvCxnSpPr>
            <a:cxnSpLocks/>
          </p:cNvCxnSpPr>
          <p:nvPr/>
        </p:nvCxnSpPr>
        <p:spPr>
          <a:xfrm>
            <a:off x="5961427" y="4195623"/>
            <a:ext cx="0" cy="291265"/>
          </a:xfrm>
          <a:prstGeom prst="straightConnector1">
            <a:avLst/>
          </a:prstGeom>
          <a:ln w="19050">
            <a:solidFill>
              <a:srgbClr val="0737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ta unidirecional 100">
            <a:extLst>
              <a:ext uri="{FF2B5EF4-FFF2-40B4-BE49-F238E27FC236}">
                <a16:creationId xmlns:a16="http://schemas.microsoft.com/office/drawing/2014/main" id="{C08F3C3E-9236-4495-AF42-80E933F36B10}"/>
              </a:ext>
            </a:extLst>
          </p:cNvPr>
          <p:cNvCxnSpPr>
            <a:cxnSpLocks/>
          </p:cNvCxnSpPr>
          <p:nvPr/>
        </p:nvCxnSpPr>
        <p:spPr>
          <a:xfrm>
            <a:off x="7255068" y="4217712"/>
            <a:ext cx="0" cy="291265"/>
          </a:xfrm>
          <a:prstGeom prst="straightConnector1">
            <a:avLst/>
          </a:prstGeom>
          <a:ln w="19050">
            <a:solidFill>
              <a:srgbClr val="0737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7C3E4E10-E9E0-49D8-89D5-D67682B47BAD}"/>
              </a:ext>
            </a:extLst>
          </p:cNvPr>
          <p:cNvSpPr txBox="1"/>
          <p:nvPr/>
        </p:nvSpPr>
        <p:spPr>
          <a:xfrm>
            <a:off x="5236260" y="4555225"/>
            <a:ext cx="2774711" cy="523220"/>
          </a:xfrm>
          <a:prstGeom prst="rect">
            <a:avLst/>
          </a:prstGeom>
          <a:solidFill>
            <a:srgbClr val="EBE4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latin typeface="Palatino Linotype" panose="02040502050505030304" pitchFamily="18" charset="0"/>
              </a:rPr>
              <a:t>Tendency</a:t>
            </a:r>
            <a:r>
              <a:rPr lang="pt-PT" sz="1400" b="1" dirty="0">
                <a:latin typeface="Palatino Linotype" panose="02040502050505030304" pitchFamily="18" charset="0"/>
              </a:rPr>
              <a:t> for IAA </a:t>
            </a:r>
            <a:r>
              <a:rPr lang="pt-PT" sz="1400" b="1" dirty="0" err="1">
                <a:latin typeface="Palatino Linotype" panose="02040502050505030304" pitchFamily="18" charset="0"/>
              </a:rPr>
              <a:t>accumulation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at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the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graft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union</a:t>
            </a:r>
            <a:endParaRPr lang="pt-PT" sz="1400" b="1" dirty="0">
              <a:latin typeface="Palatino Linotype" panose="02040502050505030304" pitchFamily="18" charset="0"/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E391C68E-C354-49C7-88F5-802FA5760E85}"/>
              </a:ext>
            </a:extLst>
          </p:cNvPr>
          <p:cNvSpPr txBox="1"/>
          <p:nvPr/>
        </p:nvSpPr>
        <p:spPr>
          <a:xfrm>
            <a:off x="992087" y="4324828"/>
            <a:ext cx="277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>
                <a:latin typeface="Palatino Linotype" panose="02040502050505030304" pitchFamily="18" charset="0"/>
              </a:rPr>
              <a:t>Scions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used</a:t>
            </a:r>
            <a:r>
              <a:rPr lang="pt-PT" sz="1400" dirty="0">
                <a:latin typeface="Palatino Linotype" panose="02040502050505030304" pitchFamily="18" charset="0"/>
              </a:rPr>
              <a:t> for </a:t>
            </a:r>
            <a:r>
              <a:rPr lang="pt-PT" sz="1400" dirty="0" err="1">
                <a:latin typeface="Palatino Linotype" panose="02040502050505030304" pitchFamily="18" charset="0"/>
              </a:rPr>
              <a:t>micrografting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with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the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same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rootstock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E6510BDF-B378-41B7-B6AE-CED46E2255E9}"/>
              </a:ext>
            </a:extLst>
          </p:cNvPr>
          <p:cNvSpPr txBox="1"/>
          <p:nvPr/>
        </p:nvSpPr>
        <p:spPr>
          <a:xfrm>
            <a:off x="416649" y="5299168"/>
            <a:ext cx="398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>
                <a:latin typeface="Palatino Linotype" panose="02040502050505030304" pitchFamily="18" charset="0"/>
              </a:rPr>
              <a:t>Diferent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micrografting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success</a:t>
            </a:r>
            <a:r>
              <a:rPr lang="pt-PT" sz="1400" dirty="0">
                <a:latin typeface="Palatino Linotype" panose="02040502050505030304" pitchFamily="18" charset="0"/>
              </a:rPr>
              <a:t> rates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8A0CCA9-4C8D-496F-A2C1-4E2E5E9C11FF}"/>
              </a:ext>
            </a:extLst>
          </p:cNvPr>
          <p:cNvSpPr txBox="1"/>
          <p:nvPr/>
        </p:nvSpPr>
        <p:spPr>
          <a:xfrm>
            <a:off x="416649" y="6150758"/>
            <a:ext cx="3979551" cy="523220"/>
          </a:xfrm>
          <a:prstGeom prst="rect">
            <a:avLst/>
          </a:prstGeom>
          <a:solidFill>
            <a:srgbClr val="EBE4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latin typeface="Palatino Linotype" panose="02040502050505030304" pitchFamily="18" charset="0"/>
              </a:rPr>
              <a:t>Potential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influence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of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initial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scion</a:t>
            </a:r>
            <a:r>
              <a:rPr lang="pt-PT" sz="1400" b="1" dirty="0">
                <a:latin typeface="Palatino Linotype" panose="02040502050505030304" pitchFamily="18" charset="0"/>
              </a:rPr>
              <a:t> IAA </a:t>
            </a:r>
            <a:r>
              <a:rPr lang="pt-PT" sz="1400" b="1" dirty="0" err="1">
                <a:latin typeface="Palatino Linotype" panose="02040502050505030304" pitchFamily="18" charset="0"/>
              </a:rPr>
              <a:t>content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on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micrografting</a:t>
            </a:r>
            <a:r>
              <a:rPr lang="pt-PT" sz="1400" b="1" dirty="0">
                <a:latin typeface="Palatino Linotype" panose="02040502050505030304" pitchFamily="18" charset="0"/>
              </a:rPr>
              <a:t> </a:t>
            </a:r>
            <a:r>
              <a:rPr lang="pt-PT" sz="1400" b="1" dirty="0" err="1">
                <a:latin typeface="Palatino Linotype" panose="02040502050505030304" pitchFamily="18" charset="0"/>
              </a:rPr>
              <a:t>success</a:t>
            </a:r>
            <a:endParaRPr lang="pt-PT" sz="1400" b="1" dirty="0">
              <a:latin typeface="Palatino Linotype" panose="02040502050505030304" pitchFamily="18" charset="0"/>
            </a:endParaRPr>
          </a:p>
        </p:txBody>
      </p:sp>
      <p:cxnSp>
        <p:nvCxnSpPr>
          <p:cNvPr id="107" name="Conexão reta unidirecional 106">
            <a:extLst>
              <a:ext uri="{FF2B5EF4-FFF2-40B4-BE49-F238E27FC236}">
                <a16:creationId xmlns:a16="http://schemas.microsoft.com/office/drawing/2014/main" id="{23E3A5B8-95EB-4D2B-81D7-E3C7783A624E}"/>
              </a:ext>
            </a:extLst>
          </p:cNvPr>
          <p:cNvCxnSpPr>
            <a:cxnSpLocks/>
          </p:cNvCxnSpPr>
          <p:nvPr/>
        </p:nvCxnSpPr>
        <p:spPr>
          <a:xfrm>
            <a:off x="2406424" y="4953155"/>
            <a:ext cx="0" cy="291265"/>
          </a:xfrm>
          <a:prstGeom prst="straightConnector1">
            <a:avLst/>
          </a:prstGeom>
          <a:ln w="19050">
            <a:solidFill>
              <a:srgbClr val="0737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733D031C-4FF4-4192-B616-C6328977E63E}"/>
              </a:ext>
            </a:extLst>
          </p:cNvPr>
          <p:cNvCxnSpPr>
            <a:cxnSpLocks/>
          </p:cNvCxnSpPr>
          <p:nvPr/>
        </p:nvCxnSpPr>
        <p:spPr>
          <a:xfrm>
            <a:off x="2406424" y="5790482"/>
            <a:ext cx="0" cy="291265"/>
          </a:xfrm>
          <a:prstGeom prst="straightConnector1">
            <a:avLst/>
          </a:prstGeom>
          <a:ln w="19050">
            <a:solidFill>
              <a:srgbClr val="0737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7C8F0943-FD47-4649-BEF6-B2DA207BE462}"/>
              </a:ext>
            </a:extLst>
          </p:cNvPr>
          <p:cNvSpPr txBox="1"/>
          <p:nvPr/>
        </p:nvSpPr>
        <p:spPr>
          <a:xfrm>
            <a:off x="4888949" y="5453390"/>
            <a:ext cx="334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latin typeface="Palatino Linotype" panose="02040502050505030304" pitchFamily="18" charset="0"/>
              </a:rPr>
              <a:t>Role </a:t>
            </a:r>
            <a:r>
              <a:rPr lang="pt-PT" sz="1400" dirty="0" err="1">
                <a:latin typeface="Palatino Linotype" panose="02040502050505030304" pitchFamily="18" charset="0"/>
              </a:rPr>
              <a:t>of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auxins</a:t>
            </a:r>
            <a:r>
              <a:rPr lang="pt-PT" sz="1400" dirty="0">
                <a:latin typeface="Palatino Linotype" panose="02040502050505030304" pitchFamily="18" charset="0"/>
              </a:rPr>
              <a:t> in </a:t>
            </a:r>
            <a:r>
              <a:rPr lang="pt-PT" sz="1400" dirty="0" err="1">
                <a:latin typeface="Palatino Linotype" panose="02040502050505030304" pitchFamily="18" charset="0"/>
              </a:rPr>
              <a:t>graft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compatibility</a:t>
            </a:r>
            <a:r>
              <a:rPr lang="pt-PT" sz="1400" dirty="0"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latin typeface="Palatino Linotype" panose="02040502050505030304" pitchFamily="18" charset="0"/>
              </a:rPr>
              <a:t>and</a:t>
            </a:r>
            <a:r>
              <a:rPr lang="pt-PT" sz="1400" dirty="0">
                <a:latin typeface="Palatino Linotype" panose="02040502050505030304" pitchFamily="18" charset="0"/>
              </a:rPr>
              <a:t> vascular </a:t>
            </a:r>
            <a:r>
              <a:rPr lang="pt-PT" sz="1400" dirty="0" err="1">
                <a:latin typeface="Palatino Linotype" panose="02040502050505030304" pitchFamily="18" charset="0"/>
              </a:rPr>
              <a:t>regeneration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cxnSp>
        <p:nvCxnSpPr>
          <p:cNvPr id="110" name="Conexão reta unidirecional 109">
            <a:extLst>
              <a:ext uri="{FF2B5EF4-FFF2-40B4-BE49-F238E27FC236}">
                <a16:creationId xmlns:a16="http://schemas.microsoft.com/office/drawing/2014/main" id="{8781671E-61FC-4746-88F3-04421826567E}"/>
              </a:ext>
            </a:extLst>
          </p:cNvPr>
          <p:cNvCxnSpPr>
            <a:cxnSpLocks/>
          </p:cNvCxnSpPr>
          <p:nvPr/>
        </p:nvCxnSpPr>
        <p:spPr>
          <a:xfrm>
            <a:off x="6624632" y="5166920"/>
            <a:ext cx="0" cy="291265"/>
          </a:xfrm>
          <a:prstGeom prst="straightConnector1">
            <a:avLst/>
          </a:prstGeom>
          <a:ln w="19050">
            <a:solidFill>
              <a:srgbClr val="0737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38C697A-BFF0-43C9-90FA-29A4F0981F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5" b="17803"/>
          <a:stretch/>
        </p:blipFill>
        <p:spPr>
          <a:xfrm>
            <a:off x="4935013" y="1514965"/>
            <a:ext cx="2975432" cy="278248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9E257320-5E65-4EF0-B11E-427164EB5176}"/>
              </a:ext>
            </a:extLst>
          </p:cNvPr>
          <p:cNvSpPr txBox="1"/>
          <p:nvPr/>
        </p:nvSpPr>
        <p:spPr>
          <a:xfrm>
            <a:off x="7232352" y="5919605"/>
            <a:ext cx="4632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[6,7]</a:t>
            </a:r>
          </a:p>
        </p:txBody>
      </p:sp>
    </p:spTree>
    <p:extLst>
      <p:ext uri="{BB962C8B-B14F-4D97-AF65-F5344CB8AC3E}">
        <p14:creationId xmlns:p14="http://schemas.microsoft.com/office/powerpoint/2010/main" val="123514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322FC-DADD-4F95-8914-40DEFBB9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019FE9-0B8C-4DAA-AEAE-C7722F0BCEA2}"/>
              </a:ext>
            </a:extLst>
          </p:cNvPr>
          <p:cNvSpPr txBox="1"/>
          <p:nvPr/>
        </p:nvSpPr>
        <p:spPr>
          <a:xfrm>
            <a:off x="6894407" y="3885056"/>
            <a:ext cx="2133601" cy="923330"/>
          </a:xfrm>
          <a:prstGeom prst="rect">
            <a:avLst/>
          </a:prstGeom>
          <a:solidFill>
            <a:srgbClr val="EBE4AF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IAA distribution apparently unaffected</a:t>
            </a:r>
            <a:endParaRPr lang="pt-PT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97F8C7D-C2B5-4E6A-B8DD-AE5CC2679ACD}"/>
              </a:ext>
            </a:extLst>
          </p:cNvPr>
          <p:cNvGrpSpPr/>
          <p:nvPr/>
        </p:nvGrpSpPr>
        <p:grpSpPr>
          <a:xfrm>
            <a:off x="1840400" y="2762515"/>
            <a:ext cx="4765862" cy="3325812"/>
            <a:chOff x="845747" y="0"/>
            <a:chExt cx="5267327" cy="3751580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82C0D58E-D550-4355-83DD-BFE4EC5CBE1E}"/>
                </a:ext>
              </a:extLst>
            </p:cNvPr>
            <p:cNvGrpSpPr/>
            <p:nvPr/>
          </p:nvGrpSpPr>
          <p:grpSpPr>
            <a:xfrm>
              <a:off x="845747" y="0"/>
              <a:ext cx="5267327" cy="3751580"/>
              <a:chOff x="1000125" y="0"/>
              <a:chExt cx="5267327" cy="3751681"/>
            </a:xfrm>
          </p:grpSpPr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4952095B-4F54-40FD-A6F4-3535CCCDB56E}"/>
                  </a:ext>
                </a:extLst>
              </p:cNvPr>
              <p:cNvGrpSpPr/>
              <p:nvPr/>
            </p:nvGrpSpPr>
            <p:grpSpPr>
              <a:xfrm>
                <a:off x="1260345" y="0"/>
                <a:ext cx="5007107" cy="3751681"/>
                <a:chOff x="1260345" y="0"/>
                <a:chExt cx="5007107" cy="3751681"/>
              </a:xfrm>
            </p:grpSpPr>
            <p:grpSp>
              <p:nvGrpSpPr>
                <p:cNvPr id="30" name="Agrupar 29">
                  <a:extLst>
                    <a:ext uri="{FF2B5EF4-FFF2-40B4-BE49-F238E27FC236}">
                      <a16:creationId xmlns:a16="http://schemas.microsoft.com/office/drawing/2014/main" id="{E3C3D29F-A776-4F55-BCDF-44216DE19881}"/>
                    </a:ext>
                  </a:extLst>
                </p:cNvPr>
                <p:cNvGrpSpPr/>
                <p:nvPr/>
              </p:nvGrpSpPr>
              <p:grpSpPr>
                <a:xfrm>
                  <a:off x="1260345" y="0"/>
                  <a:ext cx="5007107" cy="3751681"/>
                  <a:chOff x="1260419" y="265536"/>
                  <a:chExt cx="5007407" cy="3752795"/>
                </a:xfrm>
              </p:grpSpPr>
              <p:pic>
                <p:nvPicPr>
                  <p:cNvPr id="40" name="Imagem 39" descr="Uma imagem com texto&#10;&#10;Descrição gerada automaticamente">
                    <a:extLst>
                      <a:ext uri="{FF2B5EF4-FFF2-40B4-BE49-F238E27FC236}">
                        <a16:creationId xmlns:a16="http://schemas.microsoft.com/office/drawing/2014/main" id="{9E3DA5F3-7F99-4260-8E77-75A188793D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2517" y="2218741"/>
                    <a:ext cx="1621155" cy="17995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1" name="Imagem 40" descr="Uma imagem com escuro, estrela, objeto de exterior, céu noturno&#10;&#10;Descrição gerada automaticamente">
                    <a:extLst>
                      <a:ext uri="{FF2B5EF4-FFF2-40B4-BE49-F238E27FC236}">
                        <a16:creationId xmlns:a16="http://schemas.microsoft.com/office/drawing/2014/main" id="{855D84EA-A95F-4057-B1A7-C08D30CE93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0834" y="2218741"/>
                    <a:ext cx="1621155" cy="17995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2" name="Imagem 41" descr="Uma imagem com árvore, exterior&#10;&#10;Descrição gerada automaticamente">
                    <a:extLst>
                      <a:ext uri="{FF2B5EF4-FFF2-40B4-BE49-F238E27FC236}">
                        <a16:creationId xmlns:a16="http://schemas.microsoft.com/office/drawing/2014/main" id="{82B52EC4-EB17-4332-807B-A1D194DBF3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19" y="2218741"/>
                    <a:ext cx="1621155" cy="17995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43" name="Agrupar 42">
                    <a:extLst>
                      <a:ext uri="{FF2B5EF4-FFF2-40B4-BE49-F238E27FC236}">
                        <a16:creationId xmlns:a16="http://schemas.microsoft.com/office/drawing/2014/main" id="{0E03E607-145C-4A98-B632-09ACF51DAFC0}"/>
                      </a:ext>
                    </a:extLst>
                  </p:cNvPr>
                  <p:cNvGrpSpPr/>
                  <p:nvPr/>
                </p:nvGrpSpPr>
                <p:grpSpPr>
                  <a:xfrm>
                    <a:off x="1265924" y="265536"/>
                    <a:ext cx="5001902" cy="1810630"/>
                    <a:chOff x="1266095" y="265582"/>
                    <a:chExt cx="5002582" cy="1810941"/>
                  </a:xfrm>
                </p:grpSpPr>
                <p:pic>
                  <p:nvPicPr>
                    <p:cNvPr id="44" name="Imagem 43" descr="Uma imagem com acessório&#10;&#10;Descrição gerada automaticamente">
                      <a:extLst>
                        <a:ext uri="{FF2B5EF4-FFF2-40B4-BE49-F238E27FC236}">
                          <a16:creationId xmlns:a16="http://schemas.microsoft.com/office/drawing/2014/main" id="{D5B3A14E-6AF7-42AE-90AF-09C2E3B78E52}"/>
                        </a:ext>
                      </a:extLst>
                    </p:cNvPr>
                    <p:cNvPicPr preferRelativeResize="0">
                      <a:picLocks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47575" y="276214"/>
                      <a:ext cx="1620220" cy="18003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5" name="Imagem 44" descr="Uma imagem com escuro, objeto de exterior, estrela, noite&#10;&#10;Descrição gerada automaticamente">
                      <a:extLst>
                        <a:ext uri="{FF2B5EF4-FFF2-40B4-BE49-F238E27FC236}">
                          <a16:creationId xmlns:a16="http://schemas.microsoft.com/office/drawing/2014/main" id="{99A724AF-DA2C-4E18-97B4-181459A2542F}"/>
                        </a:ext>
                      </a:extLst>
                    </p:cNvPr>
                    <p:cNvPicPr preferRelativeResize="0">
                      <a:picLocks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56835" y="265582"/>
                      <a:ext cx="1620220" cy="18003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6" name="Imagem 45" descr="Uma imagem com exterior, girafa&#10;&#10;Descrição gerada automaticamente">
                      <a:extLst>
                        <a:ext uri="{FF2B5EF4-FFF2-40B4-BE49-F238E27FC236}">
                          <a16:creationId xmlns:a16="http://schemas.microsoft.com/office/drawing/2014/main" id="{DD2C8F45-AD7A-4AD8-90A6-AE4BB7C7AB11}"/>
                        </a:ext>
                      </a:extLst>
                    </p:cNvPr>
                    <p:cNvPicPr preferRelativeResize="0">
                      <a:picLocks/>
                    </p:cNvPicPr>
                    <p:nvPr/>
                  </p:nvPicPr>
                  <p:blipFill>
                    <a:blip r:embed="rId11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2"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266095" y="276214"/>
                      <a:ext cx="1620220" cy="18003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grpSp>
                  <p:nvGrpSpPr>
                    <p:cNvPr id="47" name="Agrupar 46">
                      <a:extLst>
                        <a:ext uri="{FF2B5EF4-FFF2-40B4-BE49-F238E27FC236}">
                          <a16:creationId xmlns:a16="http://schemas.microsoft.com/office/drawing/2014/main" id="{8FAADFC3-910A-4CF9-A9A2-DDC0D8C508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30867" y="276214"/>
                      <a:ext cx="3637810" cy="365757"/>
                      <a:chOff x="2631148" y="276214"/>
                      <a:chExt cx="3638199" cy="365757"/>
                    </a:xfrm>
                  </p:grpSpPr>
                  <p:sp>
                    <p:nvSpPr>
                      <p:cNvPr id="49" name="Retângulo 48">
                        <a:extLst>
                          <a:ext uri="{FF2B5EF4-FFF2-40B4-BE49-F238E27FC236}">
                            <a16:creationId xmlns:a16="http://schemas.microsoft.com/office/drawing/2014/main" id="{A88F744B-AA72-4F70-A65E-6C5CAFBCA4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1148" y="276214"/>
                        <a:ext cx="326004" cy="365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ts val="1300"/>
                          </a:lnSpc>
                        </a:pPr>
                        <a:r>
                          <a:rPr lang="en-US" sz="1400" b="1" dirty="0" err="1">
                            <a:solidFill>
                              <a:srgbClr val="FFFFFF"/>
                            </a:solidFill>
                            <a:effectLst/>
                            <a:latin typeface="Palatino Linotype" panose="0204050205050503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a:t>i</a:t>
                        </a:r>
                        <a:endParaRPr lang="pt-PT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" name="Retângulo 49">
                        <a:extLst>
                          <a:ext uri="{FF2B5EF4-FFF2-40B4-BE49-F238E27FC236}">
                            <a16:creationId xmlns:a16="http://schemas.microsoft.com/office/drawing/2014/main" id="{96709475-069C-4EB5-BDEE-68BE71605F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29677" y="276435"/>
                        <a:ext cx="395451" cy="365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ts val="1300"/>
                          </a:lnSpc>
                        </a:pPr>
                        <a:r>
                          <a:rPr lang="en-US" sz="1400" b="1">
                            <a:solidFill>
                              <a:srgbClr val="FFFFFF"/>
                            </a:solidFill>
                            <a:effectLst/>
                            <a:latin typeface="Palatino Linotype" panose="0204050205050503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a:t>ii</a:t>
                        </a:r>
                        <a:endParaRPr lang="pt-PT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1" name="Retângulo 50">
                        <a:extLst>
                          <a:ext uri="{FF2B5EF4-FFF2-40B4-BE49-F238E27FC236}">
                            <a16:creationId xmlns:a16="http://schemas.microsoft.com/office/drawing/2014/main" id="{DD365980-53B3-4322-B272-87F08A7652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0069" y="276435"/>
                        <a:ext cx="419278" cy="365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ts val="1300"/>
                          </a:lnSpc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a:t>iii</a:t>
                        </a:r>
                        <a:endParaRPr lang="pt-PT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15D0B824-735F-426E-A0B4-DB645F81377F}"/>
                    </a:ext>
                  </a:extLst>
                </p:cNvPr>
                <p:cNvSpPr/>
                <p:nvPr/>
              </p:nvSpPr>
              <p:spPr>
                <a:xfrm>
                  <a:off x="2622089" y="1949950"/>
                  <a:ext cx="325905" cy="3653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en-US" sz="1400" b="1">
                      <a:solidFill>
                        <a:srgbClr val="FFFFFF"/>
                      </a:solidFill>
                      <a:effectLst/>
                      <a:latin typeface="Palatino Linotype" panose="0204050205050503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i</a:t>
                  </a:r>
                  <a:endParaRPr lang="pt-PT" sz="140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35F88D66-0181-4A04-8894-5AF1431F86DB}"/>
                    </a:ext>
                  </a:extLst>
                </p:cNvPr>
                <p:cNvSpPr/>
                <p:nvPr/>
              </p:nvSpPr>
              <p:spPr>
                <a:xfrm>
                  <a:off x="4227607" y="1949950"/>
                  <a:ext cx="394971" cy="3644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en-US" sz="1400" b="1">
                      <a:solidFill>
                        <a:srgbClr val="FFFFFF"/>
                      </a:solidFill>
                      <a:effectLst/>
                      <a:latin typeface="Palatino Linotype" panose="0204050205050503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ii</a:t>
                  </a:r>
                  <a:endParaRPr lang="pt-PT" sz="140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E4B164A4-C077-4B63-A35B-9DA3099EE4F8}"/>
                    </a:ext>
                  </a:extLst>
                </p:cNvPr>
                <p:cNvSpPr/>
                <p:nvPr/>
              </p:nvSpPr>
              <p:spPr>
                <a:xfrm>
                  <a:off x="5848664" y="1949950"/>
                  <a:ext cx="416539" cy="3652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en-US" sz="1400" b="1" dirty="0">
                      <a:solidFill>
                        <a:srgbClr val="000000"/>
                      </a:solidFill>
                      <a:effectLst/>
                      <a:latin typeface="Palatino Linotype" panose="0204050205050503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iii</a:t>
                  </a:r>
                  <a:endParaRPr lang="pt-PT" sz="1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D5EDF6-A227-45CC-B460-DE80668958E6}"/>
                  </a:ext>
                </a:extLst>
              </p:cNvPr>
              <p:cNvSpPr/>
              <p:nvPr/>
            </p:nvSpPr>
            <p:spPr>
              <a:xfrm>
                <a:off x="1000125" y="0"/>
                <a:ext cx="325905" cy="375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pt-PT" sz="14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A05C64E-9672-4ED8-9036-957EAB899689}"/>
                  </a:ext>
                </a:extLst>
              </p:cNvPr>
              <p:cNvSpPr/>
              <p:nvPr/>
            </p:nvSpPr>
            <p:spPr>
              <a:xfrm>
                <a:off x="1009650" y="1952625"/>
                <a:ext cx="325905" cy="4653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pt-PT" sz="14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3" name="Conexão Reta Unidirecional 1344">
              <a:extLst>
                <a:ext uri="{FF2B5EF4-FFF2-40B4-BE49-F238E27FC236}">
                  <a16:creationId xmlns:a16="http://schemas.microsoft.com/office/drawing/2014/main" id="{A89E845A-5F30-48F8-BCAA-F62D489A2621}"/>
                </a:ext>
              </a:extLst>
            </p:cNvPr>
            <p:cNvCxnSpPr/>
            <p:nvPr/>
          </p:nvCxnSpPr>
          <p:spPr>
            <a:xfrm>
              <a:off x="3857625" y="276225"/>
              <a:ext cx="0" cy="20066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ta Unidirecional 1347">
              <a:extLst>
                <a:ext uri="{FF2B5EF4-FFF2-40B4-BE49-F238E27FC236}">
                  <a16:creationId xmlns:a16="http://schemas.microsoft.com/office/drawing/2014/main" id="{A2074568-EC1A-4760-92A9-A8919D4948E6}"/>
                </a:ext>
              </a:extLst>
            </p:cNvPr>
            <p:cNvCxnSpPr/>
            <p:nvPr/>
          </p:nvCxnSpPr>
          <p:spPr>
            <a:xfrm>
              <a:off x="3638550" y="285750"/>
              <a:ext cx="0" cy="18859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xão Reta Unidirecional 1348">
              <a:extLst>
                <a:ext uri="{FF2B5EF4-FFF2-40B4-BE49-F238E27FC236}">
                  <a16:creationId xmlns:a16="http://schemas.microsoft.com/office/drawing/2014/main" id="{685DD7AF-47C8-426F-BC57-AC44F596F6B6}"/>
                </a:ext>
              </a:extLst>
            </p:cNvPr>
            <p:cNvCxnSpPr/>
            <p:nvPr/>
          </p:nvCxnSpPr>
          <p:spPr>
            <a:xfrm>
              <a:off x="3476625" y="2581275"/>
              <a:ext cx="0" cy="20066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xão Reta Unidirecional 1349">
              <a:extLst>
                <a:ext uri="{FF2B5EF4-FFF2-40B4-BE49-F238E27FC236}">
                  <a16:creationId xmlns:a16="http://schemas.microsoft.com/office/drawing/2014/main" id="{E58D0291-E3AD-41BC-B4A4-E656D7CF4807}"/>
                </a:ext>
              </a:extLst>
            </p:cNvPr>
            <p:cNvCxnSpPr/>
            <p:nvPr/>
          </p:nvCxnSpPr>
          <p:spPr>
            <a:xfrm>
              <a:off x="3257550" y="2590800"/>
              <a:ext cx="0" cy="18859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3">
            <a:extLst>
              <a:ext uri="{FF2B5EF4-FFF2-40B4-BE49-F238E27FC236}">
                <a16:creationId xmlns:a16="http://schemas.microsoft.com/office/drawing/2014/main" id="{D37FC162-4275-4659-BBDF-6A63070F95C1}"/>
              </a:ext>
            </a:extLst>
          </p:cNvPr>
          <p:cNvSpPr txBox="1"/>
          <p:nvPr/>
        </p:nvSpPr>
        <p:spPr>
          <a:xfrm>
            <a:off x="419100" y="37722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discussion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4AC8EA7-CFEF-4770-9F55-22A67C149028}"/>
              </a:ext>
            </a:extLst>
          </p:cNvPr>
          <p:cNvSpPr txBox="1"/>
          <p:nvPr/>
        </p:nvSpPr>
        <p:spPr>
          <a:xfrm>
            <a:off x="0" y="865775"/>
            <a:ext cx="9143999" cy="369332"/>
          </a:xfrm>
          <a:prstGeom prst="rect">
            <a:avLst/>
          </a:prstGeom>
          <a:solidFill>
            <a:srgbClr val="094C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IAA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immunolocalization</a:t>
            </a:r>
            <a:endParaRPr lang="pt-PT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89C9029-C678-4B69-84CD-17F9CF44484F}"/>
              </a:ext>
            </a:extLst>
          </p:cNvPr>
          <p:cNvGrpSpPr/>
          <p:nvPr/>
        </p:nvGrpSpPr>
        <p:grpSpPr>
          <a:xfrm>
            <a:off x="88449" y="2897376"/>
            <a:ext cx="1305422" cy="2963861"/>
            <a:chOff x="828773" y="1446664"/>
            <a:chExt cx="1305422" cy="2963861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FC11DE72-9873-43F0-84F1-2BA7AB25419E}"/>
                </a:ext>
              </a:extLst>
            </p:cNvPr>
            <p:cNvGrpSpPr/>
            <p:nvPr/>
          </p:nvGrpSpPr>
          <p:grpSpPr>
            <a:xfrm>
              <a:off x="828773" y="1446664"/>
              <a:ext cx="1305422" cy="2963861"/>
              <a:chOff x="828773" y="1446664"/>
              <a:chExt cx="1305422" cy="2963861"/>
            </a:xfrm>
          </p:grpSpPr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5F951E5B-11A0-43E4-B0B9-3AE3AA5CB76E}"/>
                  </a:ext>
                </a:extLst>
              </p:cNvPr>
              <p:cNvGrpSpPr/>
              <p:nvPr/>
            </p:nvGrpSpPr>
            <p:grpSpPr>
              <a:xfrm>
                <a:off x="828773" y="1446664"/>
                <a:ext cx="1305422" cy="2963861"/>
                <a:chOff x="828773" y="1446664"/>
                <a:chExt cx="1305422" cy="2963861"/>
              </a:xfrm>
            </p:grpSpPr>
            <p:grpSp>
              <p:nvGrpSpPr>
                <p:cNvPr id="58" name="Agrupar 57">
                  <a:extLst>
                    <a:ext uri="{FF2B5EF4-FFF2-40B4-BE49-F238E27FC236}">
                      <a16:creationId xmlns:a16="http://schemas.microsoft.com/office/drawing/2014/main" id="{02585CE9-89EE-4042-9C2F-1493C42A1BE0}"/>
                    </a:ext>
                  </a:extLst>
                </p:cNvPr>
                <p:cNvGrpSpPr/>
                <p:nvPr/>
              </p:nvGrpSpPr>
              <p:grpSpPr>
                <a:xfrm>
                  <a:off x="828773" y="1446664"/>
                  <a:ext cx="1305422" cy="2963861"/>
                  <a:chOff x="923758" y="2103661"/>
                  <a:chExt cx="1305422" cy="2963861"/>
                </a:xfrm>
              </p:grpSpPr>
              <p:sp>
                <p:nvSpPr>
                  <p:cNvPr id="59" name="CaixaDeTexto 58">
                    <a:extLst>
                      <a:ext uri="{FF2B5EF4-FFF2-40B4-BE49-F238E27FC236}">
                        <a16:creationId xmlns:a16="http://schemas.microsoft.com/office/drawing/2014/main" id="{B0825873-13AA-489B-B0A4-16E2867DEF04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15052" y="2103661"/>
                    <a:ext cx="922834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hangingPunct="1"/>
                    <a:r>
                      <a:rPr lang="pt-PT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Canhota</a:t>
                    </a:r>
                  </a:p>
                </p:txBody>
              </p:sp>
              <p:sp>
                <p:nvSpPr>
                  <p:cNvPr id="60" name="CaixaDeTexto 59">
                    <a:extLst>
                      <a:ext uri="{FF2B5EF4-FFF2-40B4-BE49-F238E27FC236}">
                        <a16:creationId xmlns:a16="http://schemas.microsoft.com/office/drawing/2014/main" id="{BFF210BE-D000-4574-BD65-CE32C9FD163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23758" y="4759745"/>
                    <a:ext cx="130542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hangingPunct="1"/>
                    <a:r>
                      <a:rPr lang="pt-PT" sz="1400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Bitter</a:t>
                    </a:r>
                    <a:r>
                      <a:rPr lang="pt-PT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pt-PT" sz="1400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almond</a:t>
                    </a:r>
                    <a:endParaRPr lang="pt-PT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61" name="Agrupar 60">
                    <a:extLst>
                      <a:ext uri="{FF2B5EF4-FFF2-40B4-BE49-F238E27FC236}">
                        <a16:creationId xmlns:a16="http://schemas.microsoft.com/office/drawing/2014/main" id="{E5038A93-5311-47C8-B904-5952BD7189E0}"/>
                      </a:ext>
                    </a:extLst>
                  </p:cNvPr>
                  <p:cNvGrpSpPr/>
                  <p:nvPr/>
                </p:nvGrpSpPr>
                <p:grpSpPr>
                  <a:xfrm>
                    <a:off x="1598306" y="2665228"/>
                    <a:ext cx="73140" cy="2003347"/>
                    <a:chOff x="7146767" y="3093989"/>
                    <a:chExt cx="73140" cy="2003347"/>
                  </a:xfrm>
                </p:grpSpPr>
                <p:sp>
                  <p:nvSpPr>
                    <p:cNvPr id="71" name="Forma livre: Forma 70">
                      <a:extLst>
                        <a:ext uri="{FF2B5EF4-FFF2-40B4-BE49-F238E27FC236}">
                          <a16:creationId xmlns:a16="http://schemas.microsoft.com/office/drawing/2014/main" id="{6DEB49BE-794C-45B7-B9D2-3D314DBD4B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4188" y="4279472"/>
                      <a:ext cx="45719" cy="817864"/>
                    </a:xfrm>
                    <a:custGeom>
                      <a:avLst/>
                      <a:gdLst>
                        <a:gd name="connsiteX0" fmla="*/ 0 w 30920"/>
                        <a:gd name="connsiteY0" fmla="*/ 0 h 1036320"/>
                        <a:gd name="connsiteX1" fmla="*/ 30480 w 30920"/>
                        <a:gd name="connsiteY1" fmla="*/ 304800 h 1036320"/>
                        <a:gd name="connsiteX2" fmla="*/ 0 w 30920"/>
                        <a:gd name="connsiteY2" fmla="*/ 594360 h 1036320"/>
                        <a:gd name="connsiteX3" fmla="*/ 30480 w 30920"/>
                        <a:gd name="connsiteY3" fmla="*/ 922020 h 1036320"/>
                        <a:gd name="connsiteX4" fmla="*/ 15240 w 30920"/>
                        <a:gd name="connsiteY4" fmla="*/ 1036320 h 1036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920" h="1036320">
                          <a:moveTo>
                            <a:pt x="0" y="0"/>
                          </a:moveTo>
                          <a:cubicBezTo>
                            <a:pt x="15240" y="102870"/>
                            <a:pt x="30480" y="205740"/>
                            <a:pt x="30480" y="304800"/>
                          </a:cubicBezTo>
                          <a:cubicBezTo>
                            <a:pt x="30480" y="403860"/>
                            <a:pt x="0" y="491490"/>
                            <a:pt x="0" y="594360"/>
                          </a:cubicBezTo>
                          <a:cubicBezTo>
                            <a:pt x="0" y="697230"/>
                            <a:pt x="27940" y="848360"/>
                            <a:pt x="30480" y="922020"/>
                          </a:cubicBezTo>
                          <a:cubicBezTo>
                            <a:pt x="33020" y="995680"/>
                            <a:pt x="24130" y="1016000"/>
                            <a:pt x="15240" y="1036320"/>
                          </a:cubicBezTo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72" name="Forma livre: Forma 71">
                      <a:extLst>
                        <a:ext uri="{FF2B5EF4-FFF2-40B4-BE49-F238E27FC236}">
                          <a16:creationId xmlns:a16="http://schemas.microsoft.com/office/drawing/2014/main" id="{A293993C-2443-46E2-A7B7-94EADE03AA3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146767" y="3093989"/>
                      <a:ext cx="30920" cy="1036320"/>
                    </a:xfrm>
                    <a:custGeom>
                      <a:avLst/>
                      <a:gdLst>
                        <a:gd name="connsiteX0" fmla="*/ 0 w 30920"/>
                        <a:gd name="connsiteY0" fmla="*/ 0 h 1036320"/>
                        <a:gd name="connsiteX1" fmla="*/ 30480 w 30920"/>
                        <a:gd name="connsiteY1" fmla="*/ 304800 h 1036320"/>
                        <a:gd name="connsiteX2" fmla="*/ 0 w 30920"/>
                        <a:gd name="connsiteY2" fmla="*/ 594360 h 1036320"/>
                        <a:gd name="connsiteX3" fmla="*/ 30480 w 30920"/>
                        <a:gd name="connsiteY3" fmla="*/ 922020 h 1036320"/>
                        <a:gd name="connsiteX4" fmla="*/ 15240 w 30920"/>
                        <a:gd name="connsiteY4" fmla="*/ 1036320 h 1036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920" h="1036320">
                          <a:moveTo>
                            <a:pt x="0" y="0"/>
                          </a:moveTo>
                          <a:cubicBezTo>
                            <a:pt x="15240" y="102870"/>
                            <a:pt x="30480" y="205740"/>
                            <a:pt x="30480" y="304800"/>
                          </a:cubicBezTo>
                          <a:cubicBezTo>
                            <a:pt x="30480" y="403860"/>
                            <a:pt x="0" y="491490"/>
                            <a:pt x="0" y="594360"/>
                          </a:cubicBezTo>
                          <a:cubicBezTo>
                            <a:pt x="0" y="697230"/>
                            <a:pt x="27940" y="848360"/>
                            <a:pt x="30480" y="922020"/>
                          </a:cubicBezTo>
                          <a:cubicBezTo>
                            <a:pt x="33020" y="995680"/>
                            <a:pt x="24130" y="1016000"/>
                            <a:pt x="15240" y="1036320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7620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  <p:pic>
              <p:nvPicPr>
                <p:cNvPr id="2" name="Imagem 1">
                  <a:extLst>
                    <a:ext uri="{FF2B5EF4-FFF2-40B4-BE49-F238E27FC236}">
                      <a16:creationId xmlns:a16="http://schemas.microsoft.com/office/drawing/2014/main" id="{1C815B79-D7AD-4755-9E1E-D5B1CCAC9A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r="61432"/>
                <a:stretch/>
              </p:blipFill>
              <p:spPr>
                <a:xfrm>
                  <a:off x="1558272" y="2229041"/>
                  <a:ext cx="192808" cy="341406"/>
                </a:xfrm>
                <a:prstGeom prst="rect">
                  <a:avLst/>
                </a:prstGeom>
              </p:spPr>
            </p:pic>
          </p:grpSp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06543D7B-CAD7-4455-A990-9E68A2DE6A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3758"/>
              <a:stretch/>
            </p:blipFill>
            <p:spPr>
              <a:xfrm>
                <a:off x="1215368" y="1913494"/>
                <a:ext cx="294878" cy="359695"/>
              </a:xfrm>
              <a:prstGeom prst="rect">
                <a:avLst/>
              </a:prstGeom>
            </p:spPr>
          </p:pic>
        </p:grpSp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08828E4F-1DDD-4C77-B2B5-ECB8C2C313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2807" y="3110668"/>
              <a:ext cx="436942" cy="120634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exão reta 81">
              <a:extLst>
                <a:ext uri="{FF2B5EF4-FFF2-40B4-BE49-F238E27FC236}">
                  <a16:creationId xmlns:a16="http://schemas.microsoft.com/office/drawing/2014/main" id="{8B01715D-E1D1-4E2F-B536-B08503F02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9765" y="2979705"/>
              <a:ext cx="436942" cy="120634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A2C46B89-2347-4D67-BEA8-33402A15FF43}"/>
              </a:ext>
            </a:extLst>
          </p:cNvPr>
          <p:cNvCxnSpPr/>
          <p:nvPr/>
        </p:nvCxnSpPr>
        <p:spPr>
          <a:xfrm flipV="1">
            <a:off x="1175426" y="3666553"/>
            <a:ext cx="652369" cy="22349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A805FF95-1BF8-455D-88D8-DEB2A9485FFB}"/>
              </a:ext>
            </a:extLst>
          </p:cNvPr>
          <p:cNvCxnSpPr>
            <a:cxnSpLocks/>
          </p:cNvCxnSpPr>
          <p:nvPr/>
        </p:nvCxnSpPr>
        <p:spPr>
          <a:xfrm>
            <a:off x="1152139" y="4845238"/>
            <a:ext cx="652369" cy="22349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8F1E797E-A994-47A5-ADAA-3F2D1A2B5D4F}"/>
              </a:ext>
            </a:extLst>
          </p:cNvPr>
          <p:cNvSpPr txBox="1"/>
          <p:nvPr/>
        </p:nvSpPr>
        <p:spPr>
          <a:xfrm>
            <a:off x="3139778" y="1816380"/>
            <a:ext cx="2372435" cy="584775"/>
          </a:xfrm>
          <a:prstGeom prst="rect">
            <a:avLst/>
          </a:prstGeom>
          <a:solidFill>
            <a:srgbClr val="EBE4A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Intensive IAA detection in the shoot apex</a:t>
            </a:r>
            <a:endParaRPr lang="pt-PT" sz="1600" dirty="0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47A068D7-0F68-4EA5-A15C-DA119E8E0248}"/>
              </a:ext>
            </a:extLst>
          </p:cNvPr>
          <p:cNvSpPr txBox="1"/>
          <p:nvPr/>
        </p:nvSpPr>
        <p:spPr>
          <a:xfrm>
            <a:off x="6068755" y="1802076"/>
            <a:ext cx="25023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uxin synthesis in plants young growing regions</a:t>
            </a:r>
            <a:endParaRPr lang="pt-PT" sz="1600" dirty="0"/>
          </a:p>
        </p:txBody>
      </p: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55EAE8C9-BF5C-43F5-AFCD-E3F29C97FAA8}"/>
              </a:ext>
            </a:extLst>
          </p:cNvPr>
          <p:cNvCxnSpPr>
            <a:cxnSpLocks/>
          </p:cNvCxnSpPr>
          <p:nvPr/>
        </p:nvCxnSpPr>
        <p:spPr>
          <a:xfrm rot="16200000">
            <a:off x="5749995" y="1853559"/>
            <a:ext cx="0" cy="483974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C99FFFBF-4735-4F4A-8375-0FE5F5CAC239}"/>
              </a:ext>
            </a:extLst>
          </p:cNvPr>
          <p:cNvCxnSpPr/>
          <p:nvPr/>
        </p:nvCxnSpPr>
        <p:spPr>
          <a:xfrm flipV="1">
            <a:off x="4325996" y="2440191"/>
            <a:ext cx="0" cy="265073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Chaveta à direita 94">
            <a:extLst>
              <a:ext uri="{FF2B5EF4-FFF2-40B4-BE49-F238E27FC236}">
                <a16:creationId xmlns:a16="http://schemas.microsoft.com/office/drawing/2014/main" id="{14057BF1-1D7D-4B53-BB94-2ACD7593F0F1}"/>
              </a:ext>
            </a:extLst>
          </p:cNvPr>
          <p:cNvSpPr/>
          <p:nvPr/>
        </p:nvSpPr>
        <p:spPr>
          <a:xfrm>
            <a:off x="6635859" y="2762515"/>
            <a:ext cx="174834" cy="3325812"/>
          </a:xfrm>
          <a:prstGeom prst="righ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6AA3CD47-4BB9-45B1-A2AF-140F2411E419}"/>
              </a:ext>
            </a:extLst>
          </p:cNvPr>
          <p:cNvSpPr/>
          <p:nvPr/>
        </p:nvSpPr>
        <p:spPr>
          <a:xfrm>
            <a:off x="280655" y="3218331"/>
            <a:ext cx="889459" cy="1332719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81E2641A-DB11-4D87-B5E2-C626773E8027}"/>
              </a:ext>
            </a:extLst>
          </p:cNvPr>
          <p:cNvSpPr/>
          <p:nvPr/>
        </p:nvSpPr>
        <p:spPr>
          <a:xfrm>
            <a:off x="280655" y="4551051"/>
            <a:ext cx="889459" cy="97147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7DA4F802-1EF6-465E-8792-F8ED54DA2DAA}"/>
              </a:ext>
            </a:extLst>
          </p:cNvPr>
          <p:cNvSpPr txBox="1"/>
          <p:nvPr/>
        </p:nvSpPr>
        <p:spPr bwMode="auto">
          <a:xfrm rot="16200000">
            <a:off x="1460052" y="3445579"/>
            <a:ext cx="922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PT" dirty="0" err="1"/>
              <a:t>Scion</a:t>
            </a:r>
            <a:endParaRPr lang="pt-PT" dirty="0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4EC3339-65ED-4149-B9A0-1C38F657C702}"/>
              </a:ext>
            </a:extLst>
          </p:cNvPr>
          <p:cNvSpPr txBox="1"/>
          <p:nvPr/>
        </p:nvSpPr>
        <p:spPr bwMode="auto">
          <a:xfrm rot="16200000">
            <a:off x="1243450" y="5254467"/>
            <a:ext cx="1305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PT" dirty="0" err="1"/>
              <a:t>Rootstock</a:t>
            </a:r>
            <a:endParaRPr lang="pt-PT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6A36AF2B-E555-470E-BA23-8642658C2B29}"/>
              </a:ext>
            </a:extLst>
          </p:cNvPr>
          <p:cNvSpPr txBox="1"/>
          <p:nvPr/>
        </p:nvSpPr>
        <p:spPr>
          <a:xfrm>
            <a:off x="8107843" y="2337092"/>
            <a:ext cx="4632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[10]</a:t>
            </a:r>
          </a:p>
        </p:txBody>
      </p:sp>
    </p:spTree>
    <p:extLst>
      <p:ext uri="{BB962C8B-B14F-4D97-AF65-F5344CB8AC3E}">
        <p14:creationId xmlns:p14="http://schemas.microsoft.com/office/powerpoint/2010/main" val="148855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322FC-DADD-4F95-8914-40DEFBB9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019FE9-0B8C-4DAA-AEAE-C7722F0BCEA2}"/>
              </a:ext>
            </a:extLst>
          </p:cNvPr>
          <p:cNvSpPr txBox="1"/>
          <p:nvPr/>
        </p:nvSpPr>
        <p:spPr>
          <a:xfrm>
            <a:off x="6708135" y="4563968"/>
            <a:ext cx="2244903" cy="584775"/>
          </a:xfrm>
          <a:prstGeom prst="rect">
            <a:avLst/>
          </a:prstGeom>
          <a:solidFill>
            <a:srgbClr val="EBE4AF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 err="1">
                <a:latin typeface="Palatino Linotype" panose="02040502050505030304" pitchFamily="18" charset="0"/>
              </a:rPr>
              <a:t>Depletion</a:t>
            </a:r>
            <a:r>
              <a:rPr lang="pt-PT" sz="1600" dirty="0">
                <a:latin typeface="Palatino Linotype" panose="02040502050505030304" pitchFamily="18" charset="0"/>
              </a:rPr>
              <a:t> in </a:t>
            </a:r>
            <a:r>
              <a:rPr lang="pt-PT" sz="1600" dirty="0" err="1">
                <a:latin typeface="Palatino Linotype" panose="02040502050505030304" pitchFamily="18" charset="0"/>
              </a:rPr>
              <a:t>the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rootstock</a:t>
            </a:r>
            <a:endParaRPr lang="pt-PT" sz="1600" dirty="0">
              <a:latin typeface="Palatino Linotype" panose="02040502050505030304" pitchFamily="18" charset="0"/>
            </a:endParaRPr>
          </a:p>
        </p:txBody>
      </p:sp>
      <p:sp>
        <p:nvSpPr>
          <p:cNvPr id="56" name="TextBox 3">
            <a:extLst>
              <a:ext uri="{FF2B5EF4-FFF2-40B4-BE49-F238E27FC236}">
                <a16:creationId xmlns:a16="http://schemas.microsoft.com/office/drawing/2014/main" id="{D37FC162-4275-4659-BBDF-6A63070F95C1}"/>
              </a:ext>
            </a:extLst>
          </p:cNvPr>
          <p:cNvSpPr txBox="1"/>
          <p:nvPr/>
        </p:nvSpPr>
        <p:spPr>
          <a:xfrm>
            <a:off x="419100" y="37722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discussion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4AC8EA7-CFEF-4770-9F55-22A67C149028}"/>
              </a:ext>
            </a:extLst>
          </p:cNvPr>
          <p:cNvSpPr txBox="1"/>
          <p:nvPr/>
        </p:nvSpPr>
        <p:spPr>
          <a:xfrm>
            <a:off x="0" y="865775"/>
            <a:ext cx="9143999" cy="369332"/>
          </a:xfrm>
          <a:prstGeom prst="rect">
            <a:avLst/>
          </a:prstGeom>
          <a:solidFill>
            <a:srgbClr val="094C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IAA </a:t>
            </a:r>
            <a:r>
              <a:rPr lang="pt-PT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immunolocalization</a:t>
            </a:r>
            <a:endParaRPr lang="pt-PT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5024ED36-34B5-48A0-98B6-60FD4D512B67}"/>
              </a:ext>
            </a:extLst>
          </p:cNvPr>
          <p:cNvGrpSpPr/>
          <p:nvPr/>
        </p:nvGrpSpPr>
        <p:grpSpPr>
          <a:xfrm>
            <a:off x="2285742" y="1320660"/>
            <a:ext cx="4158038" cy="4806723"/>
            <a:chOff x="1104900" y="0"/>
            <a:chExt cx="4586606" cy="5596890"/>
          </a:xfrm>
        </p:grpSpPr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9F9AF8E1-9FDA-48EA-8BDB-DAF4A81CE5F4}"/>
                </a:ext>
              </a:extLst>
            </p:cNvPr>
            <p:cNvGrpSpPr/>
            <p:nvPr/>
          </p:nvGrpSpPr>
          <p:grpSpPr>
            <a:xfrm>
              <a:off x="1104900" y="0"/>
              <a:ext cx="4586606" cy="5596890"/>
              <a:chOff x="1104900" y="0"/>
              <a:chExt cx="4586606" cy="5596890"/>
            </a:xfrm>
          </p:grpSpPr>
          <p:grpSp>
            <p:nvGrpSpPr>
              <p:cNvPr id="104" name="Agrupar 103">
                <a:extLst>
                  <a:ext uri="{FF2B5EF4-FFF2-40B4-BE49-F238E27FC236}">
                    <a16:creationId xmlns:a16="http://schemas.microsoft.com/office/drawing/2014/main" id="{151F5563-AAA2-407F-9818-CB8B6F99DE44}"/>
                  </a:ext>
                </a:extLst>
              </p:cNvPr>
              <p:cNvGrpSpPr/>
              <p:nvPr/>
            </p:nvGrpSpPr>
            <p:grpSpPr>
              <a:xfrm>
                <a:off x="1104900" y="0"/>
                <a:ext cx="4586606" cy="5596890"/>
                <a:chOff x="1104900" y="0"/>
                <a:chExt cx="4586606" cy="5596890"/>
              </a:xfrm>
            </p:grpSpPr>
            <p:grpSp>
              <p:nvGrpSpPr>
                <p:cNvPr id="108" name="Agrupar 107">
                  <a:extLst>
                    <a:ext uri="{FF2B5EF4-FFF2-40B4-BE49-F238E27FC236}">
                      <a16:creationId xmlns:a16="http://schemas.microsoft.com/office/drawing/2014/main" id="{916EDD3B-51D0-490B-9EE8-503DEE25C10B}"/>
                    </a:ext>
                  </a:extLst>
                </p:cNvPr>
                <p:cNvGrpSpPr/>
                <p:nvPr/>
              </p:nvGrpSpPr>
              <p:grpSpPr>
                <a:xfrm>
                  <a:off x="1104900" y="0"/>
                  <a:ext cx="4586606" cy="5596890"/>
                  <a:chOff x="1104900" y="0"/>
                  <a:chExt cx="4586606" cy="5596890"/>
                </a:xfrm>
              </p:grpSpPr>
              <p:grpSp>
                <p:nvGrpSpPr>
                  <p:cNvPr id="116" name="Agrupar 115">
                    <a:extLst>
                      <a:ext uri="{FF2B5EF4-FFF2-40B4-BE49-F238E27FC236}">
                        <a16:creationId xmlns:a16="http://schemas.microsoft.com/office/drawing/2014/main" id="{B3F3DD7F-F61C-4A49-A4A6-2F1B9893A301}"/>
                      </a:ext>
                    </a:extLst>
                  </p:cNvPr>
                  <p:cNvGrpSpPr/>
                  <p:nvPr/>
                </p:nvGrpSpPr>
                <p:grpSpPr>
                  <a:xfrm>
                    <a:off x="1139984" y="1"/>
                    <a:ext cx="4551522" cy="5596889"/>
                    <a:chOff x="1012077" y="307068"/>
                    <a:chExt cx="4551793" cy="5597797"/>
                  </a:xfrm>
                </p:grpSpPr>
                <p:grpSp>
                  <p:nvGrpSpPr>
                    <p:cNvPr id="124" name="Agrupar 123">
                      <a:extLst>
                        <a:ext uri="{FF2B5EF4-FFF2-40B4-BE49-F238E27FC236}">
                          <a16:creationId xmlns:a16="http://schemas.microsoft.com/office/drawing/2014/main" id="{86C2A2A3-1FF5-40A1-9D58-D36121F857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077" y="307068"/>
                      <a:ext cx="4551793" cy="3692059"/>
                      <a:chOff x="78627" y="116624"/>
                      <a:chExt cx="4551793" cy="3692741"/>
                    </a:xfrm>
                  </p:grpSpPr>
                  <p:grpSp>
                    <p:nvGrpSpPr>
                      <p:cNvPr id="125" name="Agrupar 124">
                        <a:extLst>
                          <a:ext uri="{FF2B5EF4-FFF2-40B4-BE49-F238E27FC236}">
                            <a16:creationId xmlns:a16="http://schemas.microsoft.com/office/drawing/2014/main" id="{635F3A18-D541-4FF1-80CB-979C5E983A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627" y="116624"/>
                        <a:ext cx="4551793" cy="1799590"/>
                        <a:chOff x="78627" y="116624"/>
                        <a:chExt cx="4551793" cy="1799590"/>
                      </a:xfrm>
                    </p:grpSpPr>
                    <p:pic>
                      <p:nvPicPr>
                        <p:cNvPr id="130" name="Imagem 129" descr="Uma imagem com árvore, símbolo, planta&#10;&#10;Descrição gerada automaticamente">
                          <a:extLst>
                            <a:ext uri="{FF2B5EF4-FFF2-40B4-BE49-F238E27FC236}">
                              <a16:creationId xmlns:a16="http://schemas.microsoft.com/office/drawing/2014/main" id="{53C8C483-EE98-4415-A6F3-E25F5A5B0052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rightnessContrast bright="2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27" y="116624"/>
                          <a:ext cx="1439545" cy="1799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pic>
                      <p:nvPicPr>
                        <p:cNvPr id="131" name="Imagem 130" descr="Uma imagem com escuro, noite, céu noturno&#10;&#10;Descrição gerada automaticamente">
                          <a:extLst>
                            <a:ext uri="{FF2B5EF4-FFF2-40B4-BE49-F238E27FC236}">
                              <a16:creationId xmlns:a16="http://schemas.microsoft.com/office/drawing/2014/main" id="{4218D7A5-6DAF-40CD-BEA0-5FCCB9221405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rightnessContrast bright="2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8935" y="116624"/>
                          <a:ext cx="1439545" cy="1799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pic>
                      <p:nvPicPr>
                        <p:cNvPr id="132" name="Imagem 131">
                          <a:extLst>
                            <a:ext uri="{FF2B5EF4-FFF2-40B4-BE49-F238E27FC236}">
                              <a16:creationId xmlns:a16="http://schemas.microsoft.com/office/drawing/2014/main" id="{6174CEFC-FE9B-4125-9DC2-9398325F0C49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0875" y="116624"/>
                          <a:ext cx="1439545" cy="1799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  <p:grpSp>
                    <p:nvGrpSpPr>
                      <p:cNvPr id="126" name="Agrupar 125">
                        <a:extLst>
                          <a:ext uri="{FF2B5EF4-FFF2-40B4-BE49-F238E27FC236}">
                            <a16:creationId xmlns:a16="http://schemas.microsoft.com/office/drawing/2014/main" id="{61DF38C1-7ED3-47FA-BF96-3F7BFF3DBE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627" y="2009775"/>
                        <a:ext cx="4551793" cy="1799590"/>
                        <a:chOff x="59581" y="-1"/>
                        <a:chExt cx="4552201" cy="1800304"/>
                      </a:xfrm>
                    </p:grpSpPr>
                    <p:pic>
                      <p:nvPicPr>
                        <p:cNvPr id="127" name="Imagem 126">
                          <a:extLst>
                            <a:ext uri="{FF2B5EF4-FFF2-40B4-BE49-F238E27FC236}">
                              <a16:creationId xmlns:a16="http://schemas.microsoft.com/office/drawing/2014/main" id="{BD45CDE0-4319-4442-AC48-93A9F68B9397}"/>
                            </a:ext>
                          </a:extLst>
                        </p:cNvPr>
                        <p:cNvPicPr preferRelativeResize="0">
                          <a:picLocks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1782" y="-1"/>
                          <a:ext cx="1440000" cy="1800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pic>
                      <p:nvPicPr>
                        <p:cNvPr id="128" name="Imagem 127" descr="Uma imagem com relva, escuro, estrela, objeto de exterior&#10;&#10;Descrição gerada automaticamente">
                          <a:extLst>
                            <a:ext uri="{FF2B5EF4-FFF2-40B4-BE49-F238E27FC236}">
                              <a16:creationId xmlns:a16="http://schemas.microsoft.com/office/drawing/2014/main" id="{85B91E26-89FF-446A-B012-9222CA98167F}"/>
                            </a:ext>
                          </a:extLst>
                        </p:cNvPr>
                        <p:cNvPicPr preferRelativeResize="0">
                          <a:picLocks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10">
                                  <a14:imgEffect>
                                    <a14:brightnessContrast bright="2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036" y="-1"/>
                          <a:ext cx="1440000" cy="1800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pic>
                      <p:nvPicPr>
                        <p:cNvPr id="129" name="Imagem 128" descr="Uma imagem com exterior&#10;&#10;Descrição gerada automaticamente">
                          <a:extLst>
                            <a:ext uri="{FF2B5EF4-FFF2-40B4-BE49-F238E27FC236}">
                              <a16:creationId xmlns:a16="http://schemas.microsoft.com/office/drawing/2014/main" id="{FD762F48-0D75-4462-B74E-E2AB38CE5101}"/>
                            </a:ext>
                          </a:extLst>
                        </p:cNvPr>
                        <p:cNvPicPr preferRelativeResize="0">
                          <a:picLocks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12">
                                  <a14:imgEffect>
                                    <a14:brightnessContrast bright="2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81" y="-1"/>
                          <a:ext cx="1440000" cy="1800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</p:grpSp>
                <p:pic>
                  <p:nvPicPr>
                    <p:cNvPr id="120" name="Imagem 119">
                      <a:extLst>
                        <a:ext uri="{FF2B5EF4-FFF2-40B4-BE49-F238E27FC236}">
                          <a16:creationId xmlns:a16="http://schemas.microsoft.com/office/drawing/2014/main" id="{BF05A9FF-748A-4B8A-AF8B-4EB3A8FDC361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124325" y="4105275"/>
                      <a:ext cx="1439545" cy="17995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1" name="Imagem 120" descr="Uma imagem com texto, exterior, escuro, noite&#10;&#10;Descrição gerada automaticamente">
                      <a:extLst>
                        <a:ext uri="{FF2B5EF4-FFF2-40B4-BE49-F238E27FC236}">
                          <a16:creationId xmlns:a16="http://schemas.microsoft.com/office/drawing/2014/main" id="{847E91D9-67DA-490F-9F8F-CFF827B33F34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14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72385" y="4105275"/>
                      <a:ext cx="1439545" cy="17995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2" name="Imagem 121" descr="Uma imagem com texto&#10;&#10;Descrição gerada automaticamente">
                      <a:extLst>
                        <a:ext uri="{FF2B5EF4-FFF2-40B4-BE49-F238E27FC236}">
                          <a16:creationId xmlns:a16="http://schemas.microsoft.com/office/drawing/2014/main" id="{E4707EFA-BC78-48DF-9356-FEB7EDB27046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1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12077" y="4105275"/>
                      <a:ext cx="1439545" cy="17995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13" name="Retângulo 112">
                    <a:extLst>
                      <a:ext uri="{FF2B5EF4-FFF2-40B4-BE49-F238E27FC236}">
                        <a16:creationId xmlns:a16="http://schemas.microsoft.com/office/drawing/2014/main" id="{3DFA7B91-729D-4C67-AC3C-1AF70C4E045D}"/>
                      </a:ext>
                    </a:extLst>
                  </p:cNvPr>
                  <p:cNvSpPr/>
                  <p:nvPr/>
                </p:nvSpPr>
                <p:spPr>
                  <a:xfrm>
                    <a:off x="2686050" y="0"/>
                    <a:ext cx="325120" cy="2755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pt-PT" sz="1200" b="1" dirty="0" err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ii</a:t>
                    </a:r>
                    <a:endParaRPr lang="pt-PT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4" name="Retângulo 113">
                    <a:extLst>
                      <a:ext uri="{FF2B5EF4-FFF2-40B4-BE49-F238E27FC236}">
                        <a16:creationId xmlns:a16="http://schemas.microsoft.com/office/drawing/2014/main" id="{E1828717-2E6D-4917-94DB-CC786B692F19}"/>
                      </a:ext>
                    </a:extLst>
                  </p:cNvPr>
                  <p:cNvSpPr/>
                  <p:nvPr/>
                </p:nvSpPr>
                <p:spPr>
                  <a:xfrm>
                    <a:off x="1104900" y="9525"/>
                    <a:ext cx="394335" cy="2755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pt-PT" sz="1400" b="1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</a:t>
                    </a:r>
                    <a:endParaRPr lang="pt-PT" sz="20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5" name="Retângulo 114">
                    <a:extLst>
                      <a:ext uri="{FF2B5EF4-FFF2-40B4-BE49-F238E27FC236}">
                        <a16:creationId xmlns:a16="http://schemas.microsoft.com/office/drawing/2014/main" id="{184D6008-D2EF-4AA5-92BE-DF30E9E1EA7E}"/>
                      </a:ext>
                    </a:extLst>
                  </p:cNvPr>
                  <p:cNvSpPr/>
                  <p:nvPr/>
                </p:nvSpPr>
                <p:spPr>
                  <a:xfrm>
                    <a:off x="4257675" y="0"/>
                    <a:ext cx="394949" cy="27614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pt-PT" sz="1200" b="1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iii</a:t>
                    </a:r>
                    <a:endParaRPr lang="pt-PT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9" name="Retângulo 108">
                  <a:extLst>
                    <a:ext uri="{FF2B5EF4-FFF2-40B4-BE49-F238E27FC236}">
                      <a16:creationId xmlns:a16="http://schemas.microsoft.com/office/drawing/2014/main" id="{B0891A42-BB36-4B81-A1D4-5420FA046F96}"/>
                    </a:ext>
                  </a:extLst>
                </p:cNvPr>
                <p:cNvSpPr/>
                <p:nvPr/>
              </p:nvSpPr>
              <p:spPr>
                <a:xfrm>
                  <a:off x="2686050" y="1895475"/>
                  <a:ext cx="325738" cy="2761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PT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ii</a:t>
                  </a:r>
                  <a:endParaRPr lang="pt-PT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Retângulo 109">
                  <a:extLst>
                    <a:ext uri="{FF2B5EF4-FFF2-40B4-BE49-F238E27FC236}">
                      <a16:creationId xmlns:a16="http://schemas.microsoft.com/office/drawing/2014/main" id="{E024B0F4-B45F-43FD-A705-FC1A1FB8735E}"/>
                    </a:ext>
                  </a:extLst>
                </p:cNvPr>
                <p:cNvSpPr/>
                <p:nvPr/>
              </p:nvSpPr>
              <p:spPr>
                <a:xfrm>
                  <a:off x="1104900" y="1905000"/>
                  <a:ext cx="394335" cy="2755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PT" sz="1200" b="1" dirty="0">
                      <a:solidFill>
                        <a:schemeClr val="tx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</a:t>
                  </a:r>
                  <a:endParaRPr lang="pt-PT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Retângulo 110">
                  <a:extLst>
                    <a:ext uri="{FF2B5EF4-FFF2-40B4-BE49-F238E27FC236}">
                      <a16:creationId xmlns:a16="http://schemas.microsoft.com/office/drawing/2014/main" id="{2442BD71-5489-4D62-8ADD-0DF8515692E2}"/>
                    </a:ext>
                  </a:extLst>
                </p:cNvPr>
                <p:cNvSpPr/>
                <p:nvPr/>
              </p:nvSpPr>
              <p:spPr>
                <a:xfrm>
                  <a:off x="4257675" y="1895475"/>
                  <a:ext cx="394335" cy="2755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PT" sz="1200" b="1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iii</a:t>
                  </a:r>
                  <a:endParaRPr lang="pt-PT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2F888EDA-B6A9-4B29-A622-AFCD3CCD1412}"/>
                  </a:ext>
                </a:extLst>
              </p:cNvPr>
              <p:cNvSpPr/>
              <p:nvPr/>
            </p:nvSpPr>
            <p:spPr>
              <a:xfrm>
                <a:off x="2724150" y="3790950"/>
                <a:ext cx="325738" cy="2761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PT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endParaRPr lang="pt-PT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5CC31F06-5630-4652-9FA3-EE4E4E2712CC}"/>
                  </a:ext>
                </a:extLst>
              </p:cNvPr>
              <p:cNvSpPr/>
              <p:nvPr/>
            </p:nvSpPr>
            <p:spPr>
              <a:xfrm>
                <a:off x="1143000" y="3800475"/>
                <a:ext cx="394335" cy="275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t-PT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3135EA07-5CF7-4E89-B6D2-5BF1E35AA4CC}"/>
                  </a:ext>
                </a:extLst>
              </p:cNvPr>
              <p:cNvSpPr/>
              <p:nvPr/>
            </p:nvSpPr>
            <p:spPr>
              <a:xfrm>
                <a:off x="4295775" y="3790950"/>
                <a:ext cx="394335" cy="275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PT" sz="12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iii</a:t>
                </a:r>
                <a:endParaRPr lang="pt-PT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3" name="Conexão Reta Unidirecional 1344">
              <a:extLst>
                <a:ext uri="{FF2B5EF4-FFF2-40B4-BE49-F238E27FC236}">
                  <a16:creationId xmlns:a16="http://schemas.microsoft.com/office/drawing/2014/main" id="{0D461177-960C-4010-B3B2-260ECF0AF261}"/>
                </a:ext>
              </a:extLst>
            </p:cNvPr>
            <p:cNvCxnSpPr/>
            <p:nvPr/>
          </p:nvCxnSpPr>
          <p:spPr>
            <a:xfrm>
              <a:off x="3048000" y="1266825"/>
              <a:ext cx="0" cy="20066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xão Reta Unidirecional 1347">
              <a:extLst>
                <a:ext uri="{FF2B5EF4-FFF2-40B4-BE49-F238E27FC236}">
                  <a16:creationId xmlns:a16="http://schemas.microsoft.com/office/drawing/2014/main" id="{A2F477A6-1FCE-4249-9BE6-B30D2B012C5F}"/>
                </a:ext>
              </a:extLst>
            </p:cNvPr>
            <p:cNvCxnSpPr/>
            <p:nvPr/>
          </p:nvCxnSpPr>
          <p:spPr>
            <a:xfrm>
              <a:off x="3352800" y="266700"/>
              <a:ext cx="0" cy="18859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xão Reta Unidirecional 1348">
              <a:extLst>
                <a:ext uri="{FF2B5EF4-FFF2-40B4-BE49-F238E27FC236}">
                  <a16:creationId xmlns:a16="http://schemas.microsoft.com/office/drawing/2014/main" id="{C357E220-8091-4973-9CFB-146B0949221C}"/>
                </a:ext>
              </a:extLst>
            </p:cNvPr>
            <p:cNvCxnSpPr/>
            <p:nvPr/>
          </p:nvCxnSpPr>
          <p:spPr>
            <a:xfrm>
              <a:off x="3124200" y="2181225"/>
              <a:ext cx="0" cy="20066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xão Reta Unidirecional 1349">
              <a:extLst>
                <a:ext uri="{FF2B5EF4-FFF2-40B4-BE49-F238E27FC236}">
                  <a16:creationId xmlns:a16="http://schemas.microsoft.com/office/drawing/2014/main" id="{E518FD45-0123-40F9-944E-62D3B1C1E0B8}"/>
                </a:ext>
              </a:extLst>
            </p:cNvPr>
            <p:cNvCxnSpPr/>
            <p:nvPr/>
          </p:nvCxnSpPr>
          <p:spPr>
            <a:xfrm flipH="1">
              <a:off x="3248025" y="2600325"/>
              <a:ext cx="123825" cy="18859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xão Reta Unidirecional 1349">
              <a:extLst>
                <a:ext uri="{FF2B5EF4-FFF2-40B4-BE49-F238E27FC236}">
                  <a16:creationId xmlns:a16="http://schemas.microsoft.com/office/drawing/2014/main" id="{481558C9-47D4-4195-A779-1338338CA5BD}"/>
                </a:ext>
              </a:extLst>
            </p:cNvPr>
            <p:cNvCxnSpPr/>
            <p:nvPr/>
          </p:nvCxnSpPr>
          <p:spPr>
            <a:xfrm flipH="1">
              <a:off x="3181350" y="3000375"/>
              <a:ext cx="123825" cy="18859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xão Reta Unidirecional 1349">
              <a:extLst>
                <a:ext uri="{FF2B5EF4-FFF2-40B4-BE49-F238E27FC236}">
                  <a16:creationId xmlns:a16="http://schemas.microsoft.com/office/drawing/2014/main" id="{3A64D49E-3A10-4119-9A62-74380820C25F}"/>
                </a:ext>
              </a:extLst>
            </p:cNvPr>
            <p:cNvCxnSpPr/>
            <p:nvPr/>
          </p:nvCxnSpPr>
          <p:spPr>
            <a:xfrm flipH="1">
              <a:off x="3057525" y="3343275"/>
              <a:ext cx="123825" cy="18859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xão Reta Unidirecional 1348">
              <a:extLst>
                <a:ext uri="{FF2B5EF4-FFF2-40B4-BE49-F238E27FC236}">
                  <a16:creationId xmlns:a16="http://schemas.microsoft.com/office/drawing/2014/main" id="{30E978BC-9736-44F0-8ECC-185059B78994}"/>
                </a:ext>
              </a:extLst>
            </p:cNvPr>
            <p:cNvCxnSpPr/>
            <p:nvPr/>
          </p:nvCxnSpPr>
          <p:spPr>
            <a:xfrm>
              <a:off x="3009900" y="5172075"/>
              <a:ext cx="0" cy="20066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xão Reta Unidirecional 1348">
              <a:extLst>
                <a:ext uri="{FF2B5EF4-FFF2-40B4-BE49-F238E27FC236}">
                  <a16:creationId xmlns:a16="http://schemas.microsoft.com/office/drawing/2014/main" id="{37B7C716-3B27-464C-BDD3-1D434667987F}"/>
                </a:ext>
              </a:extLst>
            </p:cNvPr>
            <p:cNvCxnSpPr/>
            <p:nvPr/>
          </p:nvCxnSpPr>
          <p:spPr>
            <a:xfrm>
              <a:off x="3343275" y="4314825"/>
              <a:ext cx="0" cy="20066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xão Reta Unidirecional 1348">
              <a:extLst>
                <a:ext uri="{FF2B5EF4-FFF2-40B4-BE49-F238E27FC236}">
                  <a16:creationId xmlns:a16="http://schemas.microsoft.com/office/drawing/2014/main" id="{D09CD6DF-60FF-43C7-97CC-EAF4140C5269}"/>
                </a:ext>
              </a:extLst>
            </p:cNvPr>
            <p:cNvCxnSpPr/>
            <p:nvPr/>
          </p:nvCxnSpPr>
          <p:spPr>
            <a:xfrm>
              <a:off x="3743325" y="4314825"/>
              <a:ext cx="0" cy="20066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2C81A3D-DD56-4449-A463-6FAEA345D290}"/>
              </a:ext>
            </a:extLst>
          </p:cNvPr>
          <p:cNvGrpSpPr/>
          <p:nvPr/>
        </p:nvGrpSpPr>
        <p:grpSpPr>
          <a:xfrm>
            <a:off x="238101" y="1571966"/>
            <a:ext cx="2003220" cy="4613551"/>
            <a:chOff x="138875" y="1925361"/>
            <a:chExt cx="2003220" cy="4613551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F42C0AB8-CE7D-4A62-A92D-29F9AF503616}"/>
                </a:ext>
              </a:extLst>
            </p:cNvPr>
            <p:cNvGrpSpPr/>
            <p:nvPr/>
          </p:nvGrpSpPr>
          <p:grpSpPr>
            <a:xfrm>
              <a:off x="138875" y="1925361"/>
              <a:ext cx="1983014" cy="4613551"/>
              <a:chOff x="124439" y="1712267"/>
              <a:chExt cx="1983014" cy="4613551"/>
            </a:xfrm>
          </p:grpSpPr>
          <p:cxnSp>
            <p:nvCxnSpPr>
              <p:cNvPr id="15" name="Conexão reta unidirecional 14">
                <a:extLst>
                  <a:ext uri="{FF2B5EF4-FFF2-40B4-BE49-F238E27FC236}">
                    <a16:creationId xmlns:a16="http://schemas.microsoft.com/office/drawing/2014/main" id="{A2C46B89-2347-4D67-BEA8-33402A15FF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0993" y="2592422"/>
                <a:ext cx="700834" cy="544276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Conexão reta unidirecional 82">
                <a:extLst>
                  <a:ext uri="{FF2B5EF4-FFF2-40B4-BE49-F238E27FC236}">
                    <a16:creationId xmlns:a16="http://schemas.microsoft.com/office/drawing/2014/main" id="{A805FF95-1BF8-455D-88D8-DEB2A9485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7754" y="4344328"/>
                <a:ext cx="641753" cy="691190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8BF03AF1-9427-47CF-88A8-4ED928946138}"/>
                  </a:ext>
                </a:extLst>
              </p:cNvPr>
              <p:cNvGrpSpPr/>
              <p:nvPr/>
            </p:nvGrpSpPr>
            <p:grpSpPr>
              <a:xfrm>
                <a:off x="124439" y="1712267"/>
                <a:ext cx="1983014" cy="4613551"/>
                <a:chOff x="124480" y="1648387"/>
                <a:chExt cx="1983014" cy="4613551"/>
              </a:xfrm>
            </p:grpSpPr>
            <p:grpSp>
              <p:nvGrpSpPr>
                <p:cNvPr id="52" name="Agrupar 51">
                  <a:extLst>
                    <a:ext uri="{FF2B5EF4-FFF2-40B4-BE49-F238E27FC236}">
                      <a16:creationId xmlns:a16="http://schemas.microsoft.com/office/drawing/2014/main" id="{15F4B4FB-2473-4B22-987D-FAFCC566C78C}"/>
                    </a:ext>
                  </a:extLst>
                </p:cNvPr>
                <p:cNvGrpSpPr/>
                <p:nvPr/>
              </p:nvGrpSpPr>
              <p:grpSpPr>
                <a:xfrm>
                  <a:off x="288847" y="1648387"/>
                  <a:ext cx="1818647" cy="4613551"/>
                  <a:chOff x="1136307" y="1581353"/>
                  <a:chExt cx="1818647" cy="4613551"/>
                </a:xfrm>
              </p:grpSpPr>
              <p:sp>
                <p:nvSpPr>
                  <p:cNvPr id="53" name="CaixaDeTexto 52">
                    <a:extLst>
                      <a:ext uri="{FF2B5EF4-FFF2-40B4-BE49-F238E27FC236}">
                        <a16:creationId xmlns:a16="http://schemas.microsoft.com/office/drawing/2014/main" id="{5A1DD294-42F1-460E-9A3F-08ADC5E47F52}"/>
                      </a:ext>
                    </a:extLst>
                  </p:cNvPr>
                  <p:cNvSpPr txBox="1"/>
                  <p:nvPr/>
                </p:nvSpPr>
                <p:spPr bwMode="auto">
                  <a:xfrm rot="16200000">
                    <a:off x="2308870" y="1858104"/>
                    <a:ext cx="92283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hangingPunct="1"/>
                    <a:r>
                      <a:rPr lang="pt-PT" dirty="0" err="1"/>
                      <a:t>Scion</a:t>
                    </a:r>
                    <a:endParaRPr lang="pt-PT" dirty="0"/>
                  </a:p>
                </p:txBody>
              </p:sp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99E462E4-5F0C-48A6-BE96-74359427CC76}"/>
                      </a:ext>
                    </a:extLst>
                  </p:cNvPr>
                  <p:cNvSpPr txBox="1"/>
                  <p:nvPr/>
                </p:nvSpPr>
                <p:spPr bwMode="auto">
                  <a:xfrm rot="16200000">
                    <a:off x="2117577" y="5357527"/>
                    <a:ext cx="1305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hangingPunct="1"/>
                    <a:r>
                      <a:rPr lang="pt-PT" dirty="0" err="1"/>
                      <a:t>Rootstock</a:t>
                    </a:r>
                    <a:endParaRPr lang="pt-PT" dirty="0"/>
                  </a:p>
                </p:txBody>
              </p:sp>
              <p:grpSp>
                <p:nvGrpSpPr>
                  <p:cNvPr id="55" name="Agrupar 54">
                    <a:extLst>
                      <a:ext uri="{FF2B5EF4-FFF2-40B4-BE49-F238E27FC236}">
                        <a16:creationId xmlns:a16="http://schemas.microsoft.com/office/drawing/2014/main" id="{D4CEE9CC-F05D-464F-8A2B-F4FDD24B4EAD}"/>
                      </a:ext>
                    </a:extLst>
                  </p:cNvPr>
                  <p:cNvGrpSpPr/>
                  <p:nvPr/>
                </p:nvGrpSpPr>
                <p:grpSpPr>
                  <a:xfrm>
                    <a:off x="1136307" y="2647565"/>
                    <a:ext cx="967495" cy="1853872"/>
                    <a:chOff x="6684768" y="3076326"/>
                    <a:chExt cx="967495" cy="1853872"/>
                  </a:xfrm>
                </p:grpSpPr>
                <p:sp>
                  <p:nvSpPr>
                    <p:cNvPr id="68" name="Forma livre: Forma 67">
                      <a:extLst>
                        <a:ext uri="{FF2B5EF4-FFF2-40B4-BE49-F238E27FC236}">
                          <a16:creationId xmlns:a16="http://schemas.microsoft.com/office/drawing/2014/main" id="{FC922939-A11D-4E3D-B50D-99E0AC7FF4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3142" y="3478837"/>
                      <a:ext cx="479121" cy="323732"/>
                    </a:xfrm>
                    <a:custGeom>
                      <a:avLst/>
                      <a:gdLst>
                        <a:gd name="connsiteX0" fmla="*/ 0 w 481549"/>
                        <a:gd name="connsiteY0" fmla="*/ 690340 h 690340"/>
                        <a:gd name="connsiteX1" fmla="*/ 0 w 481549"/>
                        <a:gd name="connsiteY1" fmla="*/ 690340 h 690340"/>
                        <a:gd name="connsiteX2" fmla="*/ 28135 w 481549"/>
                        <a:gd name="connsiteY2" fmla="*/ 563731 h 690340"/>
                        <a:gd name="connsiteX3" fmla="*/ 56271 w 481549"/>
                        <a:gd name="connsiteY3" fmla="*/ 394919 h 690340"/>
                        <a:gd name="connsiteX4" fmla="*/ 70338 w 481549"/>
                        <a:gd name="connsiteY4" fmla="*/ 282377 h 690340"/>
                        <a:gd name="connsiteX5" fmla="*/ 154744 w 481549"/>
                        <a:gd name="connsiteY5" fmla="*/ 127633 h 690340"/>
                        <a:gd name="connsiteX6" fmla="*/ 267286 w 481549"/>
                        <a:gd name="connsiteY6" fmla="*/ 15091 h 690340"/>
                        <a:gd name="connsiteX7" fmla="*/ 309489 w 481549"/>
                        <a:gd name="connsiteY7" fmla="*/ 1023 h 690340"/>
                        <a:gd name="connsiteX8" fmla="*/ 464234 w 481549"/>
                        <a:gd name="connsiteY8" fmla="*/ 15091 h 690340"/>
                        <a:gd name="connsiteX9" fmla="*/ 478301 w 481549"/>
                        <a:gd name="connsiteY9" fmla="*/ 99497 h 690340"/>
                        <a:gd name="connsiteX10" fmla="*/ 422031 w 481549"/>
                        <a:gd name="connsiteY10" fmla="*/ 507460 h 690340"/>
                        <a:gd name="connsiteX11" fmla="*/ 379827 w 481549"/>
                        <a:gd name="connsiteY11" fmla="*/ 549663 h 690340"/>
                        <a:gd name="connsiteX12" fmla="*/ 239151 w 481549"/>
                        <a:gd name="connsiteY12" fmla="*/ 620002 h 690340"/>
                        <a:gd name="connsiteX13" fmla="*/ 70338 w 481549"/>
                        <a:gd name="connsiteY13" fmla="*/ 634070 h 690340"/>
                        <a:gd name="connsiteX14" fmla="*/ 0 w 481549"/>
                        <a:gd name="connsiteY14" fmla="*/ 690340 h 6903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81549" h="690340">
                          <a:moveTo>
                            <a:pt x="0" y="690340"/>
                          </a:moveTo>
                          <a:lnTo>
                            <a:pt x="0" y="690340"/>
                          </a:lnTo>
                          <a:cubicBezTo>
                            <a:pt x="9378" y="648137"/>
                            <a:pt x="20046" y="606200"/>
                            <a:pt x="28135" y="563731"/>
                          </a:cubicBezTo>
                          <a:cubicBezTo>
                            <a:pt x="38809" y="507692"/>
                            <a:pt x="47809" y="451335"/>
                            <a:pt x="56271" y="394919"/>
                          </a:cubicBezTo>
                          <a:cubicBezTo>
                            <a:pt x="61879" y="357531"/>
                            <a:pt x="60597" y="318906"/>
                            <a:pt x="70338" y="282377"/>
                          </a:cubicBezTo>
                          <a:cubicBezTo>
                            <a:pt x="93517" y="195456"/>
                            <a:pt x="109667" y="190740"/>
                            <a:pt x="154744" y="127633"/>
                          </a:cubicBezTo>
                          <a:cubicBezTo>
                            <a:pt x="199583" y="64859"/>
                            <a:pt x="177717" y="74805"/>
                            <a:pt x="267286" y="15091"/>
                          </a:cubicBezTo>
                          <a:cubicBezTo>
                            <a:pt x="279624" y="6865"/>
                            <a:pt x="295421" y="5712"/>
                            <a:pt x="309489" y="1023"/>
                          </a:cubicBezTo>
                          <a:cubicBezTo>
                            <a:pt x="361071" y="5712"/>
                            <a:pt x="419495" y="-11007"/>
                            <a:pt x="464234" y="15091"/>
                          </a:cubicBezTo>
                          <a:cubicBezTo>
                            <a:pt x="488872" y="29463"/>
                            <a:pt x="480737" y="71078"/>
                            <a:pt x="478301" y="99497"/>
                          </a:cubicBezTo>
                          <a:cubicBezTo>
                            <a:pt x="466578" y="236271"/>
                            <a:pt x="451366" y="373356"/>
                            <a:pt x="422031" y="507460"/>
                          </a:cubicBezTo>
                          <a:cubicBezTo>
                            <a:pt x="417780" y="526895"/>
                            <a:pt x="395743" y="537726"/>
                            <a:pt x="379827" y="549663"/>
                          </a:cubicBezTo>
                          <a:cubicBezTo>
                            <a:pt x="352292" y="570314"/>
                            <a:pt x="275347" y="613614"/>
                            <a:pt x="239151" y="620002"/>
                          </a:cubicBezTo>
                          <a:cubicBezTo>
                            <a:pt x="183544" y="629815"/>
                            <a:pt x="126609" y="629381"/>
                            <a:pt x="70338" y="634070"/>
                          </a:cubicBezTo>
                          <a:lnTo>
                            <a:pt x="0" y="69034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69" name="Forma livre: Forma 68">
                      <a:extLst>
                        <a:ext uri="{FF2B5EF4-FFF2-40B4-BE49-F238E27FC236}">
                          <a16:creationId xmlns:a16="http://schemas.microsoft.com/office/drawing/2014/main" id="{FA93887F-6B7E-4E64-AA13-72D01A48BDB2}"/>
                        </a:ext>
                      </a:extLst>
                    </p:cNvPr>
                    <p:cNvSpPr/>
                    <p:nvPr/>
                  </p:nvSpPr>
                  <p:spPr>
                    <a:xfrm rot="21005728" flipH="1">
                      <a:off x="6684768" y="3076326"/>
                      <a:ext cx="444877" cy="390970"/>
                    </a:xfrm>
                    <a:custGeom>
                      <a:avLst/>
                      <a:gdLst>
                        <a:gd name="connsiteX0" fmla="*/ 0 w 481549"/>
                        <a:gd name="connsiteY0" fmla="*/ 690340 h 690340"/>
                        <a:gd name="connsiteX1" fmla="*/ 0 w 481549"/>
                        <a:gd name="connsiteY1" fmla="*/ 690340 h 690340"/>
                        <a:gd name="connsiteX2" fmla="*/ 28135 w 481549"/>
                        <a:gd name="connsiteY2" fmla="*/ 563731 h 690340"/>
                        <a:gd name="connsiteX3" fmla="*/ 56271 w 481549"/>
                        <a:gd name="connsiteY3" fmla="*/ 394919 h 690340"/>
                        <a:gd name="connsiteX4" fmla="*/ 70338 w 481549"/>
                        <a:gd name="connsiteY4" fmla="*/ 282377 h 690340"/>
                        <a:gd name="connsiteX5" fmla="*/ 154744 w 481549"/>
                        <a:gd name="connsiteY5" fmla="*/ 127633 h 690340"/>
                        <a:gd name="connsiteX6" fmla="*/ 267286 w 481549"/>
                        <a:gd name="connsiteY6" fmla="*/ 15091 h 690340"/>
                        <a:gd name="connsiteX7" fmla="*/ 309489 w 481549"/>
                        <a:gd name="connsiteY7" fmla="*/ 1023 h 690340"/>
                        <a:gd name="connsiteX8" fmla="*/ 464234 w 481549"/>
                        <a:gd name="connsiteY8" fmla="*/ 15091 h 690340"/>
                        <a:gd name="connsiteX9" fmla="*/ 478301 w 481549"/>
                        <a:gd name="connsiteY9" fmla="*/ 99497 h 690340"/>
                        <a:gd name="connsiteX10" fmla="*/ 422031 w 481549"/>
                        <a:gd name="connsiteY10" fmla="*/ 507460 h 690340"/>
                        <a:gd name="connsiteX11" fmla="*/ 379827 w 481549"/>
                        <a:gd name="connsiteY11" fmla="*/ 549663 h 690340"/>
                        <a:gd name="connsiteX12" fmla="*/ 239151 w 481549"/>
                        <a:gd name="connsiteY12" fmla="*/ 620002 h 690340"/>
                        <a:gd name="connsiteX13" fmla="*/ 70338 w 481549"/>
                        <a:gd name="connsiteY13" fmla="*/ 634070 h 690340"/>
                        <a:gd name="connsiteX14" fmla="*/ 0 w 481549"/>
                        <a:gd name="connsiteY14" fmla="*/ 690340 h 6903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81549" h="690340">
                          <a:moveTo>
                            <a:pt x="0" y="690340"/>
                          </a:moveTo>
                          <a:lnTo>
                            <a:pt x="0" y="690340"/>
                          </a:lnTo>
                          <a:cubicBezTo>
                            <a:pt x="9378" y="648137"/>
                            <a:pt x="20046" y="606200"/>
                            <a:pt x="28135" y="563731"/>
                          </a:cubicBezTo>
                          <a:cubicBezTo>
                            <a:pt x="38809" y="507692"/>
                            <a:pt x="47809" y="451335"/>
                            <a:pt x="56271" y="394919"/>
                          </a:cubicBezTo>
                          <a:cubicBezTo>
                            <a:pt x="61879" y="357531"/>
                            <a:pt x="60597" y="318906"/>
                            <a:pt x="70338" y="282377"/>
                          </a:cubicBezTo>
                          <a:cubicBezTo>
                            <a:pt x="93517" y="195456"/>
                            <a:pt x="109667" y="190740"/>
                            <a:pt x="154744" y="127633"/>
                          </a:cubicBezTo>
                          <a:cubicBezTo>
                            <a:pt x="199583" y="64859"/>
                            <a:pt x="177717" y="74805"/>
                            <a:pt x="267286" y="15091"/>
                          </a:cubicBezTo>
                          <a:cubicBezTo>
                            <a:pt x="279624" y="6865"/>
                            <a:pt x="295421" y="5712"/>
                            <a:pt x="309489" y="1023"/>
                          </a:cubicBezTo>
                          <a:cubicBezTo>
                            <a:pt x="361071" y="5712"/>
                            <a:pt x="419495" y="-11007"/>
                            <a:pt x="464234" y="15091"/>
                          </a:cubicBezTo>
                          <a:cubicBezTo>
                            <a:pt x="488872" y="29463"/>
                            <a:pt x="480737" y="71078"/>
                            <a:pt x="478301" y="99497"/>
                          </a:cubicBezTo>
                          <a:cubicBezTo>
                            <a:pt x="466578" y="236271"/>
                            <a:pt x="451366" y="373356"/>
                            <a:pt x="422031" y="507460"/>
                          </a:cubicBezTo>
                          <a:cubicBezTo>
                            <a:pt x="417780" y="526895"/>
                            <a:pt x="395743" y="537726"/>
                            <a:pt x="379827" y="549663"/>
                          </a:cubicBezTo>
                          <a:cubicBezTo>
                            <a:pt x="352292" y="570314"/>
                            <a:pt x="275347" y="613614"/>
                            <a:pt x="239151" y="620002"/>
                          </a:cubicBezTo>
                          <a:cubicBezTo>
                            <a:pt x="183544" y="629815"/>
                            <a:pt x="126609" y="629381"/>
                            <a:pt x="70338" y="634070"/>
                          </a:cubicBezTo>
                          <a:lnTo>
                            <a:pt x="0" y="69034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73" name="Forma livre: Forma 72">
                      <a:extLst>
                        <a:ext uri="{FF2B5EF4-FFF2-40B4-BE49-F238E27FC236}">
                          <a16:creationId xmlns:a16="http://schemas.microsoft.com/office/drawing/2014/main" id="{FE7CD59B-8C74-4887-ABC0-FE6DA154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8771" y="4112334"/>
                      <a:ext cx="45719" cy="817864"/>
                    </a:xfrm>
                    <a:custGeom>
                      <a:avLst/>
                      <a:gdLst>
                        <a:gd name="connsiteX0" fmla="*/ 0 w 30920"/>
                        <a:gd name="connsiteY0" fmla="*/ 0 h 1036320"/>
                        <a:gd name="connsiteX1" fmla="*/ 30480 w 30920"/>
                        <a:gd name="connsiteY1" fmla="*/ 304800 h 1036320"/>
                        <a:gd name="connsiteX2" fmla="*/ 0 w 30920"/>
                        <a:gd name="connsiteY2" fmla="*/ 594360 h 1036320"/>
                        <a:gd name="connsiteX3" fmla="*/ 30480 w 30920"/>
                        <a:gd name="connsiteY3" fmla="*/ 922020 h 1036320"/>
                        <a:gd name="connsiteX4" fmla="*/ 15240 w 30920"/>
                        <a:gd name="connsiteY4" fmla="*/ 1036320 h 1036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920" h="1036320">
                          <a:moveTo>
                            <a:pt x="0" y="0"/>
                          </a:moveTo>
                          <a:cubicBezTo>
                            <a:pt x="15240" y="102870"/>
                            <a:pt x="30480" y="205740"/>
                            <a:pt x="30480" y="304800"/>
                          </a:cubicBezTo>
                          <a:cubicBezTo>
                            <a:pt x="30480" y="403860"/>
                            <a:pt x="0" y="491490"/>
                            <a:pt x="0" y="594360"/>
                          </a:cubicBezTo>
                          <a:cubicBezTo>
                            <a:pt x="0" y="697230"/>
                            <a:pt x="27940" y="848360"/>
                            <a:pt x="30480" y="922020"/>
                          </a:cubicBezTo>
                          <a:cubicBezTo>
                            <a:pt x="33020" y="995680"/>
                            <a:pt x="24130" y="1016000"/>
                            <a:pt x="15240" y="1036320"/>
                          </a:cubicBezTo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74" name="Forma livre: Forma 73">
                      <a:extLst>
                        <a:ext uri="{FF2B5EF4-FFF2-40B4-BE49-F238E27FC236}">
                          <a16:creationId xmlns:a16="http://schemas.microsoft.com/office/drawing/2014/main" id="{6739D655-C911-408D-946F-D990FCB6D57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146767" y="3093989"/>
                      <a:ext cx="30920" cy="1036320"/>
                    </a:xfrm>
                    <a:custGeom>
                      <a:avLst/>
                      <a:gdLst>
                        <a:gd name="connsiteX0" fmla="*/ 0 w 30920"/>
                        <a:gd name="connsiteY0" fmla="*/ 0 h 1036320"/>
                        <a:gd name="connsiteX1" fmla="*/ 30480 w 30920"/>
                        <a:gd name="connsiteY1" fmla="*/ 304800 h 1036320"/>
                        <a:gd name="connsiteX2" fmla="*/ 0 w 30920"/>
                        <a:gd name="connsiteY2" fmla="*/ 594360 h 1036320"/>
                        <a:gd name="connsiteX3" fmla="*/ 30480 w 30920"/>
                        <a:gd name="connsiteY3" fmla="*/ 922020 h 1036320"/>
                        <a:gd name="connsiteX4" fmla="*/ 15240 w 30920"/>
                        <a:gd name="connsiteY4" fmla="*/ 1036320 h 1036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920" h="1036320">
                          <a:moveTo>
                            <a:pt x="0" y="0"/>
                          </a:moveTo>
                          <a:cubicBezTo>
                            <a:pt x="15240" y="102870"/>
                            <a:pt x="30480" y="205740"/>
                            <a:pt x="30480" y="304800"/>
                          </a:cubicBezTo>
                          <a:cubicBezTo>
                            <a:pt x="30480" y="403860"/>
                            <a:pt x="0" y="491490"/>
                            <a:pt x="0" y="594360"/>
                          </a:cubicBezTo>
                          <a:cubicBezTo>
                            <a:pt x="0" y="697230"/>
                            <a:pt x="27940" y="848360"/>
                            <a:pt x="30480" y="922020"/>
                          </a:cubicBezTo>
                          <a:cubicBezTo>
                            <a:pt x="33020" y="995680"/>
                            <a:pt x="24130" y="1016000"/>
                            <a:pt x="15240" y="1036320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7620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7832CA76-6571-49D2-862A-CA09E957A569}"/>
                    </a:ext>
                  </a:extLst>
                </p:cNvPr>
                <p:cNvSpPr/>
                <p:nvPr/>
              </p:nvSpPr>
              <p:spPr>
                <a:xfrm>
                  <a:off x="124480" y="2670125"/>
                  <a:ext cx="1249601" cy="770718"/>
                </a:xfrm>
                <a:prstGeom prst="rect">
                  <a:avLst/>
                </a:prstGeom>
                <a:no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5" name="Retângulo 84">
                  <a:extLst>
                    <a:ext uri="{FF2B5EF4-FFF2-40B4-BE49-F238E27FC236}">
                      <a16:creationId xmlns:a16="http://schemas.microsoft.com/office/drawing/2014/main" id="{380C1EE5-6DE7-493E-9F27-5AB3BAE50E60}"/>
                    </a:ext>
                  </a:extLst>
                </p:cNvPr>
                <p:cNvSpPr/>
                <p:nvPr/>
              </p:nvSpPr>
              <p:spPr>
                <a:xfrm>
                  <a:off x="124480" y="3449969"/>
                  <a:ext cx="1249601" cy="592018"/>
                </a:xfrm>
                <a:prstGeom prst="rect">
                  <a:avLst/>
                </a:prstGeom>
                <a:no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7" name="Retângulo 86">
                  <a:extLst>
                    <a:ext uri="{FF2B5EF4-FFF2-40B4-BE49-F238E27FC236}">
                      <a16:creationId xmlns:a16="http://schemas.microsoft.com/office/drawing/2014/main" id="{EEBC6387-9046-4447-8259-26ECA23F3955}"/>
                    </a:ext>
                  </a:extLst>
                </p:cNvPr>
                <p:cNvSpPr/>
                <p:nvPr/>
              </p:nvSpPr>
              <p:spPr>
                <a:xfrm>
                  <a:off x="124480" y="4051113"/>
                  <a:ext cx="1249601" cy="592018"/>
                </a:xfrm>
                <a:prstGeom prst="rect">
                  <a:avLst/>
                </a:prstGeom>
                <a:no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cxnSp>
            <p:nvCxnSpPr>
              <p:cNvPr id="14" name="Conexão reta unidirecional 13">
                <a:extLst>
                  <a:ext uri="{FF2B5EF4-FFF2-40B4-BE49-F238E27FC236}">
                    <a16:creationId xmlns:a16="http://schemas.microsoft.com/office/drawing/2014/main" id="{DA59FD2D-68EE-432D-B951-4123613DD26A}"/>
                  </a:ext>
                </a:extLst>
              </p:cNvPr>
              <p:cNvCxnSpPr>
                <a:cxnSpLocks/>
                <a:stCxn id="85" idx="3"/>
              </p:cNvCxnSpPr>
              <p:nvPr/>
            </p:nvCxnSpPr>
            <p:spPr>
              <a:xfrm>
                <a:off x="1374040" y="3809858"/>
                <a:ext cx="414924" cy="0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CaixaDeTexto 137">
              <a:extLst>
                <a:ext uri="{FF2B5EF4-FFF2-40B4-BE49-F238E27FC236}">
                  <a16:creationId xmlns:a16="http://schemas.microsoft.com/office/drawing/2014/main" id="{F0815C4C-669E-4F0C-8F0F-33E733517BEE}"/>
                </a:ext>
              </a:extLst>
            </p:cNvPr>
            <p:cNvSpPr txBox="1"/>
            <p:nvPr/>
          </p:nvSpPr>
          <p:spPr bwMode="auto">
            <a:xfrm rot="16200000">
              <a:off x="1560191" y="3838286"/>
              <a:ext cx="794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pt-PT" dirty="0" err="1"/>
                <a:t>Union</a:t>
              </a:r>
              <a:endParaRPr lang="pt-PT" dirty="0"/>
            </a:p>
          </p:txBody>
        </p:sp>
      </p:grp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0AC00A09-3CB0-4405-9E20-FE3650ACB4C7}"/>
              </a:ext>
            </a:extLst>
          </p:cNvPr>
          <p:cNvSpPr txBox="1"/>
          <p:nvPr/>
        </p:nvSpPr>
        <p:spPr>
          <a:xfrm>
            <a:off x="6708135" y="3824869"/>
            <a:ext cx="2244903" cy="584775"/>
          </a:xfrm>
          <a:prstGeom prst="rect">
            <a:avLst/>
          </a:prstGeom>
          <a:solidFill>
            <a:srgbClr val="EBE4AF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 err="1">
                <a:latin typeface="Palatino Linotype" panose="02040502050505030304" pitchFamily="18" charset="0"/>
              </a:rPr>
              <a:t>Auxin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accumulation</a:t>
            </a:r>
            <a:r>
              <a:rPr lang="pt-PT" sz="1600" dirty="0">
                <a:latin typeface="Palatino Linotype" panose="02040502050505030304" pitchFamily="18" charset="0"/>
              </a:rPr>
              <a:t> in </a:t>
            </a:r>
            <a:r>
              <a:rPr lang="pt-PT" sz="1600" dirty="0" err="1">
                <a:latin typeface="Palatino Linotype" panose="02040502050505030304" pitchFamily="18" charset="0"/>
              </a:rPr>
              <a:t>the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scion</a:t>
            </a:r>
            <a:endParaRPr lang="pt-PT" sz="1600" dirty="0">
              <a:latin typeface="Palatino Linotype" panose="02040502050505030304" pitchFamily="18" charset="0"/>
            </a:endParaRP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5B31D0EE-112C-49BE-9F30-A30363E01927}"/>
              </a:ext>
            </a:extLst>
          </p:cNvPr>
          <p:cNvSpPr txBox="1"/>
          <p:nvPr/>
        </p:nvSpPr>
        <p:spPr>
          <a:xfrm>
            <a:off x="1335871" y="6316389"/>
            <a:ext cx="6097172" cy="369332"/>
          </a:xfrm>
          <a:prstGeom prst="rect">
            <a:avLst/>
          </a:prstGeom>
          <a:solidFill>
            <a:srgbClr val="EBE4AF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IAA distribution apparently affected by the initial cut</a:t>
            </a:r>
            <a:endParaRPr lang="pt-PT" dirty="0"/>
          </a:p>
        </p:txBody>
      </p:sp>
      <p:sp>
        <p:nvSpPr>
          <p:cNvPr id="143" name="Chaveta à direita 142">
            <a:extLst>
              <a:ext uri="{FF2B5EF4-FFF2-40B4-BE49-F238E27FC236}">
                <a16:creationId xmlns:a16="http://schemas.microsoft.com/office/drawing/2014/main" id="{D9049794-BCED-4CB9-BA8A-5CCB95AA7C02}"/>
              </a:ext>
            </a:extLst>
          </p:cNvPr>
          <p:cNvSpPr/>
          <p:nvPr/>
        </p:nvSpPr>
        <p:spPr>
          <a:xfrm>
            <a:off x="6458737" y="2929406"/>
            <a:ext cx="155592" cy="3197977"/>
          </a:xfrm>
          <a:prstGeom prst="righ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AF09FE1-6E84-4D51-BC21-487B58105A0D}"/>
              </a:ext>
            </a:extLst>
          </p:cNvPr>
          <p:cNvSpPr txBox="1"/>
          <p:nvPr/>
        </p:nvSpPr>
        <p:spPr>
          <a:xfrm>
            <a:off x="74928" y="1839347"/>
            <a:ext cx="16054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Bitter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almond</a:t>
            </a:r>
            <a:endParaRPr lang="pt-PT" sz="14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x </a:t>
            </a:r>
          </a:p>
          <a:p>
            <a:pPr algn="ctr"/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bitter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pt-PT" sz="140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almond</a:t>
            </a:r>
            <a:endParaRPr lang="pt-PT" sz="14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863C9272-B584-4549-8863-0C8D02779523}"/>
              </a:ext>
            </a:extLst>
          </p:cNvPr>
          <p:cNvSpPr txBox="1"/>
          <p:nvPr/>
        </p:nvSpPr>
        <p:spPr>
          <a:xfrm>
            <a:off x="8424810" y="5091439"/>
            <a:ext cx="4632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394407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1022</Words>
  <Application>Microsoft Office PowerPoint</Application>
  <PresentationFormat>Apresentação no Ecrã (4:3)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Sandra Caeiro</cp:lastModifiedBy>
  <cp:revision>70</cp:revision>
  <dcterms:created xsi:type="dcterms:W3CDTF">2017-05-27T02:37:01Z</dcterms:created>
  <dcterms:modified xsi:type="dcterms:W3CDTF">2021-11-02T19:53:10Z</dcterms:modified>
</cp:coreProperties>
</file>