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67" r:id="rId3"/>
    <p:sldId id="258" r:id="rId4"/>
    <p:sldId id="266" r:id="rId5"/>
    <p:sldId id="268" r:id="rId6"/>
    <p:sldId id="264" r:id="rId7"/>
    <p:sldId id="265" r:id="rId8"/>
    <p:sldId id="261" r:id="rId9"/>
    <p:sldId id="263"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7B7C"/>
    <a:srgbClr val="EAEAEA"/>
    <a:srgbClr val="FCFBF2"/>
    <a:srgbClr val="000000"/>
    <a:srgbClr val="EBE4AF"/>
    <a:srgbClr val="EBFFFF"/>
    <a:srgbClr val="073759"/>
    <a:srgbClr val="CCFFFF"/>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édio 2 - Destaqu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8" d="100"/>
          <a:sy n="78" d="100"/>
        </p:scale>
        <p:origin x="1522"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61AFF2B-0F11-4E71-9151-24582077235D}" type="doc">
      <dgm:prSet loTypeId="urn:microsoft.com/office/officeart/2008/layout/VerticalCurvedList" loCatId="list" qsTypeId="urn:microsoft.com/office/officeart/2005/8/quickstyle/simple1" qsCatId="simple" csTypeId="urn:microsoft.com/office/officeart/2005/8/colors/accent3_1" csCatId="accent3" phldr="1"/>
      <dgm:spPr/>
      <dgm:t>
        <a:bodyPr/>
        <a:lstStyle/>
        <a:p>
          <a:endParaRPr lang="pt-PT"/>
        </a:p>
      </dgm:t>
    </dgm:pt>
    <dgm:pt modelId="{BF2DDC9A-29F6-4BB3-934F-A9467A01D15A}">
      <dgm:prSet phldrT="[Texto]" custT="1"/>
      <dgm:spPr/>
      <dgm:t>
        <a:bodyPr/>
        <a:lstStyle/>
        <a:p>
          <a:r>
            <a:rPr lang="pt-PT" sz="1600" dirty="0" err="1">
              <a:latin typeface="Palatino Linotype" panose="02040502050505030304" pitchFamily="18" charset="0"/>
            </a:rPr>
            <a:t>Biofortification</a:t>
          </a:r>
          <a:r>
            <a:rPr lang="pt-PT" sz="1600" dirty="0">
              <a:latin typeface="Palatino Linotype" panose="02040502050505030304" pitchFamily="18" charset="0"/>
            </a:rPr>
            <a:t> </a:t>
          </a:r>
          <a:r>
            <a:rPr lang="pt-PT" sz="1600" dirty="0" err="1">
              <a:latin typeface="Palatino Linotype" panose="02040502050505030304" pitchFamily="18" charset="0"/>
            </a:rPr>
            <a:t>Itinerary</a:t>
          </a:r>
          <a:r>
            <a:rPr lang="pt-PT" sz="1600" dirty="0">
              <a:latin typeface="Palatino Linotype" panose="02040502050505030304" pitchFamily="18" charset="0"/>
            </a:rPr>
            <a:t> – Foliar </a:t>
          </a:r>
          <a:r>
            <a:rPr lang="pt-PT" sz="1600" dirty="0" err="1">
              <a:latin typeface="Palatino Linotype" panose="02040502050505030304" pitchFamily="18" charset="0"/>
            </a:rPr>
            <a:t>spraying</a:t>
          </a:r>
          <a:r>
            <a:rPr lang="pt-PT" sz="1600" dirty="0">
              <a:latin typeface="Palatino Linotype" panose="02040502050505030304" pitchFamily="18" charset="0"/>
            </a:rPr>
            <a:t> </a:t>
          </a:r>
          <a:r>
            <a:rPr lang="pt-PT" sz="1600" dirty="0" err="1">
              <a:latin typeface="Palatino Linotype" panose="02040502050505030304" pitchFamily="18" charset="0"/>
            </a:rPr>
            <a:t>with</a:t>
          </a:r>
          <a:r>
            <a:rPr lang="pt-PT" sz="1600" dirty="0">
              <a:latin typeface="Palatino Linotype" panose="02040502050505030304" pitchFamily="18" charset="0"/>
            </a:rPr>
            <a:t> a </a:t>
          </a:r>
          <a:r>
            <a:rPr lang="pt-PT" sz="1600" dirty="0" err="1">
              <a:latin typeface="Palatino Linotype" panose="02040502050505030304" pitchFamily="18" charset="0"/>
            </a:rPr>
            <a:t>mix</a:t>
          </a:r>
          <a:r>
            <a:rPr lang="pt-PT" sz="1600" dirty="0">
              <a:latin typeface="Palatino Linotype" panose="02040502050505030304" pitchFamily="18" charset="0"/>
            </a:rPr>
            <a:t> </a:t>
          </a:r>
          <a:r>
            <a:rPr lang="pt-PT" sz="1600" dirty="0" err="1">
              <a:latin typeface="Palatino Linotype" panose="02040502050505030304" pitchFamily="18" charset="0"/>
            </a:rPr>
            <a:t>of</a:t>
          </a:r>
          <a:r>
            <a:rPr lang="pt-PT" sz="1600" dirty="0">
              <a:latin typeface="Palatino Linotype" panose="02040502050505030304" pitchFamily="18" charset="0"/>
            </a:rPr>
            <a:t> </a:t>
          </a:r>
          <a:r>
            <a:rPr lang="pt-PT" sz="1600" dirty="0" err="1">
              <a:latin typeface="Palatino Linotype" panose="02040502050505030304" pitchFamily="18" charset="0"/>
            </a:rPr>
            <a:t>two</a:t>
          </a:r>
          <a:r>
            <a:rPr lang="pt-PT" sz="1600" dirty="0">
              <a:latin typeface="Palatino Linotype" panose="02040502050505030304" pitchFamily="18" charset="0"/>
            </a:rPr>
            <a:t> </a:t>
          </a:r>
          <a:r>
            <a:rPr lang="pt-PT" sz="1600" dirty="0" err="1">
              <a:latin typeface="Palatino Linotype" panose="02040502050505030304" pitchFamily="18" charset="0"/>
            </a:rPr>
            <a:t>products</a:t>
          </a:r>
          <a:r>
            <a:rPr lang="pt-PT" sz="1600" dirty="0">
              <a:latin typeface="Palatino Linotype" panose="02040502050505030304" pitchFamily="18" charset="0"/>
            </a:rPr>
            <a:t> </a:t>
          </a:r>
          <a:r>
            <a:rPr lang="pt-PT" sz="1600" dirty="0" err="1">
              <a:latin typeface="Palatino Linotype" panose="02040502050505030304" pitchFamily="18" charset="0"/>
            </a:rPr>
            <a:t>with</a:t>
          </a:r>
          <a:r>
            <a:rPr lang="pt-PT" sz="1600" dirty="0">
              <a:latin typeface="Palatino Linotype" panose="02040502050505030304" pitchFamily="18" charset="0"/>
            </a:rPr>
            <a:t> </a:t>
          </a:r>
          <a:r>
            <a:rPr lang="pt-PT" sz="1600" dirty="0" err="1">
              <a:latin typeface="Palatino Linotype" panose="02040502050505030304" pitchFamily="18" charset="0"/>
            </a:rPr>
            <a:t>Fe</a:t>
          </a:r>
          <a:r>
            <a:rPr lang="pt-PT" sz="1600" dirty="0">
              <a:latin typeface="Palatino Linotype" panose="02040502050505030304" pitchFamily="18" charset="0"/>
            </a:rPr>
            <a:t> </a:t>
          </a:r>
          <a:r>
            <a:rPr lang="pt-PT" sz="1600" dirty="0" err="1">
              <a:latin typeface="Palatino Linotype" panose="02040502050505030304" pitchFamily="18" charset="0"/>
            </a:rPr>
            <a:t>and</a:t>
          </a:r>
          <a:r>
            <a:rPr lang="pt-PT" sz="1600" dirty="0">
              <a:latin typeface="Palatino Linotype" panose="02040502050505030304" pitchFamily="18" charset="0"/>
            </a:rPr>
            <a:t> </a:t>
          </a:r>
          <a:r>
            <a:rPr lang="pt-PT" sz="1600" dirty="0" err="1">
              <a:latin typeface="Palatino Linotype" panose="02040502050505030304" pitchFamily="18" charset="0"/>
            </a:rPr>
            <a:t>Zn</a:t>
          </a:r>
          <a:r>
            <a:rPr lang="pt-PT" sz="1600" dirty="0">
              <a:latin typeface="Palatino Linotype" panose="02040502050505030304" pitchFamily="18" charset="0"/>
            </a:rPr>
            <a:t> (</a:t>
          </a:r>
          <a:r>
            <a:rPr lang="pt-PT" sz="1600" dirty="0" err="1">
              <a:latin typeface="Palatino Linotype" panose="02040502050505030304" pitchFamily="18" charset="0"/>
            </a:rPr>
            <a:t>two</a:t>
          </a:r>
          <a:r>
            <a:rPr lang="pt-PT" sz="1600" dirty="0">
              <a:latin typeface="Palatino Linotype" panose="02040502050505030304" pitchFamily="18" charset="0"/>
            </a:rPr>
            <a:t> </a:t>
          </a:r>
          <a:r>
            <a:rPr lang="pt-PT" sz="1600" dirty="0" err="1">
              <a:latin typeface="Palatino Linotype" panose="02040502050505030304" pitchFamily="18" charset="0"/>
            </a:rPr>
            <a:t>concentrations</a:t>
          </a:r>
          <a:r>
            <a:rPr lang="pt-PT" sz="1600" dirty="0">
              <a:latin typeface="Palatino Linotype" panose="02040502050505030304" pitchFamily="18" charset="0"/>
            </a:rPr>
            <a:t> </a:t>
          </a:r>
          <a:r>
            <a:rPr lang="pt-PT" sz="1600" dirty="0" err="1">
              <a:latin typeface="Palatino Linotype" panose="02040502050505030304" pitchFamily="18" charset="0"/>
            </a:rPr>
            <a:t>applied</a:t>
          </a:r>
          <a:r>
            <a:rPr lang="pt-PT" sz="1600" dirty="0">
              <a:latin typeface="Palatino Linotype" panose="02040502050505030304" pitchFamily="18" charset="0"/>
            </a:rPr>
            <a:t>)</a:t>
          </a:r>
          <a:endParaRPr lang="pt-PT" sz="1600" baseline="-25000" dirty="0">
            <a:latin typeface="Palatino Linotype" panose="02040502050505030304" pitchFamily="18" charset="0"/>
          </a:endParaRPr>
        </a:p>
      </dgm:t>
    </dgm:pt>
    <dgm:pt modelId="{04BDDA8A-ABCA-4ACE-AA2A-00B1254E5B51}" type="parTrans" cxnId="{B6F5421D-5B3B-4F7F-BC07-EF3939CCBDD0}">
      <dgm:prSet/>
      <dgm:spPr/>
      <dgm:t>
        <a:bodyPr/>
        <a:lstStyle/>
        <a:p>
          <a:endParaRPr lang="pt-PT"/>
        </a:p>
      </dgm:t>
    </dgm:pt>
    <dgm:pt modelId="{F099842C-AF35-455C-8123-7C5CE256FAB5}" type="sibTrans" cxnId="{B6F5421D-5B3B-4F7F-BC07-EF3939CCBDD0}">
      <dgm:prSet/>
      <dgm:spPr/>
      <dgm:t>
        <a:bodyPr/>
        <a:lstStyle/>
        <a:p>
          <a:endParaRPr lang="pt-PT"/>
        </a:p>
      </dgm:t>
    </dgm:pt>
    <dgm:pt modelId="{92832BC5-7720-4151-8409-8AFA69F203E6}">
      <dgm:prSet phldrT="[Texto]" custT="1"/>
      <dgm:spPr/>
      <dgm:t>
        <a:bodyPr/>
        <a:lstStyle/>
        <a:p>
          <a:r>
            <a:rPr lang="pt-PT" sz="1600" kern="1200" dirty="0">
              <a:solidFill>
                <a:prstClr val="black">
                  <a:hueOff val="0"/>
                  <a:satOff val="0"/>
                  <a:lumOff val="0"/>
                  <a:alphaOff val="0"/>
                </a:prstClr>
              </a:solidFill>
              <a:latin typeface="Palatino Linotype" panose="02040502050505030304" pitchFamily="18" charset="0"/>
              <a:ea typeface="+mn-ea"/>
              <a:cs typeface="+mn-cs"/>
            </a:rPr>
            <a:t>Mineral </a:t>
          </a:r>
          <a:r>
            <a:rPr lang="pt-PT" sz="1600" kern="1200" dirty="0" err="1">
              <a:solidFill>
                <a:prstClr val="black">
                  <a:hueOff val="0"/>
                  <a:satOff val="0"/>
                  <a:lumOff val="0"/>
                  <a:alphaOff val="0"/>
                </a:prstClr>
              </a:solidFill>
              <a:latin typeface="Palatino Linotype" panose="02040502050505030304" pitchFamily="18" charset="0"/>
              <a:ea typeface="+mn-ea"/>
              <a:cs typeface="+mn-cs"/>
            </a:rPr>
            <a:t>contents</a:t>
          </a:r>
          <a:r>
            <a:rPr lang="pt-PT" sz="1600" kern="1200" dirty="0">
              <a:solidFill>
                <a:prstClr val="black">
                  <a:hueOff val="0"/>
                  <a:satOff val="0"/>
                  <a:lumOff val="0"/>
                  <a:alphaOff val="0"/>
                </a:prstClr>
              </a:solidFill>
              <a:latin typeface="Palatino Linotype" panose="02040502050505030304" pitchFamily="18" charset="0"/>
              <a:ea typeface="+mn-ea"/>
              <a:cs typeface="+mn-cs"/>
            </a:rPr>
            <a:t> in </a:t>
          </a:r>
          <a:r>
            <a:rPr lang="pt-PT" sz="1600" kern="1200" dirty="0" err="1">
              <a:solidFill>
                <a:prstClr val="black">
                  <a:hueOff val="0"/>
                  <a:satOff val="0"/>
                  <a:lumOff val="0"/>
                  <a:alphaOff val="0"/>
                </a:prstClr>
              </a:solidFill>
              <a:latin typeface="Palatino Linotype" panose="02040502050505030304" pitchFamily="18" charset="0"/>
              <a:ea typeface="+mn-ea"/>
              <a:cs typeface="+mn-cs"/>
            </a:rPr>
            <a:t>soils</a:t>
          </a:r>
          <a:r>
            <a:rPr lang="pt-PT" sz="1600" kern="1200" dirty="0">
              <a:solidFill>
                <a:prstClr val="black">
                  <a:hueOff val="0"/>
                  <a:satOff val="0"/>
                  <a:lumOff val="0"/>
                  <a:alphaOff val="0"/>
                </a:prstClr>
              </a:solidFill>
              <a:latin typeface="Palatino Linotype" panose="02040502050505030304" pitchFamily="18" charset="0"/>
              <a:ea typeface="+mn-ea"/>
              <a:cs typeface="+mn-cs"/>
            </a:rPr>
            <a:t>, </a:t>
          </a:r>
          <a:r>
            <a:rPr lang="pt-PT" sz="1600" kern="1200">
              <a:solidFill>
                <a:prstClr val="black">
                  <a:hueOff val="0"/>
                  <a:satOff val="0"/>
                  <a:lumOff val="0"/>
                  <a:alphaOff val="0"/>
                </a:prstClr>
              </a:solidFill>
              <a:latin typeface="Palatino Linotype" panose="02040502050505030304" pitchFamily="18" charset="0"/>
              <a:ea typeface="+mn-ea"/>
              <a:cs typeface="+mn-cs"/>
            </a:rPr>
            <a:t>tomatoes </a:t>
          </a:r>
          <a:r>
            <a:rPr lang="pt-PT" sz="1600" kern="1200" dirty="0" err="1">
              <a:solidFill>
                <a:prstClr val="black">
                  <a:hueOff val="0"/>
                  <a:satOff val="0"/>
                  <a:lumOff val="0"/>
                  <a:alphaOff val="0"/>
                </a:prstClr>
              </a:solidFill>
              <a:latin typeface="Palatino Linotype" panose="02040502050505030304" pitchFamily="18" charset="0"/>
              <a:ea typeface="+mn-ea"/>
              <a:cs typeface="+mn-cs"/>
            </a:rPr>
            <a:t>and</a:t>
          </a:r>
          <a:r>
            <a:rPr lang="pt-PT" sz="1600" kern="1200" dirty="0">
              <a:solidFill>
                <a:prstClr val="black">
                  <a:hueOff val="0"/>
                  <a:satOff val="0"/>
                  <a:lumOff val="0"/>
                  <a:alphaOff val="0"/>
                </a:prstClr>
              </a:solidFill>
              <a:latin typeface="Palatino Linotype" panose="02040502050505030304" pitchFamily="18" charset="0"/>
              <a:ea typeface="+mn-ea"/>
              <a:cs typeface="+mn-cs"/>
            </a:rPr>
            <a:t> </a:t>
          </a:r>
          <a:r>
            <a:rPr lang="pt-PT" sz="1600" kern="1200" dirty="0" err="1">
              <a:solidFill>
                <a:prstClr val="black">
                  <a:hueOff val="0"/>
                  <a:satOff val="0"/>
                  <a:lumOff val="0"/>
                  <a:alphaOff val="0"/>
                </a:prstClr>
              </a:solidFill>
              <a:latin typeface="Palatino Linotype" panose="02040502050505030304" pitchFamily="18" charset="0"/>
              <a:ea typeface="+mn-ea"/>
              <a:cs typeface="+mn-cs"/>
            </a:rPr>
            <a:t>leaves</a:t>
          </a:r>
          <a:r>
            <a:rPr lang="pt-PT" sz="1600" kern="1200" dirty="0">
              <a:solidFill>
                <a:prstClr val="black">
                  <a:hueOff val="0"/>
                  <a:satOff val="0"/>
                  <a:lumOff val="0"/>
                  <a:alphaOff val="0"/>
                </a:prstClr>
              </a:solidFill>
              <a:latin typeface="Palatino Linotype" panose="02040502050505030304" pitchFamily="18" charset="0"/>
              <a:ea typeface="+mn-ea"/>
              <a:cs typeface="+mn-cs"/>
            </a:rPr>
            <a:t> (</a:t>
          </a:r>
          <a:r>
            <a:rPr lang="pt-PT" sz="1600" kern="1200" dirty="0" err="1">
              <a:solidFill>
                <a:prstClr val="black">
                  <a:hueOff val="0"/>
                  <a:satOff val="0"/>
                  <a:lumOff val="0"/>
                  <a:alphaOff val="0"/>
                </a:prstClr>
              </a:solidFill>
              <a:latin typeface="Palatino Linotype" panose="02040502050505030304" pitchFamily="18" charset="0"/>
              <a:ea typeface="+mn-ea"/>
              <a:cs typeface="+mn-cs"/>
            </a:rPr>
            <a:t>throught</a:t>
          </a:r>
          <a:r>
            <a:rPr lang="pt-PT" sz="1600" kern="1200" dirty="0">
              <a:solidFill>
                <a:prstClr val="black">
                  <a:hueOff val="0"/>
                  <a:satOff val="0"/>
                  <a:lumOff val="0"/>
                  <a:alphaOff val="0"/>
                </a:prstClr>
              </a:solidFill>
              <a:latin typeface="Palatino Linotype" panose="02040502050505030304" pitchFamily="18" charset="0"/>
              <a:ea typeface="+mn-ea"/>
              <a:cs typeface="+mn-cs"/>
            </a:rPr>
            <a:t> XRF </a:t>
          </a:r>
          <a:r>
            <a:rPr lang="pt-PT" sz="1600" kern="1200" dirty="0" err="1">
              <a:solidFill>
                <a:prstClr val="black">
                  <a:hueOff val="0"/>
                  <a:satOff val="0"/>
                  <a:lumOff val="0"/>
                  <a:alphaOff val="0"/>
                </a:prstClr>
              </a:solidFill>
              <a:latin typeface="Palatino Linotype" panose="02040502050505030304" pitchFamily="18" charset="0"/>
              <a:ea typeface="+mn-ea"/>
              <a:cs typeface="+mn-cs"/>
            </a:rPr>
            <a:t>analyzer</a:t>
          </a:r>
          <a:r>
            <a:rPr lang="pt-PT" sz="1600" kern="1200" dirty="0">
              <a:solidFill>
                <a:prstClr val="black">
                  <a:hueOff val="0"/>
                  <a:satOff val="0"/>
                  <a:lumOff val="0"/>
                  <a:alphaOff val="0"/>
                </a:prstClr>
              </a:solidFill>
              <a:latin typeface="Palatino Linotype" panose="02040502050505030304" pitchFamily="18" charset="0"/>
              <a:ea typeface="+mn-ea"/>
              <a:cs typeface="+mn-cs"/>
            </a:rPr>
            <a:t>)</a:t>
          </a:r>
        </a:p>
      </dgm:t>
    </dgm:pt>
    <dgm:pt modelId="{96543378-D813-4AB8-B423-9637F7C63E34}" type="parTrans" cxnId="{E446089B-98A6-4A38-9EF0-BA42B77BE224}">
      <dgm:prSet/>
      <dgm:spPr/>
      <dgm:t>
        <a:bodyPr/>
        <a:lstStyle/>
        <a:p>
          <a:endParaRPr lang="pt-PT"/>
        </a:p>
      </dgm:t>
    </dgm:pt>
    <dgm:pt modelId="{96E880C1-8A6B-412B-9EE9-B76688166C25}" type="sibTrans" cxnId="{E446089B-98A6-4A38-9EF0-BA42B77BE224}">
      <dgm:prSet/>
      <dgm:spPr/>
      <dgm:t>
        <a:bodyPr/>
        <a:lstStyle/>
        <a:p>
          <a:endParaRPr lang="pt-PT"/>
        </a:p>
      </dgm:t>
    </dgm:pt>
    <dgm:pt modelId="{D3B15EA4-4480-4152-BFBB-930BD7480391}">
      <dgm:prSet phldrT="[Texto]" custT="1"/>
      <dgm:spPr/>
      <dgm:t>
        <a:bodyPr/>
        <a:lstStyle/>
        <a:p>
          <a:r>
            <a:rPr lang="pt-PT" sz="1600" kern="1200" dirty="0">
              <a:solidFill>
                <a:prstClr val="black">
                  <a:hueOff val="0"/>
                  <a:satOff val="0"/>
                  <a:lumOff val="0"/>
                  <a:alphaOff val="0"/>
                </a:prstClr>
              </a:solidFill>
              <a:latin typeface="Palatino Linotype" panose="02040502050505030304" pitchFamily="18" charset="0"/>
              <a:ea typeface="+mn-ea"/>
              <a:cs typeface="+mn-cs"/>
            </a:rPr>
            <a:t>Data </a:t>
          </a:r>
          <a:r>
            <a:rPr lang="pt-PT" sz="1600" kern="1200" dirty="0" err="1">
              <a:solidFill>
                <a:prstClr val="black">
                  <a:hueOff val="0"/>
                  <a:satOff val="0"/>
                  <a:lumOff val="0"/>
                  <a:alphaOff val="0"/>
                </a:prstClr>
              </a:solidFill>
              <a:latin typeface="Palatino Linotype" panose="02040502050505030304" pitchFamily="18" charset="0"/>
              <a:ea typeface="+mn-ea"/>
              <a:cs typeface="+mn-cs"/>
            </a:rPr>
            <a:t>analysis</a:t>
          </a:r>
          <a:r>
            <a:rPr lang="pt-PT" sz="1600" kern="1200" dirty="0">
              <a:solidFill>
                <a:prstClr val="black">
                  <a:hueOff val="0"/>
                  <a:satOff val="0"/>
                  <a:lumOff val="0"/>
                  <a:alphaOff val="0"/>
                </a:prstClr>
              </a:solidFill>
              <a:latin typeface="Palatino Linotype" panose="02040502050505030304" pitchFamily="18" charset="0"/>
              <a:ea typeface="+mn-ea"/>
              <a:cs typeface="+mn-cs"/>
            </a:rPr>
            <a:t> </a:t>
          </a:r>
          <a:r>
            <a:rPr lang="pt-PT" sz="1600" kern="1200" dirty="0" err="1">
              <a:solidFill>
                <a:prstClr val="black">
                  <a:hueOff val="0"/>
                  <a:satOff val="0"/>
                  <a:lumOff val="0"/>
                  <a:alphaOff val="0"/>
                </a:prstClr>
              </a:solidFill>
              <a:latin typeface="Palatino Linotype" panose="02040502050505030304" pitchFamily="18" charset="0"/>
              <a:ea typeface="+mn-ea"/>
              <a:cs typeface="+mn-cs"/>
            </a:rPr>
            <a:t>using</a:t>
          </a:r>
          <a:r>
            <a:rPr lang="pt-PT" sz="1600" kern="1200" dirty="0">
              <a:solidFill>
                <a:prstClr val="black">
                  <a:hueOff val="0"/>
                  <a:satOff val="0"/>
                  <a:lumOff val="0"/>
                  <a:alphaOff val="0"/>
                </a:prstClr>
              </a:solidFill>
              <a:latin typeface="Palatino Linotype" panose="02040502050505030304" pitchFamily="18" charset="0"/>
              <a:ea typeface="+mn-ea"/>
              <a:cs typeface="+mn-cs"/>
            </a:rPr>
            <a:t> </a:t>
          </a:r>
          <a:r>
            <a:rPr lang="pt-PT" sz="1600" kern="1200" dirty="0" err="1">
              <a:solidFill>
                <a:prstClr val="black">
                  <a:hueOff val="0"/>
                  <a:satOff val="0"/>
                  <a:lumOff val="0"/>
                  <a:alphaOff val="0"/>
                </a:prstClr>
              </a:solidFill>
              <a:latin typeface="Palatino Linotype" panose="02040502050505030304" pitchFamily="18" charset="0"/>
              <a:ea typeface="+mn-ea"/>
              <a:cs typeface="+mn-cs"/>
            </a:rPr>
            <a:t>One-Way</a:t>
          </a:r>
          <a:r>
            <a:rPr lang="pt-PT" sz="1600" kern="1200" dirty="0">
              <a:solidFill>
                <a:prstClr val="black">
                  <a:hueOff val="0"/>
                  <a:satOff val="0"/>
                  <a:lumOff val="0"/>
                  <a:alphaOff val="0"/>
                </a:prstClr>
              </a:solidFill>
              <a:latin typeface="Palatino Linotype" panose="02040502050505030304" pitchFamily="18" charset="0"/>
              <a:ea typeface="+mn-ea"/>
              <a:cs typeface="+mn-cs"/>
            </a:rPr>
            <a:t> ANOVA</a:t>
          </a:r>
        </a:p>
      </dgm:t>
    </dgm:pt>
    <dgm:pt modelId="{63A3ED04-AC4F-4C6C-A7A8-D55BE1F49C40}" type="parTrans" cxnId="{77C1BD44-FB58-4031-9813-54DA964E419C}">
      <dgm:prSet/>
      <dgm:spPr/>
      <dgm:t>
        <a:bodyPr/>
        <a:lstStyle/>
        <a:p>
          <a:endParaRPr lang="pt-PT"/>
        </a:p>
      </dgm:t>
    </dgm:pt>
    <dgm:pt modelId="{987ED770-BC25-43D5-9F23-D959742285DB}" type="sibTrans" cxnId="{77C1BD44-FB58-4031-9813-54DA964E419C}">
      <dgm:prSet/>
      <dgm:spPr/>
      <dgm:t>
        <a:bodyPr/>
        <a:lstStyle/>
        <a:p>
          <a:endParaRPr lang="pt-PT"/>
        </a:p>
      </dgm:t>
    </dgm:pt>
    <dgm:pt modelId="{F63D3B1C-BE1D-4C0E-9D51-4E82B88CBB5F}" type="pres">
      <dgm:prSet presAssocID="{061AFF2B-0F11-4E71-9151-24582077235D}" presName="Name0" presStyleCnt="0">
        <dgm:presLayoutVars>
          <dgm:chMax val="7"/>
          <dgm:chPref val="7"/>
          <dgm:dir/>
        </dgm:presLayoutVars>
      </dgm:prSet>
      <dgm:spPr/>
    </dgm:pt>
    <dgm:pt modelId="{BC2B3F48-85EE-4CCB-860B-677461035E0A}" type="pres">
      <dgm:prSet presAssocID="{061AFF2B-0F11-4E71-9151-24582077235D}" presName="Name1" presStyleCnt="0"/>
      <dgm:spPr/>
    </dgm:pt>
    <dgm:pt modelId="{9A423554-E472-416D-9145-71F7C5942BDF}" type="pres">
      <dgm:prSet presAssocID="{061AFF2B-0F11-4E71-9151-24582077235D}" presName="cycle" presStyleCnt="0"/>
      <dgm:spPr/>
    </dgm:pt>
    <dgm:pt modelId="{3DF5240A-5273-40B7-8607-A9B613B871BC}" type="pres">
      <dgm:prSet presAssocID="{061AFF2B-0F11-4E71-9151-24582077235D}" presName="srcNode" presStyleLbl="node1" presStyleIdx="0" presStyleCnt="3"/>
      <dgm:spPr/>
    </dgm:pt>
    <dgm:pt modelId="{BFEE883D-439B-4D29-B1F8-CD085D8CE8FE}" type="pres">
      <dgm:prSet presAssocID="{061AFF2B-0F11-4E71-9151-24582077235D}" presName="conn" presStyleLbl="parChTrans1D2" presStyleIdx="0" presStyleCnt="1"/>
      <dgm:spPr/>
    </dgm:pt>
    <dgm:pt modelId="{93450B3C-A1BB-4266-9AC8-B1CA1AE8B748}" type="pres">
      <dgm:prSet presAssocID="{061AFF2B-0F11-4E71-9151-24582077235D}" presName="extraNode" presStyleLbl="node1" presStyleIdx="0" presStyleCnt="3"/>
      <dgm:spPr/>
    </dgm:pt>
    <dgm:pt modelId="{B859CD4A-21E5-498E-8B9B-D553662CFD96}" type="pres">
      <dgm:prSet presAssocID="{061AFF2B-0F11-4E71-9151-24582077235D}" presName="dstNode" presStyleLbl="node1" presStyleIdx="0" presStyleCnt="3"/>
      <dgm:spPr/>
    </dgm:pt>
    <dgm:pt modelId="{E942429E-53B2-4617-AD95-74516ECB0C92}" type="pres">
      <dgm:prSet presAssocID="{BF2DDC9A-29F6-4BB3-934F-A9467A01D15A}" presName="text_1" presStyleLbl="node1" presStyleIdx="0" presStyleCnt="3">
        <dgm:presLayoutVars>
          <dgm:bulletEnabled val="1"/>
        </dgm:presLayoutVars>
      </dgm:prSet>
      <dgm:spPr/>
    </dgm:pt>
    <dgm:pt modelId="{F4E45E82-D3BD-4FA4-BB04-C0F03246DB47}" type="pres">
      <dgm:prSet presAssocID="{BF2DDC9A-29F6-4BB3-934F-A9467A01D15A}" presName="accent_1" presStyleCnt="0"/>
      <dgm:spPr/>
    </dgm:pt>
    <dgm:pt modelId="{E01EE316-00B4-4569-8341-0B2CAD8AE83A}" type="pres">
      <dgm:prSet presAssocID="{BF2DDC9A-29F6-4BB3-934F-A9467A01D15A}" presName="accentRepeatNode" presStyleLbl="solidFgAcc1" presStyleIdx="0" presStyleCnt="3"/>
      <dgm:spPr/>
    </dgm:pt>
    <dgm:pt modelId="{5AC1D71C-C42E-46E7-B79B-D85EED7B2E83}" type="pres">
      <dgm:prSet presAssocID="{92832BC5-7720-4151-8409-8AFA69F203E6}" presName="text_2" presStyleLbl="node1" presStyleIdx="1" presStyleCnt="3">
        <dgm:presLayoutVars>
          <dgm:bulletEnabled val="1"/>
        </dgm:presLayoutVars>
      </dgm:prSet>
      <dgm:spPr/>
    </dgm:pt>
    <dgm:pt modelId="{6EDD862C-A1BC-4089-8EC7-E4F91F0FDF7B}" type="pres">
      <dgm:prSet presAssocID="{92832BC5-7720-4151-8409-8AFA69F203E6}" presName="accent_2" presStyleCnt="0"/>
      <dgm:spPr/>
    </dgm:pt>
    <dgm:pt modelId="{5ECE5517-870E-447D-99E7-AFDF5714B660}" type="pres">
      <dgm:prSet presAssocID="{92832BC5-7720-4151-8409-8AFA69F203E6}" presName="accentRepeatNode" presStyleLbl="solidFgAcc1" presStyleIdx="1" presStyleCnt="3"/>
      <dgm:spPr/>
    </dgm:pt>
    <dgm:pt modelId="{44A7F95E-2DE1-4DD6-80C6-139EC292F8B4}" type="pres">
      <dgm:prSet presAssocID="{D3B15EA4-4480-4152-BFBB-930BD7480391}" presName="text_3" presStyleLbl="node1" presStyleIdx="2" presStyleCnt="3">
        <dgm:presLayoutVars>
          <dgm:bulletEnabled val="1"/>
        </dgm:presLayoutVars>
      </dgm:prSet>
      <dgm:spPr/>
    </dgm:pt>
    <dgm:pt modelId="{70533237-3A0C-4FC7-9DBC-C17B1469767D}" type="pres">
      <dgm:prSet presAssocID="{D3B15EA4-4480-4152-BFBB-930BD7480391}" presName="accent_3" presStyleCnt="0"/>
      <dgm:spPr/>
    </dgm:pt>
    <dgm:pt modelId="{D0786C20-8034-4A33-A6DE-D76F3712B26E}" type="pres">
      <dgm:prSet presAssocID="{D3B15EA4-4480-4152-BFBB-930BD7480391}" presName="accentRepeatNode" presStyleLbl="solidFgAcc1" presStyleIdx="2" presStyleCnt="3"/>
      <dgm:spPr/>
    </dgm:pt>
  </dgm:ptLst>
  <dgm:cxnLst>
    <dgm:cxn modelId="{8779D501-ACE1-41EE-9BD0-C61CA6A72A35}" type="presOf" srcId="{061AFF2B-0F11-4E71-9151-24582077235D}" destId="{F63D3B1C-BE1D-4C0E-9D51-4E82B88CBB5F}" srcOrd="0" destOrd="0" presId="urn:microsoft.com/office/officeart/2008/layout/VerticalCurvedList"/>
    <dgm:cxn modelId="{B6F5421D-5B3B-4F7F-BC07-EF3939CCBDD0}" srcId="{061AFF2B-0F11-4E71-9151-24582077235D}" destId="{BF2DDC9A-29F6-4BB3-934F-A9467A01D15A}" srcOrd="0" destOrd="0" parTransId="{04BDDA8A-ABCA-4ACE-AA2A-00B1254E5B51}" sibTransId="{F099842C-AF35-455C-8123-7C5CE256FAB5}"/>
    <dgm:cxn modelId="{2CEF1C38-45B8-4C15-89B5-03FE69A60C12}" type="presOf" srcId="{92832BC5-7720-4151-8409-8AFA69F203E6}" destId="{5AC1D71C-C42E-46E7-B79B-D85EED7B2E83}" srcOrd="0" destOrd="0" presId="urn:microsoft.com/office/officeart/2008/layout/VerticalCurvedList"/>
    <dgm:cxn modelId="{77C1BD44-FB58-4031-9813-54DA964E419C}" srcId="{061AFF2B-0F11-4E71-9151-24582077235D}" destId="{D3B15EA4-4480-4152-BFBB-930BD7480391}" srcOrd="2" destOrd="0" parTransId="{63A3ED04-AC4F-4C6C-A7A8-D55BE1F49C40}" sibTransId="{987ED770-BC25-43D5-9F23-D959742285DB}"/>
    <dgm:cxn modelId="{895DB868-0862-4A03-8825-3B7212B784AF}" type="presOf" srcId="{BF2DDC9A-29F6-4BB3-934F-A9467A01D15A}" destId="{E942429E-53B2-4617-AD95-74516ECB0C92}" srcOrd="0" destOrd="0" presId="urn:microsoft.com/office/officeart/2008/layout/VerticalCurvedList"/>
    <dgm:cxn modelId="{4197716D-DDAD-49E5-891D-A0782C7F32A7}" type="presOf" srcId="{D3B15EA4-4480-4152-BFBB-930BD7480391}" destId="{44A7F95E-2DE1-4DD6-80C6-139EC292F8B4}" srcOrd="0" destOrd="0" presId="urn:microsoft.com/office/officeart/2008/layout/VerticalCurvedList"/>
    <dgm:cxn modelId="{E446089B-98A6-4A38-9EF0-BA42B77BE224}" srcId="{061AFF2B-0F11-4E71-9151-24582077235D}" destId="{92832BC5-7720-4151-8409-8AFA69F203E6}" srcOrd="1" destOrd="0" parTransId="{96543378-D813-4AB8-B423-9637F7C63E34}" sibTransId="{96E880C1-8A6B-412B-9EE9-B76688166C25}"/>
    <dgm:cxn modelId="{4C2F6EBC-8D57-4F92-BFBD-AECA1F29C063}" type="presOf" srcId="{F099842C-AF35-455C-8123-7C5CE256FAB5}" destId="{BFEE883D-439B-4D29-B1F8-CD085D8CE8FE}" srcOrd="0" destOrd="0" presId="urn:microsoft.com/office/officeart/2008/layout/VerticalCurvedList"/>
    <dgm:cxn modelId="{F70FE042-9C22-4225-A2E4-D6768BC3E060}" type="presParOf" srcId="{F63D3B1C-BE1D-4C0E-9D51-4E82B88CBB5F}" destId="{BC2B3F48-85EE-4CCB-860B-677461035E0A}" srcOrd="0" destOrd="0" presId="urn:microsoft.com/office/officeart/2008/layout/VerticalCurvedList"/>
    <dgm:cxn modelId="{767B0E3F-B9EF-4F6B-A560-8AA25E0820A8}" type="presParOf" srcId="{BC2B3F48-85EE-4CCB-860B-677461035E0A}" destId="{9A423554-E472-416D-9145-71F7C5942BDF}" srcOrd="0" destOrd="0" presId="urn:microsoft.com/office/officeart/2008/layout/VerticalCurvedList"/>
    <dgm:cxn modelId="{625A31E5-ABF8-4418-A6A6-900CDD8CF7AA}" type="presParOf" srcId="{9A423554-E472-416D-9145-71F7C5942BDF}" destId="{3DF5240A-5273-40B7-8607-A9B613B871BC}" srcOrd="0" destOrd="0" presId="urn:microsoft.com/office/officeart/2008/layout/VerticalCurvedList"/>
    <dgm:cxn modelId="{03221641-ED37-4A02-A2A4-B216816280E3}" type="presParOf" srcId="{9A423554-E472-416D-9145-71F7C5942BDF}" destId="{BFEE883D-439B-4D29-B1F8-CD085D8CE8FE}" srcOrd="1" destOrd="0" presId="urn:microsoft.com/office/officeart/2008/layout/VerticalCurvedList"/>
    <dgm:cxn modelId="{D8CF5C80-747B-410F-A1C4-67B5BD234502}" type="presParOf" srcId="{9A423554-E472-416D-9145-71F7C5942BDF}" destId="{93450B3C-A1BB-4266-9AC8-B1CA1AE8B748}" srcOrd="2" destOrd="0" presId="urn:microsoft.com/office/officeart/2008/layout/VerticalCurvedList"/>
    <dgm:cxn modelId="{E56AACCD-591D-4039-AC6A-09249FECD3E2}" type="presParOf" srcId="{9A423554-E472-416D-9145-71F7C5942BDF}" destId="{B859CD4A-21E5-498E-8B9B-D553662CFD96}" srcOrd="3" destOrd="0" presId="urn:microsoft.com/office/officeart/2008/layout/VerticalCurvedList"/>
    <dgm:cxn modelId="{A2FD3BC1-21E6-413F-A21C-0F193202C363}" type="presParOf" srcId="{BC2B3F48-85EE-4CCB-860B-677461035E0A}" destId="{E942429E-53B2-4617-AD95-74516ECB0C92}" srcOrd="1" destOrd="0" presId="urn:microsoft.com/office/officeart/2008/layout/VerticalCurvedList"/>
    <dgm:cxn modelId="{F71FC9DA-A2EB-464D-8725-24E3A04F71C5}" type="presParOf" srcId="{BC2B3F48-85EE-4CCB-860B-677461035E0A}" destId="{F4E45E82-D3BD-4FA4-BB04-C0F03246DB47}" srcOrd="2" destOrd="0" presId="urn:microsoft.com/office/officeart/2008/layout/VerticalCurvedList"/>
    <dgm:cxn modelId="{4B7714F0-9055-41D1-862F-CD2F5E38790D}" type="presParOf" srcId="{F4E45E82-D3BD-4FA4-BB04-C0F03246DB47}" destId="{E01EE316-00B4-4569-8341-0B2CAD8AE83A}" srcOrd="0" destOrd="0" presId="urn:microsoft.com/office/officeart/2008/layout/VerticalCurvedList"/>
    <dgm:cxn modelId="{AE90AB0A-A2C4-4940-A137-BE7A10C39CB9}" type="presParOf" srcId="{BC2B3F48-85EE-4CCB-860B-677461035E0A}" destId="{5AC1D71C-C42E-46E7-B79B-D85EED7B2E83}" srcOrd="3" destOrd="0" presId="urn:microsoft.com/office/officeart/2008/layout/VerticalCurvedList"/>
    <dgm:cxn modelId="{054A33A8-7AAD-4FB0-BE2A-6A9B9E21FC0D}" type="presParOf" srcId="{BC2B3F48-85EE-4CCB-860B-677461035E0A}" destId="{6EDD862C-A1BC-4089-8EC7-E4F91F0FDF7B}" srcOrd="4" destOrd="0" presId="urn:microsoft.com/office/officeart/2008/layout/VerticalCurvedList"/>
    <dgm:cxn modelId="{8706E174-2CE0-48DB-97DC-56A12CDD6B8C}" type="presParOf" srcId="{6EDD862C-A1BC-4089-8EC7-E4F91F0FDF7B}" destId="{5ECE5517-870E-447D-99E7-AFDF5714B660}" srcOrd="0" destOrd="0" presId="urn:microsoft.com/office/officeart/2008/layout/VerticalCurvedList"/>
    <dgm:cxn modelId="{51834D9A-A5A8-4129-8D9E-E6256FA08EB4}" type="presParOf" srcId="{BC2B3F48-85EE-4CCB-860B-677461035E0A}" destId="{44A7F95E-2DE1-4DD6-80C6-139EC292F8B4}" srcOrd="5" destOrd="0" presId="urn:microsoft.com/office/officeart/2008/layout/VerticalCurvedList"/>
    <dgm:cxn modelId="{EBC7DCEE-EDEB-438B-9C7E-35C7BA5EC145}" type="presParOf" srcId="{BC2B3F48-85EE-4CCB-860B-677461035E0A}" destId="{70533237-3A0C-4FC7-9DBC-C17B1469767D}" srcOrd="6" destOrd="0" presId="urn:microsoft.com/office/officeart/2008/layout/VerticalCurvedList"/>
    <dgm:cxn modelId="{CFBCA890-5233-4F09-8CDF-1C4E5B58AB28}" type="presParOf" srcId="{70533237-3A0C-4FC7-9DBC-C17B1469767D}" destId="{D0786C20-8034-4A33-A6DE-D76F3712B26E}"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EE883D-439B-4D29-B1F8-CD085D8CE8FE}">
      <dsp:nvSpPr>
        <dsp:cNvPr id="0" name=""/>
        <dsp:cNvSpPr/>
      </dsp:nvSpPr>
      <dsp:spPr>
        <a:xfrm>
          <a:off x="-5754168" y="-880908"/>
          <a:ext cx="6851979" cy="6851979"/>
        </a:xfrm>
        <a:prstGeom prst="blockArc">
          <a:avLst>
            <a:gd name="adj1" fmla="val 18900000"/>
            <a:gd name="adj2" fmla="val 2700000"/>
            <a:gd name="adj3" fmla="val 315"/>
          </a:avLst>
        </a:pr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942429E-53B2-4617-AD95-74516ECB0C92}">
      <dsp:nvSpPr>
        <dsp:cNvPr id="0" name=""/>
        <dsp:cNvSpPr/>
      </dsp:nvSpPr>
      <dsp:spPr>
        <a:xfrm>
          <a:off x="706514" y="509016"/>
          <a:ext cx="5319241" cy="1018032"/>
        </a:xfrm>
        <a:prstGeom prst="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8063" tIns="40640" rIns="40640" bIns="40640" numCol="1" spcCol="1270" anchor="ctr" anchorCtr="0">
          <a:noAutofit/>
        </a:bodyPr>
        <a:lstStyle/>
        <a:p>
          <a:pPr marL="0" lvl="0" indent="0" algn="l" defTabSz="711200">
            <a:lnSpc>
              <a:spcPct val="90000"/>
            </a:lnSpc>
            <a:spcBef>
              <a:spcPct val="0"/>
            </a:spcBef>
            <a:spcAft>
              <a:spcPct val="35000"/>
            </a:spcAft>
            <a:buNone/>
          </a:pPr>
          <a:r>
            <a:rPr lang="pt-PT" sz="1600" kern="1200" dirty="0" err="1">
              <a:latin typeface="Palatino Linotype" panose="02040502050505030304" pitchFamily="18" charset="0"/>
            </a:rPr>
            <a:t>Biofortification</a:t>
          </a:r>
          <a:r>
            <a:rPr lang="pt-PT" sz="1600" kern="1200" dirty="0">
              <a:latin typeface="Palatino Linotype" panose="02040502050505030304" pitchFamily="18" charset="0"/>
            </a:rPr>
            <a:t> </a:t>
          </a:r>
          <a:r>
            <a:rPr lang="pt-PT" sz="1600" kern="1200" dirty="0" err="1">
              <a:latin typeface="Palatino Linotype" panose="02040502050505030304" pitchFamily="18" charset="0"/>
            </a:rPr>
            <a:t>Itinerary</a:t>
          </a:r>
          <a:r>
            <a:rPr lang="pt-PT" sz="1600" kern="1200" dirty="0">
              <a:latin typeface="Palatino Linotype" panose="02040502050505030304" pitchFamily="18" charset="0"/>
            </a:rPr>
            <a:t> – Foliar </a:t>
          </a:r>
          <a:r>
            <a:rPr lang="pt-PT" sz="1600" kern="1200" dirty="0" err="1">
              <a:latin typeface="Palatino Linotype" panose="02040502050505030304" pitchFamily="18" charset="0"/>
            </a:rPr>
            <a:t>spraying</a:t>
          </a:r>
          <a:r>
            <a:rPr lang="pt-PT" sz="1600" kern="1200" dirty="0">
              <a:latin typeface="Palatino Linotype" panose="02040502050505030304" pitchFamily="18" charset="0"/>
            </a:rPr>
            <a:t> </a:t>
          </a:r>
          <a:r>
            <a:rPr lang="pt-PT" sz="1600" kern="1200" dirty="0" err="1">
              <a:latin typeface="Palatino Linotype" panose="02040502050505030304" pitchFamily="18" charset="0"/>
            </a:rPr>
            <a:t>with</a:t>
          </a:r>
          <a:r>
            <a:rPr lang="pt-PT" sz="1600" kern="1200" dirty="0">
              <a:latin typeface="Palatino Linotype" panose="02040502050505030304" pitchFamily="18" charset="0"/>
            </a:rPr>
            <a:t> a </a:t>
          </a:r>
          <a:r>
            <a:rPr lang="pt-PT" sz="1600" kern="1200" dirty="0" err="1">
              <a:latin typeface="Palatino Linotype" panose="02040502050505030304" pitchFamily="18" charset="0"/>
            </a:rPr>
            <a:t>mix</a:t>
          </a:r>
          <a:r>
            <a:rPr lang="pt-PT" sz="1600" kern="1200" dirty="0">
              <a:latin typeface="Palatino Linotype" panose="02040502050505030304" pitchFamily="18" charset="0"/>
            </a:rPr>
            <a:t> </a:t>
          </a:r>
          <a:r>
            <a:rPr lang="pt-PT" sz="1600" kern="1200" dirty="0" err="1">
              <a:latin typeface="Palatino Linotype" panose="02040502050505030304" pitchFamily="18" charset="0"/>
            </a:rPr>
            <a:t>of</a:t>
          </a:r>
          <a:r>
            <a:rPr lang="pt-PT" sz="1600" kern="1200" dirty="0">
              <a:latin typeface="Palatino Linotype" panose="02040502050505030304" pitchFamily="18" charset="0"/>
            </a:rPr>
            <a:t> </a:t>
          </a:r>
          <a:r>
            <a:rPr lang="pt-PT" sz="1600" kern="1200" dirty="0" err="1">
              <a:latin typeface="Palatino Linotype" panose="02040502050505030304" pitchFamily="18" charset="0"/>
            </a:rPr>
            <a:t>two</a:t>
          </a:r>
          <a:r>
            <a:rPr lang="pt-PT" sz="1600" kern="1200" dirty="0">
              <a:latin typeface="Palatino Linotype" panose="02040502050505030304" pitchFamily="18" charset="0"/>
            </a:rPr>
            <a:t> </a:t>
          </a:r>
          <a:r>
            <a:rPr lang="pt-PT" sz="1600" kern="1200" dirty="0" err="1">
              <a:latin typeface="Palatino Linotype" panose="02040502050505030304" pitchFamily="18" charset="0"/>
            </a:rPr>
            <a:t>products</a:t>
          </a:r>
          <a:r>
            <a:rPr lang="pt-PT" sz="1600" kern="1200" dirty="0">
              <a:latin typeface="Palatino Linotype" panose="02040502050505030304" pitchFamily="18" charset="0"/>
            </a:rPr>
            <a:t> </a:t>
          </a:r>
          <a:r>
            <a:rPr lang="pt-PT" sz="1600" kern="1200" dirty="0" err="1">
              <a:latin typeface="Palatino Linotype" panose="02040502050505030304" pitchFamily="18" charset="0"/>
            </a:rPr>
            <a:t>with</a:t>
          </a:r>
          <a:r>
            <a:rPr lang="pt-PT" sz="1600" kern="1200" dirty="0">
              <a:latin typeface="Palatino Linotype" panose="02040502050505030304" pitchFamily="18" charset="0"/>
            </a:rPr>
            <a:t> </a:t>
          </a:r>
          <a:r>
            <a:rPr lang="pt-PT" sz="1600" kern="1200" dirty="0" err="1">
              <a:latin typeface="Palatino Linotype" panose="02040502050505030304" pitchFamily="18" charset="0"/>
            </a:rPr>
            <a:t>Fe</a:t>
          </a:r>
          <a:r>
            <a:rPr lang="pt-PT" sz="1600" kern="1200" dirty="0">
              <a:latin typeface="Palatino Linotype" panose="02040502050505030304" pitchFamily="18" charset="0"/>
            </a:rPr>
            <a:t> </a:t>
          </a:r>
          <a:r>
            <a:rPr lang="pt-PT" sz="1600" kern="1200" dirty="0" err="1">
              <a:latin typeface="Palatino Linotype" panose="02040502050505030304" pitchFamily="18" charset="0"/>
            </a:rPr>
            <a:t>and</a:t>
          </a:r>
          <a:r>
            <a:rPr lang="pt-PT" sz="1600" kern="1200" dirty="0">
              <a:latin typeface="Palatino Linotype" panose="02040502050505030304" pitchFamily="18" charset="0"/>
            </a:rPr>
            <a:t> </a:t>
          </a:r>
          <a:r>
            <a:rPr lang="pt-PT" sz="1600" kern="1200" dirty="0" err="1">
              <a:latin typeface="Palatino Linotype" panose="02040502050505030304" pitchFamily="18" charset="0"/>
            </a:rPr>
            <a:t>Zn</a:t>
          </a:r>
          <a:r>
            <a:rPr lang="pt-PT" sz="1600" kern="1200" dirty="0">
              <a:latin typeface="Palatino Linotype" panose="02040502050505030304" pitchFamily="18" charset="0"/>
            </a:rPr>
            <a:t> (</a:t>
          </a:r>
          <a:r>
            <a:rPr lang="pt-PT" sz="1600" kern="1200" dirty="0" err="1">
              <a:latin typeface="Palatino Linotype" panose="02040502050505030304" pitchFamily="18" charset="0"/>
            </a:rPr>
            <a:t>two</a:t>
          </a:r>
          <a:r>
            <a:rPr lang="pt-PT" sz="1600" kern="1200" dirty="0">
              <a:latin typeface="Palatino Linotype" panose="02040502050505030304" pitchFamily="18" charset="0"/>
            </a:rPr>
            <a:t> </a:t>
          </a:r>
          <a:r>
            <a:rPr lang="pt-PT" sz="1600" kern="1200" dirty="0" err="1">
              <a:latin typeface="Palatino Linotype" panose="02040502050505030304" pitchFamily="18" charset="0"/>
            </a:rPr>
            <a:t>concentrations</a:t>
          </a:r>
          <a:r>
            <a:rPr lang="pt-PT" sz="1600" kern="1200" dirty="0">
              <a:latin typeface="Palatino Linotype" panose="02040502050505030304" pitchFamily="18" charset="0"/>
            </a:rPr>
            <a:t> </a:t>
          </a:r>
          <a:r>
            <a:rPr lang="pt-PT" sz="1600" kern="1200" dirty="0" err="1">
              <a:latin typeface="Palatino Linotype" panose="02040502050505030304" pitchFamily="18" charset="0"/>
            </a:rPr>
            <a:t>applied</a:t>
          </a:r>
          <a:r>
            <a:rPr lang="pt-PT" sz="1600" kern="1200" dirty="0">
              <a:latin typeface="Palatino Linotype" panose="02040502050505030304" pitchFamily="18" charset="0"/>
            </a:rPr>
            <a:t>)</a:t>
          </a:r>
          <a:endParaRPr lang="pt-PT" sz="1600" kern="1200" baseline="-25000" dirty="0">
            <a:latin typeface="Palatino Linotype" panose="02040502050505030304" pitchFamily="18" charset="0"/>
          </a:endParaRPr>
        </a:p>
      </dsp:txBody>
      <dsp:txXfrm>
        <a:off x="706514" y="509016"/>
        <a:ext cx="5319241" cy="1018032"/>
      </dsp:txXfrm>
    </dsp:sp>
    <dsp:sp modelId="{E01EE316-00B4-4569-8341-0B2CAD8AE83A}">
      <dsp:nvSpPr>
        <dsp:cNvPr id="0" name=""/>
        <dsp:cNvSpPr/>
      </dsp:nvSpPr>
      <dsp:spPr>
        <a:xfrm>
          <a:off x="70244" y="381762"/>
          <a:ext cx="1272540" cy="1272540"/>
        </a:xfrm>
        <a:prstGeom prst="ellipse">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AC1D71C-C42E-46E7-B79B-D85EED7B2E83}">
      <dsp:nvSpPr>
        <dsp:cNvPr id="0" name=""/>
        <dsp:cNvSpPr/>
      </dsp:nvSpPr>
      <dsp:spPr>
        <a:xfrm>
          <a:off x="1076569" y="2036065"/>
          <a:ext cx="4949186" cy="1018032"/>
        </a:xfrm>
        <a:prstGeom prst="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8063" tIns="40640" rIns="40640" bIns="40640" numCol="1" spcCol="1270" anchor="ctr" anchorCtr="0">
          <a:noAutofit/>
        </a:bodyPr>
        <a:lstStyle/>
        <a:p>
          <a:pPr marL="0" lvl="0" indent="0" algn="l" defTabSz="711200">
            <a:lnSpc>
              <a:spcPct val="90000"/>
            </a:lnSpc>
            <a:spcBef>
              <a:spcPct val="0"/>
            </a:spcBef>
            <a:spcAft>
              <a:spcPct val="35000"/>
            </a:spcAft>
            <a:buNone/>
          </a:pPr>
          <a:r>
            <a:rPr lang="pt-PT" sz="1600" kern="1200" dirty="0">
              <a:solidFill>
                <a:prstClr val="black">
                  <a:hueOff val="0"/>
                  <a:satOff val="0"/>
                  <a:lumOff val="0"/>
                  <a:alphaOff val="0"/>
                </a:prstClr>
              </a:solidFill>
              <a:latin typeface="Palatino Linotype" panose="02040502050505030304" pitchFamily="18" charset="0"/>
              <a:ea typeface="+mn-ea"/>
              <a:cs typeface="+mn-cs"/>
            </a:rPr>
            <a:t>Mineral </a:t>
          </a:r>
          <a:r>
            <a:rPr lang="pt-PT" sz="1600" kern="1200" dirty="0" err="1">
              <a:solidFill>
                <a:prstClr val="black">
                  <a:hueOff val="0"/>
                  <a:satOff val="0"/>
                  <a:lumOff val="0"/>
                  <a:alphaOff val="0"/>
                </a:prstClr>
              </a:solidFill>
              <a:latin typeface="Palatino Linotype" panose="02040502050505030304" pitchFamily="18" charset="0"/>
              <a:ea typeface="+mn-ea"/>
              <a:cs typeface="+mn-cs"/>
            </a:rPr>
            <a:t>contents</a:t>
          </a:r>
          <a:r>
            <a:rPr lang="pt-PT" sz="1600" kern="1200" dirty="0">
              <a:solidFill>
                <a:prstClr val="black">
                  <a:hueOff val="0"/>
                  <a:satOff val="0"/>
                  <a:lumOff val="0"/>
                  <a:alphaOff val="0"/>
                </a:prstClr>
              </a:solidFill>
              <a:latin typeface="Palatino Linotype" panose="02040502050505030304" pitchFamily="18" charset="0"/>
              <a:ea typeface="+mn-ea"/>
              <a:cs typeface="+mn-cs"/>
            </a:rPr>
            <a:t> in </a:t>
          </a:r>
          <a:r>
            <a:rPr lang="pt-PT" sz="1600" kern="1200" dirty="0" err="1">
              <a:solidFill>
                <a:prstClr val="black">
                  <a:hueOff val="0"/>
                  <a:satOff val="0"/>
                  <a:lumOff val="0"/>
                  <a:alphaOff val="0"/>
                </a:prstClr>
              </a:solidFill>
              <a:latin typeface="Palatino Linotype" panose="02040502050505030304" pitchFamily="18" charset="0"/>
              <a:ea typeface="+mn-ea"/>
              <a:cs typeface="+mn-cs"/>
            </a:rPr>
            <a:t>soils</a:t>
          </a:r>
          <a:r>
            <a:rPr lang="pt-PT" sz="1600" kern="1200" dirty="0">
              <a:solidFill>
                <a:prstClr val="black">
                  <a:hueOff val="0"/>
                  <a:satOff val="0"/>
                  <a:lumOff val="0"/>
                  <a:alphaOff val="0"/>
                </a:prstClr>
              </a:solidFill>
              <a:latin typeface="Palatino Linotype" panose="02040502050505030304" pitchFamily="18" charset="0"/>
              <a:ea typeface="+mn-ea"/>
              <a:cs typeface="+mn-cs"/>
            </a:rPr>
            <a:t>, </a:t>
          </a:r>
          <a:r>
            <a:rPr lang="pt-PT" sz="1600" kern="1200">
              <a:solidFill>
                <a:prstClr val="black">
                  <a:hueOff val="0"/>
                  <a:satOff val="0"/>
                  <a:lumOff val="0"/>
                  <a:alphaOff val="0"/>
                </a:prstClr>
              </a:solidFill>
              <a:latin typeface="Palatino Linotype" panose="02040502050505030304" pitchFamily="18" charset="0"/>
              <a:ea typeface="+mn-ea"/>
              <a:cs typeface="+mn-cs"/>
            </a:rPr>
            <a:t>tomatoes </a:t>
          </a:r>
          <a:r>
            <a:rPr lang="pt-PT" sz="1600" kern="1200" dirty="0" err="1">
              <a:solidFill>
                <a:prstClr val="black">
                  <a:hueOff val="0"/>
                  <a:satOff val="0"/>
                  <a:lumOff val="0"/>
                  <a:alphaOff val="0"/>
                </a:prstClr>
              </a:solidFill>
              <a:latin typeface="Palatino Linotype" panose="02040502050505030304" pitchFamily="18" charset="0"/>
              <a:ea typeface="+mn-ea"/>
              <a:cs typeface="+mn-cs"/>
            </a:rPr>
            <a:t>and</a:t>
          </a:r>
          <a:r>
            <a:rPr lang="pt-PT" sz="1600" kern="1200" dirty="0">
              <a:solidFill>
                <a:prstClr val="black">
                  <a:hueOff val="0"/>
                  <a:satOff val="0"/>
                  <a:lumOff val="0"/>
                  <a:alphaOff val="0"/>
                </a:prstClr>
              </a:solidFill>
              <a:latin typeface="Palatino Linotype" panose="02040502050505030304" pitchFamily="18" charset="0"/>
              <a:ea typeface="+mn-ea"/>
              <a:cs typeface="+mn-cs"/>
            </a:rPr>
            <a:t> </a:t>
          </a:r>
          <a:r>
            <a:rPr lang="pt-PT" sz="1600" kern="1200" dirty="0" err="1">
              <a:solidFill>
                <a:prstClr val="black">
                  <a:hueOff val="0"/>
                  <a:satOff val="0"/>
                  <a:lumOff val="0"/>
                  <a:alphaOff val="0"/>
                </a:prstClr>
              </a:solidFill>
              <a:latin typeface="Palatino Linotype" panose="02040502050505030304" pitchFamily="18" charset="0"/>
              <a:ea typeface="+mn-ea"/>
              <a:cs typeface="+mn-cs"/>
            </a:rPr>
            <a:t>leaves</a:t>
          </a:r>
          <a:r>
            <a:rPr lang="pt-PT" sz="1600" kern="1200" dirty="0">
              <a:solidFill>
                <a:prstClr val="black">
                  <a:hueOff val="0"/>
                  <a:satOff val="0"/>
                  <a:lumOff val="0"/>
                  <a:alphaOff val="0"/>
                </a:prstClr>
              </a:solidFill>
              <a:latin typeface="Palatino Linotype" panose="02040502050505030304" pitchFamily="18" charset="0"/>
              <a:ea typeface="+mn-ea"/>
              <a:cs typeface="+mn-cs"/>
            </a:rPr>
            <a:t> (</a:t>
          </a:r>
          <a:r>
            <a:rPr lang="pt-PT" sz="1600" kern="1200" dirty="0" err="1">
              <a:solidFill>
                <a:prstClr val="black">
                  <a:hueOff val="0"/>
                  <a:satOff val="0"/>
                  <a:lumOff val="0"/>
                  <a:alphaOff val="0"/>
                </a:prstClr>
              </a:solidFill>
              <a:latin typeface="Palatino Linotype" panose="02040502050505030304" pitchFamily="18" charset="0"/>
              <a:ea typeface="+mn-ea"/>
              <a:cs typeface="+mn-cs"/>
            </a:rPr>
            <a:t>throught</a:t>
          </a:r>
          <a:r>
            <a:rPr lang="pt-PT" sz="1600" kern="1200" dirty="0">
              <a:solidFill>
                <a:prstClr val="black">
                  <a:hueOff val="0"/>
                  <a:satOff val="0"/>
                  <a:lumOff val="0"/>
                  <a:alphaOff val="0"/>
                </a:prstClr>
              </a:solidFill>
              <a:latin typeface="Palatino Linotype" panose="02040502050505030304" pitchFamily="18" charset="0"/>
              <a:ea typeface="+mn-ea"/>
              <a:cs typeface="+mn-cs"/>
            </a:rPr>
            <a:t> XRF </a:t>
          </a:r>
          <a:r>
            <a:rPr lang="pt-PT" sz="1600" kern="1200" dirty="0" err="1">
              <a:solidFill>
                <a:prstClr val="black">
                  <a:hueOff val="0"/>
                  <a:satOff val="0"/>
                  <a:lumOff val="0"/>
                  <a:alphaOff val="0"/>
                </a:prstClr>
              </a:solidFill>
              <a:latin typeface="Palatino Linotype" panose="02040502050505030304" pitchFamily="18" charset="0"/>
              <a:ea typeface="+mn-ea"/>
              <a:cs typeface="+mn-cs"/>
            </a:rPr>
            <a:t>analyzer</a:t>
          </a:r>
          <a:r>
            <a:rPr lang="pt-PT" sz="1600" kern="1200" dirty="0">
              <a:solidFill>
                <a:prstClr val="black">
                  <a:hueOff val="0"/>
                  <a:satOff val="0"/>
                  <a:lumOff val="0"/>
                  <a:alphaOff val="0"/>
                </a:prstClr>
              </a:solidFill>
              <a:latin typeface="Palatino Linotype" panose="02040502050505030304" pitchFamily="18" charset="0"/>
              <a:ea typeface="+mn-ea"/>
              <a:cs typeface="+mn-cs"/>
            </a:rPr>
            <a:t>)</a:t>
          </a:r>
        </a:p>
      </dsp:txBody>
      <dsp:txXfrm>
        <a:off x="1076569" y="2036065"/>
        <a:ext cx="4949186" cy="1018032"/>
      </dsp:txXfrm>
    </dsp:sp>
    <dsp:sp modelId="{5ECE5517-870E-447D-99E7-AFDF5714B660}">
      <dsp:nvSpPr>
        <dsp:cNvPr id="0" name=""/>
        <dsp:cNvSpPr/>
      </dsp:nvSpPr>
      <dsp:spPr>
        <a:xfrm>
          <a:off x="440299" y="1908811"/>
          <a:ext cx="1272540" cy="1272540"/>
        </a:xfrm>
        <a:prstGeom prst="ellipse">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4A7F95E-2DE1-4DD6-80C6-139EC292F8B4}">
      <dsp:nvSpPr>
        <dsp:cNvPr id="0" name=""/>
        <dsp:cNvSpPr/>
      </dsp:nvSpPr>
      <dsp:spPr>
        <a:xfrm>
          <a:off x="706514" y="3563114"/>
          <a:ext cx="5319241" cy="1018032"/>
        </a:xfrm>
        <a:prstGeom prst="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8063" tIns="40640" rIns="40640" bIns="40640" numCol="1" spcCol="1270" anchor="ctr" anchorCtr="0">
          <a:noAutofit/>
        </a:bodyPr>
        <a:lstStyle/>
        <a:p>
          <a:pPr marL="0" lvl="0" indent="0" algn="l" defTabSz="711200">
            <a:lnSpc>
              <a:spcPct val="90000"/>
            </a:lnSpc>
            <a:spcBef>
              <a:spcPct val="0"/>
            </a:spcBef>
            <a:spcAft>
              <a:spcPct val="35000"/>
            </a:spcAft>
            <a:buNone/>
          </a:pPr>
          <a:r>
            <a:rPr lang="pt-PT" sz="1600" kern="1200" dirty="0">
              <a:solidFill>
                <a:prstClr val="black">
                  <a:hueOff val="0"/>
                  <a:satOff val="0"/>
                  <a:lumOff val="0"/>
                  <a:alphaOff val="0"/>
                </a:prstClr>
              </a:solidFill>
              <a:latin typeface="Palatino Linotype" panose="02040502050505030304" pitchFamily="18" charset="0"/>
              <a:ea typeface="+mn-ea"/>
              <a:cs typeface="+mn-cs"/>
            </a:rPr>
            <a:t>Data </a:t>
          </a:r>
          <a:r>
            <a:rPr lang="pt-PT" sz="1600" kern="1200" dirty="0" err="1">
              <a:solidFill>
                <a:prstClr val="black">
                  <a:hueOff val="0"/>
                  <a:satOff val="0"/>
                  <a:lumOff val="0"/>
                  <a:alphaOff val="0"/>
                </a:prstClr>
              </a:solidFill>
              <a:latin typeface="Palatino Linotype" panose="02040502050505030304" pitchFamily="18" charset="0"/>
              <a:ea typeface="+mn-ea"/>
              <a:cs typeface="+mn-cs"/>
            </a:rPr>
            <a:t>analysis</a:t>
          </a:r>
          <a:r>
            <a:rPr lang="pt-PT" sz="1600" kern="1200" dirty="0">
              <a:solidFill>
                <a:prstClr val="black">
                  <a:hueOff val="0"/>
                  <a:satOff val="0"/>
                  <a:lumOff val="0"/>
                  <a:alphaOff val="0"/>
                </a:prstClr>
              </a:solidFill>
              <a:latin typeface="Palatino Linotype" panose="02040502050505030304" pitchFamily="18" charset="0"/>
              <a:ea typeface="+mn-ea"/>
              <a:cs typeface="+mn-cs"/>
            </a:rPr>
            <a:t> </a:t>
          </a:r>
          <a:r>
            <a:rPr lang="pt-PT" sz="1600" kern="1200" dirty="0" err="1">
              <a:solidFill>
                <a:prstClr val="black">
                  <a:hueOff val="0"/>
                  <a:satOff val="0"/>
                  <a:lumOff val="0"/>
                  <a:alphaOff val="0"/>
                </a:prstClr>
              </a:solidFill>
              <a:latin typeface="Palatino Linotype" panose="02040502050505030304" pitchFamily="18" charset="0"/>
              <a:ea typeface="+mn-ea"/>
              <a:cs typeface="+mn-cs"/>
            </a:rPr>
            <a:t>using</a:t>
          </a:r>
          <a:r>
            <a:rPr lang="pt-PT" sz="1600" kern="1200" dirty="0">
              <a:solidFill>
                <a:prstClr val="black">
                  <a:hueOff val="0"/>
                  <a:satOff val="0"/>
                  <a:lumOff val="0"/>
                  <a:alphaOff val="0"/>
                </a:prstClr>
              </a:solidFill>
              <a:latin typeface="Palatino Linotype" panose="02040502050505030304" pitchFamily="18" charset="0"/>
              <a:ea typeface="+mn-ea"/>
              <a:cs typeface="+mn-cs"/>
            </a:rPr>
            <a:t> </a:t>
          </a:r>
          <a:r>
            <a:rPr lang="pt-PT" sz="1600" kern="1200" dirty="0" err="1">
              <a:solidFill>
                <a:prstClr val="black">
                  <a:hueOff val="0"/>
                  <a:satOff val="0"/>
                  <a:lumOff val="0"/>
                  <a:alphaOff val="0"/>
                </a:prstClr>
              </a:solidFill>
              <a:latin typeface="Palatino Linotype" panose="02040502050505030304" pitchFamily="18" charset="0"/>
              <a:ea typeface="+mn-ea"/>
              <a:cs typeface="+mn-cs"/>
            </a:rPr>
            <a:t>One-Way</a:t>
          </a:r>
          <a:r>
            <a:rPr lang="pt-PT" sz="1600" kern="1200" dirty="0">
              <a:solidFill>
                <a:prstClr val="black">
                  <a:hueOff val="0"/>
                  <a:satOff val="0"/>
                  <a:lumOff val="0"/>
                  <a:alphaOff val="0"/>
                </a:prstClr>
              </a:solidFill>
              <a:latin typeface="Palatino Linotype" panose="02040502050505030304" pitchFamily="18" charset="0"/>
              <a:ea typeface="+mn-ea"/>
              <a:cs typeface="+mn-cs"/>
            </a:rPr>
            <a:t> ANOVA</a:t>
          </a:r>
        </a:p>
      </dsp:txBody>
      <dsp:txXfrm>
        <a:off x="706514" y="3563114"/>
        <a:ext cx="5319241" cy="1018032"/>
      </dsp:txXfrm>
    </dsp:sp>
    <dsp:sp modelId="{D0786C20-8034-4A33-A6DE-D76F3712B26E}">
      <dsp:nvSpPr>
        <dsp:cNvPr id="0" name=""/>
        <dsp:cNvSpPr/>
      </dsp:nvSpPr>
      <dsp:spPr>
        <a:xfrm>
          <a:off x="70244" y="3435860"/>
          <a:ext cx="1272540" cy="1272540"/>
        </a:xfrm>
        <a:prstGeom prst="ellipse">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519AEB6-5A5C-4DB2-9D46-98EABA38A501}" type="datetimeFigureOut">
              <a:rPr lang="en-US" smtClean="0"/>
              <a:t>11/16/2021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E8413-8B64-46A0-A043-DA7FCA8C4DD3}" type="slidenum">
              <a:rPr lang="en-US" smtClean="0"/>
              <a:t>‹nº›</a:t>
            </a:fld>
            <a:endParaRPr lang="en-US"/>
          </a:p>
        </p:txBody>
      </p:sp>
    </p:spTree>
    <p:extLst>
      <p:ext uri="{BB962C8B-B14F-4D97-AF65-F5344CB8AC3E}">
        <p14:creationId xmlns:p14="http://schemas.microsoft.com/office/powerpoint/2010/main" val="23968297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19AEB6-5A5C-4DB2-9D46-98EABA38A501}" type="datetimeFigureOut">
              <a:rPr lang="en-US" smtClean="0"/>
              <a:t>11/16/2021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E8413-8B64-46A0-A043-DA7FCA8C4DD3}" type="slidenum">
              <a:rPr lang="en-US" smtClean="0"/>
              <a:t>‹nº›</a:t>
            </a:fld>
            <a:endParaRPr lang="en-US"/>
          </a:p>
        </p:txBody>
      </p:sp>
    </p:spTree>
    <p:extLst>
      <p:ext uri="{BB962C8B-B14F-4D97-AF65-F5344CB8AC3E}">
        <p14:creationId xmlns:p14="http://schemas.microsoft.com/office/powerpoint/2010/main" val="3554577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19AEB6-5A5C-4DB2-9D46-98EABA38A501}" type="datetimeFigureOut">
              <a:rPr lang="en-US" smtClean="0"/>
              <a:t>11/16/2021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E8413-8B64-46A0-A043-DA7FCA8C4DD3}" type="slidenum">
              <a:rPr lang="en-US" smtClean="0"/>
              <a:t>‹nº›</a:t>
            </a:fld>
            <a:endParaRPr lang="en-US"/>
          </a:p>
        </p:txBody>
      </p:sp>
    </p:spTree>
    <p:extLst>
      <p:ext uri="{BB962C8B-B14F-4D97-AF65-F5344CB8AC3E}">
        <p14:creationId xmlns:p14="http://schemas.microsoft.com/office/powerpoint/2010/main" val="20583426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19AEB6-5A5C-4DB2-9D46-98EABA38A501}" type="datetimeFigureOut">
              <a:rPr lang="en-US" smtClean="0"/>
              <a:t>11/16/2021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E8413-8B64-46A0-A043-DA7FCA8C4DD3}" type="slidenum">
              <a:rPr lang="en-US" smtClean="0"/>
              <a:t>‹nº›</a:t>
            </a:fld>
            <a:endParaRPr lang="en-US"/>
          </a:p>
        </p:txBody>
      </p:sp>
    </p:spTree>
    <p:extLst>
      <p:ext uri="{BB962C8B-B14F-4D97-AF65-F5344CB8AC3E}">
        <p14:creationId xmlns:p14="http://schemas.microsoft.com/office/powerpoint/2010/main" val="1399348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19AEB6-5A5C-4DB2-9D46-98EABA38A501}" type="datetimeFigureOut">
              <a:rPr lang="en-US" smtClean="0"/>
              <a:t>11/16/2021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E8413-8B64-46A0-A043-DA7FCA8C4DD3}" type="slidenum">
              <a:rPr lang="en-US" smtClean="0"/>
              <a:t>‹nº›</a:t>
            </a:fld>
            <a:endParaRPr lang="en-US"/>
          </a:p>
        </p:txBody>
      </p:sp>
    </p:spTree>
    <p:extLst>
      <p:ext uri="{BB962C8B-B14F-4D97-AF65-F5344CB8AC3E}">
        <p14:creationId xmlns:p14="http://schemas.microsoft.com/office/powerpoint/2010/main" val="6258986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519AEB6-5A5C-4DB2-9D46-98EABA38A501}" type="datetimeFigureOut">
              <a:rPr lang="en-US" smtClean="0"/>
              <a:t>11/16/2021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6E8413-8B64-46A0-A043-DA7FCA8C4DD3}" type="slidenum">
              <a:rPr lang="en-US" smtClean="0"/>
              <a:t>‹nº›</a:t>
            </a:fld>
            <a:endParaRPr lang="en-US"/>
          </a:p>
        </p:txBody>
      </p:sp>
    </p:spTree>
    <p:extLst>
      <p:ext uri="{BB962C8B-B14F-4D97-AF65-F5344CB8AC3E}">
        <p14:creationId xmlns:p14="http://schemas.microsoft.com/office/powerpoint/2010/main" val="2714485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519AEB6-5A5C-4DB2-9D46-98EABA38A501}" type="datetimeFigureOut">
              <a:rPr lang="en-US" smtClean="0"/>
              <a:t>11/16/2021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D6E8413-8B64-46A0-A043-DA7FCA8C4DD3}" type="slidenum">
              <a:rPr lang="en-US" smtClean="0"/>
              <a:t>‹nº›</a:t>
            </a:fld>
            <a:endParaRPr lang="en-US"/>
          </a:p>
        </p:txBody>
      </p:sp>
    </p:spTree>
    <p:extLst>
      <p:ext uri="{BB962C8B-B14F-4D97-AF65-F5344CB8AC3E}">
        <p14:creationId xmlns:p14="http://schemas.microsoft.com/office/powerpoint/2010/main" val="42239390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519AEB6-5A5C-4DB2-9D46-98EABA38A501}" type="datetimeFigureOut">
              <a:rPr lang="en-US" smtClean="0"/>
              <a:t>11/16/2021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D6E8413-8B64-46A0-A043-DA7FCA8C4DD3}" type="slidenum">
              <a:rPr lang="en-US" smtClean="0"/>
              <a:t>‹nº›</a:t>
            </a:fld>
            <a:endParaRPr lang="en-US"/>
          </a:p>
        </p:txBody>
      </p:sp>
    </p:spTree>
    <p:extLst>
      <p:ext uri="{BB962C8B-B14F-4D97-AF65-F5344CB8AC3E}">
        <p14:creationId xmlns:p14="http://schemas.microsoft.com/office/powerpoint/2010/main" val="35780777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19AEB6-5A5C-4DB2-9D46-98EABA38A501}" type="datetimeFigureOut">
              <a:rPr lang="en-US" smtClean="0"/>
              <a:t>11/16/2021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D6E8413-8B64-46A0-A043-DA7FCA8C4DD3}" type="slidenum">
              <a:rPr lang="en-US" smtClean="0"/>
              <a:t>‹nº›</a:t>
            </a:fld>
            <a:endParaRPr lang="en-US"/>
          </a:p>
        </p:txBody>
      </p:sp>
    </p:spTree>
    <p:extLst>
      <p:ext uri="{BB962C8B-B14F-4D97-AF65-F5344CB8AC3E}">
        <p14:creationId xmlns:p14="http://schemas.microsoft.com/office/powerpoint/2010/main" val="16295772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519AEB6-5A5C-4DB2-9D46-98EABA38A501}" type="datetimeFigureOut">
              <a:rPr lang="en-US" smtClean="0"/>
              <a:t>11/16/2021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6E8413-8B64-46A0-A043-DA7FCA8C4DD3}" type="slidenum">
              <a:rPr lang="en-US" smtClean="0"/>
              <a:t>‹nº›</a:t>
            </a:fld>
            <a:endParaRPr lang="en-US"/>
          </a:p>
        </p:txBody>
      </p:sp>
    </p:spTree>
    <p:extLst>
      <p:ext uri="{BB962C8B-B14F-4D97-AF65-F5344CB8AC3E}">
        <p14:creationId xmlns:p14="http://schemas.microsoft.com/office/powerpoint/2010/main" val="31453174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519AEB6-5A5C-4DB2-9D46-98EABA38A501}" type="datetimeFigureOut">
              <a:rPr lang="en-US" smtClean="0"/>
              <a:t>11/16/2021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6E8413-8B64-46A0-A043-DA7FCA8C4DD3}" type="slidenum">
              <a:rPr lang="en-US" smtClean="0"/>
              <a:t>‹nº›</a:t>
            </a:fld>
            <a:endParaRPr lang="en-US"/>
          </a:p>
        </p:txBody>
      </p:sp>
    </p:spTree>
    <p:extLst>
      <p:ext uri="{BB962C8B-B14F-4D97-AF65-F5344CB8AC3E}">
        <p14:creationId xmlns:p14="http://schemas.microsoft.com/office/powerpoint/2010/main" val="19904056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19AEB6-5A5C-4DB2-9D46-98EABA38A501}" type="datetimeFigureOut">
              <a:rPr lang="en-US" smtClean="0"/>
              <a:t>11/16/2021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6E8413-8B64-46A0-A043-DA7FCA8C4DD3}" type="slidenum">
              <a:rPr lang="en-US" smtClean="0"/>
              <a:t>‹nº›</a:t>
            </a:fld>
            <a:endParaRPr lang="en-US"/>
          </a:p>
        </p:txBody>
      </p:sp>
    </p:spTree>
    <p:extLst>
      <p:ext uri="{BB962C8B-B14F-4D97-AF65-F5344CB8AC3E}">
        <p14:creationId xmlns:p14="http://schemas.microsoft.com/office/powerpoint/2010/main" val="71626441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mailto:arf.coelho@campus.fct.unl.pt" TargetMode="External"/><Relationship Id="rId7"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9.jp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9.jp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5.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3157" y="3815409"/>
            <a:ext cx="8305800" cy="1592744"/>
          </a:xfrm>
          <a:prstGeom prst="rect">
            <a:avLst/>
          </a:prstGeom>
          <a:noFill/>
        </p:spPr>
        <p:txBody>
          <a:bodyPr wrap="square" rtlCol="0">
            <a:spAutoFit/>
          </a:bodyPr>
          <a:lstStyle/>
          <a:p>
            <a:pPr algn="ctr"/>
            <a:r>
              <a:rPr lang="en-US" sz="1600" b="1" dirty="0">
                <a:latin typeface="Palatino Linotype" panose="02040502050505030304" pitchFamily="18" charset="0"/>
              </a:rPr>
              <a:t>Selected mineral interactions in two varieties of </a:t>
            </a:r>
            <a:r>
              <a:rPr lang="en-US" sz="1600" b="1" i="1" dirty="0" err="1">
                <a:latin typeface="Palatino Linotype" panose="02040502050505030304" pitchFamily="18" charset="0"/>
              </a:rPr>
              <a:t>Lycopersicum</a:t>
            </a:r>
            <a:r>
              <a:rPr lang="en-US" sz="1600" b="1" i="1" dirty="0">
                <a:latin typeface="Palatino Linotype" panose="02040502050505030304" pitchFamily="18" charset="0"/>
              </a:rPr>
              <a:t> esculentum </a:t>
            </a:r>
            <a:r>
              <a:rPr lang="en-US" sz="1600" b="1" dirty="0">
                <a:latin typeface="Palatino Linotype" panose="02040502050505030304" pitchFamily="18" charset="0"/>
              </a:rPr>
              <a:t>L. produced organically and enriched naturally with Fe and Zn</a:t>
            </a:r>
          </a:p>
          <a:p>
            <a:pPr algn="ctr"/>
            <a:endParaRPr lang="fr-FR" sz="1600" dirty="0">
              <a:latin typeface="Palatino Linotype" panose="02040502050505030304" pitchFamily="18" charset="0"/>
            </a:endParaRPr>
          </a:p>
          <a:p>
            <a:pPr algn="ctr"/>
            <a:r>
              <a:rPr lang="pt-PT" sz="1050" b="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Ana Rita F. Coelho</a:t>
            </a:r>
            <a:r>
              <a:rPr lang="pt-PT" sz="1050" b="1" baseline="30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1,2</a:t>
            </a:r>
            <a:r>
              <a:rPr lang="pt-PT" sz="1050" b="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*[0000-0003-3944-7240], Cláudia Campos Pessoa</a:t>
            </a:r>
            <a:r>
              <a:rPr lang="pt-PT" sz="1050" b="1" baseline="30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1,2</a:t>
            </a:r>
            <a:r>
              <a:rPr lang="pt-PT" sz="1050" b="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a:t>
            </a:r>
            <a:r>
              <a:rPr lang="pt-PT" sz="1050" b="1" baseline="30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a:t>
            </a:r>
            <a:r>
              <a:rPr lang="pt-PT" sz="1050" b="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Diana Daccak</a:t>
            </a:r>
            <a:r>
              <a:rPr lang="pt-PT" sz="1050" b="1" baseline="30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1,2</a:t>
            </a:r>
            <a:r>
              <a:rPr lang="pt-PT" sz="1050" b="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Inês Carmo Luís</a:t>
            </a:r>
            <a:r>
              <a:rPr lang="pt-PT" sz="1050" b="1" baseline="30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1,2</a:t>
            </a:r>
            <a:r>
              <a:rPr lang="pt-PT" sz="1050" b="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Ana Coelho Marques</a:t>
            </a:r>
            <a:r>
              <a:rPr lang="pt-PT" sz="1050" b="1" baseline="30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1,2</a:t>
            </a:r>
            <a:r>
              <a:rPr lang="pt-PT" sz="1050" b="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a:t>
            </a:r>
            <a:r>
              <a:rPr lang="pt-PT" sz="1050" b="1" dirty="0">
                <a:solidFill>
                  <a:srgbClr val="000000"/>
                </a:solidFill>
                <a:effectLst/>
                <a:latin typeface="Source Sans Pro" panose="020B0503030403020204" pitchFamily="34" charset="0"/>
                <a:ea typeface="Times New Roman" panose="02020603050405020304" pitchFamily="18" charset="0"/>
                <a:cs typeface="Times New Roman" panose="02020603050405020304" pitchFamily="18" charset="0"/>
              </a:rPr>
              <a:t> </a:t>
            </a:r>
            <a:r>
              <a:rPr lang="pt-PT" sz="1050" b="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Maria Manuela Silva</a:t>
            </a:r>
            <a:r>
              <a:rPr lang="pt-PT" sz="1050" b="1" baseline="30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2,3</a:t>
            </a:r>
            <a:r>
              <a:rPr lang="pt-PT" sz="1050" b="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Manuela Simões</a:t>
            </a:r>
            <a:r>
              <a:rPr lang="pt-PT" sz="1050" b="1" baseline="30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1,2</a:t>
            </a:r>
            <a:r>
              <a:rPr lang="pt-PT" sz="1050" b="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Fernando H. Reboredo</a:t>
            </a:r>
            <a:r>
              <a:rPr lang="pt-PT" sz="1050" b="1" baseline="30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1,2</a:t>
            </a:r>
            <a:r>
              <a:rPr lang="pt-PT" sz="1050" b="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Maria F. Pessoa</a:t>
            </a:r>
            <a:r>
              <a:rPr lang="pt-PT" sz="1050" b="1" baseline="30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1,2</a:t>
            </a:r>
            <a:r>
              <a:rPr lang="pt-PT" sz="1050" b="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Paulo Legoinha</a:t>
            </a:r>
            <a:r>
              <a:rPr lang="pt-PT" sz="1050" b="1" baseline="30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1,2</a:t>
            </a:r>
            <a:r>
              <a:rPr lang="pt-PT" sz="1050" b="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José C. Ramalho</a:t>
            </a:r>
            <a:r>
              <a:rPr lang="pt-PT" sz="1050" b="1" baseline="30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2,4</a:t>
            </a:r>
            <a:r>
              <a:rPr lang="pt-PT" sz="1050" b="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Paula </a:t>
            </a:r>
            <a:r>
              <a:rPr lang="pt-PT" sz="1050" b="1" dirty="0" err="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Scotti</a:t>
            </a:r>
            <a:r>
              <a:rPr lang="pt-PT" sz="1050" b="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Campos</a:t>
            </a:r>
            <a:r>
              <a:rPr lang="pt-PT" sz="1050" b="1" baseline="30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2,5</a:t>
            </a:r>
            <a:r>
              <a:rPr lang="pt-PT" sz="1050" b="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Isabel P. Pais</a:t>
            </a:r>
            <a:r>
              <a:rPr lang="pt-PT" sz="1050" b="1" baseline="30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2,5</a:t>
            </a:r>
            <a:r>
              <a:rPr lang="pt-PT" sz="1050" b="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José N. Semedo</a:t>
            </a:r>
            <a:r>
              <a:rPr lang="pt-PT" sz="1050" b="1" baseline="30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2,5</a:t>
            </a:r>
            <a:r>
              <a:rPr lang="pt-PT" sz="1050" b="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a:t>
            </a:r>
            <a:r>
              <a:rPr lang="pt-PT" sz="1050" b="1" dirty="0" err="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and</a:t>
            </a:r>
            <a:r>
              <a:rPr lang="pt-PT" sz="1050" b="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Fernando C. Lidon</a:t>
            </a:r>
            <a:r>
              <a:rPr lang="pt-PT" sz="1050" b="1" baseline="30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1,2</a:t>
            </a:r>
            <a:endParaRPr lang="fr-FR" dirty="0">
              <a:latin typeface="Palatino Linotype" panose="02040502050505030304" pitchFamily="18" charset="0"/>
            </a:endParaRPr>
          </a:p>
          <a:p>
            <a:endParaRPr lang="fr-FR" dirty="0">
              <a:latin typeface="Palatino Linotype" panose="02040502050505030304" pitchFamily="18" charset="0"/>
            </a:endParaRPr>
          </a:p>
        </p:txBody>
      </p:sp>
      <p:sp>
        <p:nvSpPr>
          <p:cNvPr id="6" name="Slide Number Placeholder 4"/>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1</a:t>
            </a:fld>
            <a:endParaRPr lang="fr-FR">
              <a:latin typeface="Palatino Linotype" panose="02040502050505030304" pitchFamily="18" charset="0"/>
            </a:endParaRPr>
          </a:p>
        </p:txBody>
      </p:sp>
      <p:pic>
        <p:nvPicPr>
          <p:cNvPr id="7" name="Picture 6">
            <a:extLst>
              <a:ext uri="{FF2B5EF4-FFF2-40B4-BE49-F238E27FC236}">
                <a16:creationId xmlns:a16="http://schemas.microsoft.com/office/drawing/2014/main" id="{85D44748-DC8B-466A-9C7C-8CAB8369FE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3717036"/>
          </a:xfrm>
          <a:prstGeom prst="rect">
            <a:avLst/>
          </a:prstGeom>
        </p:spPr>
      </p:pic>
      <p:sp>
        <p:nvSpPr>
          <p:cNvPr id="8" name="CaixaDeTexto 7">
            <a:extLst>
              <a:ext uri="{FF2B5EF4-FFF2-40B4-BE49-F238E27FC236}">
                <a16:creationId xmlns:a16="http://schemas.microsoft.com/office/drawing/2014/main" id="{0EE97478-0148-43B4-BFEB-E30D3629797A}"/>
              </a:ext>
            </a:extLst>
          </p:cNvPr>
          <p:cNvSpPr txBox="1"/>
          <p:nvPr/>
        </p:nvSpPr>
        <p:spPr>
          <a:xfrm>
            <a:off x="-1375965" y="4965879"/>
            <a:ext cx="9702244" cy="1277594"/>
          </a:xfrm>
          <a:prstGeom prst="rect">
            <a:avLst/>
          </a:prstGeom>
          <a:noFill/>
        </p:spPr>
        <p:txBody>
          <a:bodyPr wrap="square">
            <a:spAutoFit/>
          </a:bodyPr>
          <a:lstStyle/>
          <a:p>
            <a:pPr marR="71755">
              <a:lnSpc>
                <a:spcPts val="1200"/>
              </a:lnSpc>
              <a:spcBef>
                <a:spcPts val="1200"/>
              </a:spcBef>
            </a:pPr>
            <a:r>
              <a:rPr lang="pt-PT" sz="8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a:t>
            </a:r>
            <a:endParaRPr lang="pt-PT" sz="5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p>
            <a:pPr marL="1781810" indent="-125730">
              <a:lnSpc>
                <a:spcPts val="1000"/>
              </a:lnSpc>
            </a:pPr>
            <a:r>
              <a:rPr lang="pt-PT" sz="1100" baseline="30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1</a:t>
            </a:r>
            <a:r>
              <a:rPr lang="pt-PT" sz="11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a:t>
            </a:r>
            <a:r>
              <a:rPr lang="pt-PT" sz="1100" dirty="0" err="1">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Earth</a:t>
            </a:r>
            <a:r>
              <a:rPr lang="pt-PT" sz="1100" dirty="0">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 </a:t>
            </a:r>
            <a:r>
              <a:rPr lang="pt-PT" sz="1100" dirty="0" err="1">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Sciences</a:t>
            </a:r>
            <a:r>
              <a:rPr lang="pt-PT" sz="1100" dirty="0">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 </a:t>
            </a:r>
            <a:r>
              <a:rPr lang="pt-PT" sz="1100" dirty="0" err="1">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Department</a:t>
            </a:r>
            <a:r>
              <a:rPr lang="pt-PT" sz="1100" dirty="0">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 Faculdade de Ciências e Tecnologia, Universidade Nova de Lisboa, Caparica, Portugal;</a:t>
            </a:r>
            <a:endParaRPr lang="pt-PT" sz="11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p>
            <a:pPr marL="1781810" indent="-125730">
              <a:lnSpc>
                <a:spcPts val="1000"/>
              </a:lnSpc>
            </a:pPr>
            <a:r>
              <a:rPr lang="fr-CH" sz="1100" baseline="30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2	</a:t>
            </a:r>
            <a:r>
              <a:rPr lang="pt-PT" sz="1100" dirty="0" err="1">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GeoBioTec</a:t>
            </a:r>
            <a:r>
              <a:rPr lang="pt-PT" sz="1100" dirty="0">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 Research </a:t>
            </a:r>
            <a:r>
              <a:rPr lang="pt-PT" sz="1100" dirty="0" err="1">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Center</a:t>
            </a:r>
            <a:r>
              <a:rPr lang="pt-PT" sz="1100" dirty="0">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 Faculdade de Ciências e Tecnologia, Universidade Nova de Lisboa, Caparica, Portugal;</a:t>
            </a:r>
            <a:endParaRPr lang="pt-PT" sz="11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p>
            <a:pPr marL="1781810" indent="-125730">
              <a:lnSpc>
                <a:spcPts val="1000"/>
              </a:lnSpc>
            </a:pPr>
            <a:r>
              <a:rPr lang="pt-PT" sz="1100" baseline="30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3</a:t>
            </a:r>
            <a:r>
              <a:rPr lang="pt-PT" sz="11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a:t>
            </a:r>
            <a:r>
              <a:rPr lang="pt-PT" sz="1100" dirty="0">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Escola Superior de Educação Almeida Garrett, Lisboa, Portugal;</a:t>
            </a:r>
            <a:endParaRPr lang="pt-PT" sz="11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p>
            <a:pPr marL="1781810" indent="-125730">
              <a:lnSpc>
                <a:spcPts val="1000"/>
              </a:lnSpc>
            </a:pPr>
            <a:r>
              <a:rPr lang="pt-PT" sz="1100" baseline="30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4</a:t>
            </a:r>
            <a:r>
              <a:rPr lang="pt-PT" sz="11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a:t>
            </a:r>
            <a:r>
              <a:rPr lang="pt-PT" sz="1100" dirty="0" err="1">
                <a:solidFill>
                  <a:srgbClr val="222222"/>
                </a:solidFill>
                <a:effectLst/>
                <a:latin typeface="Palatino Linotype" panose="02040502050505030304" pitchFamily="18" charset="0"/>
                <a:ea typeface="Times New Roman" panose="02020603050405020304" pitchFamily="18" charset="0"/>
                <a:cs typeface="Calibri" panose="020F0502020204030204" pitchFamily="34" charset="0"/>
              </a:rPr>
              <a:t>PlantStress</a:t>
            </a:r>
            <a:r>
              <a:rPr lang="pt-PT" sz="1100" dirty="0">
                <a:solidFill>
                  <a:srgbClr val="222222"/>
                </a:solidFill>
                <a:effectLst/>
                <a:latin typeface="Palatino Linotype" panose="02040502050505030304" pitchFamily="18" charset="0"/>
                <a:ea typeface="Times New Roman" panose="02020603050405020304" pitchFamily="18" charset="0"/>
                <a:cs typeface="Calibri" panose="020F0502020204030204" pitchFamily="34" charset="0"/>
              </a:rPr>
              <a:t> &amp; </a:t>
            </a:r>
            <a:r>
              <a:rPr lang="pt-PT" sz="1100" dirty="0" err="1">
                <a:solidFill>
                  <a:srgbClr val="222222"/>
                </a:solidFill>
                <a:effectLst/>
                <a:latin typeface="Palatino Linotype" panose="02040502050505030304" pitchFamily="18" charset="0"/>
                <a:ea typeface="Times New Roman" panose="02020603050405020304" pitchFamily="18" charset="0"/>
                <a:cs typeface="Calibri" panose="020F0502020204030204" pitchFamily="34" charset="0"/>
              </a:rPr>
              <a:t>Biodiversity</a:t>
            </a:r>
            <a:r>
              <a:rPr lang="pt-PT" sz="1100" dirty="0">
                <a:solidFill>
                  <a:srgbClr val="222222"/>
                </a:solidFill>
                <a:effectLst/>
                <a:latin typeface="Palatino Linotype" panose="02040502050505030304" pitchFamily="18" charset="0"/>
                <a:ea typeface="Times New Roman" panose="02020603050405020304" pitchFamily="18" charset="0"/>
                <a:cs typeface="Calibri" panose="020F0502020204030204" pitchFamily="34" charset="0"/>
              </a:rPr>
              <a:t> </a:t>
            </a:r>
            <a:r>
              <a:rPr lang="pt-PT" sz="1100" dirty="0" err="1">
                <a:solidFill>
                  <a:srgbClr val="222222"/>
                </a:solidFill>
                <a:effectLst/>
                <a:latin typeface="Palatino Linotype" panose="02040502050505030304" pitchFamily="18" charset="0"/>
                <a:ea typeface="Times New Roman" panose="02020603050405020304" pitchFamily="18" charset="0"/>
                <a:cs typeface="Calibri" panose="020F0502020204030204" pitchFamily="34" charset="0"/>
              </a:rPr>
              <a:t>Lab</a:t>
            </a:r>
            <a:r>
              <a:rPr lang="pt-PT" sz="1100" dirty="0">
                <a:solidFill>
                  <a:srgbClr val="222222"/>
                </a:solidFill>
                <a:effectLst/>
                <a:latin typeface="Palatino Linotype" panose="02040502050505030304" pitchFamily="18" charset="0"/>
                <a:ea typeface="Times New Roman" panose="02020603050405020304" pitchFamily="18" charset="0"/>
                <a:cs typeface="Calibri" panose="020F0502020204030204" pitchFamily="34" charset="0"/>
              </a:rPr>
              <a:t>, Centro de Estudos Florestais, Instituto Superior Agronomia, Universidade de Lisboa, Oeiras, Portugal</a:t>
            </a:r>
            <a:r>
              <a:rPr lang="pt-PT" sz="1100" dirty="0">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a:t>
            </a:r>
            <a:endParaRPr lang="pt-PT" sz="11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p>
            <a:pPr marL="1781810" indent="-125730">
              <a:lnSpc>
                <a:spcPts val="1000"/>
              </a:lnSpc>
            </a:pPr>
            <a:r>
              <a:rPr lang="pt-PT" sz="1100" baseline="30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5</a:t>
            </a:r>
            <a:r>
              <a:rPr lang="pt-PT" sz="11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a:t>
            </a:r>
            <a:r>
              <a:rPr lang="pt-PT" sz="1100" dirty="0">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INIAV, Instituto Nacional de Investigação Agrária e Veterinária, Oeiras, Portugal</a:t>
            </a:r>
            <a:endParaRPr lang="pt-PT" sz="11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p>
            <a:pPr marL="1781810" indent="-125730">
              <a:lnSpc>
                <a:spcPts val="1000"/>
              </a:lnSpc>
            </a:pPr>
            <a:r>
              <a:rPr lang="pt-PT" sz="11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a:t>
            </a:r>
          </a:p>
          <a:p>
            <a:pPr marL="1781810" indent="-125730">
              <a:lnSpc>
                <a:spcPts val="1000"/>
              </a:lnSpc>
            </a:pPr>
            <a:r>
              <a:rPr lang="fr-CH" sz="1100" b="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a:t>
            </a:r>
            <a:r>
              <a:rPr lang="fr-CH" sz="11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a:t>
            </a:r>
            <a:r>
              <a:rPr lang="fr-CH" sz="1100" dirty="0" err="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Correspondence</a:t>
            </a:r>
            <a:r>
              <a:rPr lang="fr-CH" sz="11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a:t>
            </a:r>
            <a:r>
              <a:rPr lang="pt-PT" sz="1100" u="sng"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hlinkClick r:id="rId3"/>
              </a:rPr>
              <a:t>arf.coelho@campus.fct.unl.pt</a:t>
            </a:r>
            <a:r>
              <a:rPr lang="fr-CH" sz="11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Tel.: +351 212 948 573</a:t>
            </a:r>
            <a:endParaRPr lang="pt-PT" sz="16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p:txBody>
      </p:sp>
      <p:pic>
        <p:nvPicPr>
          <p:cNvPr id="9" name="Imagem 8">
            <a:extLst>
              <a:ext uri="{FF2B5EF4-FFF2-40B4-BE49-F238E27FC236}">
                <a16:creationId xmlns:a16="http://schemas.microsoft.com/office/drawing/2014/main" id="{215AA06C-DC77-4FC6-A6F1-1295AB37E9F8}"/>
              </a:ext>
            </a:extLst>
          </p:cNvPr>
          <p:cNvPicPr>
            <a:picLocks noChangeAspect="1"/>
          </p:cNvPicPr>
          <p:nvPr/>
        </p:nvPicPr>
        <p:blipFill rotWithShape="1">
          <a:blip r:embed="rId4">
            <a:extLst>
              <a:ext uri="{28A0092B-C50C-407E-A947-70E740481C1C}">
                <a14:useLocalDpi xmlns:a14="http://schemas.microsoft.com/office/drawing/2010/main" val="0"/>
              </a:ext>
            </a:extLst>
          </a:blip>
          <a:srcRect b="8240"/>
          <a:stretch/>
        </p:blipFill>
        <p:spPr>
          <a:xfrm>
            <a:off x="7928565" y="6213987"/>
            <a:ext cx="795428" cy="644013"/>
          </a:xfrm>
          <a:prstGeom prst="rect">
            <a:avLst/>
          </a:prstGeom>
        </p:spPr>
      </p:pic>
      <p:pic>
        <p:nvPicPr>
          <p:cNvPr id="10" name="Picture 2" descr="Geobiociências, Geoengenharias e Geotecnologias | Faculdade de Ciências e  Tecnologia / Universidade Nova de Lisboa">
            <a:extLst>
              <a:ext uri="{FF2B5EF4-FFF2-40B4-BE49-F238E27FC236}">
                <a16:creationId xmlns:a16="http://schemas.microsoft.com/office/drawing/2014/main" id="{4DE73433-C6DA-49EB-8E65-AF1BD9CDFD5C}"/>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9742" b="8219"/>
          <a:stretch/>
        </p:blipFill>
        <p:spPr bwMode="auto">
          <a:xfrm>
            <a:off x="1430185" y="6304674"/>
            <a:ext cx="1483799" cy="51799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Biblioteca da Escola Superior de Educação Almeida Garrett – Grupo Lusófona  | Diretório BAD">
            <a:extLst>
              <a:ext uri="{FF2B5EF4-FFF2-40B4-BE49-F238E27FC236}">
                <a16:creationId xmlns:a16="http://schemas.microsoft.com/office/drawing/2014/main" id="{8548A423-AFD9-4F7C-B688-EEDF6BCEAF77}"/>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48737" y="6323484"/>
            <a:ext cx="1175358" cy="50540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Repositório da Universidade de Lisboa: CEF - Centro de Estudos Florestais">
            <a:extLst>
              <a:ext uri="{FF2B5EF4-FFF2-40B4-BE49-F238E27FC236}">
                <a16:creationId xmlns:a16="http://schemas.microsoft.com/office/drawing/2014/main" id="{90300F24-F12B-4D04-8B8E-FFF8D5B47584}"/>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9805" b="7755"/>
          <a:stretch/>
        </p:blipFill>
        <p:spPr bwMode="auto">
          <a:xfrm>
            <a:off x="5031776" y="6273255"/>
            <a:ext cx="720256" cy="59378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Instituto Superior de Agronomia Conhecimento e Inovação">
            <a:extLst>
              <a:ext uri="{FF2B5EF4-FFF2-40B4-BE49-F238E27FC236}">
                <a16:creationId xmlns:a16="http://schemas.microsoft.com/office/drawing/2014/main" id="{DEC6E769-DBB6-4565-AB10-899D5CFDC6A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69561" y="6314654"/>
            <a:ext cx="1353593" cy="55061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a:extLst>
              <a:ext uri="{FF2B5EF4-FFF2-40B4-BE49-F238E27FC236}">
                <a16:creationId xmlns:a16="http://schemas.microsoft.com/office/drawing/2014/main" id="{EABA2EAE-DDD1-4F88-97E2-21DE74B23F89}"/>
              </a:ext>
            </a:extLst>
          </p:cNvPr>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t="20393" b="13430"/>
          <a:stretch/>
        </p:blipFill>
        <p:spPr bwMode="auto">
          <a:xfrm>
            <a:off x="223156" y="6215320"/>
            <a:ext cx="989863" cy="6499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86052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omateiro Banco de Imagens e Fotos de Stock - iStock">
            <a:extLst>
              <a:ext uri="{FF2B5EF4-FFF2-40B4-BE49-F238E27FC236}">
                <a16:creationId xmlns:a16="http://schemas.microsoft.com/office/drawing/2014/main" id="{C9E64040-5C50-45DC-AB30-EF4AA556AF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7833" y="1690393"/>
            <a:ext cx="4945378" cy="4945378"/>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2</a:t>
            </a:fld>
            <a:endParaRPr lang="fr-FR">
              <a:latin typeface="Palatino Linotype" panose="02040502050505030304" pitchFamily="18" charset="0"/>
            </a:endParaRPr>
          </a:p>
        </p:txBody>
      </p:sp>
      <p:pic>
        <p:nvPicPr>
          <p:cNvPr id="3" name="Picture 2">
            <a:extLst>
              <a:ext uri="{FF2B5EF4-FFF2-40B4-BE49-F238E27FC236}">
                <a16:creationId xmlns:a16="http://schemas.microsoft.com/office/drawing/2014/main" id="{76D615C3-7EE5-4573-BC85-0519178E7C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1000" y="5715000"/>
            <a:ext cx="1143000" cy="1143000"/>
          </a:xfrm>
          <a:prstGeom prst="rect">
            <a:avLst/>
          </a:prstGeom>
        </p:spPr>
      </p:pic>
      <p:sp>
        <p:nvSpPr>
          <p:cNvPr id="6" name="Retângulo 5">
            <a:extLst>
              <a:ext uri="{FF2B5EF4-FFF2-40B4-BE49-F238E27FC236}">
                <a16:creationId xmlns:a16="http://schemas.microsoft.com/office/drawing/2014/main" id="{DCAAD411-25B4-4285-BF9D-77E5F23C28A9}"/>
              </a:ext>
            </a:extLst>
          </p:cNvPr>
          <p:cNvSpPr/>
          <p:nvPr/>
        </p:nvSpPr>
        <p:spPr>
          <a:xfrm>
            <a:off x="5934373" y="2469381"/>
            <a:ext cx="2450634" cy="1293303"/>
          </a:xfrm>
          <a:prstGeom prst="rect">
            <a:avLst/>
          </a:prstGeom>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pt-PT" sz="1100" dirty="0" err="1">
                <a:latin typeface="Palatino Linotype" panose="02040502050505030304" pitchFamily="18" charset="0"/>
                <a:ea typeface="Calibri" panose="020F0502020204030204" pitchFamily="34" charset="0"/>
                <a:cs typeface="Times New Roman" panose="02020603050405020304" pitchFamily="18" charset="0"/>
              </a:rPr>
              <a:t>Fe</a:t>
            </a:r>
            <a:r>
              <a:rPr lang="pt-PT" sz="1100" dirty="0">
                <a:latin typeface="Palatino Linotype" panose="02040502050505030304" pitchFamily="18" charset="0"/>
                <a:ea typeface="Calibri" panose="020F0502020204030204" pitchFamily="34" charset="0"/>
                <a:cs typeface="Times New Roman" panose="02020603050405020304" pitchFamily="18" charset="0"/>
              </a:rPr>
              <a:t> </a:t>
            </a:r>
            <a:r>
              <a:rPr lang="pt-PT" sz="1100" dirty="0" err="1">
                <a:latin typeface="Palatino Linotype" panose="02040502050505030304" pitchFamily="18" charset="0"/>
                <a:ea typeface="Calibri" panose="020F0502020204030204" pitchFamily="34" charset="0"/>
                <a:cs typeface="Times New Roman" panose="02020603050405020304" pitchFamily="18" charset="0"/>
              </a:rPr>
              <a:t>and</a:t>
            </a:r>
            <a:r>
              <a:rPr lang="pt-PT" sz="1100" dirty="0">
                <a:latin typeface="Palatino Linotype" panose="02040502050505030304" pitchFamily="18" charset="0"/>
                <a:ea typeface="Calibri" panose="020F0502020204030204" pitchFamily="34" charset="0"/>
                <a:cs typeface="Times New Roman" panose="02020603050405020304" pitchFamily="18" charset="0"/>
              </a:rPr>
              <a:t> </a:t>
            </a:r>
            <a:r>
              <a:rPr lang="pt-PT" sz="1100" dirty="0" err="1">
                <a:latin typeface="Palatino Linotype" panose="02040502050505030304" pitchFamily="18" charset="0"/>
                <a:ea typeface="Calibri" panose="020F0502020204030204" pitchFamily="34" charset="0"/>
                <a:cs typeface="Times New Roman" panose="02020603050405020304" pitchFamily="18" charset="0"/>
              </a:rPr>
              <a:t>Zn</a:t>
            </a:r>
            <a:r>
              <a:rPr lang="pt-PT" sz="1100" dirty="0">
                <a:effectLst/>
                <a:latin typeface="Palatino Linotype" panose="02040502050505030304" pitchFamily="18" charset="0"/>
                <a:ea typeface="Calibri" panose="020F0502020204030204" pitchFamily="34" charset="0"/>
                <a:cs typeface="Times New Roman" panose="02020603050405020304" pitchFamily="18" charset="0"/>
              </a:rPr>
              <a:t> </a:t>
            </a:r>
            <a:r>
              <a:rPr lang="pt-PT" sz="1100" dirty="0" err="1">
                <a:effectLst/>
                <a:latin typeface="Palatino Linotype" panose="02040502050505030304" pitchFamily="18" charset="0"/>
                <a:ea typeface="Calibri" panose="020F0502020204030204" pitchFamily="34" charset="0"/>
                <a:cs typeface="Times New Roman" panose="02020603050405020304" pitchFamily="18" charset="0"/>
              </a:rPr>
              <a:t>Biofortification</a:t>
            </a:r>
            <a:r>
              <a:rPr lang="pt-PT" sz="1100" dirty="0">
                <a:effectLst/>
                <a:latin typeface="Palatino Linotype" panose="02040502050505030304" pitchFamily="18" charset="0"/>
                <a:ea typeface="Calibri" panose="020F0502020204030204" pitchFamily="34" charset="0"/>
                <a:cs typeface="Times New Roman" panose="02020603050405020304" pitchFamily="18" charset="0"/>
              </a:rPr>
              <a:t> in </a:t>
            </a:r>
            <a:r>
              <a:rPr lang="pt-PT" sz="1100" dirty="0" err="1">
                <a:effectLst/>
                <a:latin typeface="Palatino Linotype" panose="02040502050505030304" pitchFamily="18" charset="0"/>
                <a:ea typeface="Calibri" panose="020F0502020204030204" pitchFamily="34" charset="0"/>
                <a:cs typeface="Times New Roman" panose="02020603050405020304" pitchFamily="18" charset="0"/>
              </a:rPr>
              <a:t>two</a:t>
            </a:r>
            <a:r>
              <a:rPr lang="pt-PT" sz="1100" dirty="0">
                <a:effectLst/>
                <a:latin typeface="Palatino Linotype" panose="02040502050505030304" pitchFamily="18" charset="0"/>
                <a:ea typeface="Calibri" panose="020F0502020204030204" pitchFamily="34" charset="0"/>
                <a:cs typeface="Times New Roman" panose="02020603050405020304" pitchFamily="18" charset="0"/>
              </a:rPr>
              <a:t> </a:t>
            </a:r>
            <a:r>
              <a:rPr lang="pt-PT" sz="1100" dirty="0" err="1">
                <a:effectLst/>
                <a:latin typeface="Palatino Linotype" panose="02040502050505030304" pitchFamily="18" charset="0"/>
                <a:ea typeface="Calibri" panose="020F0502020204030204" pitchFamily="34" charset="0"/>
                <a:cs typeface="Times New Roman" panose="02020603050405020304" pitchFamily="18" charset="0"/>
              </a:rPr>
              <a:t>tomato</a:t>
            </a:r>
            <a:r>
              <a:rPr lang="pt-PT" sz="1100" dirty="0">
                <a:effectLst/>
                <a:latin typeface="Palatino Linotype" panose="02040502050505030304" pitchFamily="18" charset="0"/>
                <a:ea typeface="Calibri" panose="020F0502020204030204" pitchFamily="34" charset="0"/>
                <a:cs typeface="Times New Roman" panose="02020603050405020304" pitchFamily="18" charset="0"/>
              </a:rPr>
              <a:t> </a:t>
            </a:r>
            <a:r>
              <a:rPr lang="pt-PT" sz="1100" dirty="0" err="1">
                <a:effectLst/>
                <a:latin typeface="Palatino Linotype" panose="02040502050505030304" pitchFamily="18" charset="0"/>
                <a:ea typeface="Calibri" panose="020F0502020204030204" pitchFamily="34" charset="0"/>
                <a:cs typeface="Times New Roman" panose="02020603050405020304" pitchFamily="18" charset="0"/>
              </a:rPr>
              <a:t>varieties</a:t>
            </a:r>
            <a:r>
              <a:rPr lang="pt-PT" sz="1100" dirty="0">
                <a:effectLst/>
                <a:latin typeface="Palatino Linotype" panose="02040502050505030304" pitchFamily="18" charset="0"/>
                <a:ea typeface="Calibri" panose="020F0502020204030204" pitchFamily="34" charset="0"/>
                <a:cs typeface="Times New Roman" panose="02020603050405020304" pitchFamily="18" charset="0"/>
              </a:rPr>
              <a:t> (“Maçã” </a:t>
            </a:r>
            <a:r>
              <a:rPr lang="pt-PT" sz="1100" dirty="0" err="1">
                <a:effectLst/>
                <a:latin typeface="Palatino Linotype" panose="02040502050505030304" pitchFamily="18" charset="0"/>
                <a:ea typeface="Calibri" panose="020F0502020204030204" pitchFamily="34" charset="0"/>
                <a:cs typeface="Times New Roman" panose="02020603050405020304" pitchFamily="18" charset="0"/>
              </a:rPr>
              <a:t>and</a:t>
            </a:r>
            <a:r>
              <a:rPr lang="pt-PT" sz="1100" dirty="0">
                <a:effectLst/>
                <a:latin typeface="Palatino Linotype" panose="02040502050505030304" pitchFamily="18" charset="0"/>
                <a:ea typeface="Calibri" panose="020F0502020204030204" pitchFamily="34" charset="0"/>
                <a:cs typeface="Times New Roman" panose="02020603050405020304" pitchFamily="18" charset="0"/>
              </a:rPr>
              <a:t> “Chucha”) </a:t>
            </a:r>
            <a:r>
              <a:rPr lang="pt-PT" sz="1100" dirty="0" err="1">
                <a:effectLst/>
                <a:latin typeface="Palatino Linotype" panose="02040502050505030304" pitchFamily="18" charset="0"/>
                <a:ea typeface="Calibri" panose="020F0502020204030204" pitchFamily="34" charset="0"/>
                <a:cs typeface="Times New Roman" panose="02020603050405020304" pitchFamily="18" charset="0"/>
              </a:rPr>
              <a:t>with</a:t>
            </a:r>
            <a:r>
              <a:rPr lang="pt-PT" sz="1100" dirty="0">
                <a:effectLst/>
                <a:latin typeface="Palatino Linotype" panose="02040502050505030304" pitchFamily="18" charset="0"/>
                <a:ea typeface="Calibri" panose="020F0502020204030204" pitchFamily="34" charset="0"/>
                <a:cs typeface="Times New Roman" panose="02020603050405020304" pitchFamily="18" charset="0"/>
              </a:rPr>
              <a:t> </a:t>
            </a:r>
            <a:r>
              <a:rPr lang="pt-PT" sz="1100" dirty="0" err="1">
                <a:effectLst/>
                <a:latin typeface="Palatino Linotype" panose="02040502050505030304" pitchFamily="18" charset="0"/>
                <a:ea typeface="Calibri" panose="020F0502020204030204" pitchFamily="34" charset="0"/>
                <a:cs typeface="Times New Roman" panose="02020603050405020304" pitchFamily="18" charset="0"/>
              </a:rPr>
              <a:t>two</a:t>
            </a:r>
            <a:r>
              <a:rPr lang="pt-PT" sz="1100" dirty="0">
                <a:effectLst/>
                <a:latin typeface="Palatino Linotype" panose="02040502050505030304" pitchFamily="18" charset="0"/>
                <a:ea typeface="Calibri" panose="020F0502020204030204" pitchFamily="34" charset="0"/>
                <a:cs typeface="Times New Roman" panose="02020603050405020304" pitchFamily="18" charset="0"/>
              </a:rPr>
              <a:t> </a:t>
            </a:r>
            <a:r>
              <a:rPr lang="pt-PT" sz="1100" dirty="0" err="1">
                <a:effectLst/>
                <a:latin typeface="Palatino Linotype" panose="02040502050505030304" pitchFamily="18" charset="0"/>
                <a:ea typeface="Calibri" panose="020F0502020204030204" pitchFamily="34" charset="0"/>
                <a:cs typeface="Times New Roman" panose="02020603050405020304" pitchFamily="18" charset="0"/>
              </a:rPr>
              <a:t>concentrations</a:t>
            </a:r>
            <a:r>
              <a:rPr lang="pt-PT" sz="1100" dirty="0">
                <a:effectLst/>
                <a:latin typeface="Palatino Linotype" panose="02040502050505030304" pitchFamily="18" charset="0"/>
                <a:ea typeface="Calibri" panose="020F0502020204030204" pitchFamily="34" charset="0"/>
                <a:cs typeface="Times New Roman" panose="02020603050405020304" pitchFamily="18" charset="0"/>
              </a:rPr>
              <a:t> </a:t>
            </a:r>
            <a:r>
              <a:rPr lang="pt-PT" sz="1100" dirty="0" err="1">
                <a:effectLst/>
                <a:latin typeface="Palatino Linotype" panose="02040502050505030304" pitchFamily="18" charset="0"/>
                <a:ea typeface="Calibri" panose="020F0502020204030204" pitchFamily="34" charset="0"/>
                <a:cs typeface="Times New Roman" panose="02020603050405020304" pitchFamily="18" charset="0"/>
              </a:rPr>
              <a:t>of</a:t>
            </a:r>
            <a:r>
              <a:rPr lang="pt-PT" sz="1100" dirty="0">
                <a:effectLst/>
                <a:latin typeface="Palatino Linotype" panose="02040502050505030304" pitchFamily="18" charset="0"/>
                <a:ea typeface="Calibri" panose="020F0502020204030204" pitchFamily="34" charset="0"/>
                <a:cs typeface="Times New Roman" panose="02020603050405020304" pitchFamily="18" charset="0"/>
              </a:rPr>
              <a:t> a </a:t>
            </a:r>
            <a:r>
              <a:rPr lang="pt-PT" sz="1100" dirty="0" err="1">
                <a:effectLst/>
                <a:latin typeface="Palatino Linotype" panose="02040502050505030304" pitchFamily="18" charset="0"/>
                <a:ea typeface="Calibri" panose="020F0502020204030204" pitchFamily="34" charset="0"/>
                <a:cs typeface="Times New Roman" panose="02020603050405020304" pitchFamily="18" charset="0"/>
              </a:rPr>
              <a:t>mix</a:t>
            </a:r>
            <a:r>
              <a:rPr lang="pt-PT" sz="1100" dirty="0">
                <a:effectLst/>
                <a:latin typeface="Palatino Linotype" panose="02040502050505030304" pitchFamily="18" charset="0"/>
                <a:ea typeface="Calibri" panose="020F0502020204030204" pitchFamily="34" charset="0"/>
                <a:cs typeface="Times New Roman" panose="02020603050405020304" pitchFamily="18" charset="0"/>
              </a:rPr>
              <a:t> </a:t>
            </a:r>
            <a:r>
              <a:rPr lang="pt-PT" sz="1100" dirty="0" err="1">
                <a:effectLst/>
                <a:latin typeface="Palatino Linotype" panose="02040502050505030304" pitchFamily="18" charset="0"/>
                <a:ea typeface="Calibri" panose="020F0502020204030204" pitchFamily="34" charset="0"/>
                <a:cs typeface="Times New Roman" panose="02020603050405020304" pitchFamily="18" charset="0"/>
              </a:rPr>
              <a:t>of</a:t>
            </a:r>
            <a:r>
              <a:rPr lang="pt-PT" sz="1100" dirty="0">
                <a:effectLst/>
                <a:latin typeface="Palatino Linotype" panose="02040502050505030304" pitchFamily="18" charset="0"/>
                <a:ea typeface="Calibri" panose="020F0502020204030204" pitchFamily="34" charset="0"/>
                <a:cs typeface="Times New Roman" panose="02020603050405020304" pitchFamily="18" charset="0"/>
              </a:rPr>
              <a:t> </a:t>
            </a:r>
            <a:r>
              <a:rPr lang="pt-PT" sz="1100" dirty="0" err="1">
                <a:effectLst/>
                <a:latin typeface="Palatino Linotype" panose="02040502050505030304" pitchFamily="18" charset="0"/>
                <a:ea typeface="Calibri" panose="020F0502020204030204" pitchFamily="34" charset="0"/>
                <a:cs typeface="Times New Roman" panose="02020603050405020304" pitchFamily="18" charset="0"/>
              </a:rPr>
              <a:t>two</a:t>
            </a:r>
            <a:r>
              <a:rPr lang="pt-PT" sz="1100" dirty="0">
                <a:effectLst/>
                <a:latin typeface="Palatino Linotype" panose="02040502050505030304" pitchFamily="18" charset="0"/>
                <a:ea typeface="Calibri" panose="020F0502020204030204" pitchFamily="34" charset="0"/>
                <a:cs typeface="Times New Roman" panose="02020603050405020304" pitchFamily="18" charset="0"/>
              </a:rPr>
              <a:t> </a:t>
            </a:r>
            <a:r>
              <a:rPr lang="pt-PT" sz="1100" dirty="0" err="1">
                <a:effectLst/>
                <a:latin typeface="Palatino Linotype" panose="02040502050505030304" pitchFamily="18" charset="0"/>
                <a:ea typeface="Calibri" panose="020F0502020204030204" pitchFamily="34" charset="0"/>
                <a:cs typeface="Times New Roman" panose="02020603050405020304" pitchFamily="18" charset="0"/>
              </a:rPr>
              <a:t>products</a:t>
            </a:r>
            <a:endParaRPr lang="pt-PT" sz="1100" dirty="0">
              <a:effectLst/>
              <a:latin typeface="Palatino Linotype" panose="02040502050505030304" pitchFamily="18" charset="0"/>
              <a:ea typeface="Calibri" panose="020F0502020204030204" pitchFamily="34" charset="0"/>
              <a:cs typeface="Times New Roman" panose="02020603050405020304" pitchFamily="18" charset="0"/>
            </a:endParaRPr>
          </a:p>
        </p:txBody>
      </p:sp>
      <p:sp>
        <p:nvSpPr>
          <p:cNvPr id="16" name="CaixaDeTexto 15">
            <a:extLst>
              <a:ext uri="{FF2B5EF4-FFF2-40B4-BE49-F238E27FC236}">
                <a16:creationId xmlns:a16="http://schemas.microsoft.com/office/drawing/2014/main" id="{5D84E270-6B3E-493C-B98A-F7FC04EA44FE}"/>
              </a:ext>
            </a:extLst>
          </p:cNvPr>
          <p:cNvSpPr txBox="1"/>
          <p:nvPr/>
        </p:nvSpPr>
        <p:spPr>
          <a:xfrm>
            <a:off x="530678" y="982182"/>
            <a:ext cx="8082643" cy="923330"/>
          </a:xfrm>
          <a:prstGeom prst="rect">
            <a:avLst/>
          </a:prstGeom>
          <a:noFill/>
        </p:spPr>
        <p:txBody>
          <a:bodyPr wrap="square">
            <a:spAutoFit/>
          </a:bodyPr>
          <a:lstStyle/>
          <a:p>
            <a:pPr algn="ctr"/>
            <a:r>
              <a:rPr lang="en-US" sz="1800" b="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Characterization of mineral interactions in two varieties of </a:t>
            </a:r>
            <a:r>
              <a:rPr lang="en-US" sz="1800" b="1" i="1" dirty="0" err="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Lycopersicum</a:t>
            </a:r>
            <a:r>
              <a:rPr lang="en-US" sz="1800" b="1" i="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esculentum</a:t>
            </a:r>
            <a:r>
              <a:rPr lang="en-US" sz="1800" b="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L. produced organically and enriched naturally with Fe and Zn</a:t>
            </a:r>
            <a:endParaRPr lang="pt-PT" sz="1800" b="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p>
            <a:pPr algn="ctr"/>
            <a:endParaRPr lang="en-US" sz="1800" b="1" dirty="0">
              <a:latin typeface="Palatino Linotype" panose="02040502050505030304" pitchFamily="18" charset="0"/>
            </a:endParaRPr>
          </a:p>
        </p:txBody>
      </p:sp>
      <p:sp>
        <p:nvSpPr>
          <p:cNvPr id="19" name="Retângulo 18">
            <a:extLst>
              <a:ext uri="{FF2B5EF4-FFF2-40B4-BE49-F238E27FC236}">
                <a16:creationId xmlns:a16="http://schemas.microsoft.com/office/drawing/2014/main" id="{ACB42B8B-F898-4C3B-9114-D16853F6093E}"/>
              </a:ext>
            </a:extLst>
          </p:cNvPr>
          <p:cNvSpPr/>
          <p:nvPr/>
        </p:nvSpPr>
        <p:spPr>
          <a:xfrm>
            <a:off x="145395" y="4163082"/>
            <a:ext cx="1196340" cy="708660"/>
          </a:xfrm>
          <a:prstGeom prst="rect">
            <a:avLst/>
          </a:prstGeom>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pt-PT" sz="1100" dirty="0" err="1">
                <a:effectLst/>
                <a:latin typeface="Palatino Linotype" panose="02040502050505030304" pitchFamily="18" charset="0"/>
                <a:ea typeface="Calibri" panose="020F0502020204030204" pitchFamily="34" charset="0"/>
                <a:cs typeface="Times New Roman" panose="02020603050405020304" pitchFamily="18" charset="0"/>
              </a:rPr>
              <a:t>Soil</a:t>
            </a:r>
            <a:r>
              <a:rPr lang="pt-PT" sz="1100" dirty="0">
                <a:effectLst/>
                <a:latin typeface="Palatino Linotype" panose="02040502050505030304" pitchFamily="18" charset="0"/>
                <a:ea typeface="Calibri" panose="020F0502020204030204" pitchFamily="34" charset="0"/>
                <a:cs typeface="Times New Roman" panose="02020603050405020304" pitchFamily="18" charset="0"/>
              </a:rPr>
              <a:t> </a:t>
            </a:r>
            <a:r>
              <a:rPr lang="pt-PT" sz="1100" dirty="0" err="1">
                <a:effectLst/>
                <a:latin typeface="Palatino Linotype" panose="02040502050505030304" pitchFamily="18" charset="0"/>
                <a:ea typeface="Calibri" panose="020F0502020204030204" pitchFamily="34" charset="0"/>
                <a:cs typeface="Times New Roman" panose="02020603050405020304" pitchFamily="18" charset="0"/>
              </a:rPr>
              <a:t>characterization</a:t>
            </a:r>
            <a:endParaRPr lang="pt-PT" sz="1100" dirty="0">
              <a:effectLst/>
              <a:latin typeface="Palatino Linotype" panose="02040502050505030304" pitchFamily="18" charset="0"/>
              <a:ea typeface="Calibri" panose="020F0502020204030204" pitchFamily="34" charset="0"/>
              <a:cs typeface="Times New Roman" panose="02020603050405020304" pitchFamily="18" charset="0"/>
            </a:endParaRPr>
          </a:p>
        </p:txBody>
      </p:sp>
      <p:cxnSp>
        <p:nvCxnSpPr>
          <p:cNvPr id="20" name="Conexão: Curva 19">
            <a:extLst>
              <a:ext uri="{FF2B5EF4-FFF2-40B4-BE49-F238E27FC236}">
                <a16:creationId xmlns:a16="http://schemas.microsoft.com/office/drawing/2014/main" id="{D17A0CA7-791E-4045-9098-D31F46ECA2FE}"/>
              </a:ext>
            </a:extLst>
          </p:cNvPr>
          <p:cNvCxnSpPr>
            <a:cxnSpLocks/>
          </p:cNvCxnSpPr>
          <p:nvPr/>
        </p:nvCxnSpPr>
        <p:spPr>
          <a:xfrm rot="16200000" flipH="1">
            <a:off x="461760" y="5069127"/>
            <a:ext cx="376237" cy="2"/>
          </a:xfrm>
          <a:prstGeom prst="curvedConnector3">
            <a:avLst/>
          </a:prstGeom>
          <a:ln w="19050">
            <a:tailEnd type="triangle"/>
          </a:ln>
        </p:spPr>
        <p:style>
          <a:lnRef idx="1">
            <a:schemeClr val="dk1"/>
          </a:lnRef>
          <a:fillRef idx="0">
            <a:schemeClr val="dk1"/>
          </a:fillRef>
          <a:effectRef idx="0">
            <a:schemeClr val="dk1"/>
          </a:effectRef>
          <a:fontRef idx="minor">
            <a:schemeClr val="tx1"/>
          </a:fontRef>
        </p:style>
      </p:cxnSp>
      <p:sp>
        <p:nvSpPr>
          <p:cNvPr id="21" name="Retângulo 20">
            <a:extLst>
              <a:ext uri="{FF2B5EF4-FFF2-40B4-BE49-F238E27FC236}">
                <a16:creationId xmlns:a16="http://schemas.microsoft.com/office/drawing/2014/main" id="{96C2CB93-31D0-4095-9A53-DEA38D63E96B}"/>
              </a:ext>
            </a:extLst>
          </p:cNvPr>
          <p:cNvSpPr/>
          <p:nvPr/>
        </p:nvSpPr>
        <p:spPr>
          <a:xfrm>
            <a:off x="143536" y="5284141"/>
            <a:ext cx="1286846" cy="1072209"/>
          </a:xfrm>
          <a:prstGeom prst="rect">
            <a:avLst/>
          </a:prstGeom>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pt-PT" sz="1100" dirty="0">
                <a:effectLst/>
                <a:latin typeface="Palatino Linotype" panose="02040502050505030304" pitchFamily="18" charset="0"/>
                <a:ea typeface="Calibri" panose="020F0502020204030204" pitchFamily="34" charset="0"/>
                <a:cs typeface="Times New Roman" panose="02020603050405020304" pitchFamily="18" charset="0"/>
              </a:rPr>
              <a:t>Macro </a:t>
            </a:r>
            <a:r>
              <a:rPr lang="pt-PT" sz="1100" dirty="0" err="1">
                <a:effectLst/>
                <a:latin typeface="Palatino Linotype" panose="02040502050505030304" pitchFamily="18" charset="0"/>
                <a:ea typeface="Calibri" panose="020F0502020204030204" pitchFamily="34" charset="0"/>
                <a:cs typeface="Times New Roman" panose="02020603050405020304" pitchFamily="18" charset="0"/>
              </a:rPr>
              <a:t>and</a:t>
            </a:r>
            <a:r>
              <a:rPr lang="pt-PT" sz="1100" dirty="0">
                <a:effectLst/>
                <a:latin typeface="Palatino Linotype" panose="02040502050505030304" pitchFamily="18" charset="0"/>
                <a:ea typeface="Calibri" panose="020F0502020204030204" pitchFamily="34" charset="0"/>
                <a:cs typeface="Times New Roman" panose="02020603050405020304" pitchFamily="18" charset="0"/>
              </a:rPr>
              <a:t> micro </a:t>
            </a:r>
            <a:r>
              <a:rPr lang="pt-PT" sz="1100" dirty="0" err="1">
                <a:effectLst/>
                <a:latin typeface="Palatino Linotype" panose="02040502050505030304" pitchFamily="18" charset="0"/>
                <a:ea typeface="Calibri" panose="020F0502020204030204" pitchFamily="34" charset="0"/>
                <a:cs typeface="Times New Roman" panose="02020603050405020304" pitchFamily="18" charset="0"/>
              </a:rPr>
              <a:t>elements</a:t>
            </a:r>
            <a:r>
              <a:rPr lang="pt-PT" sz="1100" dirty="0">
                <a:effectLst/>
                <a:latin typeface="Palatino Linotype" panose="02040502050505030304" pitchFamily="18" charset="0"/>
                <a:ea typeface="Calibri" panose="020F0502020204030204" pitchFamily="34" charset="0"/>
                <a:cs typeface="Times New Roman" panose="02020603050405020304" pitchFamily="18" charset="0"/>
              </a:rPr>
              <a:t> </a:t>
            </a:r>
            <a:r>
              <a:rPr lang="pt-PT" sz="1100" dirty="0" err="1">
                <a:effectLst/>
                <a:latin typeface="Palatino Linotype" panose="02040502050505030304" pitchFamily="18" charset="0"/>
                <a:ea typeface="Calibri" panose="020F0502020204030204" pitchFamily="34" charset="0"/>
                <a:cs typeface="Times New Roman" panose="02020603050405020304" pitchFamily="18" charset="0"/>
              </a:rPr>
              <a:t>content</a:t>
            </a:r>
            <a:r>
              <a:rPr lang="pt-PT" sz="1100" dirty="0">
                <a:effectLst/>
                <a:latin typeface="Palatino Linotype" panose="02040502050505030304" pitchFamily="18" charset="0"/>
                <a:ea typeface="Calibri" panose="020F0502020204030204" pitchFamily="34" charset="0"/>
                <a:cs typeface="Times New Roman" panose="02020603050405020304" pitchFamily="18" charset="0"/>
              </a:rPr>
              <a:t> (</a:t>
            </a:r>
            <a:r>
              <a:rPr lang="pt-PT" sz="1100" kern="1200" dirty="0" err="1">
                <a:solidFill>
                  <a:prstClr val="black">
                    <a:hueOff val="0"/>
                    <a:satOff val="0"/>
                    <a:lumOff val="0"/>
                    <a:alphaOff val="0"/>
                  </a:prstClr>
                </a:solidFill>
                <a:latin typeface="Palatino Linotype" panose="02040502050505030304" pitchFamily="18" charset="0"/>
              </a:rPr>
              <a:t>throught</a:t>
            </a:r>
            <a:r>
              <a:rPr lang="pt-PT" sz="1100" kern="1200" dirty="0">
                <a:solidFill>
                  <a:prstClr val="black">
                    <a:hueOff val="0"/>
                    <a:satOff val="0"/>
                    <a:lumOff val="0"/>
                    <a:alphaOff val="0"/>
                  </a:prstClr>
                </a:solidFill>
                <a:latin typeface="Palatino Linotype" panose="02040502050505030304" pitchFamily="18" charset="0"/>
              </a:rPr>
              <a:t> XRF </a:t>
            </a:r>
            <a:r>
              <a:rPr lang="pt-PT" sz="1100" kern="1200" dirty="0" err="1">
                <a:solidFill>
                  <a:prstClr val="black">
                    <a:hueOff val="0"/>
                    <a:satOff val="0"/>
                    <a:lumOff val="0"/>
                    <a:alphaOff val="0"/>
                  </a:prstClr>
                </a:solidFill>
                <a:latin typeface="Palatino Linotype" panose="02040502050505030304" pitchFamily="18" charset="0"/>
              </a:rPr>
              <a:t>analyzer</a:t>
            </a:r>
            <a:r>
              <a:rPr lang="pt-PT" sz="1100" dirty="0">
                <a:solidFill>
                  <a:prstClr val="black">
                    <a:hueOff val="0"/>
                    <a:satOff val="0"/>
                    <a:lumOff val="0"/>
                    <a:alphaOff val="0"/>
                  </a:prstClr>
                </a:solidFill>
                <a:latin typeface="Palatino Linotype" panose="02040502050505030304" pitchFamily="18" charset="0"/>
              </a:rPr>
              <a:t>)</a:t>
            </a:r>
            <a:endParaRPr lang="pt-PT" sz="1100" dirty="0">
              <a:latin typeface="Palatino Linotype" panose="02040502050505030304" pitchFamily="18" charset="0"/>
            </a:endParaRPr>
          </a:p>
        </p:txBody>
      </p:sp>
      <p:cxnSp>
        <p:nvCxnSpPr>
          <p:cNvPr id="10" name="Conexão: Curva 9">
            <a:extLst>
              <a:ext uri="{FF2B5EF4-FFF2-40B4-BE49-F238E27FC236}">
                <a16:creationId xmlns:a16="http://schemas.microsoft.com/office/drawing/2014/main" id="{148EB666-0D0C-4A5F-B2F5-00E7B788094E}"/>
              </a:ext>
            </a:extLst>
          </p:cNvPr>
          <p:cNvCxnSpPr>
            <a:cxnSpLocks/>
            <a:endCxn id="19" idx="3"/>
          </p:cNvCxnSpPr>
          <p:nvPr/>
        </p:nvCxnSpPr>
        <p:spPr>
          <a:xfrm rot="10800000">
            <a:off x="1341736" y="4517412"/>
            <a:ext cx="1794419" cy="1306770"/>
          </a:xfrm>
          <a:prstGeom prst="curvedConnector3">
            <a:avLst/>
          </a:prstGeom>
          <a:ln w="19050">
            <a:tailEnd type="triangle"/>
          </a:ln>
        </p:spPr>
        <p:style>
          <a:lnRef idx="1">
            <a:schemeClr val="dk1"/>
          </a:lnRef>
          <a:fillRef idx="0">
            <a:schemeClr val="dk1"/>
          </a:fillRef>
          <a:effectRef idx="0">
            <a:schemeClr val="dk1"/>
          </a:effectRef>
          <a:fontRef idx="minor">
            <a:schemeClr val="tx1"/>
          </a:fontRef>
        </p:style>
      </p:cxnSp>
      <p:sp>
        <p:nvSpPr>
          <p:cNvPr id="11" name="Retângulo 10">
            <a:extLst>
              <a:ext uri="{FF2B5EF4-FFF2-40B4-BE49-F238E27FC236}">
                <a16:creationId xmlns:a16="http://schemas.microsoft.com/office/drawing/2014/main" id="{79AD98D1-1E10-4FC3-A065-7373A1DE6261}"/>
              </a:ext>
            </a:extLst>
          </p:cNvPr>
          <p:cNvSpPr/>
          <p:nvPr/>
        </p:nvSpPr>
        <p:spPr>
          <a:xfrm>
            <a:off x="5727192" y="5363027"/>
            <a:ext cx="1711015" cy="1186874"/>
          </a:xfrm>
          <a:prstGeom prst="rect">
            <a:avLst/>
          </a:prstGeom>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pt-PT" sz="1100" dirty="0" err="1">
                <a:effectLst/>
                <a:latin typeface="Palatino Linotype" panose="02040502050505030304" pitchFamily="18" charset="0"/>
                <a:ea typeface="Calibri" panose="020F0502020204030204" pitchFamily="34" charset="0"/>
                <a:cs typeface="Times New Roman" panose="02020603050405020304" pitchFamily="18" charset="0"/>
              </a:rPr>
              <a:t>Accumulation</a:t>
            </a:r>
            <a:r>
              <a:rPr lang="pt-PT" sz="1100" dirty="0">
                <a:effectLst/>
                <a:latin typeface="Palatino Linotype" panose="02040502050505030304" pitchFamily="18" charset="0"/>
                <a:ea typeface="Calibri" panose="020F0502020204030204" pitchFamily="34" charset="0"/>
                <a:cs typeface="Times New Roman" panose="02020603050405020304" pitchFamily="18" charset="0"/>
              </a:rPr>
              <a:t> </a:t>
            </a:r>
            <a:r>
              <a:rPr lang="pt-PT" sz="1100" dirty="0">
                <a:latin typeface="Palatino Linotype" panose="02040502050505030304" pitchFamily="18" charset="0"/>
                <a:ea typeface="Calibri" panose="020F0502020204030204" pitchFamily="34" charset="0"/>
                <a:cs typeface="Times New Roman" panose="02020603050405020304" pitchFamily="18" charset="0"/>
              </a:rPr>
              <a:t>macro </a:t>
            </a:r>
            <a:r>
              <a:rPr lang="pt-PT" sz="1100" dirty="0" err="1">
                <a:latin typeface="Palatino Linotype" panose="02040502050505030304" pitchFamily="18" charset="0"/>
                <a:ea typeface="Calibri" panose="020F0502020204030204" pitchFamily="34" charset="0"/>
                <a:cs typeface="Times New Roman" panose="02020603050405020304" pitchFamily="18" charset="0"/>
              </a:rPr>
              <a:t>and</a:t>
            </a:r>
            <a:r>
              <a:rPr lang="pt-PT" sz="1100" dirty="0">
                <a:latin typeface="Palatino Linotype" panose="02040502050505030304" pitchFamily="18" charset="0"/>
                <a:ea typeface="Calibri" panose="020F0502020204030204" pitchFamily="34" charset="0"/>
                <a:cs typeface="Times New Roman" panose="02020603050405020304" pitchFamily="18" charset="0"/>
              </a:rPr>
              <a:t> micro </a:t>
            </a:r>
            <a:r>
              <a:rPr lang="pt-PT" sz="1100" dirty="0" err="1">
                <a:latin typeface="Palatino Linotype" panose="02040502050505030304" pitchFamily="18" charset="0"/>
                <a:ea typeface="Calibri" panose="020F0502020204030204" pitchFamily="34" charset="0"/>
                <a:cs typeface="Times New Roman" panose="02020603050405020304" pitchFamily="18" charset="0"/>
              </a:rPr>
              <a:t>elements</a:t>
            </a:r>
            <a:r>
              <a:rPr lang="pt-PT" sz="1100" dirty="0">
                <a:latin typeface="Palatino Linotype" panose="02040502050505030304" pitchFamily="18" charset="0"/>
                <a:ea typeface="Calibri" panose="020F0502020204030204" pitchFamily="34" charset="0"/>
                <a:cs typeface="Times New Roman" panose="02020603050405020304" pitchFamily="18" charset="0"/>
              </a:rPr>
              <a:t> </a:t>
            </a:r>
            <a:r>
              <a:rPr lang="pt-PT" sz="1100" dirty="0" err="1">
                <a:latin typeface="Palatino Linotype" panose="02040502050505030304" pitchFamily="18" charset="0"/>
                <a:ea typeface="Calibri" panose="020F0502020204030204" pitchFamily="34" charset="0"/>
                <a:cs typeface="Times New Roman" panose="02020603050405020304" pitchFamily="18" charset="0"/>
              </a:rPr>
              <a:t>after</a:t>
            </a:r>
            <a:r>
              <a:rPr lang="pt-PT" sz="1100" dirty="0">
                <a:latin typeface="Palatino Linotype" panose="02040502050505030304" pitchFamily="18" charset="0"/>
                <a:ea typeface="Calibri" panose="020F0502020204030204" pitchFamily="34" charset="0"/>
                <a:cs typeface="Times New Roman" panose="02020603050405020304" pitchFamily="18" charset="0"/>
              </a:rPr>
              <a:t> </a:t>
            </a:r>
            <a:r>
              <a:rPr lang="pt-PT" sz="1100" dirty="0" err="1">
                <a:latin typeface="Palatino Linotype" panose="02040502050505030304" pitchFamily="18" charset="0"/>
                <a:ea typeface="Calibri" panose="020F0502020204030204" pitchFamily="34" charset="0"/>
                <a:cs typeface="Times New Roman" panose="02020603050405020304" pitchFamily="18" charset="0"/>
              </a:rPr>
              <a:t>two</a:t>
            </a:r>
            <a:r>
              <a:rPr lang="pt-PT" sz="1100" dirty="0">
                <a:latin typeface="Palatino Linotype" panose="02040502050505030304" pitchFamily="18" charset="0"/>
                <a:ea typeface="Calibri" panose="020F0502020204030204" pitchFamily="34" charset="0"/>
                <a:cs typeface="Times New Roman" panose="02020603050405020304" pitchFamily="18" charset="0"/>
              </a:rPr>
              <a:t> foliar </a:t>
            </a:r>
            <a:r>
              <a:rPr lang="pt-PT" sz="1100" dirty="0" err="1">
                <a:latin typeface="Palatino Linotype" panose="02040502050505030304" pitchFamily="18" charset="0"/>
                <a:ea typeface="Calibri" panose="020F0502020204030204" pitchFamily="34" charset="0"/>
                <a:cs typeface="Times New Roman" panose="02020603050405020304" pitchFamily="18" charset="0"/>
              </a:rPr>
              <a:t>applications</a:t>
            </a:r>
            <a:r>
              <a:rPr lang="pt-PT" sz="1100" dirty="0">
                <a:latin typeface="Palatino Linotype" panose="02040502050505030304" pitchFamily="18" charset="0"/>
                <a:ea typeface="Calibri" panose="020F0502020204030204" pitchFamily="34" charset="0"/>
                <a:cs typeface="Times New Roman" panose="02020603050405020304" pitchFamily="18" charset="0"/>
              </a:rPr>
              <a:t> (</a:t>
            </a:r>
            <a:r>
              <a:rPr lang="pt-PT" sz="1100" dirty="0" err="1">
                <a:latin typeface="Palatino Linotype" panose="02040502050505030304" pitchFamily="18" charset="0"/>
                <a:ea typeface="Calibri" panose="020F0502020204030204" pitchFamily="34" charset="0"/>
                <a:cs typeface="Times New Roman" panose="02020603050405020304" pitchFamily="18" charset="0"/>
              </a:rPr>
              <a:t>leaves</a:t>
            </a:r>
            <a:r>
              <a:rPr lang="pt-PT" sz="1100" dirty="0">
                <a:latin typeface="Palatino Linotype" panose="02040502050505030304" pitchFamily="18" charset="0"/>
                <a:ea typeface="Calibri" panose="020F0502020204030204" pitchFamily="34" charset="0"/>
                <a:cs typeface="Times New Roman" panose="02020603050405020304" pitchFamily="18" charset="0"/>
              </a:rPr>
              <a:t> </a:t>
            </a:r>
            <a:r>
              <a:rPr lang="pt-PT" sz="1100" dirty="0" err="1">
                <a:latin typeface="Palatino Linotype" panose="02040502050505030304" pitchFamily="18" charset="0"/>
                <a:ea typeface="Calibri" panose="020F0502020204030204" pitchFamily="34" charset="0"/>
                <a:cs typeface="Times New Roman" panose="02020603050405020304" pitchFamily="18" charset="0"/>
              </a:rPr>
              <a:t>and</a:t>
            </a:r>
            <a:r>
              <a:rPr lang="pt-PT" sz="1100" dirty="0">
                <a:latin typeface="Palatino Linotype" panose="02040502050505030304" pitchFamily="18" charset="0"/>
                <a:ea typeface="Calibri" panose="020F0502020204030204" pitchFamily="34" charset="0"/>
                <a:cs typeface="Times New Roman" panose="02020603050405020304" pitchFamily="18" charset="0"/>
              </a:rPr>
              <a:t> </a:t>
            </a:r>
            <a:r>
              <a:rPr lang="pt-PT" sz="1100">
                <a:latin typeface="Palatino Linotype" panose="02040502050505030304" pitchFamily="18" charset="0"/>
                <a:ea typeface="Calibri" panose="020F0502020204030204" pitchFamily="34" charset="0"/>
                <a:cs typeface="Times New Roman" panose="02020603050405020304" pitchFamily="18" charset="0"/>
              </a:rPr>
              <a:t>tomatoes) </a:t>
            </a:r>
            <a:r>
              <a:rPr lang="pt-PT" sz="1100" kern="1200" dirty="0" err="1">
                <a:solidFill>
                  <a:prstClr val="black">
                    <a:hueOff val="0"/>
                    <a:satOff val="0"/>
                    <a:lumOff val="0"/>
                    <a:alphaOff val="0"/>
                  </a:prstClr>
                </a:solidFill>
                <a:latin typeface="Palatino Linotype" panose="02040502050505030304" pitchFamily="18" charset="0"/>
              </a:rPr>
              <a:t>throught</a:t>
            </a:r>
            <a:r>
              <a:rPr lang="pt-PT" sz="1100" kern="1200" dirty="0">
                <a:solidFill>
                  <a:prstClr val="black">
                    <a:hueOff val="0"/>
                    <a:satOff val="0"/>
                    <a:lumOff val="0"/>
                    <a:alphaOff val="0"/>
                  </a:prstClr>
                </a:solidFill>
                <a:latin typeface="Palatino Linotype" panose="02040502050505030304" pitchFamily="18" charset="0"/>
              </a:rPr>
              <a:t> XRF </a:t>
            </a:r>
            <a:r>
              <a:rPr lang="pt-PT" sz="1100" kern="1200" dirty="0" err="1">
                <a:solidFill>
                  <a:prstClr val="black">
                    <a:hueOff val="0"/>
                    <a:satOff val="0"/>
                    <a:lumOff val="0"/>
                    <a:alphaOff val="0"/>
                  </a:prstClr>
                </a:solidFill>
                <a:latin typeface="Palatino Linotype" panose="02040502050505030304" pitchFamily="18" charset="0"/>
              </a:rPr>
              <a:t>analyzer</a:t>
            </a:r>
            <a:endParaRPr lang="pt-PT" sz="1100" dirty="0">
              <a:effectLst/>
              <a:latin typeface="Palatino Linotype" panose="02040502050505030304" pitchFamily="18" charset="0"/>
              <a:ea typeface="Calibri" panose="020F0502020204030204" pitchFamily="34" charset="0"/>
              <a:cs typeface="Times New Roman" panose="02020603050405020304" pitchFamily="18" charset="0"/>
            </a:endParaRPr>
          </a:p>
        </p:txBody>
      </p:sp>
      <p:cxnSp>
        <p:nvCxnSpPr>
          <p:cNvPr id="23" name="Conexão: Curva 22">
            <a:extLst>
              <a:ext uri="{FF2B5EF4-FFF2-40B4-BE49-F238E27FC236}">
                <a16:creationId xmlns:a16="http://schemas.microsoft.com/office/drawing/2014/main" id="{9ECDDEA6-9C0B-4D73-BB5F-02E36E00BC85}"/>
              </a:ext>
            </a:extLst>
          </p:cNvPr>
          <p:cNvCxnSpPr>
            <a:cxnSpLocks/>
          </p:cNvCxnSpPr>
          <p:nvPr/>
        </p:nvCxnSpPr>
        <p:spPr>
          <a:xfrm rot="16200000" flipH="1">
            <a:off x="4654716" y="4199249"/>
            <a:ext cx="1303934" cy="994977"/>
          </a:xfrm>
          <a:prstGeom prst="curvedConnector3">
            <a:avLst/>
          </a:prstGeom>
          <a:ln w="19050">
            <a:tailEnd type="triangle"/>
          </a:ln>
        </p:spPr>
        <p:style>
          <a:lnRef idx="1">
            <a:schemeClr val="dk1"/>
          </a:lnRef>
          <a:fillRef idx="0">
            <a:schemeClr val="dk1"/>
          </a:fillRef>
          <a:effectRef idx="0">
            <a:schemeClr val="dk1"/>
          </a:effectRef>
          <a:fontRef idx="minor">
            <a:schemeClr val="tx1"/>
          </a:fontRef>
        </p:style>
      </p:cxnSp>
      <p:sp>
        <p:nvSpPr>
          <p:cNvPr id="22" name="CaixaDeTexto 21">
            <a:extLst>
              <a:ext uri="{FF2B5EF4-FFF2-40B4-BE49-F238E27FC236}">
                <a16:creationId xmlns:a16="http://schemas.microsoft.com/office/drawing/2014/main" id="{EA78E1A6-0010-41DD-B1DC-E87AAA92288A}"/>
              </a:ext>
            </a:extLst>
          </p:cNvPr>
          <p:cNvSpPr txBox="1"/>
          <p:nvPr/>
        </p:nvSpPr>
        <p:spPr>
          <a:xfrm>
            <a:off x="3118216" y="6277139"/>
            <a:ext cx="4577442" cy="338554"/>
          </a:xfrm>
          <a:prstGeom prst="rect">
            <a:avLst/>
          </a:prstGeom>
          <a:noFill/>
        </p:spPr>
        <p:txBody>
          <a:bodyPr wrap="square">
            <a:spAutoFit/>
          </a:bodyPr>
          <a:lstStyle/>
          <a:p>
            <a:r>
              <a:rPr lang="pt-PT" sz="1600" b="1" i="1" dirty="0" err="1">
                <a:effectLst/>
                <a:latin typeface="Palatino Linotype" panose="02040502050505030304" pitchFamily="18" charset="0"/>
              </a:rPr>
              <a:t>Solanum</a:t>
            </a:r>
            <a:r>
              <a:rPr lang="pt-PT" sz="1600" b="1" i="1" dirty="0">
                <a:effectLst/>
                <a:latin typeface="Palatino Linotype" panose="02040502050505030304" pitchFamily="18" charset="0"/>
              </a:rPr>
              <a:t> </a:t>
            </a:r>
            <a:r>
              <a:rPr lang="pt-PT" sz="1600" b="1" i="1" dirty="0" err="1">
                <a:effectLst/>
                <a:latin typeface="Palatino Linotype" panose="02040502050505030304" pitchFamily="18" charset="0"/>
              </a:rPr>
              <a:t>lycopersicum</a:t>
            </a:r>
            <a:r>
              <a:rPr lang="pt-PT" sz="1600" b="1" i="1" dirty="0">
                <a:effectLst/>
                <a:latin typeface="Palatino Linotype" panose="02040502050505030304" pitchFamily="18" charset="0"/>
              </a:rPr>
              <a:t> </a:t>
            </a:r>
            <a:r>
              <a:rPr lang="pt-PT" sz="1600" b="1" i="0" dirty="0">
                <a:effectLst/>
                <a:latin typeface="Palatino Linotype" panose="02040502050505030304" pitchFamily="18" charset="0"/>
              </a:rPr>
              <a:t>L.</a:t>
            </a:r>
            <a:endParaRPr lang="pt-PT" sz="1600" dirty="0">
              <a:latin typeface="Palatino Linotype" panose="02040502050505030304" pitchFamily="18" charset="0"/>
            </a:endParaRPr>
          </a:p>
        </p:txBody>
      </p:sp>
      <p:cxnSp>
        <p:nvCxnSpPr>
          <p:cNvPr id="24" name="Conexão: Curva 23">
            <a:extLst>
              <a:ext uri="{FF2B5EF4-FFF2-40B4-BE49-F238E27FC236}">
                <a16:creationId xmlns:a16="http://schemas.microsoft.com/office/drawing/2014/main" id="{1DAFC498-E8AD-420C-BCFE-5B7F2141E948}"/>
              </a:ext>
            </a:extLst>
          </p:cNvPr>
          <p:cNvCxnSpPr>
            <a:cxnSpLocks/>
          </p:cNvCxnSpPr>
          <p:nvPr/>
        </p:nvCxnSpPr>
        <p:spPr>
          <a:xfrm rot="16200000" flipH="1">
            <a:off x="5066525" y="3993119"/>
            <a:ext cx="1795391" cy="732861"/>
          </a:xfrm>
          <a:prstGeom prst="curvedConnector3">
            <a:avLst>
              <a:gd name="adj1" fmla="val 50000"/>
            </a:avLst>
          </a:prstGeom>
          <a:ln w="1905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4155464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812165"/>
            <a:ext cx="7924800" cy="6155531"/>
          </a:xfrm>
          <a:prstGeom prst="rect">
            <a:avLst/>
          </a:prstGeom>
          <a:noFill/>
        </p:spPr>
        <p:txBody>
          <a:bodyPr wrap="square" rtlCol="0">
            <a:spAutoFit/>
          </a:bodyPr>
          <a:lstStyle/>
          <a:p>
            <a:pPr algn="just"/>
            <a:r>
              <a:rPr lang="fr-FR" b="1" dirty="0">
                <a:latin typeface="Palatino Linotype" panose="02040502050505030304" pitchFamily="18" charset="0"/>
              </a:rPr>
              <a:t>Abstract: </a:t>
            </a:r>
            <a:r>
              <a:rPr lang="en-US" sz="18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Plants need certain micronutrients for normal and healthy growth, namely iron and zinc. However, Fe and Zn have low kinetic mobility in soils and in plants. In fact, in tomatoes plants, Fe showed low mobility in phloem and due to soil interactions, that can reduce Fe uptake, foliar spraying is one of the most effective strategies to deal with this soil-plant interaction. Nevertheless, foliar sprayings with Zn presented an increase in its content in the edible part of plants. In this context, mineral interactions were monitored in two commercial varieties (“</a:t>
            </a:r>
            <a:r>
              <a:rPr lang="en-US" sz="1800" dirty="0" err="1">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maçã</a:t>
            </a:r>
            <a:r>
              <a:rPr lang="en-US" sz="18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 and “</a:t>
            </a:r>
            <a:r>
              <a:rPr lang="en-US" sz="1800" dirty="0" err="1">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chucha</a:t>
            </a:r>
            <a:r>
              <a:rPr lang="en-US" sz="18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 of </a:t>
            </a:r>
            <a:r>
              <a:rPr lang="en-US" sz="1800" i="1" dirty="0" err="1">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Lycopersicum</a:t>
            </a:r>
            <a:r>
              <a:rPr lang="en-US" sz="1800" i="1"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 esculentum</a:t>
            </a:r>
            <a:r>
              <a:rPr lang="en-US" sz="18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 L. after two foliar sprays with a mix of two products of Fe and Zn (treatment 1 and 2), following an organic production mode. In leaves of the two varieties, Zn showed a higher content in treatment 1. Yet, considering Fe, “</a:t>
            </a:r>
            <a:r>
              <a:rPr lang="en-US" sz="1800" dirty="0" err="1">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maçã</a:t>
            </a:r>
            <a:r>
              <a:rPr lang="en-US" sz="18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 variety also showed a higher content in treatment 1, unlike “</a:t>
            </a:r>
            <a:r>
              <a:rPr lang="en-US" sz="1800" dirty="0" err="1">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chucha</a:t>
            </a:r>
            <a:r>
              <a:rPr lang="en-US" sz="18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 variety, which presented a higher content in treatment 2. Regarding tomatoes of “</a:t>
            </a:r>
            <a:r>
              <a:rPr lang="en-US" sz="1800" dirty="0" err="1">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maçã</a:t>
            </a:r>
            <a:r>
              <a:rPr lang="en-US" sz="18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 variety, Zn showed an antagonistic trend with Ca, K and S. In conclusion, after two foliar sprays of Fe and Zn, in tomatoes, there was possible to identify a nutrient interaction between other minerals mainly in “</a:t>
            </a:r>
            <a:r>
              <a:rPr lang="en-US" sz="1800" dirty="0" err="1">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maçã</a:t>
            </a:r>
            <a:r>
              <a:rPr lang="en-US" sz="18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 variety, although both varieties were produced under the same soil conditions. </a:t>
            </a:r>
          </a:p>
          <a:p>
            <a:endParaRPr lang="en-US" sz="1600" dirty="0">
              <a:latin typeface="Palatino Linotype" panose="02040502050505030304" pitchFamily="18" charset="0"/>
            </a:endParaRPr>
          </a:p>
          <a:p>
            <a:r>
              <a:rPr lang="en-US" sz="1600" b="1" dirty="0">
                <a:latin typeface="Palatino Linotype" panose="02040502050505030304" pitchFamily="18" charset="0"/>
              </a:rPr>
              <a:t>Keywords</a:t>
            </a:r>
            <a:r>
              <a:rPr lang="en-US" sz="1600" dirty="0">
                <a:latin typeface="Palatino Linotype" panose="02040502050505030304" pitchFamily="18" charset="0"/>
              </a:rPr>
              <a:t>: </a:t>
            </a:r>
            <a:r>
              <a:rPr lang="en-US" sz="18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Biofortification;</a:t>
            </a:r>
            <a:r>
              <a:rPr lang="en-US" sz="1800" i="1"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 </a:t>
            </a:r>
            <a:r>
              <a:rPr lang="en-US" sz="1800" i="1" dirty="0" err="1">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Lycopersicum</a:t>
            </a:r>
            <a:r>
              <a:rPr lang="en-US" sz="1800" i="1"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 esculentum</a:t>
            </a:r>
            <a:r>
              <a:rPr lang="en-US" sz="18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 L.; Organic tomato production.</a:t>
            </a:r>
            <a:endParaRPr lang="fr-FR" dirty="0">
              <a:latin typeface="Palatino Linotype" panose="02040502050505030304" pitchFamily="18" charset="0"/>
            </a:endParaRPr>
          </a:p>
          <a:p>
            <a:endParaRPr lang="fr-FR" dirty="0">
              <a:latin typeface="Palatino Linotype" panose="02040502050505030304" pitchFamily="18" charset="0"/>
            </a:endParaRPr>
          </a:p>
        </p:txBody>
      </p:sp>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3</a:t>
            </a:fld>
            <a:endParaRPr lang="fr-FR">
              <a:latin typeface="Palatino Linotype" panose="02040502050505030304" pitchFamily="18" charset="0"/>
            </a:endParaRPr>
          </a:p>
        </p:txBody>
      </p:sp>
      <p:pic>
        <p:nvPicPr>
          <p:cNvPr id="3" name="Picture 2">
            <a:extLst>
              <a:ext uri="{FF2B5EF4-FFF2-40B4-BE49-F238E27FC236}">
                <a16:creationId xmlns:a16="http://schemas.microsoft.com/office/drawing/2014/main" id="{76D615C3-7EE5-4573-BC85-0519178E7C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1000" y="5715000"/>
            <a:ext cx="1143000" cy="1143000"/>
          </a:xfrm>
          <a:prstGeom prst="rect">
            <a:avLst/>
          </a:prstGeom>
        </p:spPr>
      </p:pic>
    </p:spTree>
    <p:extLst>
      <p:ext uri="{BB962C8B-B14F-4D97-AF65-F5344CB8AC3E}">
        <p14:creationId xmlns:p14="http://schemas.microsoft.com/office/powerpoint/2010/main" val="20995262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609600"/>
            <a:ext cx="8153400" cy="830997"/>
          </a:xfrm>
          <a:prstGeom prst="rect">
            <a:avLst/>
          </a:prstGeom>
          <a:noFill/>
        </p:spPr>
        <p:txBody>
          <a:bodyPr wrap="square" rtlCol="0">
            <a:spAutoFit/>
          </a:bodyPr>
          <a:lstStyle/>
          <a:p>
            <a:r>
              <a:rPr lang="fr-FR" sz="2400" b="1" dirty="0">
                <a:latin typeface="Palatino Linotype" panose="02040502050505030304" pitchFamily="18" charset="0"/>
              </a:rPr>
              <a:t>Materials and Methods</a:t>
            </a:r>
          </a:p>
          <a:p>
            <a:endParaRPr lang="fr-FR" sz="2400" b="1" dirty="0">
              <a:latin typeface="Palatino Linotype" panose="02040502050505030304" pitchFamily="18" charset="0"/>
            </a:endParaRPr>
          </a:p>
        </p:txBody>
      </p:sp>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4</a:t>
            </a:fld>
            <a:endParaRPr lang="fr-FR">
              <a:latin typeface="Palatino Linotype" panose="02040502050505030304" pitchFamily="18" charset="0"/>
            </a:endParaRPr>
          </a:p>
        </p:txBody>
      </p:sp>
      <p:pic>
        <p:nvPicPr>
          <p:cNvPr id="8" name="Picture 7">
            <a:extLst>
              <a:ext uri="{FF2B5EF4-FFF2-40B4-BE49-F238E27FC236}">
                <a16:creationId xmlns:a16="http://schemas.microsoft.com/office/drawing/2014/main" id="{7A4322FC-DADD-4F95-8914-40DEFBB9C9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1000" y="5715000"/>
            <a:ext cx="1143000" cy="1143000"/>
          </a:xfrm>
          <a:prstGeom prst="rect">
            <a:avLst/>
          </a:prstGeom>
        </p:spPr>
      </p:pic>
      <p:graphicFrame>
        <p:nvGraphicFramePr>
          <p:cNvPr id="6" name="Diagrama 5">
            <a:extLst>
              <a:ext uri="{FF2B5EF4-FFF2-40B4-BE49-F238E27FC236}">
                <a16:creationId xmlns:a16="http://schemas.microsoft.com/office/drawing/2014/main" id="{8AC13217-6D18-4169-BB6D-5847EE78C0DC}"/>
              </a:ext>
            </a:extLst>
          </p:cNvPr>
          <p:cNvGraphicFramePr/>
          <p:nvPr>
            <p:extLst>
              <p:ext uri="{D42A27DB-BD31-4B8C-83A1-F6EECF244321}">
                <p14:modId xmlns:p14="http://schemas.microsoft.com/office/powerpoint/2010/main" val="3791085979"/>
              </p:ext>
            </p:extLst>
          </p:nvPr>
        </p:nvGraphicFramePr>
        <p:xfrm>
          <a:off x="89720" y="956676"/>
          <a:ext cx="6096000" cy="50901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623610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609600"/>
            <a:ext cx="8153400" cy="461665"/>
          </a:xfrm>
          <a:prstGeom prst="rect">
            <a:avLst/>
          </a:prstGeom>
          <a:noFill/>
        </p:spPr>
        <p:txBody>
          <a:bodyPr wrap="square" rtlCol="0">
            <a:spAutoFit/>
          </a:bodyPr>
          <a:lstStyle/>
          <a:p>
            <a:r>
              <a:rPr lang="fr-FR" sz="2400" b="1" dirty="0" err="1">
                <a:latin typeface="Palatino Linotype" panose="02040502050505030304" pitchFamily="18" charset="0"/>
              </a:rPr>
              <a:t>Introdution</a:t>
            </a:r>
            <a:endParaRPr lang="fr-FR" sz="2400" b="1" dirty="0">
              <a:latin typeface="Palatino Linotype" panose="02040502050505030304" pitchFamily="18" charset="0"/>
            </a:endParaRPr>
          </a:p>
        </p:txBody>
      </p:sp>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5</a:t>
            </a:fld>
            <a:endParaRPr lang="fr-FR">
              <a:latin typeface="Palatino Linotype" panose="02040502050505030304" pitchFamily="18" charset="0"/>
            </a:endParaRPr>
          </a:p>
        </p:txBody>
      </p:sp>
      <p:pic>
        <p:nvPicPr>
          <p:cNvPr id="8" name="Picture 7">
            <a:extLst>
              <a:ext uri="{FF2B5EF4-FFF2-40B4-BE49-F238E27FC236}">
                <a16:creationId xmlns:a16="http://schemas.microsoft.com/office/drawing/2014/main" id="{7A4322FC-DADD-4F95-8914-40DEFBB9C9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1000" y="5715000"/>
            <a:ext cx="1143000" cy="1143000"/>
          </a:xfrm>
          <a:prstGeom prst="rect">
            <a:avLst/>
          </a:prstGeom>
        </p:spPr>
      </p:pic>
      <p:sp>
        <p:nvSpPr>
          <p:cNvPr id="9" name="CaixaDeTexto 8">
            <a:extLst>
              <a:ext uri="{FF2B5EF4-FFF2-40B4-BE49-F238E27FC236}">
                <a16:creationId xmlns:a16="http://schemas.microsoft.com/office/drawing/2014/main" id="{DCE1D1E8-1110-4EF7-B228-3B5AB80B8591}"/>
              </a:ext>
            </a:extLst>
          </p:cNvPr>
          <p:cNvSpPr txBox="1"/>
          <p:nvPr/>
        </p:nvSpPr>
        <p:spPr>
          <a:xfrm>
            <a:off x="566584" y="1071265"/>
            <a:ext cx="8239432" cy="6217087"/>
          </a:xfrm>
          <a:prstGeom prst="rect">
            <a:avLst/>
          </a:prstGeom>
          <a:noFill/>
        </p:spPr>
        <p:txBody>
          <a:bodyPr wrap="square">
            <a:spAutoFit/>
          </a:bodyPr>
          <a:lstStyle/>
          <a:p>
            <a:pPr marL="88900" indent="266700" algn="just">
              <a:lnSpc>
                <a:spcPct val="95000"/>
              </a:lnSpc>
            </a:pPr>
            <a:r>
              <a:rPr lang="en-US" sz="16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Plants need 16 essential nutrients for normal growth and development, being 3 of them (C, H and O) obtained from the atmosphere and soil water, whereas the remain elements are N, P, K, Ca, Mg, S, Fe, Zn, Mn, Cu, B, Mo, and Cl, are collected from soil minerals, organic matter or though fertilizers (Silva &amp; Uchida, 200). Regarding Fe (required as Fe</a:t>
            </a:r>
            <a:r>
              <a:rPr lang="en-US" sz="1600" baseline="30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2+</a:t>
            </a:r>
            <a:r>
              <a:rPr lang="en-US" sz="16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 and/or Fe</a:t>
            </a:r>
            <a:r>
              <a:rPr lang="en-US" sz="1600" baseline="30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3+</a:t>
            </a:r>
            <a:r>
              <a:rPr lang="en-US" sz="16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 and Zn (required as Zn</a:t>
            </a:r>
            <a:r>
              <a:rPr lang="en-US" sz="1600" baseline="30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2+</a:t>
            </a:r>
            <a:r>
              <a:rPr lang="en-US" sz="16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 are classified as micronutrients based on plants requirements and fertilization needs (Pagani et al., 2013). </a:t>
            </a:r>
            <a:r>
              <a:rPr lang="en-US" sz="16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However, some studies indicate that Zn translocation occurred though xylem (Pearson et al., 1995; Haslett et al., 2001; Broadley et al., 2007;Tsoney &amp; </a:t>
            </a:r>
            <a:r>
              <a:rPr lang="en-US" sz="1600" dirty="0" err="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Lidon</a:t>
            </a:r>
            <a:r>
              <a:rPr lang="en-US" sz="16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2012) and phloem (Pearson et al., 1995; Haslett et al., 2011). Regarding Fe, presents a low mobility in tomato plants, namely in phloem (Guzmán et al., 1990; </a:t>
            </a:r>
            <a:r>
              <a:rPr lang="en-US" sz="1600" dirty="0" err="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Marschner</a:t>
            </a:r>
            <a:r>
              <a:rPr lang="en-US" sz="16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2012) and due to soil interactions, that can reduce Fe uptake, foliar spraying is considered one of the most effective strategies (Pagani et al., 2013; Sakya &amp; </a:t>
            </a:r>
            <a:r>
              <a:rPr lang="en-US" sz="1600" dirty="0" err="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Sulandajari</a:t>
            </a:r>
            <a:r>
              <a:rPr lang="en-US" sz="16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2019). Nevertheless, in horticultural crops, foliar fertilization is widely used (</a:t>
            </a:r>
            <a:r>
              <a:rPr lang="en-US" sz="1600" dirty="0" err="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Alshaal</a:t>
            </a:r>
            <a:r>
              <a:rPr lang="en-US" sz="16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&amp; El-</a:t>
            </a:r>
            <a:r>
              <a:rPr lang="en-US" sz="1600" dirty="0" err="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Ramady</a:t>
            </a:r>
            <a:r>
              <a:rPr lang="en-US" sz="16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2017), being an important agricultural practice where nutrients are applied straight through plant foliage (Carrasco-Gil et al., 2016). The application through leaves is a faster and more efficient way to provide essential nutrients for plants compared to soil applications (</a:t>
            </a:r>
            <a:r>
              <a:rPr lang="en-US" sz="1600" dirty="0" err="1">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rPr>
              <a:t>Alshaal</a:t>
            </a:r>
            <a:r>
              <a:rPr lang="en-US" sz="1600" dirty="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rPr>
              <a:t> &amp; El-</a:t>
            </a:r>
            <a:r>
              <a:rPr lang="en-US" sz="1600" dirty="0" err="1">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rPr>
              <a:t>Ramady</a:t>
            </a:r>
            <a:r>
              <a:rPr lang="en-US" sz="1600" dirty="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rPr>
              <a:t>, 2017; </a:t>
            </a:r>
            <a:r>
              <a:rPr lang="en-US" sz="16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Sakya &amp; </a:t>
            </a:r>
            <a:r>
              <a:rPr lang="en-US" sz="1600" dirty="0" err="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Sulandajari</a:t>
            </a:r>
            <a:r>
              <a:rPr lang="en-US" sz="1600" dirty="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rPr>
              <a:t>, 2019)</a:t>
            </a:r>
            <a:r>
              <a:rPr lang="en-US" sz="16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In fact, considering the important roles that both Zn and Fe perform in plants and being tomato (</a:t>
            </a:r>
            <a:r>
              <a:rPr lang="en-US" sz="1600" i="1" dirty="0" err="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Lycopersicum</a:t>
            </a:r>
            <a:r>
              <a:rPr lang="en-US" sz="1600" i="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esculentum</a:t>
            </a:r>
            <a:r>
              <a:rPr lang="en-US" sz="16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L.) considered one of the most important horticultural crops globally (constituting an excellent source of mineral, vitamins, and antioxidants) (</a:t>
            </a:r>
            <a:r>
              <a:rPr lang="en-US" sz="1600" dirty="0" err="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Hédiji</a:t>
            </a:r>
            <a:r>
              <a:rPr lang="en-US" sz="16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et al., 2015), this study aimed to monitor and understand nutrition interactions in two commercial varieties (“</a:t>
            </a:r>
            <a:r>
              <a:rPr lang="en-US" sz="1600" dirty="0" err="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Maçã</a:t>
            </a:r>
            <a:r>
              <a:rPr lang="en-US" sz="16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and “</a:t>
            </a:r>
            <a:r>
              <a:rPr lang="en-US" sz="1600" dirty="0" err="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Chucha</a:t>
            </a:r>
            <a:r>
              <a:rPr lang="en-US" sz="16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heavily consumed after two foliar sprays carried out with a mix of two products of Fe and Zn, following an organic production mode.</a:t>
            </a:r>
            <a:endParaRPr lang="pt-PT" sz="16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p>
            <a:pPr marL="1656080" indent="269875" algn="just">
              <a:lnSpc>
                <a:spcPct val="95000"/>
              </a:lnSpc>
            </a:pPr>
            <a:r>
              <a:rPr lang="en-US" sz="16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a:t>
            </a:r>
            <a:endParaRPr lang="pt-PT" sz="16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p>
            <a:endParaRPr lang="pt-PT" dirty="0"/>
          </a:p>
        </p:txBody>
      </p:sp>
    </p:spTree>
    <p:extLst>
      <p:ext uri="{BB962C8B-B14F-4D97-AF65-F5344CB8AC3E}">
        <p14:creationId xmlns:p14="http://schemas.microsoft.com/office/powerpoint/2010/main" val="24828788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685800"/>
            <a:ext cx="8153400" cy="461665"/>
          </a:xfrm>
          <a:prstGeom prst="rect">
            <a:avLst/>
          </a:prstGeom>
          <a:noFill/>
        </p:spPr>
        <p:txBody>
          <a:bodyPr wrap="square" rtlCol="0">
            <a:spAutoFit/>
          </a:bodyPr>
          <a:lstStyle/>
          <a:p>
            <a:r>
              <a:rPr lang="fr-FR" sz="2400" b="1" dirty="0">
                <a:latin typeface="Palatino Linotype" panose="02040502050505030304" pitchFamily="18" charset="0"/>
              </a:rPr>
              <a:t>Results and Discussion</a:t>
            </a:r>
          </a:p>
        </p:txBody>
      </p:sp>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6</a:t>
            </a:fld>
            <a:endParaRPr lang="fr-FR">
              <a:latin typeface="Palatino Linotype" panose="02040502050505030304" pitchFamily="18" charset="0"/>
            </a:endParaRPr>
          </a:p>
        </p:txBody>
      </p:sp>
      <p:pic>
        <p:nvPicPr>
          <p:cNvPr id="8" name="Picture 7">
            <a:extLst>
              <a:ext uri="{FF2B5EF4-FFF2-40B4-BE49-F238E27FC236}">
                <a16:creationId xmlns:a16="http://schemas.microsoft.com/office/drawing/2014/main" id="{DB77EA11-12D4-4385-97BC-453BB6CE36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1000" y="5715000"/>
            <a:ext cx="1143000" cy="1143000"/>
          </a:xfrm>
          <a:prstGeom prst="rect">
            <a:avLst/>
          </a:prstGeom>
        </p:spPr>
      </p:pic>
      <p:sp>
        <p:nvSpPr>
          <p:cNvPr id="3" name="Rectangle 2">
            <a:extLst>
              <a:ext uri="{FF2B5EF4-FFF2-40B4-BE49-F238E27FC236}">
                <a16:creationId xmlns:a16="http://schemas.microsoft.com/office/drawing/2014/main" id="{06E8557A-61F9-4166-A59C-4F8069194F21}"/>
              </a:ext>
            </a:extLst>
          </p:cNvPr>
          <p:cNvSpPr>
            <a:spLocks noChangeArrowheads="1"/>
          </p:cNvSpPr>
          <p:nvPr/>
        </p:nvSpPr>
        <p:spPr bwMode="auto">
          <a:xfrm>
            <a:off x="757085" y="20956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PT"/>
          </a:p>
        </p:txBody>
      </p:sp>
      <p:sp>
        <p:nvSpPr>
          <p:cNvPr id="11" name="CaixaDeTexto 10">
            <a:extLst>
              <a:ext uri="{FF2B5EF4-FFF2-40B4-BE49-F238E27FC236}">
                <a16:creationId xmlns:a16="http://schemas.microsoft.com/office/drawing/2014/main" id="{423B99CA-380F-43F1-AAB2-37192D91471E}"/>
              </a:ext>
            </a:extLst>
          </p:cNvPr>
          <p:cNvSpPr txBox="1"/>
          <p:nvPr/>
        </p:nvSpPr>
        <p:spPr>
          <a:xfrm>
            <a:off x="381000" y="1146068"/>
            <a:ext cx="8534400" cy="1115690"/>
          </a:xfrm>
          <a:prstGeom prst="rect">
            <a:avLst/>
          </a:prstGeom>
          <a:noFill/>
        </p:spPr>
        <p:txBody>
          <a:bodyPr wrap="square">
            <a:spAutoFit/>
          </a:bodyPr>
          <a:lstStyle/>
          <a:p>
            <a:pPr indent="269875" algn="just">
              <a:lnSpc>
                <a:spcPct val="95000"/>
              </a:lnSpc>
            </a:pPr>
            <a:r>
              <a:rPr lang="en-US" sz="14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Soil is the original supply of nutrients to grow plants, being an essential part of agriculture success. As such, the chemical composition of soil of the tomato-growing field was analyzed (</a:t>
            </a:r>
            <a:r>
              <a:rPr lang="en-US" sz="1400" dirty="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rPr>
              <a:t>Table 1</a:t>
            </a:r>
            <a:r>
              <a:rPr lang="en-US" sz="14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The mineral composition of the soil showed a higher content of Ca, followed by K and Fe. Regarding the minerals presented in smaller quantities, S showed a higher content followed by Zn. However, it was verified the presence of contaminating mineral elements: Pb and As.</a:t>
            </a:r>
            <a:endParaRPr lang="pt-PT" sz="14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p:txBody>
      </p:sp>
      <p:sp>
        <p:nvSpPr>
          <p:cNvPr id="23" name="CaixaDeTexto 22">
            <a:extLst>
              <a:ext uri="{FF2B5EF4-FFF2-40B4-BE49-F238E27FC236}">
                <a16:creationId xmlns:a16="http://schemas.microsoft.com/office/drawing/2014/main" id="{8F0F532A-4C21-4660-A809-C9431D3650F4}"/>
              </a:ext>
            </a:extLst>
          </p:cNvPr>
          <p:cNvSpPr txBox="1"/>
          <p:nvPr/>
        </p:nvSpPr>
        <p:spPr>
          <a:xfrm>
            <a:off x="302342" y="3698718"/>
            <a:ext cx="8376101" cy="1600438"/>
          </a:xfrm>
          <a:prstGeom prst="rect">
            <a:avLst/>
          </a:prstGeom>
          <a:noFill/>
        </p:spPr>
        <p:txBody>
          <a:bodyPr wrap="square">
            <a:spAutoFit/>
          </a:bodyPr>
          <a:lstStyle/>
          <a:p>
            <a:pPr algn="just"/>
            <a:r>
              <a:rPr lang="en-US" sz="14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The acquisition of nutrients (namely, macro and micro elements) by plants is affected by soil, type of plant and environment </a:t>
            </a:r>
            <a:r>
              <a:rPr lang="en-US" sz="1400" dirty="0">
                <a:solidFill>
                  <a:srgbClr val="000000"/>
                </a:solidFill>
                <a:latin typeface="Palatino Linotype" panose="02040502050505030304" pitchFamily="18" charset="0"/>
                <a:ea typeface="SimSun" panose="02010600030101010101" pitchFamily="2" charset="-122"/>
                <a:cs typeface="Times New Roman" panose="02020603050405020304" pitchFamily="18" charset="0"/>
              </a:rPr>
              <a:t>(</a:t>
            </a:r>
            <a:r>
              <a:rPr lang="en-US" sz="1400" dirty="0" err="1">
                <a:solidFill>
                  <a:srgbClr val="000000"/>
                </a:solidFill>
                <a:latin typeface="Palatino Linotype" panose="02040502050505030304" pitchFamily="18" charset="0"/>
                <a:ea typeface="SimSun" panose="02010600030101010101" pitchFamily="2" charset="-122"/>
                <a:cs typeface="Times New Roman" panose="02020603050405020304" pitchFamily="18" charset="0"/>
              </a:rPr>
              <a:t>Frageria</a:t>
            </a:r>
            <a:r>
              <a:rPr lang="en-US" sz="1400" dirty="0">
                <a:solidFill>
                  <a:srgbClr val="000000"/>
                </a:solidFill>
                <a:latin typeface="Palatino Linotype" panose="02040502050505030304" pitchFamily="18" charset="0"/>
                <a:ea typeface="SimSun" panose="02010600030101010101" pitchFamily="2" charset="-122"/>
                <a:cs typeface="Times New Roman" panose="02020603050405020304" pitchFamily="18" charset="0"/>
              </a:rPr>
              <a:t> et al., 2002)</a:t>
            </a:r>
            <a:r>
              <a:rPr lang="en-US" sz="14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 However, mineral structure and the state of dispersion also influences soil properties, beyond the chemical composition of soil </a:t>
            </a:r>
            <a:r>
              <a:rPr lang="en-US" sz="1400" dirty="0">
                <a:solidFill>
                  <a:srgbClr val="000000"/>
                </a:solidFill>
                <a:latin typeface="Palatino Linotype" panose="02040502050505030304" pitchFamily="18" charset="0"/>
                <a:ea typeface="SimSun" panose="02010600030101010101" pitchFamily="2" charset="-122"/>
                <a:cs typeface="Times New Roman" panose="02020603050405020304" pitchFamily="18" charset="0"/>
              </a:rPr>
              <a:t>(</a:t>
            </a:r>
            <a:r>
              <a:rPr lang="en-US" sz="1400" dirty="0" err="1">
                <a:solidFill>
                  <a:srgbClr val="000000"/>
                </a:solidFill>
                <a:latin typeface="Palatino Linotype" panose="02040502050505030304" pitchFamily="18" charset="0"/>
                <a:ea typeface="SimSun" panose="02010600030101010101" pitchFamily="2" charset="-122"/>
                <a:cs typeface="Times New Roman" panose="02020603050405020304" pitchFamily="18" charset="0"/>
              </a:rPr>
              <a:t>Kabata-Pendias</a:t>
            </a:r>
            <a:r>
              <a:rPr lang="en-US" sz="1400" dirty="0">
                <a:solidFill>
                  <a:srgbClr val="000000"/>
                </a:solidFill>
                <a:latin typeface="Palatino Linotype" panose="02040502050505030304" pitchFamily="18" charset="0"/>
                <a:ea typeface="SimSun" panose="02010600030101010101" pitchFamily="2" charset="-122"/>
                <a:cs typeface="Times New Roman" panose="02020603050405020304" pitchFamily="18" charset="0"/>
              </a:rPr>
              <a:t>, 2000)</a:t>
            </a:r>
            <a:r>
              <a:rPr lang="en-US" sz="14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 The tomato-growing field (organic soil) showed a higher content of Ca, followed by K, Fe, Mg, P, S, Zn, As and Pb (Figure 1). The higher Ca content in the soil is due to field being in a limestone unit, corresponding to the </a:t>
            </a:r>
            <a:r>
              <a:rPr lang="en-US" sz="1400" dirty="0" err="1">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Terunian</a:t>
            </a:r>
            <a:r>
              <a:rPr lang="en-US" sz="14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 Cretaceous (C2-3) with alternations of limestone and marl </a:t>
            </a:r>
            <a:r>
              <a:rPr lang="en-US" sz="1400" dirty="0">
                <a:solidFill>
                  <a:srgbClr val="000000"/>
                </a:solidFill>
                <a:latin typeface="Palatino Linotype" panose="02040502050505030304" pitchFamily="18" charset="0"/>
                <a:ea typeface="SimSun" panose="02010600030101010101" pitchFamily="2" charset="-122"/>
                <a:cs typeface="Times New Roman" panose="02020603050405020304" pitchFamily="18" charset="0"/>
              </a:rPr>
              <a:t>(</a:t>
            </a:r>
            <a:r>
              <a:rPr lang="en-US" sz="1400" dirty="0" err="1">
                <a:solidFill>
                  <a:srgbClr val="000000"/>
                </a:solidFill>
                <a:latin typeface="Palatino Linotype" panose="02040502050505030304" pitchFamily="18" charset="0"/>
                <a:ea typeface="SimSun" panose="02010600030101010101" pitchFamily="2" charset="-122"/>
                <a:cs typeface="Times New Roman" panose="02020603050405020304" pitchFamily="18" charset="0"/>
              </a:rPr>
              <a:t>Manupella</a:t>
            </a:r>
            <a:r>
              <a:rPr lang="en-US" sz="1400" dirty="0">
                <a:solidFill>
                  <a:srgbClr val="000000"/>
                </a:solidFill>
                <a:latin typeface="Palatino Linotype" panose="02040502050505030304" pitchFamily="18" charset="0"/>
                <a:ea typeface="SimSun" panose="02010600030101010101" pitchFamily="2" charset="-122"/>
                <a:cs typeface="Times New Roman" panose="02020603050405020304" pitchFamily="18" charset="0"/>
              </a:rPr>
              <a:t> et al., 2000)</a:t>
            </a:r>
            <a:r>
              <a:rPr lang="en-US" sz="14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 </a:t>
            </a:r>
            <a:endParaRPr lang="pt-PT" sz="1400" dirty="0"/>
          </a:p>
        </p:txBody>
      </p:sp>
      <p:pic>
        <p:nvPicPr>
          <p:cNvPr id="7" name="Imagem 6">
            <a:extLst>
              <a:ext uri="{FF2B5EF4-FFF2-40B4-BE49-F238E27FC236}">
                <a16:creationId xmlns:a16="http://schemas.microsoft.com/office/drawing/2014/main" id="{572AAB57-8DCC-478E-B8EC-DBE5CC8D03CA}"/>
              </a:ext>
            </a:extLst>
          </p:cNvPr>
          <p:cNvPicPr>
            <a:picLocks noChangeAspect="1"/>
          </p:cNvPicPr>
          <p:nvPr/>
        </p:nvPicPr>
        <p:blipFill>
          <a:blip r:embed="rId3"/>
          <a:stretch>
            <a:fillRect/>
          </a:stretch>
        </p:blipFill>
        <p:spPr>
          <a:xfrm>
            <a:off x="1148900" y="3018735"/>
            <a:ext cx="6440620" cy="623929"/>
          </a:xfrm>
          <a:prstGeom prst="rect">
            <a:avLst/>
          </a:prstGeom>
        </p:spPr>
      </p:pic>
      <p:sp>
        <p:nvSpPr>
          <p:cNvPr id="14" name="CaixaDeTexto 13">
            <a:extLst>
              <a:ext uri="{FF2B5EF4-FFF2-40B4-BE49-F238E27FC236}">
                <a16:creationId xmlns:a16="http://schemas.microsoft.com/office/drawing/2014/main" id="{77B4A152-77A9-4E4F-B153-8F29FD250488}"/>
              </a:ext>
            </a:extLst>
          </p:cNvPr>
          <p:cNvSpPr txBox="1"/>
          <p:nvPr/>
        </p:nvSpPr>
        <p:spPr>
          <a:xfrm>
            <a:off x="-1084004" y="2381327"/>
            <a:ext cx="9841105" cy="355482"/>
          </a:xfrm>
          <a:prstGeom prst="rect">
            <a:avLst/>
          </a:prstGeom>
          <a:noFill/>
        </p:spPr>
        <p:txBody>
          <a:bodyPr wrap="square">
            <a:spAutoFit/>
          </a:bodyPr>
          <a:lstStyle/>
          <a:p>
            <a:pPr marL="1656080">
              <a:lnSpc>
                <a:spcPct val="95000"/>
              </a:lnSpc>
              <a:spcBef>
                <a:spcPts val="1200"/>
              </a:spcBef>
              <a:spcAft>
                <a:spcPts val="600"/>
              </a:spcAft>
            </a:pPr>
            <a:r>
              <a:rPr lang="en-US" sz="900" b="1" dirty="0">
                <a:solidFill>
                  <a:srgbClr val="000000"/>
                </a:solidFill>
                <a:latin typeface="Palatino Linotype" panose="02040502050505030304" pitchFamily="18" charset="0"/>
                <a:cs typeface="Cordia New" panose="020B0304020202020204" pitchFamily="34" charset="-34"/>
              </a:rPr>
              <a:t>Table 1. </a:t>
            </a:r>
            <a:r>
              <a:rPr lang="en-US" sz="900" dirty="0">
                <a:solidFill>
                  <a:srgbClr val="000000"/>
                </a:solidFill>
                <a:latin typeface="Palatino Linotype" panose="02040502050505030304" pitchFamily="18" charset="0"/>
                <a:cs typeface="Cordia New" panose="020B0304020202020204" pitchFamily="34" charset="-34"/>
              </a:rPr>
              <a:t>Mean values ± S.E. (n = 33) of mineral elements of the soil of the experimental tomato-growing field selected for Fe and Zn biofortification </a:t>
            </a:r>
            <a:r>
              <a:rPr lang="en-US" sz="900" i="1" dirty="0" err="1">
                <a:solidFill>
                  <a:srgbClr val="000000"/>
                </a:solidFill>
                <a:latin typeface="Palatino Linotype" panose="02040502050505030304" pitchFamily="18" charset="0"/>
                <a:cs typeface="Cordia New" panose="020B0304020202020204" pitchFamily="34" charset="-34"/>
              </a:rPr>
              <a:t>Lycopersicum</a:t>
            </a:r>
            <a:r>
              <a:rPr lang="en-US" sz="900" i="1" dirty="0">
                <a:solidFill>
                  <a:srgbClr val="000000"/>
                </a:solidFill>
                <a:latin typeface="Palatino Linotype" panose="02040502050505030304" pitchFamily="18" charset="0"/>
                <a:cs typeface="Cordia New" panose="020B0304020202020204" pitchFamily="34" charset="-34"/>
              </a:rPr>
              <a:t> esculentum </a:t>
            </a:r>
            <a:r>
              <a:rPr lang="en-US" sz="900" dirty="0">
                <a:solidFill>
                  <a:srgbClr val="000000"/>
                </a:solidFill>
                <a:latin typeface="Palatino Linotype" panose="02040502050505030304" pitchFamily="18" charset="0"/>
                <a:cs typeface="Cordia New" panose="020B0304020202020204" pitchFamily="34" charset="-34"/>
              </a:rPr>
              <a:t>(“</a:t>
            </a:r>
            <a:r>
              <a:rPr lang="en-US" sz="900" dirty="0" err="1">
                <a:solidFill>
                  <a:srgbClr val="000000"/>
                </a:solidFill>
                <a:latin typeface="Palatino Linotype" panose="02040502050505030304" pitchFamily="18" charset="0"/>
                <a:cs typeface="Cordia New" panose="020B0304020202020204" pitchFamily="34" charset="-34"/>
              </a:rPr>
              <a:t>maçã</a:t>
            </a:r>
            <a:r>
              <a:rPr lang="en-US" sz="900" dirty="0">
                <a:solidFill>
                  <a:srgbClr val="000000"/>
                </a:solidFill>
                <a:latin typeface="Palatino Linotype" panose="02040502050505030304" pitchFamily="18" charset="0"/>
                <a:cs typeface="Cordia New" panose="020B0304020202020204" pitchFamily="34" charset="-34"/>
              </a:rPr>
              <a:t>” and “</a:t>
            </a:r>
            <a:r>
              <a:rPr lang="en-US" sz="900" dirty="0" err="1">
                <a:solidFill>
                  <a:srgbClr val="000000"/>
                </a:solidFill>
                <a:latin typeface="Palatino Linotype" panose="02040502050505030304" pitchFamily="18" charset="0"/>
                <a:cs typeface="Cordia New" panose="020B0304020202020204" pitchFamily="34" charset="-34"/>
              </a:rPr>
              <a:t>chucha</a:t>
            </a:r>
            <a:r>
              <a:rPr lang="en-US" sz="900" dirty="0">
                <a:solidFill>
                  <a:srgbClr val="000000"/>
                </a:solidFill>
                <a:latin typeface="Palatino Linotype" panose="02040502050505030304" pitchFamily="18" charset="0"/>
                <a:cs typeface="Cordia New" panose="020B0304020202020204" pitchFamily="34" charset="-34"/>
              </a:rPr>
              <a:t>” varieties). </a:t>
            </a:r>
            <a:endParaRPr lang="pt-PT" sz="900" dirty="0">
              <a:solidFill>
                <a:srgbClr val="000000"/>
              </a:solidFill>
              <a:latin typeface="Palatino Linotype" panose="02040502050505030304" pitchFamily="18" charset="0"/>
              <a:cs typeface="Cordia New" panose="020B0304020202020204" pitchFamily="34" charset="-34"/>
            </a:endParaRPr>
          </a:p>
        </p:txBody>
      </p:sp>
    </p:spTree>
    <p:extLst>
      <p:ext uri="{BB962C8B-B14F-4D97-AF65-F5344CB8AC3E}">
        <p14:creationId xmlns:p14="http://schemas.microsoft.com/office/powerpoint/2010/main" val="25944347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685800"/>
            <a:ext cx="8153400" cy="461665"/>
          </a:xfrm>
          <a:prstGeom prst="rect">
            <a:avLst/>
          </a:prstGeom>
          <a:noFill/>
        </p:spPr>
        <p:txBody>
          <a:bodyPr wrap="square" rtlCol="0">
            <a:spAutoFit/>
          </a:bodyPr>
          <a:lstStyle/>
          <a:p>
            <a:r>
              <a:rPr lang="fr-FR" sz="2400" b="1" dirty="0">
                <a:latin typeface="Palatino Linotype" panose="02040502050505030304" pitchFamily="18" charset="0"/>
              </a:rPr>
              <a:t>Results and Discussion</a:t>
            </a:r>
          </a:p>
        </p:txBody>
      </p:sp>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7</a:t>
            </a:fld>
            <a:endParaRPr lang="fr-FR">
              <a:latin typeface="Palatino Linotype" panose="02040502050505030304" pitchFamily="18" charset="0"/>
            </a:endParaRPr>
          </a:p>
        </p:txBody>
      </p:sp>
      <p:pic>
        <p:nvPicPr>
          <p:cNvPr id="8" name="Picture 7">
            <a:extLst>
              <a:ext uri="{FF2B5EF4-FFF2-40B4-BE49-F238E27FC236}">
                <a16:creationId xmlns:a16="http://schemas.microsoft.com/office/drawing/2014/main" id="{DB77EA11-12D4-4385-97BC-453BB6CE36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1000" y="5715000"/>
            <a:ext cx="1143000" cy="1143000"/>
          </a:xfrm>
          <a:prstGeom prst="rect">
            <a:avLst/>
          </a:prstGeom>
        </p:spPr>
      </p:pic>
      <p:sp>
        <p:nvSpPr>
          <p:cNvPr id="10" name="CaixaDeTexto 9">
            <a:extLst>
              <a:ext uri="{FF2B5EF4-FFF2-40B4-BE49-F238E27FC236}">
                <a16:creationId xmlns:a16="http://schemas.microsoft.com/office/drawing/2014/main" id="{5B334E21-0538-412B-A5EC-F490017FC961}"/>
              </a:ext>
            </a:extLst>
          </p:cNvPr>
          <p:cNvSpPr txBox="1"/>
          <p:nvPr/>
        </p:nvSpPr>
        <p:spPr>
          <a:xfrm>
            <a:off x="138471" y="1134724"/>
            <a:ext cx="8585200" cy="1729704"/>
          </a:xfrm>
          <a:prstGeom prst="rect">
            <a:avLst/>
          </a:prstGeom>
          <a:noFill/>
        </p:spPr>
        <p:txBody>
          <a:bodyPr wrap="square">
            <a:spAutoFit/>
          </a:bodyPr>
          <a:lstStyle/>
          <a:p>
            <a:pPr algn="just">
              <a:lnSpc>
                <a:spcPct val="95000"/>
              </a:lnSpc>
            </a:pPr>
            <a:r>
              <a:rPr lang="en-US" sz="14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Additionally, mineral content of tomatoes was also assessed after two foliar sprays with Fe and Zn (Table 3). Regarding “</a:t>
            </a:r>
            <a:r>
              <a:rPr lang="en-US" sz="1400" dirty="0" err="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maçã</a:t>
            </a:r>
            <a:r>
              <a:rPr lang="en-US" sz="14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variety, Zn showed a significantly higher content in high mix treatment and control, despite the highest content were obtained in high mix treatment. Yet, also showed an antagonistic trend with Ca, K, and S, considering that in low mix treatment (lowest Zn content), these minerals presented a significantly higher content compared to the remain treatments and showed a de-crease of content in high mix treatment and control (where Zn content was higher). Regardless, control showed a higher content of Zn in “</a:t>
            </a:r>
            <a:r>
              <a:rPr lang="en-US" sz="1400" dirty="0" err="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chucha</a:t>
            </a:r>
            <a:r>
              <a:rPr lang="en-US" sz="14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variety and there is no clear trend regarding the mineral interaction between Zn, Ca, K and S. </a:t>
            </a:r>
          </a:p>
        </p:txBody>
      </p:sp>
      <p:sp>
        <p:nvSpPr>
          <p:cNvPr id="15" name="CaixaDeTexto 14">
            <a:extLst>
              <a:ext uri="{FF2B5EF4-FFF2-40B4-BE49-F238E27FC236}">
                <a16:creationId xmlns:a16="http://schemas.microsoft.com/office/drawing/2014/main" id="{BBB12E2E-69DD-46C5-B960-7B50AD898029}"/>
              </a:ext>
            </a:extLst>
          </p:cNvPr>
          <p:cNvSpPr txBox="1"/>
          <p:nvPr/>
        </p:nvSpPr>
        <p:spPr>
          <a:xfrm>
            <a:off x="872066" y="2605056"/>
            <a:ext cx="7890934" cy="487056"/>
          </a:xfrm>
          <a:prstGeom prst="rect">
            <a:avLst/>
          </a:prstGeom>
          <a:noFill/>
        </p:spPr>
        <p:txBody>
          <a:bodyPr wrap="square">
            <a:spAutoFit/>
          </a:bodyPr>
          <a:lstStyle/>
          <a:p>
            <a:pPr>
              <a:lnSpc>
                <a:spcPct val="95000"/>
              </a:lnSpc>
              <a:spcBef>
                <a:spcPts val="1200"/>
              </a:spcBef>
              <a:spcAft>
                <a:spcPts val="600"/>
              </a:spcAft>
            </a:pPr>
            <a:r>
              <a:rPr lang="en-US" sz="900" b="1" dirty="0">
                <a:solidFill>
                  <a:srgbClr val="000000"/>
                </a:solidFill>
                <a:effectLst/>
                <a:latin typeface="Palatino Linotype" panose="02040502050505030304" pitchFamily="18" charset="0"/>
                <a:ea typeface="Times New Roman" panose="02020603050405020304" pitchFamily="18" charset="0"/>
                <a:cs typeface="Cordia New" panose="020B0304020202020204" pitchFamily="34" charset="-34"/>
              </a:rPr>
              <a:t>Table 3.</a:t>
            </a:r>
            <a:r>
              <a:rPr lang="en-US" sz="900" dirty="0">
                <a:solidFill>
                  <a:srgbClr val="000000"/>
                </a:solidFill>
                <a:effectLst/>
                <a:latin typeface="Palatino Linotype" panose="02040502050505030304" pitchFamily="18" charset="0"/>
                <a:ea typeface="Times New Roman" panose="02020603050405020304" pitchFamily="18" charset="0"/>
                <a:cs typeface="Cordia New" panose="020B0304020202020204" pitchFamily="34" charset="-34"/>
              </a:rPr>
              <a:t> Mean values ± S.E. (n = 4) of Zn, Ca, K and S in dry </a:t>
            </a:r>
            <a:r>
              <a:rPr lang="en-US" sz="900" dirty="0">
                <a:solidFill>
                  <a:srgbClr val="000000"/>
                </a:solidFill>
                <a:latin typeface="Palatino Linotype" panose="02040502050505030304" pitchFamily="18" charset="0"/>
                <a:ea typeface="Times New Roman" panose="02020603050405020304" pitchFamily="18" charset="0"/>
                <a:cs typeface="Cordia New" panose="020B0304020202020204" pitchFamily="34" charset="-34"/>
              </a:rPr>
              <a:t>tomatoes</a:t>
            </a:r>
            <a:r>
              <a:rPr lang="en-US" sz="900" dirty="0">
                <a:solidFill>
                  <a:srgbClr val="000000"/>
                </a:solidFill>
                <a:effectLst/>
                <a:latin typeface="Palatino Linotype" panose="02040502050505030304" pitchFamily="18" charset="0"/>
                <a:ea typeface="Times New Roman" panose="02020603050405020304" pitchFamily="18" charset="0"/>
                <a:cs typeface="Cordia New" panose="020B0304020202020204" pitchFamily="34" charset="-34"/>
              </a:rPr>
              <a:t> of </a:t>
            </a:r>
            <a:r>
              <a:rPr lang="en-US" sz="900" i="1" dirty="0" err="1">
                <a:solidFill>
                  <a:srgbClr val="000000"/>
                </a:solidFill>
                <a:effectLst/>
                <a:latin typeface="Palatino Linotype" panose="02040502050505030304" pitchFamily="18" charset="0"/>
                <a:ea typeface="Times New Roman" panose="02020603050405020304" pitchFamily="18" charset="0"/>
                <a:cs typeface="Cordia New" panose="020B0304020202020204" pitchFamily="34" charset="-34"/>
              </a:rPr>
              <a:t>Lycopersicum</a:t>
            </a:r>
            <a:r>
              <a:rPr lang="en-US" sz="900" i="1" dirty="0">
                <a:solidFill>
                  <a:srgbClr val="000000"/>
                </a:solidFill>
                <a:effectLst/>
                <a:latin typeface="Palatino Linotype" panose="02040502050505030304" pitchFamily="18" charset="0"/>
                <a:ea typeface="Times New Roman" panose="02020603050405020304" pitchFamily="18" charset="0"/>
                <a:cs typeface="Cordia New" panose="020B0304020202020204" pitchFamily="34" charset="-34"/>
              </a:rPr>
              <a:t> esculentum</a:t>
            </a:r>
            <a:r>
              <a:rPr lang="en-US" sz="900" dirty="0">
                <a:solidFill>
                  <a:srgbClr val="000000"/>
                </a:solidFill>
                <a:effectLst/>
                <a:latin typeface="Palatino Linotype" panose="02040502050505030304" pitchFamily="18" charset="0"/>
                <a:ea typeface="Times New Roman" panose="02020603050405020304" pitchFamily="18" charset="0"/>
                <a:cs typeface="Cordia New" panose="020B0304020202020204" pitchFamily="34" charset="-34"/>
              </a:rPr>
              <a:t> (“</a:t>
            </a:r>
            <a:r>
              <a:rPr lang="en-US" sz="900" dirty="0" err="1">
                <a:solidFill>
                  <a:srgbClr val="000000"/>
                </a:solidFill>
                <a:effectLst/>
                <a:latin typeface="Palatino Linotype" panose="02040502050505030304" pitchFamily="18" charset="0"/>
                <a:ea typeface="Times New Roman" panose="02020603050405020304" pitchFamily="18" charset="0"/>
                <a:cs typeface="Cordia New" panose="020B0304020202020204" pitchFamily="34" charset="-34"/>
              </a:rPr>
              <a:t>maçã</a:t>
            </a:r>
            <a:r>
              <a:rPr lang="en-US" sz="900" dirty="0">
                <a:solidFill>
                  <a:srgbClr val="000000"/>
                </a:solidFill>
                <a:effectLst/>
                <a:latin typeface="Palatino Linotype" panose="02040502050505030304" pitchFamily="18" charset="0"/>
                <a:ea typeface="Times New Roman" panose="02020603050405020304" pitchFamily="18" charset="0"/>
                <a:cs typeface="Cordia New" panose="020B0304020202020204" pitchFamily="34" charset="-34"/>
              </a:rPr>
              <a:t>” and “</a:t>
            </a:r>
            <a:r>
              <a:rPr lang="en-US" sz="900" dirty="0" err="1">
                <a:solidFill>
                  <a:srgbClr val="000000"/>
                </a:solidFill>
                <a:effectLst/>
                <a:latin typeface="Palatino Linotype" panose="02040502050505030304" pitchFamily="18" charset="0"/>
                <a:ea typeface="Times New Roman" panose="02020603050405020304" pitchFamily="18" charset="0"/>
                <a:cs typeface="Cordia New" panose="020B0304020202020204" pitchFamily="34" charset="-34"/>
              </a:rPr>
              <a:t>chucha</a:t>
            </a:r>
            <a:r>
              <a:rPr lang="en-US" sz="900" dirty="0">
                <a:solidFill>
                  <a:srgbClr val="000000"/>
                </a:solidFill>
                <a:effectLst/>
                <a:latin typeface="Palatino Linotype" panose="02040502050505030304" pitchFamily="18" charset="0"/>
                <a:ea typeface="Times New Roman" panose="02020603050405020304" pitchFamily="18" charset="0"/>
                <a:cs typeface="Cordia New" panose="020B0304020202020204" pitchFamily="34" charset="-34"/>
              </a:rPr>
              <a:t>” varieties), after the 2</a:t>
            </a:r>
            <a:r>
              <a:rPr lang="en-US" sz="900" baseline="30000" dirty="0">
                <a:solidFill>
                  <a:srgbClr val="000000"/>
                </a:solidFill>
                <a:effectLst/>
                <a:latin typeface="Palatino Linotype" panose="02040502050505030304" pitchFamily="18" charset="0"/>
                <a:ea typeface="Times New Roman" panose="02020603050405020304" pitchFamily="18" charset="0"/>
                <a:cs typeface="Cordia New" panose="020B0304020202020204" pitchFamily="34" charset="-34"/>
              </a:rPr>
              <a:t>nd</a:t>
            </a:r>
            <a:r>
              <a:rPr lang="en-US" sz="900" dirty="0">
                <a:solidFill>
                  <a:srgbClr val="000000"/>
                </a:solidFill>
                <a:effectLst/>
                <a:latin typeface="Palatino Linotype" panose="02040502050505030304" pitchFamily="18" charset="0"/>
                <a:ea typeface="Times New Roman" panose="02020603050405020304" pitchFamily="18" charset="0"/>
                <a:cs typeface="Cordia New" panose="020B0304020202020204" pitchFamily="34" charset="-34"/>
              </a:rPr>
              <a:t> foliar spraying with Fe and Zn. Different letters indicate significant differences, between treatments, in each variety (statistical analysis using the single factor ANOVA test, P ≤0.05). Foliar spray was carried out with two concentrations (Low mix and High mix). Control was not sprayed.</a:t>
            </a:r>
            <a:endParaRPr lang="pt-PT" sz="900" dirty="0">
              <a:solidFill>
                <a:srgbClr val="000000"/>
              </a:solidFill>
              <a:effectLst/>
              <a:latin typeface="Palatino Linotype" panose="02040502050505030304" pitchFamily="18" charset="0"/>
              <a:ea typeface="Times New Roman" panose="02020603050405020304" pitchFamily="18" charset="0"/>
              <a:cs typeface="Cordia New" panose="020B0304020202020204" pitchFamily="34" charset="-34"/>
            </a:endParaRPr>
          </a:p>
        </p:txBody>
      </p:sp>
      <p:pic>
        <p:nvPicPr>
          <p:cNvPr id="3" name="Imagem 2">
            <a:extLst>
              <a:ext uri="{FF2B5EF4-FFF2-40B4-BE49-F238E27FC236}">
                <a16:creationId xmlns:a16="http://schemas.microsoft.com/office/drawing/2014/main" id="{04860622-C671-49FE-8889-17FDE8D4B403}"/>
              </a:ext>
            </a:extLst>
          </p:cNvPr>
          <p:cNvPicPr>
            <a:picLocks noChangeAspect="1"/>
          </p:cNvPicPr>
          <p:nvPr/>
        </p:nvPicPr>
        <p:blipFill>
          <a:blip r:embed="rId3"/>
          <a:stretch>
            <a:fillRect/>
          </a:stretch>
        </p:blipFill>
        <p:spPr>
          <a:xfrm>
            <a:off x="1158289" y="3073759"/>
            <a:ext cx="6696456" cy="1447800"/>
          </a:xfrm>
          <a:prstGeom prst="rect">
            <a:avLst/>
          </a:prstGeom>
        </p:spPr>
      </p:pic>
      <p:sp>
        <p:nvSpPr>
          <p:cNvPr id="17" name="CaixaDeTexto 16">
            <a:extLst>
              <a:ext uri="{FF2B5EF4-FFF2-40B4-BE49-F238E27FC236}">
                <a16:creationId xmlns:a16="http://schemas.microsoft.com/office/drawing/2014/main" id="{7ED9CAA8-0FEC-4E30-87CE-E4FEDE3F9F7F}"/>
              </a:ext>
            </a:extLst>
          </p:cNvPr>
          <p:cNvSpPr txBox="1"/>
          <p:nvPr/>
        </p:nvSpPr>
        <p:spPr>
          <a:xfrm>
            <a:off x="138471" y="4411703"/>
            <a:ext cx="8929329" cy="2343719"/>
          </a:xfrm>
          <a:prstGeom prst="rect">
            <a:avLst/>
          </a:prstGeom>
          <a:noFill/>
        </p:spPr>
        <p:txBody>
          <a:bodyPr wrap="square">
            <a:spAutoFit/>
          </a:bodyPr>
          <a:lstStyle/>
          <a:p>
            <a:pPr indent="304800" algn="just">
              <a:lnSpc>
                <a:spcPct val="95000"/>
              </a:lnSpc>
              <a:tabLst>
                <a:tab pos="1612900" algn="l"/>
              </a:tabLst>
            </a:pPr>
            <a:r>
              <a:rPr lang="en-US" sz="14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Regarding Fe content in tomatoes of both varieties, was below the device’s detection limit (&lt;35 ppm), not being possible to concluded about the treatments applied (Table 3). Yet, considering Zn, in both varieties showed significantly lower content in low mix treatment and in “</a:t>
            </a:r>
            <a:r>
              <a:rPr lang="en-US" sz="1400" dirty="0" err="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maçã</a:t>
            </a:r>
            <a:r>
              <a:rPr lang="en-US" sz="14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variety presented a higher content in high mix treatment, unlike “</a:t>
            </a:r>
            <a:r>
              <a:rPr lang="en-US" sz="1400" dirty="0" err="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chucha</a:t>
            </a:r>
            <a:r>
              <a:rPr lang="en-US" sz="14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variety that showed a higher content in control. Nevertheless, in both varieties, Ca, K (except in “</a:t>
            </a:r>
            <a:r>
              <a:rPr lang="en-US" sz="1400" dirty="0" err="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chucha</a:t>
            </a:r>
            <a:r>
              <a:rPr lang="en-US" sz="14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variety”) and S (except in “</a:t>
            </a:r>
            <a:r>
              <a:rPr lang="en-US" sz="1400" dirty="0" err="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chucha</a:t>
            </a:r>
            <a:r>
              <a:rPr lang="en-US" sz="14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variety”) showed a higher content in low mix treatment. Additionally, “</a:t>
            </a:r>
            <a:r>
              <a:rPr lang="en-US" sz="1400" dirty="0" err="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maçã</a:t>
            </a:r>
            <a:r>
              <a:rPr lang="en-US" sz="14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variety showed a Zn antagonistic relationship with Ca, K and S. </a:t>
            </a:r>
          </a:p>
          <a:p>
            <a:pPr algn="just" defTabSz="847725">
              <a:lnSpc>
                <a:spcPct val="95000"/>
              </a:lnSpc>
              <a:tabLst>
                <a:tab pos="1612900" algn="l"/>
              </a:tabLst>
            </a:pPr>
            <a:r>
              <a:rPr lang="en-US" sz="14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This relationship can be due to the low mobility of Ca and S </a:t>
            </a:r>
            <a:r>
              <a:rPr lang="en-US" sz="1400" dirty="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rPr>
              <a:t>(Pagani et al., 2013)</a:t>
            </a:r>
            <a:r>
              <a:rPr lang="en-US" sz="14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due to </a:t>
            </a:r>
          </a:p>
          <a:p>
            <a:pPr algn="just" defTabSz="847725">
              <a:lnSpc>
                <a:spcPct val="95000"/>
              </a:lnSpc>
              <a:tabLst>
                <a:tab pos="1612900" algn="l"/>
              </a:tabLst>
            </a:pPr>
            <a:r>
              <a:rPr lang="en-US" sz="14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antagonism with one of the cations Ca, Fe and Zn or probably due to synergetic interactions </a:t>
            </a:r>
          </a:p>
          <a:p>
            <a:pPr algn="just" defTabSz="847725">
              <a:lnSpc>
                <a:spcPct val="95000"/>
              </a:lnSpc>
              <a:tabLst>
                <a:tab pos="1612900" algn="l"/>
              </a:tabLst>
            </a:pPr>
            <a:r>
              <a:rPr lang="en-US" sz="14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between N x K in the soil (the increased of K uptake can be related to the increase of N) </a:t>
            </a:r>
          </a:p>
          <a:p>
            <a:pPr algn="just" defTabSz="847725">
              <a:lnSpc>
                <a:spcPct val="95000"/>
              </a:lnSpc>
              <a:tabLst>
                <a:tab pos="1612900" algn="l"/>
              </a:tabLst>
            </a:pPr>
            <a:r>
              <a:rPr lang="en-US" sz="1400" dirty="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rPr>
              <a:t>(</a:t>
            </a:r>
            <a:r>
              <a:rPr lang="en-US" sz="1400" dirty="0" err="1">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rPr>
              <a:t>Rietra</a:t>
            </a:r>
            <a:r>
              <a:rPr lang="en-US" sz="1400" dirty="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rPr>
              <a:t> et al., 2017)</a:t>
            </a:r>
            <a:r>
              <a:rPr lang="en-US" sz="14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Considering high mix treatment in “</a:t>
            </a:r>
            <a:r>
              <a:rPr lang="en-US" sz="1400" dirty="0" err="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maçã</a:t>
            </a:r>
            <a:r>
              <a:rPr lang="en-US" sz="14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variety, seems that Zn are </a:t>
            </a:r>
          </a:p>
          <a:p>
            <a:pPr algn="just" defTabSz="847725">
              <a:lnSpc>
                <a:spcPct val="95000"/>
              </a:lnSpc>
              <a:tabLst>
                <a:tab pos="1612900" algn="l"/>
              </a:tabLst>
            </a:pPr>
            <a:r>
              <a:rPr lang="en-US" sz="14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redistributed by xylem and phloem </a:t>
            </a:r>
            <a:r>
              <a:rPr lang="en-US" sz="1400" dirty="0">
                <a:solidFill>
                  <a:srgbClr val="000000"/>
                </a:solidFill>
                <a:latin typeface="Palatino Linotype" panose="02040502050505030304" pitchFamily="18" charset="0"/>
                <a:ea typeface="SimSun" panose="02010600030101010101" pitchFamily="2" charset="-122"/>
                <a:cs typeface="Times New Roman" panose="02020603050405020304" pitchFamily="18" charset="0"/>
              </a:rPr>
              <a:t>(Pearson et al., 1995; Haslett et al</a:t>
            </a:r>
            <a:r>
              <a:rPr lang="en-US" sz="14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 2001)</a:t>
            </a:r>
            <a:r>
              <a:rPr lang="en-US" sz="14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a:t>
            </a:r>
            <a:endParaRPr lang="pt-PT" sz="14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84958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8</a:t>
            </a:fld>
            <a:endParaRPr lang="fr-FR">
              <a:latin typeface="Palatino Linotype" panose="02040502050505030304" pitchFamily="18" charset="0"/>
            </a:endParaRPr>
          </a:p>
        </p:txBody>
      </p:sp>
      <p:sp>
        <p:nvSpPr>
          <p:cNvPr id="7" name="TextBox 6"/>
          <p:cNvSpPr txBox="1"/>
          <p:nvPr/>
        </p:nvSpPr>
        <p:spPr>
          <a:xfrm>
            <a:off x="389603" y="729116"/>
            <a:ext cx="8153400" cy="461665"/>
          </a:xfrm>
          <a:prstGeom prst="rect">
            <a:avLst/>
          </a:prstGeom>
          <a:noFill/>
        </p:spPr>
        <p:txBody>
          <a:bodyPr wrap="square" rtlCol="0">
            <a:spAutoFit/>
          </a:bodyPr>
          <a:lstStyle/>
          <a:p>
            <a:r>
              <a:rPr lang="fr-FR" sz="2400" b="1" dirty="0">
                <a:latin typeface="Palatino Linotype" panose="02040502050505030304" pitchFamily="18" charset="0"/>
              </a:rPr>
              <a:t>Conclusions</a:t>
            </a:r>
          </a:p>
        </p:txBody>
      </p:sp>
      <p:pic>
        <p:nvPicPr>
          <p:cNvPr id="8" name="Picture 7">
            <a:extLst>
              <a:ext uri="{FF2B5EF4-FFF2-40B4-BE49-F238E27FC236}">
                <a16:creationId xmlns:a16="http://schemas.microsoft.com/office/drawing/2014/main" id="{DB77EA11-12D4-4385-97BC-453BB6CE36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1000" y="5715000"/>
            <a:ext cx="1143000" cy="1143000"/>
          </a:xfrm>
          <a:prstGeom prst="rect">
            <a:avLst/>
          </a:prstGeom>
        </p:spPr>
      </p:pic>
      <p:sp>
        <p:nvSpPr>
          <p:cNvPr id="9" name="CaixaDeTexto 8">
            <a:extLst>
              <a:ext uri="{FF2B5EF4-FFF2-40B4-BE49-F238E27FC236}">
                <a16:creationId xmlns:a16="http://schemas.microsoft.com/office/drawing/2014/main" id="{C9FCF6E8-408E-4621-A2EB-5A3CAD625979}"/>
              </a:ext>
            </a:extLst>
          </p:cNvPr>
          <p:cNvSpPr txBox="1"/>
          <p:nvPr/>
        </p:nvSpPr>
        <p:spPr>
          <a:xfrm>
            <a:off x="762000" y="1570235"/>
            <a:ext cx="7696200" cy="2197525"/>
          </a:xfrm>
          <a:prstGeom prst="rect">
            <a:avLst/>
          </a:prstGeom>
          <a:noFill/>
        </p:spPr>
        <p:txBody>
          <a:bodyPr wrap="square">
            <a:spAutoFit/>
          </a:bodyPr>
          <a:lstStyle/>
          <a:p>
            <a:pPr indent="269875" algn="just">
              <a:lnSpc>
                <a:spcPct val="95000"/>
              </a:lnSpc>
            </a:pPr>
            <a:r>
              <a:rPr lang="en-US" sz="18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Through two foliar sprays with Fe and Zn, at concentrations reported in this study, leaves and tomatoes of “</a:t>
            </a:r>
            <a:r>
              <a:rPr lang="en-US" sz="1800" dirty="0" err="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maçã</a:t>
            </a:r>
            <a:r>
              <a:rPr lang="en-US" sz="18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and “</a:t>
            </a:r>
            <a:r>
              <a:rPr lang="en-US" sz="1800" dirty="0" err="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chucha</a:t>
            </a:r>
            <a:r>
              <a:rPr lang="en-US" sz="18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varieties can be enriched, following an organic production mode. However, despite both varieties were produced under the same soil conditions, was possible to observe an antagonistic relationship with Zn between Ca, K and S in tomatoes of “</a:t>
            </a:r>
            <a:r>
              <a:rPr lang="en-US" sz="1800" dirty="0" err="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maçã</a:t>
            </a:r>
            <a:r>
              <a:rPr lang="en-US" sz="18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variety. Additionally, in “</a:t>
            </a:r>
            <a:r>
              <a:rPr lang="en-US" sz="1800" dirty="0" err="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chucha</a:t>
            </a:r>
            <a:r>
              <a:rPr lang="en-US" sz="18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variety there were no clear trend regarding the mineral interaction between the minerals analyzed. </a:t>
            </a:r>
          </a:p>
        </p:txBody>
      </p:sp>
    </p:spTree>
    <p:extLst>
      <p:ext uri="{BB962C8B-B14F-4D97-AF65-F5344CB8AC3E}">
        <p14:creationId xmlns:p14="http://schemas.microsoft.com/office/powerpoint/2010/main" val="8856189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609600"/>
            <a:ext cx="8153400" cy="830997"/>
          </a:xfrm>
          <a:prstGeom prst="rect">
            <a:avLst/>
          </a:prstGeom>
          <a:noFill/>
        </p:spPr>
        <p:txBody>
          <a:bodyPr wrap="square" rtlCol="0">
            <a:spAutoFit/>
          </a:bodyPr>
          <a:lstStyle/>
          <a:p>
            <a:r>
              <a:rPr lang="fr-FR" sz="2400" b="1" dirty="0" err="1">
                <a:latin typeface="Palatino Linotype" panose="02040502050505030304" pitchFamily="18" charset="0"/>
              </a:rPr>
              <a:t>Acknowledgments</a:t>
            </a:r>
            <a:endParaRPr lang="fr-FR" sz="2400" b="1" dirty="0">
              <a:latin typeface="Palatino Linotype" panose="02040502050505030304" pitchFamily="18" charset="0"/>
            </a:endParaRPr>
          </a:p>
          <a:p>
            <a:endParaRPr lang="fr-FR" sz="2400" b="1" dirty="0">
              <a:latin typeface="Palatino Linotype" panose="02040502050505030304" pitchFamily="18" charset="0"/>
            </a:endParaRPr>
          </a:p>
        </p:txBody>
      </p:sp>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9</a:t>
            </a:fld>
            <a:endParaRPr lang="fr-FR">
              <a:latin typeface="Palatino Linotype" panose="02040502050505030304" pitchFamily="18" charset="0"/>
            </a:endParaRPr>
          </a:p>
        </p:txBody>
      </p:sp>
      <p:pic>
        <p:nvPicPr>
          <p:cNvPr id="8" name="Picture 7">
            <a:extLst>
              <a:ext uri="{FF2B5EF4-FFF2-40B4-BE49-F238E27FC236}">
                <a16:creationId xmlns:a16="http://schemas.microsoft.com/office/drawing/2014/main" id="{7A4322FC-DADD-4F95-8914-40DEFBB9C9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1000" y="5715000"/>
            <a:ext cx="1143000" cy="1143000"/>
          </a:xfrm>
          <a:prstGeom prst="rect">
            <a:avLst/>
          </a:prstGeom>
        </p:spPr>
      </p:pic>
      <p:sp>
        <p:nvSpPr>
          <p:cNvPr id="6" name="CaixaDeTexto 5">
            <a:extLst>
              <a:ext uri="{FF2B5EF4-FFF2-40B4-BE49-F238E27FC236}">
                <a16:creationId xmlns:a16="http://schemas.microsoft.com/office/drawing/2014/main" id="{87C04F9C-CAF9-4891-9B99-C559D428EDED}"/>
              </a:ext>
            </a:extLst>
          </p:cNvPr>
          <p:cNvSpPr txBox="1"/>
          <p:nvPr/>
        </p:nvSpPr>
        <p:spPr>
          <a:xfrm>
            <a:off x="367392" y="1343283"/>
            <a:ext cx="8409215" cy="1477328"/>
          </a:xfrm>
          <a:prstGeom prst="rect">
            <a:avLst/>
          </a:prstGeom>
          <a:noFill/>
        </p:spPr>
        <p:txBody>
          <a:bodyPr wrap="square">
            <a:spAutoFit/>
          </a:bodyPr>
          <a:lstStyle/>
          <a:p>
            <a:pPr algn="just"/>
            <a:r>
              <a:rPr lang="en-US" sz="18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The authors thanks to Eng. Ana Rita Marques (Quinta do Montalto) for technical assistance in the agricultural parcel as well as to project PDR2020-101- 030701—for the financial support. We also thanks to the Research centers (</a:t>
            </a:r>
            <a:r>
              <a:rPr lang="en-US" sz="1800" dirty="0" err="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GeoBioTec</a:t>
            </a:r>
            <a:r>
              <a:rPr lang="en-US" sz="18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UIDB/04035/2020, and (CEF) UIDB/00239/2020.</a:t>
            </a:r>
            <a:endParaRPr lang="pt-PT" sz="18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p>
            <a:pPr algn="just"/>
            <a:endParaRPr lang="en-US" sz="18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p:txBody>
      </p:sp>
      <p:pic>
        <p:nvPicPr>
          <p:cNvPr id="7" name="Imagem 6">
            <a:extLst>
              <a:ext uri="{FF2B5EF4-FFF2-40B4-BE49-F238E27FC236}">
                <a16:creationId xmlns:a16="http://schemas.microsoft.com/office/drawing/2014/main" id="{25E9B220-5631-4A20-8DD4-CAE13C83BA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8499" y="3626080"/>
            <a:ext cx="3015082" cy="680484"/>
          </a:xfrm>
          <a:prstGeom prst="rect">
            <a:avLst/>
          </a:prstGeom>
        </p:spPr>
      </p:pic>
      <p:pic>
        <p:nvPicPr>
          <p:cNvPr id="9" name="Picture 2" descr="Geobiociências, Geoengenharias e Geotecnologias | Faculdade de Ciências e  Tecnologia / Universidade Nova de Lisboa">
            <a:extLst>
              <a:ext uri="{FF2B5EF4-FFF2-40B4-BE49-F238E27FC236}">
                <a16:creationId xmlns:a16="http://schemas.microsoft.com/office/drawing/2014/main" id="{3AD1E67C-108E-480B-93A6-2F3D93BF838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8499" y="4981744"/>
            <a:ext cx="3015082" cy="128301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Repositório da Universidade de Lisboa: CEF - Centro de Estudos Florestais">
            <a:extLst>
              <a:ext uri="{FF2B5EF4-FFF2-40B4-BE49-F238E27FC236}">
                <a16:creationId xmlns:a16="http://schemas.microsoft.com/office/drawing/2014/main" id="{9F334FCB-55CE-4C15-AF72-BC5AC3DEB4E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51773" y="3157674"/>
            <a:ext cx="1617295" cy="161729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Resultado de imagem para Fundação para a Ciência e Tecnologia (FCT)">
            <a:extLst>
              <a:ext uri="{FF2B5EF4-FFF2-40B4-BE49-F238E27FC236}">
                <a16:creationId xmlns:a16="http://schemas.microsoft.com/office/drawing/2014/main" id="{D55EBD50-5D34-40F2-874F-5B4FD669AF41}"/>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b="34259"/>
          <a:stretch/>
        </p:blipFill>
        <p:spPr bwMode="auto">
          <a:xfrm>
            <a:off x="4142062" y="5277261"/>
            <a:ext cx="3108525" cy="749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298297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859</TotalTime>
  <Words>1884</Words>
  <Application>Microsoft Office PowerPoint</Application>
  <PresentationFormat>Apresentação no Ecrã (4:3)</PresentationFormat>
  <Paragraphs>53</Paragraphs>
  <Slides>9</Slides>
  <Notes>0</Notes>
  <HiddenSlides>0</HiddenSlides>
  <MMClips>0</MMClips>
  <ScaleCrop>false</ScaleCrop>
  <HeadingPairs>
    <vt:vector size="6" baseType="variant">
      <vt:variant>
        <vt:lpstr>Tipos de letra usados</vt:lpstr>
      </vt:variant>
      <vt:variant>
        <vt:i4>5</vt:i4>
      </vt:variant>
      <vt:variant>
        <vt:lpstr>Tema</vt:lpstr>
      </vt:variant>
      <vt:variant>
        <vt:i4>1</vt:i4>
      </vt:variant>
      <vt:variant>
        <vt:lpstr>Títulos dos diapositivos</vt:lpstr>
      </vt:variant>
      <vt:variant>
        <vt:i4>9</vt:i4>
      </vt:variant>
    </vt:vector>
  </HeadingPairs>
  <TitlesOfParts>
    <vt:vector size="15" baseType="lpstr">
      <vt:lpstr>Arial</vt:lpstr>
      <vt:lpstr>Calibri</vt:lpstr>
      <vt:lpstr>Calibri Light</vt:lpstr>
      <vt:lpstr>Palatino Linotype</vt:lpstr>
      <vt:lpstr>Source Sans Pro</vt:lpstr>
      <vt:lpstr>Office Theme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MDPI</dc:creator>
  <cp:lastModifiedBy>Ana Rita Coelho</cp:lastModifiedBy>
  <cp:revision>75</cp:revision>
  <dcterms:created xsi:type="dcterms:W3CDTF">2017-05-27T02:37:01Z</dcterms:created>
  <dcterms:modified xsi:type="dcterms:W3CDTF">2021-11-16T16:32:43Z</dcterms:modified>
</cp:coreProperties>
</file>