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7" r:id="rId5"/>
    <p:sldId id="262" r:id="rId6"/>
    <p:sldId id="268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073759"/>
    <a:srgbClr val="362B26"/>
    <a:srgbClr val="443630"/>
    <a:srgbClr val="3D302B"/>
    <a:srgbClr val="344F21"/>
    <a:srgbClr val="1A7B7C"/>
    <a:srgbClr val="EAEAEA"/>
    <a:srgbClr val="FCFB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958" y="3255031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it-IT" sz="2400" b="1" dirty="0">
                <a:solidFill>
                  <a:srgbClr val="362B26"/>
                </a:solidFill>
                <a:latin typeface="Palatino Linotype" panose="02040502050505030304" pitchFamily="18" charset="0"/>
              </a:rPr>
              <a:t>Information Processing Limitations In Humans and Machines </a:t>
            </a:r>
          </a:p>
          <a:p>
            <a:pPr algn="ctr"/>
            <a:endParaRPr lang="it-IT" b="1" dirty="0">
              <a:solidFill>
                <a:srgbClr val="362B26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it-IT" b="1" dirty="0">
                <a:solidFill>
                  <a:srgbClr val="362B26"/>
                </a:solidFill>
                <a:latin typeface="Palatino Linotype" panose="02040502050505030304" pitchFamily="18" charset="0"/>
              </a:rPr>
              <a:t>Birgitta Dresp-Langley </a:t>
            </a:r>
            <a:endParaRPr lang="it-IT" b="1" baseline="30000" dirty="0">
              <a:solidFill>
                <a:srgbClr val="362B26"/>
              </a:solidFill>
              <a:latin typeface="Palatino Linotype" panose="02040502050505030304" pitchFamily="18" charset="0"/>
            </a:endParaRPr>
          </a:p>
          <a:p>
            <a:endParaRPr lang="en-US" i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i="1" dirty="0">
                <a:solidFill>
                  <a:srgbClr val="3D302B"/>
                </a:solidFill>
                <a:latin typeface="Palatino Linotype" panose="02040502050505030304" pitchFamily="18" charset="0"/>
              </a:rPr>
              <a:t>Centre National de la </a:t>
            </a:r>
            <a:r>
              <a:rPr lang="en-US" i="1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Recherche</a:t>
            </a:r>
            <a:r>
              <a:rPr lang="en-US" i="1" dirty="0">
                <a:solidFill>
                  <a:srgbClr val="3D302B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Scientifique</a:t>
            </a:r>
            <a:r>
              <a:rPr lang="en-US" i="1" dirty="0">
                <a:solidFill>
                  <a:srgbClr val="3D302B"/>
                </a:solidFill>
                <a:latin typeface="Palatino Linotype" panose="02040502050505030304" pitchFamily="18" charset="0"/>
              </a:rPr>
              <a:t> CNRS, </a:t>
            </a:r>
            <a:r>
              <a:rPr lang="en-US" i="1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ICube</a:t>
            </a:r>
            <a:r>
              <a:rPr lang="en-US" i="1" dirty="0">
                <a:solidFill>
                  <a:srgbClr val="3D302B"/>
                </a:solidFill>
                <a:latin typeface="Palatino Linotype" panose="02040502050505030304" pitchFamily="18" charset="0"/>
              </a:rPr>
              <a:t> UMR 7357, Strasbourg University, France </a:t>
            </a: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pPr algn="ctr"/>
            <a:r>
              <a:rPr lang="en-US" sz="1400" dirty="0">
                <a:solidFill>
                  <a:srgbClr val="3D302B"/>
                </a:solidFill>
                <a:latin typeface="Palatino Linotype" panose="02040502050505030304" pitchFamily="18" charset="0"/>
              </a:rPr>
              <a:t>birgitta.dresp@unistra.fr</a:t>
            </a:r>
          </a:p>
          <a:p>
            <a:pPr algn="ctr"/>
            <a:endParaRPr lang="en-US" sz="1400" dirty="0">
              <a:solidFill>
                <a:srgbClr val="344F21"/>
              </a:solidFill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6F701-6667-4A17-9C7E-8DDE1D36F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pic>
        <p:nvPicPr>
          <p:cNvPr id="7" name="~PP674.WAV">
            <a:hlinkClick r:id="" action="ppaction://media"/>
          </p:cNvPr>
          <p:cNvPicPr>
            <a:picLocks noRot="1" noChangeAspect="1"/>
          </p:cNvPicPr>
          <p:nvPr>
            <a:wavAudioFile r:embed="rId1" name="~PP674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ransition advTm="24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10" y="253496"/>
            <a:ext cx="88452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D302B"/>
                </a:solidFill>
                <a:latin typeface="Palatino Linotype" pitchFamily="18" charset="0"/>
              </a:rPr>
              <a:t>Introduction</a:t>
            </a:r>
            <a:endParaRPr lang="en-US" sz="2800" dirty="0">
              <a:solidFill>
                <a:srgbClr val="3D302B"/>
              </a:solidFill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3D302B"/>
                </a:solidFill>
                <a:latin typeface="Palatino Linotype" pitchFamily="18" charset="0"/>
              </a:rPr>
              <a:t> Information Theory (1949)</a:t>
            </a:r>
            <a:r>
              <a:rPr lang="en-US" dirty="0">
                <a:solidFill>
                  <a:srgbClr val="3D302B"/>
                </a:solidFill>
                <a:latin typeface="Palatino Linotype" pitchFamily="18" charset="0"/>
              </a:rPr>
              <a:t>: “</a:t>
            </a:r>
            <a:r>
              <a:rPr lang="en-US" dirty="0">
                <a:latin typeface="Palatino Linotype" pitchFamily="18" charset="0"/>
              </a:rPr>
              <a:t>Information is aimed at resolving uncertainty in complex systems.” At this stage, computers as we know them today did not exist.</a:t>
            </a:r>
          </a:p>
          <a:p>
            <a:endParaRPr lang="fr-FR" b="1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u="sng" dirty="0">
                <a:solidFill>
                  <a:srgbClr val="3D302B"/>
                </a:solidFill>
                <a:latin typeface="Palatino Linotype" pitchFamily="18" charset="0"/>
              </a:rPr>
              <a:t> </a:t>
            </a:r>
            <a:r>
              <a:rPr lang="fr-FR" b="1" u="sng" dirty="0" err="1">
                <a:solidFill>
                  <a:srgbClr val="3D302B"/>
                </a:solidFill>
                <a:latin typeface="Palatino Linotype" pitchFamily="18" charset="0"/>
              </a:rPr>
              <a:t>Problem</a:t>
            </a:r>
            <a:r>
              <a:rPr lang="fr-FR" dirty="0">
                <a:solidFill>
                  <a:srgbClr val="3D302B"/>
                </a:solidFill>
                <a:latin typeface="Palatino Linotype" pitchFamily="18" charset="0"/>
              </a:rPr>
              <a:t>: </a:t>
            </a:r>
            <a:r>
              <a:rPr lang="fr-FR" dirty="0">
                <a:latin typeface="Palatino Linotype" pitchFamily="18" charset="0"/>
              </a:rPr>
              <a:t>the </a:t>
            </a:r>
            <a:r>
              <a:rPr lang="fr-FR" dirty="0" err="1">
                <a:latin typeface="Palatino Linotype" pitchFamily="18" charset="0"/>
              </a:rPr>
              <a:t>general</a:t>
            </a:r>
            <a:r>
              <a:rPr lang="fr-FR" dirty="0">
                <a:latin typeface="Palatino Linotype" pitchFamily="18" charset="0"/>
              </a:rPr>
              <a:t> information </a:t>
            </a:r>
            <a:r>
              <a:rPr lang="fr-FR" dirty="0" err="1">
                <a:latin typeface="Palatino Linotype" pitchFamily="18" charset="0"/>
              </a:rPr>
              <a:t>theory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premise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specifies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neither</a:t>
            </a:r>
            <a:r>
              <a:rPr lang="fr-FR" dirty="0">
                <a:latin typeface="Palatino Linotype" pitchFamily="18" charset="0"/>
              </a:rPr>
              <a:t> the nature of « information », </a:t>
            </a:r>
            <a:r>
              <a:rPr lang="fr-FR" dirty="0" err="1">
                <a:latin typeface="Palatino Linotype" pitchFamily="18" charset="0"/>
              </a:rPr>
              <a:t>nor</a:t>
            </a:r>
            <a:r>
              <a:rPr lang="fr-FR" dirty="0">
                <a:latin typeface="Palatino Linotype" pitchFamily="18" charset="0"/>
              </a:rPr>
              <a:t> the nature of « </a:t>
            </a:r>
            <a:r>
              <a:rPr lang="fr-FR" dirty="0" err="1">
                <a:latin typeface="Palatino Linotype" pitchFamily="18" charset="0"/>
              </a:rPr>
              <a:t>complexity</a:t>
            </a:r>
            <a:r>
              <a:rPr lang="fr-FR" dirty="0">
                <a:latin typeface="Palatino Linotype" pitchFamily="18" charset="0"/>
              </a:rPr>
              <a:t> » or « </a:t>
            </a:r>
            <a:r>
              <a:rPr lang="fr-FR" dirty="0" err="1">
                <a:latin typeface="Palatino Linotype" pitchFamily="18" charset="0"/>
              </a:rPr>
              <a:t>uncertainty</a:t>
            </a:r>
            <a:r>
              <a:rPr lang="fr-FR" dirty="0">
                <a:latin typeface="Palatino Linotype" pitchFamily="18" charset="0"/>
              </a:rPr>
              <a:t> ».</a:t>
            </a:r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3D302B"/>
                </a:solidFill>
                <a:latin typeface="Palatino Linotype" pitchFamily="18" charset="0"/>
              </a:rPr>
              <a:t> Shannon-Weaver Law</a:t>
            </a:r>
            <a:r>
              <a:rPr lang="en-US" b="1" dirty="0">
                <a:solidFill>
                  <a:srgbClr val="3D302B"/>
                </a:solidFill>
                <a:latin typeface="Palatino Linotype" pitchFamily="18" charset="0"/>
              </a:rPr>
              <a:t>:  </a:t>
            </a:r>
            <a:r>
              <a:rPr lang="en-US" dirty="0">
                <a:latin typeface="Palatino Linotype" pitchFamily="18" charset="0"/>
              </a:rPr>
              <a:t>Uncertainty in information</a:t>
            </a:r>
            <a:r>
              <a:rPr lang="en-US" b="1" dirty="0">
                <a:latin typeface="Palatino Linotype" pitchFamily="18" charset="0"/>
              </a:rPr>
              <a:t> </a:t>
            </a:r>
            <a:r>
              <a:rPr lang="en-US" dirty="0">
                <a:latin typeface="Palatino Linotype" pitchFamily="18" charset="0"/>
              </a:rPr>
              <a:t>systems</a:t>
            </a:r>
            <a:r>
              <a:rPr lang="en-US" b="1" dirty="0">
                <a:latin typeface="Palatino Linotype" pitchFamily="18" charset="0"/>
              </a:rPr>
              <a:t> </a:t>
            </a:r>
            <a:r>
              <a:rPr lang="en-US" dirty="0">
                <a:latin typeface="Palatino Linotype" pitchFamily="18" charset="0"/>
              </a:rPr>
              <a:t>increases linearly with the amount or complexity (in </a:t>
            </a:r>
            <a:r>
              <a:rPr lang="en-US" i="1" dirty="0">
                <a:latin typeface="Palatino Linotype" pitchFamily="18" charset="0"/>
              </a:rPr>
              <a:t>bit</a:t>
            </a:r>
            <a:r>
              <a:rPr lang="en-US" dirty="0">
                <a:latin typeface="Palatino Linotype" pitchFamily="18" charset="0"/>
              </a:rPr>
              <a:t> units) of information transmitted or generated </a:t>
            </a:r>
            <a:r>
              <a:rPr lang="en-US" sz="1400" i="1" dirty="0">
                <a:latin typeface="Palatino Linotype" pitchFamily="18" charset="0"/>
              </a:rPr>
              <a:t>(Shannon, Weaver. The mathematical Theory of communication, University of Illinois, Urbana III, 1949). </a:t>
            </a:r>
          </a:p>
          <a:p>
            <a:endParaRPr lang="en-US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3D302B"/>
                </a:solidFill>
                <a:latin typeface="Palatino Linotype" pitchFamily="18" charset="0"/>
              </a:rPr>
              <a:t> Hick-Hyman Law</a:t>
            </a:r>
            <a:r>
              <a:rPr lang="en-US" b="1" dirty="0">
                <a:solidFill>
                  <a:srgbClr val="3D302B"/>
                </a:solidFill>
                <a:latin typeface="Palatino Linotype" pitchFamily="18" charset="0"/>
              </a:rPr>
              <a:t>: </a:t>
            </a:r>
            <a:r>
              <a:rPr lang="en-US" dirty="0">
                <a:latin typeface="Palatino Linotype" pitchFamily="18" charset="0"/>
              </a:rPr>
              <a:t>Uncertainty in </a:t>
            </a:r>
            <a:r>
              <a:rPr lang="en-US" b="1" dirty="0">
                <a:latin typeface="Palatino Linotype" pitchFamily="18" charset="0"/>
              </a:rPr>
              <a:t>psychophysical systems </a:t>
            </a:r>
            <a:r>
              <a:rPr lang="en-US" dirty="0">
                <a:latin typeface="Palatino Linotype" pitchFamily="18" charset="0"/>
              </a:rPr>
              <a:t>is directly reflected by the time of human response to stimuli in the environment, which increases with stimulus complexity</a:t>
            </a:r>
            <a:r>
              <a:rPr lang="fr-FR" dirty="0">
                <a:latin typeface="Palatino Linotype" panose="02040502050505030304" pitchFamily="18" charset="0"/>
              </a:rPr>
              <a:t>. </a:t>
            </a:r>
            <a:r>
              <a:rPr lang="en-US" sz="1400" i="1" dirty="0">
                <a:latin typeface="Palatino Linotype" pitchFamily="18" charset="0"/>
              </a:rPr>
              <a:t>Hick. Quarterly Journal of Experimental Psychology. 1949; </a:t>
            </a:r>
            <a:r>
              <a:rPr lang="en-US" sz="1400" b="1" i="1" dirty="0">
                <a:latin typeface="Palatino Linotype" pitchFamily="18" charset="0"/>
              </a:rPr>
              <a:t>4</a:t>
            </a:r>
            <a:r>
              <a:rPr lang="en-US" sz="1400" i="1" dirty="0">
                <a:latin typeface="Palatino Linotype" pitchFamily="18" charset="0"/>
              </a:rPr>
              <a:t> (4:1): 11–26. Hyman (1953). Journal of Experimental Psychology. </a:t>
            </a:r>
            <a:r>
              <a:rPr lang="en-US" sz="1400" b="1" i="1" dirty="0">
                <a:latin typeface="Palatino Linotype" pitchFamily="18" charset="0"/>
              </a:rPr>
              <a:t>45</a:t>
            </a:r>
            <a:r>
              <a:rPr lang="en-US" sz="1400" i="1" dirty="0">
                <a:latin typeface="Palatino Linotype" pitchFamily="18" charset="0"/>
              </a:rPr>
              <a:t> (3): 188-196.</a:t>
            </a:r>
            <a:endParaRPr lang="fr-FR" sz="1400" dirty="0">
              <a:latin typeface="Palatino Linotype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 </a:t>
            </a:r>
            <a:r>
              <a:rPr lang="fr-FR" b="1" u="sng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Minds</a:t>
            </a:r>
            <a:r>
              <a:rPr lang="fr-FR" b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 </a:t>
            </a:r>
            <a:r>
              <a:rPr lang="fr-FR" b="1" i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vs</a:t>
            </a:r>
            <a:r>
              <a:rPr lang="fr-FR" b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 machines</a:t>
            </a:r>
            <a:r>
              <a:rPr lang="fr-FR" dirty="0">
                <a:solidFill>
                  <a:srgbClr val="3D302B"/>
                </a:solidFill>
                <a:latin typeface="Palatino Linotype" panose="02040502050505030304" pitchFamily="18" charset="0"/>
              </a:rPr>
              <a:t>: </a:t>
            </a:r>
            <a:r>
              <a:rPr lang="fr-FR" dirty="0">
                <a:latin typeface="Palatino Linotype" panose="02040502050505030304" pitchFamily="18" charset="0"/>
              </a:rPr>
              <a:t>The concepts of </a:t>
            </a:r>
            <a:r>
              <a:rPr lang="fr-FR" b="1" dirty="0">
                <a:latin typeface="Palatino Linotype" panose="02040502050505030304" pitchFamily="18" charset="0"/>
              </a:rPr>
              <a:t>information</a:t>
            </a:r>
            <a:r>
              <a:rPr lang="fr-FR" dirty="0">
                <a:latin typeface="Palatino Linotype" panose="02040502050505030304" pitchFamily="18" charset="0"/>
              </a:rPr>
              <a:t> and </a:t>
            </a:r>
            <a:r>
              <a:rPr lang="fr-FR" b="1" dirty="0" err="1">
                <a:latin typeface="Palatino Linotype" panose="02040502050505030304" pitchFamily="18" charset="0"/>
              </a:rPr>
              <a:t>uncertainty</a:t>
            </a:r>
            <a:r>
              <a:rPr lang="fr-FR" dirty="0">
                <a:latin typeface="Palatino Linotype" panose="02040502050505030304" pitchFamily="18" charset="0"/>
              </a:rPr>
              <a:t> relate to </a:t>
            </a:r>
            <a:r>
              <a:rPr lang="fr-FR" b="1" dirty="0" err="1">
                <a:latin typeface="Palatino Linotype" panose="02040502050505030304" pitchFamily="18" charset="0"/>
              </a:rPr>
              <a:t>complexity</a:t>
            </a:r>
            <a:r>
              <a:rPr lang="fr-FR" dirty="0">
                <a:latin typeface="Palatino Linotype" panose="02040502050505030304" pitchFamily="18" charset="0"/>
              </a:rPr>
              <a:t> in </a:t>
            </a:r>
            <a:r>
              <a:rPr lang="fr-FR" dirty="0" err="1">
                <a:latin typeface="Palatino Linotype" panose="02040502050505030304" pitchFamily="18" charset="0"/>
              </a:rPr>
              <a:t>physical</a:t>
            </a:r>
            <a:r>
              <a:rPr lang="fr-FR" dirty="0">
                <a:latin typeface="Palatino Linotype" panose="02040502050505030304" pitchFamily="18" charset="0"/>
              </a:rPr>
              <a:t> (« machines ») and living </a:t>
            </a:r>
            <a:r>
              <a:rPr lang="fr-FR" dirty="0" err="1">
                <a:latin typeface="Palatino Linotype" panose="02040502050505030304" pitchFamily="18" charset="0"/>
              </a:rPr>
              <a:t>systems</a:t>
            </a:r>
            <a:r>
              <a:rPr lang="fr-FR" dirty="0">
                <a:latin typeface="Palatino Linotype" panose="02040502050505030304" pitchFamily="18" charset="0"/>
              </a:rPr>
              <a:t> (« </a:t>
            </a:r>
            <a:r>
              <a:rPr lang="fr-FR" dirty="0" err="1">
                <a:latin typeface="Palatino Linotype" panose="02040502050505030304" pitchFamily="18" charset="0"/>
              </a:rPr>
              <a:t>brains</a:t>
            </a:r>
            <a:r>
              <a:rPr lang="fr-FR" dirty="0">
                <a:latin typeface="Palatino Linotype" panose="02040502050505030304" pitchFamily="18" charset="0"/>
              </a:rPr>
              <a:t> »/« </a:t>
            </a:r>
            <a:r>
              <a:rPr lang="fr-FR" dirty="0" err="1">
                <a:latin typeface="Palatino Linotype" panose="02040502050505030304" pitchFamily="18" charset="0"/>
              </a:rPr>
              <a:t>minds</a:t>
            </a:r>
            <a:r>
              <a:rPr lang="fr-FR" dirty="0">
                <a:latin typeface="Palatino Linotype" panose="02040502050505030304" pitchFamily="18" charset="0"/>
              </a:rPr>
              <a:t> »).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 </a:t>
            </a:r>
            <a:r>
              <a:rPr lang="fr-FR" b="1" u="sng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Artificial</a:t>
            </a:r>
            <a:r>
              <a:rPr lang="fr-FR" b="1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 Intelligence (AI</a:t>
            </a:r>
            <a:r>
              <a:rPr lang="fr-FR" u="sng" dirty="0">
                <a:solidFill>
                  <a:srgbClr val="3D302B"/>
                </a:solidFill>
                <a:latin typeface="Palatino Linotype" panose="02040502050505030304" pitchFamily="18" charset="0"/>
              </a:rPr>
              <a:t>)</a:t>
            </a:r>
            <a:r>
              <a:rPr lang="fr-FR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: </a:t>
            </a:r>
            <a:r>
              <a:rPr lang="fr-FR" dirty="0" err="1">
                <a:latin typeface="Palatino Linotype" panose="02040502050505030304" pitchFamily="18" charset="0"/>
              </a:rPr>
              <a:t>different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>
                <a:latin typeface="Palatino Linotype" panose="02040502050505030304" pitchFamily="18" charset="0"/>
              </a:rPr>
              <a:t>levels</a:t>
            </a:r>
            <a:r>
              <a:rPr lang="fr-FR" dirty="0">
                <a:latin typeface="Palatino Linotype" panose="02040502050505030304" pitchFamily="18" charset="0"/>
              </a:rPr>
              <a:t> of </a:t>
            </a:r>
            <a:r>
              <a:rPr lang="fr-FR" b="1" dirty="0" err="1">
                <a:latin typeface="Palatino Linotype" panose="02040502050505030304" pitchFamily="18" charset="0"/>
              </a:rPr>
              <a:t>functional</a:t>
            </a:r>
            <a:r>
              <a:rPr lang="fr-FR" b="1" dirty="0"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latin typeface="Palatino Linotype" panose="02040502050505030304" pitchFamily="18" charset="0"/>
              </a:rPr>
              <a:t>complexity</a:t>
            </a:r>
            <a:r>
              <a:rPr lang="fr-FR" b="1" dirty="0">
                <a:latin typeface="Palatino Linotype" panose="02040502050505030304" pitchFamily="18" charset="0"/>
              </a:rPr>
              <a:t> </a:t>
            </a:r>
            <a:r>
              <a:rPr lang="fr-FR" dirty="0">
                <a:latin typeface="Palatino Linotype" panose="02040502050505030304" pitchFamily="18" charset="0"/>
              </a:rPr>
              <a:t>and </a:t>
            </a:r>
            <a:r>
              <a:rPr lang="fr-FR" dirty="0">
                <a:solidFill>
                  <a:srgbClr val="3D302B"/>
                </a:solidFill>
                <a:latin typeface="Palatino Linotype" panose="02040502050505030304" pitchFamily="18" charset="0"/>
              </a:rPr>
              <a:t>     </a:t>
            </a:r>
            <a:r>
              <a:rPr lang="fr-FR" b="1" dirty="0" err="1">
                <a:solidFill>
                  <a:srgbClr val="3D302B"/>
                </a:solidFill>
                <a:latin typeface="Palatino Linotype" panose="02040502050505030304" pitchFamily="18" charset="0"/>
              </a:rPr>
              <a:t>autonomy</a:t>
            </a:r>
            <a:r>
              <a:rPr lang="fr-FR" b="1" dirty="0">
                <a:solidFill>
                  <a:srgbClr val="3D302B"/>
                </a:solidFill>
                <a:latin typeface="Palatino Linotype" panose="02040502050505030304" pitchFamily="18" charset="0"/>
              </a:rPr>
              <a:t> </a:t>
            </a:r>
            <a:endParaRPr lang="en-US" dirty="0">
              <a:solidFill>
                <a:srgbClr val="3D302B"/>
              </a:solidFill>
              <a:latin typeface="Palatino Linotype" panose="02040502050505030304" pitchFamily="18" charset="0"/>
            </a:endParaRPr>
          </a:p>
          <a:p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solidFill>
            <a:srgbClr val="073759"/>
          </a:solidFill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~PP3392.WAV">
            <a:hlinkClick r:id="" action="ppaction://media"/>
          </p:cNvPr>
          <p:cNvPicPr>
            <a:picLocks noRot="1" noChangeAspect="1"/>
          </p:cNvPicPr>
          <p:nvPr>
            <a:wavAudioFile r:embed="rId1" name="~PP3392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ransition advTm="203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14" y="205966"/>
            <a:ext cx="2396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Sensory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Uncertainty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44444" y="165176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Palatino Linotype" pitchFamily="18" charset="0"/>
              </a:rPr>
              <a:t>Shannon, Weaver, 1949, top; </a:t>
            </a:r>
          </a:p>
          <a:p>
            <a:r>
              <a:rPr lang="en-US" sz="1400" i="1" dirty="0">
                <a:latin typeface="Palatino Linotype" pitchFamily="18" charset="0"/>
              </a:rPr>
              <a:t>Hick, 1949; Hyman, 1953, bottom</a:t>
            </a:r>
            <a:endParaRPr lang="en-US" sz="1400" dirty="0">
              <a:latin typeface="Palatino Linotype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00413" y="160043"/>
          <a:ext cx="387985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PW 11.0 Graph" r:id="rId5" imgW="5538600" imgH="4280400" progId="SigmaPlotGraphicObject.10">
                  <p:embed/>
                </p:oleObj>
              </mc:Choice>
              <mc:Fallback>
                <p:oleObj name="SPW 11.0 Graph" r:id="rId5" imgW="5538600" imgH="4280400" progId="SigmaPlotGraphicObject.1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0043"/>
                        <a:ext cx="387985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38984" y="219541"/>
            <a:ext cx="21275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SimSun" pitchFamily="2" charset="-122"/>
                <a:cs typeface="Times-Roman"/>
              </a:rPr>
              <a:t>(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SimSun" pitchFamily="2" charset="-122"/>
                <a:cs typeface="Times-Roman"/>
              </a:rPr>
              <a:t>Piéron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SimSun" pitchFamily="2" charset="-122"/>
                <a:cs typeface="Times-Roman"/>
              </a:rPr>
              <a:t> 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SimSun" pitchFamily="2" charset="-122"/>
                <a:cs typeface="Times-Italic"/>
              </a:rPr>
              <a:t>The Sensations. 1952;</a:t>
            </a:r>
            <a:r>
              <a:rPr lang="en-US" sz="1400" i="1" dirty="0">
                <a:latin typeface="Palatino Linotype" pitchFamily="18" charset="0"/>
                <a:ea typeface="SimSun" pitchFamily="2" charset="-122"/>
                <a:cs typeface="Times-Italic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SimSun" pitchFamily="2" charset="-122"/>
                <a:cs typeface="Times-Roman"/>
              </a:rPr>
              <a:t>Yale University Press)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90694" y="2408263"/>
            <a:ext cx="2700528" cy="4078224"/>
            <a:chOff x="143559" y="1154498"/>
            <a:chExt cx="2700528" cy="4078224"/>
          </a:xfrm>
        </p:grpSpPr>
        <p:pic>
          <p:nvPicPr>
            <p:cNvPr id="14" name="Image 13" descr="InformationTheor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559" y="1154498"/>
              <a:ext cx="2700528" cy="4078224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 rot="16200000">
              <a:off x="-298764" y="1892174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>
                  <a:latin typeface="Arial" pitchFamily="34" charset="0"/>
                  <a:cs typeface="Arial" pitchFamily="34" charset="0"/>
                </a:rPr>
                <a:t>Uncertainty</a:t>
              </a:r>
              <a:r>
                <a:rPr lang="fr-FR" sz="1200" b="1" dirty="0">
                  <a:latin typeface="Arial" pitchFamily="34" charset="0"/>
                  <a:cs typeface="Arial" pitchFamily="34" charset="0"/>
                </a:rPr>
                <a:t> (U)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29604" y="3546672"/>
            <a:ext cx="2014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Palatino Linotype" pitchFamily="18" charset="0"/>
              </a:rPr>
              <a:t>Dresp</a:t>
            </a:r>
            <a:r>
              <a:rPr lang="en-US" sz="1400" i="1" dirty="0">
                <a:latin typeface="Palatino Linotype" pitchFamily="18" charset="0"/>
              </a:rPr>
              <a:t>-Langley B, </a:t>
            </a:r>
            <a:r>
              <a:rPr lang="en-US" sz="1400" i="1" dirty="0" err="1">
                <a:latin typeface="Palatino Linotype" pitchFamily="18" charset="0"/>
              </a:rPr>
              <a:t>Monfouga</a:t>
            </a:r>
            <a:r>
              <a:rPr lang="en-US" sz="1400" i="1" dirty="0">
                <a:latin typeface="Palatino Linotype" pitchFamily="18" charset="0"/>
              </a:rPr>
              <a:t> M. Combining Visual Contrast Information with Sound Can Produce Faster Decisions. Information. 2019; 10(11):346. </a:t>
            </a:r>
          </a:p>
        </p:txBody>
      </p:sp>
      <p:pic>
        <p:nvPicPr>
          <p:cNvPr id="17" name="~PP612.WAV">
            <a:hlinkClick r:id="" action="ppaction://media"/>
          </p:cNvPr>
          <p:cNvPicPr>
            <a:picLocks noRot="1" noChangeAspect="1"/>
          </p:cNvPicPr>
          <p:nvPr>
            <a:wavAudioFile r:embed="rId2" name="~PP612.WAV"/>
          </p:nvPr>
        </p:nvPicPr>
        <p:blipFill>
          <a:blip r:embed="rId8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993868" y="3346848"/>
            <a:ext cx="4066610" cy="3329413"/>
            <a:chOff x="2993868" y="3346848"/>
            <a:chExt cx="4066610" cy="3329413"/>
          </a:xfrm>
        </p:grpSpPr>
        <p:pic>
          <p:nvPicPr>
            <p:cNvPr id="9" name="Image 8" descr="SoundFrequency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4698" y="3346848"/>
              <a:ext cx="4055780" cy="33294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51018" y="3404103"/>
              <a:ext cx="144855" cy="2815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/>
            <p:cNvSpPr txBox="1"/>
            <p:nvPr/>
          </p:nvSpPr>
          <p:spPr>
            <a:xfrm rot="16200000">
              <a:off x="1947941" y="4517679"/>
              <a:ext cx="2368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Visual </a:t>
              </a:r>
              <a:r>
                <a:rPr lang="fr-F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Choice</a:t>
              </a: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Response</a:t>
              </a: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Time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  <p:transition advTm="193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61" y="160699"/>
            <a:ext cx="30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76130" y="199672"/>
            <a:ext cx="2168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Cognitive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Uncertainty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93267" y="353928"/>
            <a:ext cx="5633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Palatino Linotype" pitchFamily="18" charset="0"/>
              </a:rPr>
              <a:t>Cognitive uncertainty </a:t>
            </a:r>
            <a:r>
              <a:rPr lang="en-US" dirty="0">
                <a:latin typeface="Palatino Linotype" pitchFamily="18" charset="0"/>
              </a:rPr>
              <a:t>corresponds to system states that require regulation of representations of the environment in order to obtain better prediction and adaptation</a:t>
            </a:r>
          </a:p>
        </p:txBody>
      </p:sp>
      <p:pic>
        <p:nvPicPr>
          <p:cNvPr id="55" name="Image 54" descr="CognitiveUncertai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2012"/>
            <a:ext cx="5698583" cy="367775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14079" y="1285919"/>
            <a:ext cx="382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Palatino Linotype" pitchFamily="18" charset="0"/>
              </a:rPr>
              <a:t>Mushtaq</a:t>
            </a:r>
            <a:r>
              <a:rPr lang="en-US" sz="1400" i="1" dirty="0">
                <a:latin typeface="Palatino Linotype" pitchFamily="18" charset="0"/>
              </a:rPr>
              <a:t> F, Bland AR, Schaefer A. Uncertainty and cognitive control. Front Psychol. 2011;2:249.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49641" y="1859225"/>
            <a:ext cx="608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Palatino Linotype" pitchFamily="18" charset="0"/>
              </a:rPr>
              <a:t>In </a:t>
            </a:r>
            <a:r>
              <a:rPr lang="fr-FR" b="1" dirty="0" err="1">
                <a:latin typeface="Palatino Linotype" pitchFamily="18" charset="0"/>
              </a:rPr>
              <a:t>humans</a:t>
            </a:r>
            <a:r>
              <a:rPr lang="fr-FR" dirty="0">
                <a:latin typeface="Palatino Linotype" pitchFamily="18" charset="0"/>
              </a:rPr>
              <a:t>,</a:t>
            </a:r>
            <a:r>
              <a:rPr lang="fr-FR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alatino Linotype" pitchFamily="18" charset="0"/>
              </a:rPr>
              <a:t>functional</a:t>
            </a:r>
            <a:r>
              <a:rPr lang="fr-FR" dirty="0">
                <a:solidFill>
                  <a:srgbClr val="FF0000"/>
                </a:solidFill>
                <a:latin typeface="Palatino Linotype" pitchFamily="18" charset="0"/>
              </a:rPr>
              <a:t> interaction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between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Palatino Linotype" pitchFamily="18" charset="0"/>
              </a:rPr>
              <a:t>conscious</a:t>
            </a:r>
            <a:r>
              <a:rPr lang="fr-FR" dirty="0">
                <a:latin typeface="Palatino Linotype" pitchFamily="18" charset="0"/>
              </a:rPr>
              <a:t> and  </a:t>
            </a:r>
            <a:r>
              <a:rPr lang="fr-FR" dirty="0">
                <a:solidFill>
                  <a:srgbClr val="FF0000"/>
                </a:solidFill>
                <a:latin typeface="Palatino Linotype" pitchFamily="18" charset="0"/>
              </a:rPr>
              <a:t>non-</a:t>
            </a:r>
            <a:r>
              <a:rPr lang="fr-FR" dirty="0" err="1">
                <a:solidFill>
                  <a:srgbClr val="FF0000"/>
                </a:solidFill>
                <a:latin typeface="Palatino Linotype" pitchFamily="18" charset="0"/>
              </a:rPr>
              <a:t>conscious</a:t>
            </a:r>
            <a:r>
              <a:rPr lang="fr-FR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fr-FR" dirty="0">
                <a:latin typeface="Palatino Linotype" pitchFamily="18" charset="0"/>
              </a:rPr>
              <a:t>cognitive </a:t>
            </a:r>
            <a:r>
              <a:rPr lang="fr-FR" dirty="0" err="1">
                <a:latin typeface="Palatino Linotype" pitchFamily="18" charset="0"/>
              </a:rPr>
              <a:t>workspaces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enables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decision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making</a:t>
            </a:r>
            <a:r>
              <a:rPr lang="fr-FR" dirty="0">
                <a:latin typeface="Palatino Linotype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0309" y="2611552"/>
            <a:ext cx="3503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Palatino Linotype" pitchFamily="18" charset="0"/>
              </a:rPr>
              <a:t>Dresp</a:t>
            </a:r>
            <a:r>
              <a:rPr lang="en-US" sz="1400" i="1" dirty="0">
                <a:latin typeface="Palatino Linotype" pitchFamily="18" charset="0"/>
              </a:rPr>
              <a:t>-Langley, B. Why the Brain Knows More than We Do: Non-Conscious Representations and Their Role in the Construction of Conscious Experience. Brain Sci. 2012; 2: 1-21. </a:t>
            </a:r>
          </a:p>
        </p:txBody>
      </p:sp>
      <p:pic>
        <p:nvPicPr>
          <p:cNvPr id="12" name="~PP424.WAV">
            <a:hlinkClick r:id="" action="ppaction://media"/>
          </p:cNvPr>
          <p:cNvPicPr>
            <a:picLocks noRot="1" noChangeAspect="1"/>
          </p:cNvPicPr>
          <p:nvPr>
            <a:wavAudioFile r:embed="rId1" name="~PP424.WAV"/>
          </p:nvPr>
        </p:nvPicPr>
        <p:blipFill>
          <a:blip r:embed="rId5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  <p:transition advTm="229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FB336-8C25-4EAA-99AD-518E2A82E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3783012" y="282805"/>
            <a:ext cx="5360988" cy="6355041"/>
            <a:chOff x="1619250" y="377547"/>
            <a:chExt cx="5360988" cy="6355041"/>
          </a:xfrm>
        </p:grpSpPr>
        <p:cxnSp>
          <p:nvCxnSpPr>
            <p:cNvPr id="8" name="Connecteur droit 7"/>
            <p:cNvCxnSpPr>
              <a:stCxn id="77" idx="4"/>
              <a:endCxn id="74" idx="1"/>
            </p:cNvCxnSpPr>
            <p:nvPr/>
          </p:nvCxnSpPr>
          <p:spPr bwMode="auto">
            <a:xfrm flipH="1" flipV="1">
              <a:off x="4295775" y="4592638"/>
              <a:ext cx="563563" cy="12144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droit 8"/>
            <p:cNvCxnSpPr>
              <a:stCxn id="69" idx="7"/>
              <a:endCxn id="79" idx="3"/>
            </p:cNvCxnSpPr>
            <p:nvPr/>
          </p:nvCxnSpPr>
          <p:spPr bwMode="auto">
            <a:xfrm flipH="1">
              <a:off x="4314825" y="5329238"/>
              <a:ext cx="592138" cy="4778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cteur droit 9"/>
            <p:cNvCxnSpPr>
              <a:stCxn id="77" idx="5"/>
              <a:endCxn id="80" idx="1"/>
            </p:cNvCxnSpPr>
            <p:nvPr/>
          </p:nvCxnSpPr>
          <p:spPr bwMode="auto">
            <a:xfrm flipH="1" flipV="1">
              <a:off x="4314825" y="5324475"/>
              <a:ext cx="600075" cy="4587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>
              <a:stCxn id="81" idx="1"/>
              <a:endCxn id="77" idx="4"/>
            </p:cNvCxnSpPr>
            <p:nvPr/>
          </p:nvCxnSpPr>
          <p:spPr bwMode="auto">
            <a:xfrm>
              <a:off x="4305300" y="4967288"/>
              <a:ext cx="554038" cy="83978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>
              <a:stCxn id="69" idx="5"/>
              <a:endCxn id="81" idx="1"/>
            </p:cNvCxnSpPr>
            <p:nvPr/>
          </p:nvCxnSpPr>
          <p:spPr bwMode="auto">
            <a:xfrm flipH="1" flipV="1">
              <a:off x="4305300" y="4967288"/>
              <a:ext cx="601663" cy="4730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>
              <a:stCxn id="69" idx="4"/>
              <a:endCxn id="74" idx="1"/>
            </p:cNvCxnSpPr>
            <p:nvPr/>
          </p:nvCxnSpPr>
          <p:spPr bwMode="auto">
            <a:xfrm flipH="1" flipV="1">
              <a:off x="4295775" y="4592638"/>
              <a:ext cx="555625" cy="8715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 flipH="1">
              <a:off x="4356100" y="4941888"/>
              <a:ext cx="536575" cy="8794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cteur droit 14"/>
            <p:cNvCxnSpPr>
              <a:stCxn id="78" idx="7"/>
              <a:endCxn id="80" idx="3"/>
            </p:cNvCxnSpPr>
            <p:nvPr/>
          </p:nvCxnSpPr>
          <p:spPr bwMode="auto">
            <a:xfrm flipH="1">
              <a:off x="4314825" y="4951413"/>
              <a:ext cx="592138" cy="4857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>
              <a:stCxn id="78" idx="5"/>
              <a:endCxn id="74" idx="1"/>
            </p:cNvCxnSpPr>
            <p:nvPr/>
          </p:nvCxnSpPr>
          <p:spPr bwMode="auto">
            <a:xfrm flipH="1" flipV="1">
              <a:off x="4295775" y="4592638"/>
              <a:ext cx="611188" cy="4699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/>
            <p:cNvCxnSpPr>
              <a:stCxn id="72" idx="7"/>
              <a:endCxn id="79" idx="4"/>
            </p:cNvCxnSpPr>
            <p:nvPr/>
          </p:nvCxnSpPr>
          <p:spPr bwMode="auto">
            <a:xfrm flipH="1">
              <a:off x="4371975" y="4586288"/>
              <a:ext cx="536575" cy="12446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>
              <a:stCxn id="72" idx="7"/>
              <a:endCxn id="80" idx="3"/>
            </p:cNvCxnSpPr>
            <p:nvPr/>
          </p:nvCxnSpPr>
          <p:spPr bwMode="auto">
            <a:xfrm flipH="1">
              <a:off x="4314825" y="4586288"/>
              <a:ext cx="593725" cy="8509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>
              <a:stCxn id="81" idx="3"/>
              <a:endCxn id="72" idx="7"/>
            </p:cNvCxnSpPr>
            <p:nvPr/>
          </p:nvCxnSpPr>
          <p:spPr bwMode="auto">
            <a:xfrm flipV="1">
              <a:off x="4305300" y="4586288"/>
              <a:ext cx="603250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>
              <a:stCxn id="82" idx="3"/>
              <a:endCxn id="80" idx="7"/>
            </p:cNvCxnSpPr>
            <p:nvPr/>
          </p:nvCxnSpPr>
          <p:spPr bwMode="auto">
            <a:xfrm flipV="1">
              <a:off x="3835400" y="5324475"/>
              <a:ext cx="592138" cy="4889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>
              <a:stCxn id="82" idx="3"/>
              <a:endCxn id="74" idx="7"/>
            </p:cNvCxnSpPr>
            <p:nvPr/>
          </p:nvCxnSpPr>
          <p:spPr bwMode="auto">
            <a:xfrm flipV="1">
              <a:off x="3835400" y="4592638"/>
              <a:ext cx="571500" cy="122078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>
              <a:stCxn id="81" idx="7"/>
              <a:endCxn id="82" idx="3"/>
            </p:cNvCxnSpPr>
            <p:nvPr/>
          </p:nvCxnSpPr>
          <p:spPr bwMode="auto">
            <a:xfrm flipH="1">
              <a:off x="3835400" y="4967288"/>
              <a:ext cx="581025" cy="8461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>
              <a:stCxn id="83" idx="1"/>
              <a:endCxn id="79" idx="5"/>
            </p:cNvCxnSpPr>
            <p:nvPr/>
          </p:nvCxnSpPr>
          <p:spPr bwMode="auto">
            <a:xfrm>
              <a:off x="3835400" y="5329238"/>
              <a:ext cx="592138" cy="4778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>
              <a:stCxn id="83" idx="3"/>
              <a:endCxn id="81" idx="7"/>
            </p:cNvCxnSpPr>
            <p:nvPr/>
          </p:nvCxnSpPr>
          <p:spPr bwMode="auto">
            <a:xfrm flipV="1">
              <a:off x="3835400" y="4967288"/>
              <a:ext cx="581025" cy="4730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>
              <a:stCxn id="83" idx="3"/>
              <a:endCxn id="74" idx="7"/>
            </p:cNvCxnSpPr>
            <p:nvPr/>
          </p:nvCxnSpPr>
          <p:spPr bwMode="auto">
            <a:xfrm flipV="1">
              <a:off x="3835400" y="4592638"/>
              <a:ext cx="571500" cy="8477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>
              <a:stCxn id="84" idx="1"/>
              <a:endCxn id="79" idx="5"/>
            </p:cNvCxnSpPr>
            <p:nvPr/>
          </p:nvCxnSpPr>
          <p:spPr bwMode="auto">
            <a:xfrm>
              <a:off x="3833813" y="4976813"/>
              <a:ext cx="593725" cy="8302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>
              <a:stCxn id="84" idx="1"/>
              <a:endCxn id="80" idx="5"/>
            </p:cNvCxnSpPr>
            <p:nvPr/>
          </p:nvCxnSpPr>
          <p:spPr bwMode="auto">
            <a:xfrm>
              <a:off x="3833813" y="4976813"/>
              <a:ext cx="593725" cy="4603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>
              <a:stCxn id="84" idx="3"/>
              <a:endCxn id="74" idx="7"/>
            </p:cNvCxnSpPr>
            <p:nvPr/>
          </p:nvCxnSpPr>
          <p:spPr bwMode="auto">
            <a:xfrm flipV="1">
              <a:off x="3833813" y="4592638"/>
              <a:ext cx="573087" cy="49688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Connecteur droit 28"/>
            <p:cNvCxnSpPr>
              <a:stCxn id="75" idx="1"/>
              <a:endCxn id="79" idx="5"/>
            </p:cNvCxnSpPr>
            <p:nvPr/>
          </p:nvCxnSpPr>
          <p:spPr bwMode="auto">
            <a:xfrm>
              <a:off x="3835400" y="4595813"/>
              <a:ext cx="592138" cy="12112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>
              <a:stCxn id="75" idx="1"/>
              <a:endCxn id="80" idx="5"/>
            </p:cNvCxnSpPr>
            <p:nvPr/>
          </p:nvCxnSpPr>
          <p:spPr bwMode="auto">
            <a:xfrm>
              <a:off x="3835400" y="4595813"/>
              <a:ext cx="592138" cy="8413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cteur droit 30"/>
            <p:cNvCxnSpPr>
              <a:stCxn id="75" idx="1"/>
              <a:endCxn id="81" idx="5"/>
            </p:cNvCxnSpPr>
            <p:nvPr/>
          </p:nvCxnSpPr>
          <p:spPr bwMode="auto">
            <a:xfrm>
              <a:off x="3835400" y="4595813"/>
              <a:ext cx="581025" cy="4826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/>
            <p:cNvCxnSpPr>
              <a:stCxn id="76" idx="3"/>
              <a:endCxn id="83" idx="7"/>
            </p:cNvCxnSpPr>
            <p:nvPr/>
          </p:nvCxnSpPr>
          <p:spPr bwMode="auto">
            <a:xfrm flipV="1">
              <a:off x="3298825" y="5329238"/>
              <a:ext cx="647700" cy="4794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32"/>
            <p:cNvCxnSpPr>
              <a:stCxn id="76" idx="3"/>
              <a:endCxn id="84" idx="7"/>
            </p:cNvCxnSpPr>
            <p:nvPr/>
          </p:nvCxnSpPr>
          <p:spPr bwMode="auto">
            <a:xfrm flipV="1">
              <a:off x="3298825" y="4976813"/>
              <a:ext cx="647700" cy="8318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/>
            <p:cNvCxnSpPr>
              <a:stCxn id="70" idx="1"/>
              <a:endCxn id="82" idx="5"/>
            </p:cNvCxnSpPr>
            <p:nvPr/>
          </p:nvCxnSpPr>
          <p:spPr bwMode="auto">
            <a:xfrm>
              <a:off x="3305175" y="5332413"/>
              <a:ext cx="641350" cy="4810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/>
            <p:cNvCxnSpPr>
              <a:stCxn id="70" idx="3"/>
              <a:endCxn id="84" idx="7"/>
            </p:cNvCxnSpPr>
            <p:nvPr/>
          </p:nvCxnSpPr>
          <p:spPr bwMode="auto">
            <a:xfrm flipV="1">
              <a:off x="3305175" y="4976813"/>
              <a:ext cx="641350" cy="4683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/>
            <p:cNvCxnSpPr>
              <a:stCxn id="75" idx="7"/>
              <a:endCxn id="76" idx="3"/>
            </p:cNvCxnSpPr>
            <p:nvPr/>
          </p:nvCxnSpPr>
          <p:spPr bwMode="auto">
            <a:xfrm flipH="1">
              <a:off x="3298825" y="4595813"/>
              <a:ext cx="647700" cy="12128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/>
            <p:cNvCxnSpPr>
              <a:stCxn id="75" idx="7"/>
              <a:endCxn id="70" idx="3"/>
            </p:cNvCxnSpPr>
            <p:nvPr/>
          </p:nvCxnSpPr>
          <p:spPr bwMode="auto">
            <a:xfrm flipH="1">
              <a:off x="3305175" y="4595813"/>
              <a:ext cx="641350" cy="8493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/>
            <p:cNvCxnSpPr>
              <a:stCxn id="71" idx="1"/>
              <a:endCxn id="82" idx="5"/>
            </p:cNvCxnSpPr>
            <p:nvPr/>
          </p:nvCxnSpPr>
          <p:spPr bwMode="auto">
            <a:xfrm>
              <a:off x="3298825" y="4972050"/>
              <a:ext cx="647700" cy="8413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/>
            <p:cNvCxnSpPr>
              <a:stCxn id="71" idx="3"/>
              <a:endCxn id="75" idx="7"/>
            </p:cNvCxnSpPr>
            <p:nvPr/>
          </p:nvCxnSpPr>
          <p:spPr bwMode="auto">
            <a:xfrm flipV="1">
              <a:off x="3298825" y="4595813"/>
              <a:ext cx="647700" cy="48736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/>
            <p:cNvCxnSpPr>
              <a:stCxn id="73" idx="0"/>
              <a:endCxn id="82" idx="4"/>
            </p:cNvCxnSpPr>
            <p:nvPr/>
          </p:nvCxnSpPr>
          <p:spPr bwMode="auto">
            <a:xfrm>
              <a:off x="3365500" y="4572000"/>
              <a:ext cx="525463" cy="12636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eur droit 40"/>
            <p:cNvCxnSpPr>
              <a:stCxn id="73" idx="1"/>
              <a:endCxn id="83" idx="5"/>
            </p:cNvCxnSpPr>
            <p:nvPr/>
          </p:nvCxnSpPr>
          <p:spPr bwMode="auto">
            <a:xfrm>
              <a:off x="3309938" y="4595813"/>
              <a:ext cx="636587" cy="8445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necteur droit 41"/>
            <p:cNvCxnSpPr>
              <a:stCxn id="71" idx="2"/>
              <a:endCxn id="83" idx="5"/>
            </p:cNvCxnSpPr>
            <p:nvPr/>
          </p:nvCxnSpPr>
          <p:spPr bwMode="auto">
            <a:xfrm>
              <a:off x="3276600" y="5027613"/>
              <a:ext cx="669925" cy="4127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/>
            <p:cNvCxnSpPr>
              <a:stCxn id="73" idx="1"/>
              <a:endCxn id="84" idx="5"/>
            </p:cNvCxnSpPr>
            <p:nvPr/>
          </p:nvCxnSpPr>
          <p:spPr bwMode="auto">
            <a:xfrm>
              <a:off x="3309938" y="4595813"/>
              <a:ext cx="636587" cy="4937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cteur droit 43"/>
            <p:cNvCxnSpPr>
              <a:stCxn id="74" idx="0"/>
              <a:endCxn id="79" idx="4"/>
            </p:cNvCxnSpPr>
            <p:nvPr/>
          </p:nvCxnSpPr>
          <p:spPr bwMode="auto">
            <a:xfrm>
              <a:off x="4351338" y="4568825"/>
              <a:ext cx="20637" cy="126206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/>
            <p:cNvCxnSpPr/>
            <p:nvPr/>
          </p:nvCxnSpPr>
          <p:spPr bwMode="auto">
            <a:xfrm flipV="1">
              <a:off x="3924300" y="4581525"/>
              <a:ext cx="0" cy="12160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necteur droit 45"/>
            <p:cNvCxnSpPr>
              <a:stCxn id="70" idx="2"/>
              <a:endCxn id="69" idx="6"/>
            </p:cNvCxnSpPr>
            <p:nvPr/>
          </p:nvCxnSpPr>
          <p:spPr bwMode="auto">
            <a:xfrm flipV="1">
              <a:off x="3281363" y="5384800"/>
              <a:ext cx="1647825" cy="476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Connecteur droit 46"/>
            <p:cNvCxnSpPr>
              <a:stCxn id="71" idx="2"/>
              <a:endCxn id="78" idx="6"/>
            </p:cNvCxnSpPr>
            <p:nvPr/>
          </p:nvCxnSpPr>
          <p:spPr bwMode="auto">
            <a:xfrm flipV="1">
              <a:off x="3276600" y="5006975"/>
              <a:ext cx="1654175" cy="206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/>
            <p:cNvCxnSpPr>
              <a:stCxn id="76" idx="2"/>
              <a:endCxn id="77" idx="6"/>
            </p:cNvCxnSpPr>
            <p:nvPr/>
          </p:nvCxnSpPr>
          <p:spPr bwMode="auto">
            <a:xfrm flipV="1">
              <a:off x="3276600" y="5727700"/>
              <a:ext cx="1662113" cy="25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48"/>
            <p:cNvCxnSpPr>
              <a:stCxn id="72" idx="0"/>
              <a:endCxn id="77" idx="4"/>
            </p:cNvCxnSpPr>
            <p:nvPr/>
          </p:nvCxnSpPr>
          <p:spPr bwMode="auto">
            <a:xfrm>
              <a:off x="4852988" y="4562475"/>
              <a:ext cx="6350" cy="12446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Connecteur droit 49"/>
            <p:cNvCxnSpPr>
              <a:stCxn id="73" idx="0"/>
              <a:endCxn id="76" idx="4"/>
            </p:cNvCxnSpPr>
            <p:nvPr/>
          </p:nvCxnSpPr>
          <p:spPr bwMode="auto">
            <a:xfrm flipH="1">
              <a:off x="3355975" y="4572000"/>
              <a:ext cx="9525" cy="12604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Connecteur droit 50"/>
            <p:cNvCxnSpPr>
              <a:stCxn id="73" idx="2"/>
              <a:endCxn id="72" idx="6"/>
            </p:cNvCxnSpPr>
            <p:nvPr/>
          </p:nvCxnSpPr>
          <p:spPr bwMode="auto">
            <a:xfrm flipV="1">
              <a:off x="3286125" y="4641850"/>
              <a:ext cx="1646238" cy="95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2" name="Image 51" descr="DN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346" y="377547"/>
              <a:ext cx="3913849" cy="2465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Shape12"/>
            <p:cNvSpPr>
              <a:spLocks noChangeShapeType="1"/>
            </p:cNvSpPr>
            <p:nvPr/>
          </p:nvSpPr>
          <p:spPr bwMode="auto">
            <a:xfrm>
              <a:off x="4131047" y="3599273"/>
              <a:ext cx="264175" cy="1810966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Shape2"/>
            <p:cNvSpPr>
              <a:spLocks noChangeShapeType="1"/>
            </p:cNvSpPr>
            <p:nvPr/>
          </p:nvSpPr>
          <p:spPr bwMode="auto">
            <a:xfrm flipH="1">
              <a:off x="3849092" y="3568159"/>
              <a:ext cx="226073" cy="1005175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Shape3"/>
            <p:cNvSpPr>
              <a:spLocks noChangeShapeType="1"/>
            </p:cNvSpPr>
            <p:nvPr/>
          </p:nvSpPr>
          <p:spPr bwMode="auto">
            <a:xfrm>
              <a:off x="4172959" y="3676741"/>
              <a:ext cx="222262" cy="896593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Shape4"/>
            <p:cNvSpPr>
              <a:spLocks noChangeShapeType="1"/>
            </p:cNvSpPr>
            <p:nvPr/>
          </p:nvSpPr>
          <p:spPr bwMode="auto">
            <a:xfrm>
              <a:off x="4131047" y="3557999"/>
              <a:ext cx="691553" cy="1066768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Shape5"/>
            <p:cNvSpPr>
              <a:spLocks noChangeShapeType="1"/>
            </p:cNvSpPr>
            <p:nvPr/>
          </p:nvSpPr>
          <p:spPr bwMode="auto">
            <a:xfrm flipH="1">
              <a:off x="3392501" y="3526250"/>
              <a:ext cx="683298" cy="1098517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Shape6"/>
            <p:cNvSpPr>
              <a:spLocks noChangeShapeType="1"/>
            </p:cNvSpPr>
            <p:nvPr/>
          </p:nvSpPr>
          <p:spPr bwMode="auto">
            <a:xfrm flipH="1">
              <a:off x="3849092" y="3530695"/>
              <a:ext cx="236233" cy="1443947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Shape7"/>
            <p:cNvSpPr>
              <a:spLocks noChangeShapeType="1"/>
            </p:cNvSpPr>
            <p:nvPr/>
          </p:nvSpPr>
          <p:spPr bwMode="auto">
            <a:xfrm>
              <a:off x="4143113" y="3568159"/>
              <a:ext cx="252109" cy="1401403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Shape8"/>
            <p:cNvSpPr>
              <a:spLocks noChangeShapeType="1"/>
            </p:cNvSpPr>
            <p:nvPr/>
          </p:nvSpPr>
          <p:spPr bwMode="auto">
            <a:xfrm>
              <a:off x="4131047" y="3554824"/>
              <a:ext cx="691553" cy="1393784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Shape11"/>
            <p:cNvSpPr>
              <a:spLocks noChangeShapeType="1"/>
            </p:cNvSpPr>
            <p:nvPr/>
          </p:nvSpPr>
          <p:spPr bwMode="auto">
            <a:xfrm>
              <a:off x="4143113" y="3599273"/>
              <a:ext cx="716955" cy="1759533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Shape13"/>
            <p:cNvSpPr>
              <a:spLocks noChangeShapeType="1"/>
            </p:cNvSpPr>
            <p:nvPr/>
          </p:nvSpPr>
          <p:spPr bwMode="auto">
            <a:xfrm flipH="1">
              <a:off x="3880843" y="3554824"/>
              <a:ext cx="209562" cy="1746833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Shape14"/>
            <p:cNvSpPr>
              <a:spLocks noChangeShapeType="1"/>
            </p:cNvSpPr>
            <p:nvPr/>
          </p:nvSpPr>
          <p:spPr bwMode="auto">
            <a:xfrm flipH="1">
              <a:off x="3907515" y="3530695"/>
              <a:ext cx="182890" cy="2174176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Shape15"/>
            <p:cNvSpPr>
              <a:spLocks noChangeShapeType="1"/>
            </p:cNvSpPr>
            <p:nvPr/>
          </p:nvSpPr>
          <p:spPr bwMode="auto">
            <a:xfrm>
              <a:off x="4131047" y="3599273"/>
              <a:ext cx="229883" cy="2144966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Shape16"/>
            <p:cNvSpPr>
              <a:spLocks noChangeShapeType="1"/>
            </p:cNvSpPr>
            <p:nvPr/>
          </p:nvSpPr>
          <p:spPr bwMode="auto">
            <a:xfrm>
              <a:off x="4131047" y="3568159"/>
              <a:ext cx="702984" cy="2147506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Shape17"/>
            <p:cNvSpPr>
              <a:spLocks noChangeShapeType="1"/>
            </p:cNvSpPr>
            <p:nvPr/>
          </p:nvSpPr>
          <p:spPr bwMode="auto">
            <a:xfrm flipH="1">
              <a:off x="3382341" y="3483071"/>
              <a:ext cx="702984" cy="1491571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Shape18"/>
            <p:cNvSpPr>
              <a:spLocks noChangeShapeType="1"/>
            </p:cNvSpPr>
            <p:nvPr/>
          </p:nvSpPr>
          <p:spPr bwMode="auto">
            <a:xfrm flipH="1">
              <a:off x="3392501" y="3483071"/>
              <a:ext cx="697904" cy="1826841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Shape19"/>
            <p:cNvSpPr>
              <a:spLocks noChangeShapeType="1"/>
            </p:cNvSpPr>
            <p:nvPr/>
          </p:nvSpPr>
          <p:spPr bwMode="auto">
            <a:xfrm flipH="1">
              <a:off x="3382341" y="3557999"/>
              <a:ext cx="692823" cy="2146871"/>
            </a:xfrm>
            <a:prstGeom prst="line">
              <a:avLst/>
            </a:prstGeom>
            <a:noFill/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Shape10"/>
            <p:cNvSpPr>
              <a:spLocks noChangeArrowheads="1"/>
            </p:cNvSpPr>
            <p:nvPr/>
          </p:nvSpPr>
          <p:spPr bwMode="auto">
            <a:xfrm>
              <a:off x="4772025" y="5305425"/>
              <a:ext cx="157163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0" name="Oval 21"/>
            <p:cNvSpPr>
              <a:spLocks noChangeArrowheads="1"/>
            </p:cNvSpPr>
            <p:nvPr/>
          </p:nvSpPr>
          <p:spPr bwMode="auto">
            <a:xfrm>
              <a:off x="3281363" y="5310188"/>
              <a:ext cx="158750" cy="157162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1" name="Oval 22"/>
            <p:cNvSpPr>
              <a:spLocks noChangeArrowheads="1"/>
            </p:cNvSpPr>
            <p:nvPr/>
          </p:nvSpPr>
          <p:spPr bwMode="auto">
            <a:xfrm>
              <a:off x="3276600" y="4948238"/>
              <a:ext cx="157163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2" name="Oval 23"/>
            <p:cNvSpPr>
              <a:spLocks noChangeArrowheads="1"/>
            </p:cNvSpPr>
            <p:nvPr/>
          </p:nvSpPr>
          <p:spPr bwMode="auto">
            <a:xfrm>
              <a:off x="4773613" y="4562475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3" name="Oval 24"/>
            <p:cNvSpPr>
              <a:spLocks noChangeArrowheads="1"/>
            </p:cNvSpPr>
            <p:nvPr/>
          </p:nvSpPr>
          <p:spPr bwMode="auto">
            <a:xfrm>
              <a:off x="3286125" y="4572000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4" name="Oval 25"/>
            <p:cNvSpPr>
              <a:spLocks noChangeArrowheads="1"/>
            </p:cNvSpPr>
            <p:nvPr/>
          </p:nvSpPr>
          <p:spPr bwMode="auto">
            <a:xfrm>
              <a:off x="4271963" y="4568825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3811588" y="4573588"/>
              <a:ext cx="158750" cy="157162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3276600" y="5673725"/>
              <a:ext cx="157163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4779963" y="5648325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4772025" y="4927600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4292600" y="5672138"/>
              <a:ext cx="157163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4292600" y="5302250"/>
              <a:ext cx="157163" cy="157163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4281488" y="4943475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3811588" y="5678488"/>
              <a:ext cx="158750" cy="157162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3811588" y="5305425"/>
              <a:ext cx="158750" cy="158750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3811588" y="4954588"/>
              <a:ext cx="157162" cy="157162"/>
            </a:xfrm>
            <a:prstGeom prst="ellipse">
              <a:avLst/>
            </a:prstGeom>
            <a:solidFill>
              <a:srgbClr val="A5A5A5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5" name="Shape1"/>
            <p:cNvSpPr>
              <a:spLocks noChangeArrowheads="1"/>
            </p:cNvSpPr>
            <p:nvPr/>
          </p:nvSpPr>
          <p:spPr bwMode="auto">
            <a:xfrm>
              <a:off x="3970383" y="3401794"/>
              <a:ext cx="267350" cy="2749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10800 h 21600"/>
                <a:gd name="T14" fmla="*/ 162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5A5A5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6" name="Connecteur droit avec flèche 85"/>
            <p:cNvCxnSpPr>
              <a:cxnSpLocks noChangeShapeType="1"/>
            </p:cNvCxnSpPr>
            <p:nvPr/>
          </p:nvCxnSpPr>
          <p:spPr bwMode="auto">
            <a:xfrm>
              <a:off x="4131682" y="5919494"/>
              <a:ext cx="7987" cy="36253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7" name="Groupe 86"/>
            <p:cNvGrpSpPr>
              <a:grpSpLocks/>
            </p:cNvGrpSpPr>
            <p:nvPr/>
          </p:nvGrpSpPr>
          <p:grpSpPr bwMode="auto">
            <a:xfrm>
              <a:off x="2123224" y="1097606"/>
              <a:ext cx="144016" cy="1080088"/>
              <a:chOff x="1979712" y="836712"/>
              <a:chExt cx="144016" cy="1080120"/>
            </a:xfrm>
          </p:grpSpPr>
          <p:cxnSp>
            <p:nvCxnSpPr>
              <p:cNvPr id="101" name="Connecteur droit 100"/>
              <p:cNvCxnSpPr>
                <a:cxnSpLocks noChangeShapeType="1"/>
              </p:cNvCxnSpPr>
              <p:nvPr/>
            </p:nvCxnSpPr>
            <p:spPr bwMode="auto">
              <a:xfrm>
                <a:off x="1979712" y="836712"/>
                <a:ext cx="0" cy="10801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" name="Connecteur droit 101"/>
              <p:cNvCxnSpPr>
                <a:cxnSpLocks noChangeShapeType="1"/>
              </p:cNvCxnSpPr>
              <p:nvPr/>
            </p:nvCxnSpPr>
            <p:spPr bwMode="auto">
              <a:xfrm>
                <a:off x="1979712" y="836712"/>
                <a:ext cx="14401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3" name="Connecteur droit 102"/>
              <p:cNvCxnSpPr>
                <a:cxnSpLocks noChangeShapeType="1"/>
              </p:cNvCxnSpPr>
              <p:nvPr/>
            </p:nvCxnSpPr>
            <p:spPr bwMode="auto">
              <a:xfrm>
                <a:off x="1979712" y="1916832"/>
                <a:ext cx="14401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8" name="ZoneTexte 54"/>
            <p:cNvSpPr txBox="1">
              <a:spLocks noChangeArrowheads="1"/>
            </p:cNvSpPr>
            <p:nvPr/>
          </p:nvSpPr>
          <p:spPr bwMode="auto">
            <a:xfrm>
              <a:off x="3707598" y="2969759"/>
              <a:ext cx="797057" cy="40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>
                  <a:latin typeface="Arial" charset="0"/>
                  <a:cs typeface="Arial" charset="0"/>
                </a:rPr>
                <a:t>input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 rot="-5400000">
              <a:off x="1424348" y="1580531"/>
              <a:ext cx="796989" cy="40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>
                  <a:latin typeface="Arial" charset="0"/>
                  <a:cs typeface="Arial" charset="0"/>
                </a:rPr>
                <a:t>input</a:t>
              </a: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0" name="ZoneTexte 56"/>
            <p:cNvSpPr txBox="1">
              <a:spLocks noChangeArrowheads="1"/>
            </p:cNvSpPr>
            <p:nvPr/>
          </p:nvSpPr>
          <p:spPr bwMode="auto">
            <a:xfrm>
              <a:off x="3707598" y="6354034"/>
              <a:ext cx="896449" cy="37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2000">
                  <a:latin typeface="Arial" charset="0"/>
                  <a:cs typeface="Arial" charset="0"/>
                </a:rPr>
                <a:t>output</a:t>
              </a: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 rot="-5400000">
              <a:off x="5932256" y="1486211"/>
              <a:ext cx="970108" cy="40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>
                  <a:latin typeface="Arial" charset="0"/>
                  <a:cs typeface="Arial" charset="0"/>
                </a:rPr>
                <a:t>output</a:t>
              </a:r>
              <a:endParaRPr lang="en-US">
                <a:latin typeface="Arial" charset="0"/>
                <a:cs typeface="Arial" charset="0"/>
              </a:endParaRPr>
            </a:p>
          </p:txBody>
        </p:sp>
        <p:cxnSp>
          <p:nvCxnSpPr>
            <p:cNvPr id="92" name="Connecteur droit 91"/>
            <p:cNvCxnSpPr>
              <a:cxnSpLocks noChangeShapeType="1"/>
            </p:cNvCxnSpPr>
            <p:nvPr/>
          </p:nvCxnSpPr>
          <p:spPr bwMode="auto">
            <a:xfrm flipV="1">
              <a:off x="4427718" y="3617811"/>
              <a:ext cx="1224204" cy="3600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" name="Connecteur droit 92"/>
            <p:cNvCxnSpPr>
              <a:cxnSpLocks noChangeShapeType="1"/>
            </p:cNvCxnSpPr>
            <p:nvPr/>
          </p:nvCxnSpPr>
          <p:spPr bwMode="auto">
            <a:xfrm>
              <a:off x="5291861" y="2321706"/>
              <a:ext cx="360060" cy="129610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" name="Connecteur droit 93"/>
            <p:cNvCxnSpPr>
              <a:cxnSpLocks noChangeShapeType="1"/>
            </p:cNvCxnSpPr>
            <p:nvPr/>
          </p:nvCxnSpPr>
          <p:spPr bwMode="auto">
            <a:xfrm>
              <a:off x="4643754" y="2321706"/>
              <a:ext cx="1008168" cy="129610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5" name="Connecteur droit 94"/>
            <p:cNvCxnSpPr>
              <a:cxnSpLocks noChangeShapeType="1"/>
            </p:cNvCxnSpPr>
            <p:nvPr/>
          </p:nvCxnSpPr>
          <p:spPr bwMode="auto">
            <a:xfrm>
              <a:off x="4067658" y="2249700"/>
              <a:ext cx="1584264" cy="136811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" name="Connecteur droit 95"/>
            <p:cNvCxnSpPr>
              <a:cxnSpLocks noChangeShapeType="1"/>
            </p:cNvCxnSpPr>
            <p:nvPr/>
          </p:nvCxnSpPr>
          <p:spPr bwMode="auto">
            <a:xfrm>
              <a:off x="3491562" y="2249700"/>
              <a:ext cx="2160360" cy="136811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" name="Connecteur droit 96"/>
            <p:cNvCxnSpPr>
              <a:cxnSpLocks noChangeShapeType="1"/>
            </p:cNvCxnSpPr>
            <p:nvPr/>
          </p:nvCxnSpPr>
          <p:spPr bwMode="auto">
            <a:xfrm>
              <a:off x="2915466" y="2177694"/>
              <a:ext cx="2736456" cy="144011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" name="ZoneTexte 70"/>
            <p:cNvSpPr txBox="1">
              <a:spLocks noChangeArrowheads="1"/>
            </p:cNvSpPr>
            <p:nvPr/>
          </p:nvSpPr>
          <p:spPr bwMode="auto">
            <a:xfrm>
              <a:off x="5291861" y="3617811"/>
              <a:ext cx="1688377" cy="32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600" i="1">
                  <a:latin typeface="Arial" charset="0"/>
                  <a:cs typeface="Arial" charset="0"/>
                </a:rPr>
                <a:t>synaptic weights</a:t>
              </a:r>
              <a:endParaRPr lang="en-US" sz="1600" i="1">
                <a:latin typeface="Arial" charset="0"/>
                <a:cs typeface="Arial" charset="0"/>
              </a:endParaRPr>
            </a:p>
          </p:txBody>
        </p:sp>
        <p:sp>
          <p:nvSpPr>
            <p:cNvPr id="99" name="ZoneTexte 71"/>
            <p:cNvSpPr txBox="1">
              <a:spLocks noChangeArrowheads="1"/>
            </p:cNvSpPr>
            <p:nvPr/>
          </p:nvSpPr>
          <p:spPr bwMode="auto">
            <a:xfrm>
              <a:off x="1932737" y="2689631"/>
              <a:ext cx="1023094" cy="43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 N N</a:t>
              </a: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ZoneTexte 72"/>
            <p:cNvSpPr txBox="1">
              <a:spLocks noChangeArrowheads="1"/>
            </p:cNvSpPr>
            <p:nvPr/>
          </p:nvSpPr>
          <p:spPr bwMode="auto">
            <a:xfrm>
              <a:off x="1932176" y="6218809"/>
              <a:ext cx="1055155" cy="43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318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6477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8636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079500" indent="-2159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2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 O M</a:t>
              </a:r>
              <a:endParaRPr lang="en-US" sz="24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200016" y="183123"/>
            <a:ext cx="441178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Palatino Linotype" pitchFamily="18" charset="0"/>
              </a:rPr>
              <a:t>Uncertainty</a:t>
            </a:r>
            <a:r>
              <a:rPr lang="fr-FR" sz="2800" dirty="0">
                <a:latin typeface="Palatino Linotype" pitchFamily="18" charset="0"/>
              </a:rPr>
              <a:t> in </a:t>
            </a:r>
          </a:p>
          <a:p>
            <a:r>
              <a:rPr lang="fr-FR" sz="2800" dirty="0">
                <a:latin typeface="Palatino Linotype" pitchFamily="18" charset="0"/>
              </a:rPr>
              <a:t>Neural Networks</a:t>
            </a:r>
          </a:p>
          <a:p>
            <a:endParaRPr lang="fr-FR" sz="2800" dirty="0">
              <a:latin typeface="Palatino Linotype" pitchFamily="18" charset="0"/>
            </a:endParaRPr>
          </a:p>
          <a:p>
            <a:pPr>
              <a:buSzPct val="150000"/>
              <a:buFont typeface="Wingdings" pitchFamily="2" charset="2"/>
              <a:buChar char="Ø"/>
            </a:pPr>
            <a:r>
              <a:rPr lang="fr-FR" sz="2000" dirty="0">
                <a:latin typeface="Palatino Linotype" pitchFamily="18" charset="0"/>
              </a:rPr>
              <a:t> </a:t>
            </a:r>
            <a:r>
              <a:rPr lang="fr-FR" sz="2000" dirty="0" err="1">
                <a:latin typeface="Palatino Linotype" pitchFamily="18" charset="0"/>
              </a:rPr>
              <a:t>complexity</a:t>
            </a:r>
            <a:r>
              <a:rPr lang="fr-FR" sz="2000" dirty="0">
                <a:latin typeface="Palatino Linotype" pitchFamily="18" charset="0"/>
              </a:rPr>
              <a:t> of the data</a:t>
            </a:r>
          </a:p>
          <a:p>
            <a:pPr>
              <a:buSzPct val="150000"/>
            </a:pPr>
            <a:endParaRPr lang="fr-FR" sz="2000" dirty="0">
              <a:latin typeface="Palatino Linotype" pitchFamily="18" charset="0"/>
            </a:endParaRPr>
          </a:p>
          <a:p>
            <a:pPr>
              <a:buSzPct val="150000"/>
              <a:buFont typeface="Wingdings" pitchFamily="2" charset="2"/>
              <a:buChar char="Ø"/>
            </a:pPr>
            <a:r>
              <a:rPr lang="fr-FR" sz="2000" dirty="0">
                <a:latin typeface="Palatino Linotype" pitchFamily="18" charset="0"/>
              </a:rPr>
              <a:t> </a:t>
            </a:r>
            <a:r>
              <a:rPr lang="fr-FR" sz="2000" dirty="0" err="1">
                <a:latin typeface="Palatino Linotype" pitchFamily="18" charset="0"/>
              </a:rPr>
              <a:t>complexity</a:t>
            </a:r>
            <a:r>
              <a:rPr lang="fr-FR" sz="2000" dirty="0">
                <a:latin typeface="Palatino Linotype" pitchFamily="18" charset="0"/>
              </a:rPr>
              <a:t> of </a:t>
            </a:r>
            <a:r>
              <a:rPr lang="fr-FR" sz="2000" dirty="0" err="1">
                <a:latin typeface="Palatino Linotype" pitchFamily="18" charset="0"/>
              </a:rPr>
              <a:t>functional</a:t>
            </a:r>
            <a:r>
              <a:rPr lang="fr-FR" sz="2000" dirty="0">
                <a:latin typeface="Palatino Linotype" pitchFamily="18" charset="0"/>
              </a:rPr>
              <a:t> </a:t>
            </a:r>
          </a:p>
          <a:p>
            <a:pPr>
              <a:buSzPct val="150000"/>
            </a:pPr>
            <a:r>
              <a:rPr lang="fr-FR" sz="2000" dirty="0">
                <a:latin typeface="Palatino Linotype" pitchFamily="18" charset="0"/>
              </a:rPr>
              <a:t>      architecture</a:t>
            </a:r>
          </a:p>
          <a:p>
            <a:pPr>
              <a:buSzPct val="150000"/>
            </a:pPr>
            <a:endParaRPr lang="fr-FR" sz="2000" dirty="0">
              <a:latin typeface="Palatino Linotype" pitchFamily="18" charset="0"/>
            </a:endParaRPr>
          </a:p>
          <a:p>
            <a:pPr>
              <a:buSzPct val="150000"/>
              <a:buFont typeface="Wingdings" pitchFamily="2" charset="2"/>
              <a:buChar char="Ø"/>
            </a:pPr>
            <a:r>
              <a:rPr lang="fr-FR" sz="2000" dirty="0">
                <a:latin typeface="Palatino Linotype" pitchFamily="18" charset="0"/>
              </a:rPr>
              <a:t> </a:t>
            </a:r>
            <a:r>
              <a:rPr lang="fr-FR" sz="2000" dirty="0" err="1">
                <a:latin typeface="Palatino Linotype" pitchFamily="18" charset="0"/>
              </a:rPr>
              <a:t>complexity</a:t>
            </a:r>
            <a:r>
              <a:rPr lang="fr-FR" sz="2000" dirty="0">
                <a:latin typeface="Palatino Linotype" pitchFamily="18" charset="0"/>
              </a:rPr>
              <a:t> of </a:t>
            </a:r>
            <a:r>
              <a:rPr lang="fr-FR" sz="2000" dirty="0" err="1">
                <a:latin typeface="Palatino Linotype" pitchFamily="18" charset="0"/>
              </a:rPr>
              <a:t>learning</a:t>
            </a:r>
            <a:r>
              <a:rPr lang="fr-FR" sz="2000" dirty="0">
                <a:latin typeface="Palatino Linotype" pitchFamily="18" charset="0"/>
              </a:rPr>
              <a:t> </a:t>
            </a:r>
            <a:r>
              <a:rPr lang="fr-FR" sz="2000" dirty="0" err="1">
                <a:latin typeface="Palatino Linotype" pitchFamily="18" charset="0"/>
              </a:rPr>
              <a:t>algorithms</a:t>
            </a:r>
            <a:endParaRPr lang="fr-FR" sz="2000" dirty="0">
              <a:latin typeface="Palatino Linotype" pitchFamily="18" charset="0"/>
            </a:endParaRPr>
          </a:p>
          <a:p>
            <a:pPr>
              <a:buSzPct val="150000"/>
            </a:pPr>
            <a:endParaRPr lang="fr-FR" sz="2000" dirty="0">
              <a:latin typeface="Palatino Linotype" pitchFamily="18" charset="0"/>
            </a:endParaRPr>
          </a:p>
          <a:p>
            <a:pPr>
              <a:buSzPct val="150000"/>
              <a:buFont typeface="Wingdings" pitchFamily="2" charset="2"/>
              <a:buChar char="Ø"/>
            </a:pPr>
            <a:r>
              <a:rPr lang="fr-FR" sz="2000" dirty="0">
                <a:latin typeface="Palatino Linotype" pitchFamily="18" charset="0"/>
              </a:rPr>
              <a:t> </a:t>
            </a:r>
            <a:r>
              <a:rPr lang="fr-FR" sz="2000" dirty="0" err="1">
                <a:latin typeface="Palatino Linotype" pitchFamily="18" charset="0"/>
              </a:rPr>
              <a:t>complexity</a:t>
            </a:r>
            <a:r>
              <a:rPr lang="fr-FR" sz="2000" dirty="0">
                <a:latin typeface="Palatino Linotype" pitchFamily="18" charset="0"/>
              </a:rPr>
              <a:t> of input and output</a:t>
            </a:r>
          </a:p>
          <a:p>
            <a:pPr>
              <a:buSzPct val="150000"/>
            </a:pPr>
            <a:r>
              <a:rPr lang="fr-FR" sz="2000" dirty="0">
                <a:latin typeface="Palatino Linotype" pitchFamily="18" charset="0"/>
              </a:rPr>
              <a:t>     </a:t>
            </a:r>
            <a:r>
              <a:rPr lang="fr-FR" sz="2000" dirty="0" err="1">
                <a:latin typeface="Palatino Linotype" pitchFamily="18" charset="0"/>
              </a:rPr>
              <a:t>dimensionality</a:t>
            </a:r>
            <a:r>
              <a:rPr lang="fr-FR" sz="2000" dirty="0">
                <a:latin typeface="Palatino Linotype" pitchFamily="18" charset="0"/>
              </a:rPr>
              <a:t> 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9376" y="4361877"/>
            <a:ext cx="48707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alatino Linotype" pitchFamily="18" charset="0"/>
              </a:rPr>
              <a:t>Example: </a:t>
            </a:r>
            <a:r>
              <a:rPr lang="en-US" sz="16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SOM </a:t>
            </a:r>
            <a:r>
              <a:rPr lang="en-US" sz="1600" dirty="0">
                <a:latin typeface="Palatino Linotype" pitchFamily="18" charset="0"/>
              </a:rPr>
              <a:t>represents a distribution of input data vectors using a finite set of models. The quantization error (QE) of an input vector can be expressed as the Euclidean norm of the difference between input vector and best-matching model.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54327" y="5752200"/>
            <a:ext cx="4210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Palatino Linotype" pitchFamily="18" charset="0"/>
              </a:rPr>
              <a:t>Kohonen</a:t>
            </a:r>
            <a:r>
              <a:rPr lang="en-US" sz="1400" i="1" dirty="0">
                <a:latin typeface="Palatino Linotype" pitchFamily="18" charset="0"/>
              </a:rPr>
              <a:t> , </a:t>
            </a:r>
            <a:r>
              <a:rPr lang="en-US" sz="1400" i="1" dirty="0" err="1">
                <a:latin typeface="Palatino Linotype" pitchFamily="18" charset="0"/>
              </a:rPr>
              <a:t>Nieminen</a:t>
            </a:r>
            <a:r>
              <a:rPr lang="en-US" sz="1400" i="1" dirty="0">
                <a:latin typeface="Palatino Linotype" pitchFamily="18" charset="0"/>
              </a:rPr>
              <a:t>, </a:t>
            </a:r>
            <a:r>
              <a:rPr lang="en-US" sz="1400" i="1" dirty="0" err="1">
                <a:latin typeface="Palatino Linotype" pitchFamily="18" charset="0"/>
              </a:rPr>
              <a:t>Honkela</a:t>
            </a:r>
            <a:r>
              <a:rPr lang="en-US" sz="1400" i="1" dirty="0">
                <a:latin typeface="Palatino Linotype" pitchFamily="18" charset="0"/>
              </a:rPr>
              <a:t> T. On the Quantization Error in SOM. Lecture Notes in Computer Science. 2009; 5629. Springer, Berlin, Heidelberg</a:t>
            </a:r>
          </a:p>
        </p:txBody>
      </p:sp>
      <p:pic>
        <p:nvPicPr>
          <p:cNvPr id="107" name="~PP10.WAV">
            <a:hlinkClick r:id="" action="ppaction://media"/>
          </p:cNvPr>
          <p:cNvPicPr>
            <a:picLocks noRot="1" noChangeAspect="1"/>
          </p:cNvPicPr>
          <p:nvPr>
            <a:wavAudioFile r:embed="rId1" name="~PP10.WAV"/>
          </p:nvPr>
        </p:nvPicPr>
        <p:blipFill>
          <a:blip r:embed="rId5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  <p:transition advTm="269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61" y="160699"/>
            <a:ext cx="30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30451" y="308314"/>
            <a:ext cx="3598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Uncertainty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In </a:t>
            </a:r>
          </a:p>
          <a:p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Artificial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Intelligence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4646" y="1432865"/>
            <a:ext cx="7641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Palatino Linotype" pitchFamily="18" charset="0"/>
              </a:rPr>
              <a:t>Level 1</a:t>
            </a:r>
            <a:r>
              <a:rPr lang="en-US" sz="2000" b="1" dirty="0">
                <a:latin typeface="Palatino Linotype" pitchFamily="18" charset="0"/>
              </a:rPr>
              <a:t> AI: Human controlled </a:t>
            </a:r>
            <a:r>
              <a:rPr lang="en-US" sz="2000" dirty="0">
                <a:latin typeface="Palatino Linotype" pitchFamily="18" charset="0"/>
              </a:rPr>
              <a:t>- </a:t>
            </a:r>
            <a:r>
              <a:rPr lang="en-US" sz="2000" i="1" dirty="0">
                <a:latin typeface="Palatino Linotype" pitchFamily="18" charset="0"/>
              </a:rPr>
              <a:t>‘human on the loop’</a:t>
            </a:r>
            <a:r>
              <a:rPr lang="en-US" sz="2000" dirty="0">
                <a:latin typeface="Palatino Linotype" pitchFamily="18" charset="0"/>
              </a:rPr>
              <a:t>: human agent initiates and controls all steps in the process</a:t>
            </a:r>
          </a:p>
          <a:p>
            <a:endParaRPr lang="en-US" sz="2000" dirty="0">
              <a:latin typeface="Palatino Linotype" pitchFamily="18" charset="0"/>
            </a:endParaRPr>
          </a:p>
          <a:p>
            <a:r>
              <a:rPr lang="en-US" sz="2000" b="1" dirty="0">
                <a:solidFill>
                  <a:srgbClr val="FFD85B"/>
                </a:solidFill>
                <a:latin typeface="Palatino Linotype" pitchFamily="18" charset="0"/>
              </a:rPr>
              <a:t>Level 2 </a:t>
            </a:r>
            <a:r>
              <a:rPr lang="en-US" sz="2000" b="1" dirty="0">
                <a:latin typeface="Palatino Linotype" pitchFamily="18" charset="0"/>
              </a:rPr>
              <a:t>AI: Semi-autonomous</a:t>
            </a:r>
            <a:r>
              <a:rPr lang="en-US" sz="2000" dirty="0">
                <a:latin typeface="Palatino Linotype" pitchFamily="18" charset="0"/>
              </a:rPr>
              <a:t> - </a:t>
            </a:r>
            <a:r>
              <a:rPr lang="en-US" sz="2000" i="1" dirty="0">
                <a:latin typeface="Palatino Linotype" pitchFamily="18" charset="0"/>
              </a:rPr>
              <a:t>‘human in the loop’</a:t>
            </a:r>
            <a:r>
              <a:rPr lang="en-US" sz="2000" dirty="0">
                <a:latin typeface="Palatino Linotype" pitchFamily="18" charset="0"/>
              </a:rPr>
              <a:t>: human has control over some of the steps in the process</a:t>
            </a:r>
          </a:p>
          <a:p>
            <a:endParaRPr lang="en-US" sz="2000" dirty="0">
              <a:latin typeface="Palatino Linotype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Palatino Linotype" pitchFamily="18" charset="0"/>
              </a:rPr>
              <a:t>Level 3</a:t>
            </a:r>
            <a:r>
              <a:rPr lang="en-US" sz="2000" b="1" dirty="0">
                <a:latin typeface="Palatino Linotype" pitchFamily="18" charset="0"/>
              </a:rPr>
              <a:t> AI: Fully autonomous AI </a:t>
            </a:r>
            <a:r>
              <a:rPr lang="en-US" sz="2000" dirty="0">
                <a:latin typeface="Palatino Linotype" pitchFamily="18" charset="0"/>
              </a:rPr>
              <a:t>- </a:t>
            </a:r>
            <a:r>
              <a:rPr lang="en-US" sz="2000" i="1" dirty="0">
                <a:latin typeface="Palatino Linotype" pitchFamily="18" charset="0"/>
              </a:rPr>
              <a:t>‘no human in the loop’</a:t>
            </a:r>
            <a:r>
              <a:rPr lang="en-US" sz="2000" dirty="0">
                <a:latin typeface="Palatino Linotype" pitchFamily="18" charset="0"/>
              </a:rPr>
              <a:t>: human has no control over any step in the process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9711" y="4671590"/>
            <a:ext cx="885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B050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Palatino Linotype" pitchFamily="18" charset="0"/>
              </a:rPr>
              <a:t>Level</a:t>
            </a:r>
            <a:r>
              <a:rPr lang="fr-FR" b="1" dirty="0">
                <a:solidFill>
                  <a:srgbClr val="00B050"/>
                </a:solidFill>
                <a:latin typeface="Palatino Linotype" pitchFamily="18" charset="0"/>
              </a:rPr>
              <a:t> 1</a:t>
            </a:r>
            <a:r>
              <a:rPr lang="fr-FR" dirty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fr-FR" dirty="0">
                <a:latin typeface="Palatino Linotype" pitchFamily="18" charset="0"/>
              </a:rPr>
              <a:t>and  </a:t>
            </a:r>
            <a:r>
              <a:rPr lang="fr-FR" b="1" dirty="0" err="1">
                <a:solidFill>
                  <a:srgbClr val="FFC000"/>
                </a:solidFill>
                <a:latin typeface="Palatino Linotype" pitchFamily="18" charset="0"/>
              </a:rPr>
              <a:t>Level</a:t>
            </a:r>
            <a:r>
              <a:rPr lang="fr-FR" b="1" dirty="0">
                <a:solidFill>
                  <a:srgbClr val="FFC000"/>
                </a:solidFill>
                <a:latin typeface="Palatino Linotype" pitchFamily="18" charset="0"/>
              </a:rPr>
              <a:t> 2</a:t>
            </a:r>
            <a:r>
              <a:rPr lang="fr-FR" dirty="0">
                <a:latin typeface="Palatino Linotype" pitchFamily="18" charset="0"/>
              </a:rPr>
              <a:t> AI combine </a:t>
            </a:r>
            <a:r>
              <a:rPr lang="fr-FR" dirty="0" err="1">
                <a:latin typeface="Palatino Linotype" pitchFamily="18" charset="0"/>
              </a:rPr>
              <a:t>sensory</a:t>
            </a:r>
            <a:r>
              <a:rPr lang="fr-FR" dirty="0">
                <a:latin typeface="Palatino Linotype" pitchFamily="18" charset="0"/>
              </a:rPr>
              <a:t> and cognitive </a:t>
            </a:r>
            <a:r>
              <a:rPr lang="fr-FR" dirty="0" err="1">
                <a:latin typeface="Palatino Linotype" pitchFamily="18" charset="0"/>
              </a:rPr>
              <a:t>uncertainty</a:t>
            </a:r>
            <a:r>
              <a:rPr lang="fr-FR" dirty="0">
                <a:latin typeface="Palatino Linotype" pitchFamily="18" charset="0"/>
              </a:rPr>
              <a:t> in the </a:t>
            </a:r>
            <a:r>
              <a:rPr lang="fr-FR" dirty="0" err="1">
                <a:latin typeface="Palatino Linotype" pitchFamily="18" charset="0"/>
              </a:rPr>
              <a:t>human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with</a:t>
            </a:r>
            <a:r>
              <a:rPr lang="fr-FR" dirty="0">
                <a:latin typeface="Palatino Linotype" pitchFamily="18" charset="0"/>
              </a:rPr>
              <a:t> the design </a:t>
            </a:r>
            <a:r>
              <a:rPr lang="fr-FR" dirty="0" err="1">
                <a:latin typeface="Palatino Linotype" pitchFamily="18" charset="0"/>
              </a:rPr>
              <a:t>specific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uncertainty</a:t>
            </a:r>
            <a:r>
              <a:rPr lang="fr-FR" dirty="0">
                <a:latin typeface="Palatino Linotype" pitchFamily="18" charset="0"/>
              </a:rPr>
              <a:t> of the AI system</a:t>
            </a:r>
          </a:p>
          <a:p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Palatino Linotype" pitchFamily="18" charset="0"/>
              </a:rPr>
              <a:t> This </a:t>
            </a:r>
            <a:r>
              <a:rPr lang="fr-FR" dirty="0" err="1">
                <a:latin typeface="Palatino Linotype" pitchFamily="18" charset="0"/>
              </a:rPr>
              <a:t>does</a:t>
            </a:r>
            <a:r>
              <a:rPr lang="fr-FR" dirty="0">
                <a:latin typeface="Palatino Linotype" pitchFamily="18" charset="0"/>
              </a:rPr>
              <a:t> not </a:t>
            </a:r>
            <a:r>
              <a:rPr lang="fr-FR" dirty="0" err="1">
                <a:latin typeface="Palatino Linotype" pitchFamily="18" charset="0"/>
              </a:rPr>
              <a:t>straightforwardly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imply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that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Palatino Linotype" pitchFamily="18" charset="0"/>
              </a:rPr>
              <a:t>Level</a:t>
            </a:r>
            <a:r>
              <a:rPr lang="fr-FR" b="1" dirty="0">
                <a:solidFill>
                  <a:srgbClr val="FF0000"/>
                </a:solidFill>
                <a:latin typeface="Palatino Linotype" pitchFamily="18" charset="0"/>
              </a:rPr>
              <a:t> 3 </a:t>
            </a:r>
            <a:r>
              <a:rPr lang="fr-FR" dirty="0">
                <a:latin typeface="Palatino Linotype" pitchFamily="18" charset="0"/>
              </a:rPr>
              <a:t>AI </a:t>
            </a:r>
          </a:p>
          <a:p>
            <a:r>
              <a:rPr lang="fr-FR" dirty="0" err="1">
                <a:latin typeface="Palatino Linotype" pitchFamily="18" charset="0"/>
              </a:rPr>
              <a:t>is</a:t>
            </a:r>
            <a:r>
              <a:rPr lang="fr-FR" dirty="0">
                <a:latin typeface="Palatino Linotype" pitchFamily="18" charset="0"/>
              </a:rPr>
              <a:t> more </a:t>
            </a:r>
            <a:r>
              <a:rPr lang="fr-FR" dirty="0" err="1">
                <a:latin typeface="Palatino Linotype" pitchFamily="18" charset="0"/>
              </a:rPr>
              <a:t>reliable</a:t>
            </a:r>
            <a:r>
              <a:rPr lang="fr-FR" dirty="0">
                <a:latin typeface="Palatino Linotype" pitchFamily="18" charset="0"/>
              </a:rPr>
              <a:t> or « </a:t>
            </a:r>
            <a:r>
              <a:rPr lang="fr-FR" dirty="0" err="1">
                <a:latin typeface="Palatino Linotype" pitchFamily="18" charset="0"/>
              </a:rPr>
              <a:t>trustworthy</a:t>
            </a:r>
            <a:r>
              <a:rPr lang="fr-FR" dirty="0">
                <a:latin typeface="Palatino Linotype" pitchFamily="18" charset="0"/>
              </a:rPr>
              <a:t> »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18430" y="4050103"/>
            <a:ext cx="6698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Boulanin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Verbruggen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. Mapping the development of autonomy in weapon systems. 2017;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Stockholm International Peace Research Institute.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9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  <p:transition advTm="199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263" y="319888"/>
            <a:ext cx="236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Palatino Linotype" panose="02040502050505030304" pitchFamily="18" charset="0"/>
              </a:rPr>
              <a:t>Conclusions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E79C6-316A-41CC-92F1-3B8E005AB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1397" y="1013989"/>
            <a:ext cx="85328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3D302B"/>
                </a:solidFill>
                <a:latin typeface="Palatino Linotype" pitchFamily="18" charset="0"/>
              </a:rPr>
              <a:t> Shannon &amp; Weaver’s post-war Information Theory</a:t>
            </a:r>
            <a:r>
              <a:rPr lang="en-US" dirty="0">
                <a:latin typeface="Palatino Linotype" pitchFamily="18" charset="0"/>
              </a:rPr>
              <a:t> is challenged by contemporary cognitive neuroscience and the rise of neural network learning and AI </a:t>
            </a:r>
          </a:p>
          <a:p>
            <a:pPr>
              <a:buFont typeface="Wingdings" pitchFamily="2" charset="2"/>
              <a:buChar char="q"/>
            </a:pP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alatino Linotype" pitchFamily="18" charset="0"/>
              </a:rPr>
              <a:t> A </a:t>
            </a:r>
            <a:r>
              <a:rPr lang="fr-FR" dirty="0" err="1">
                <a:latin typeface="Palatino Linotype" pitchFamily="18" charset="0"/>
              </a:rPr>
              <a:t>novel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conceptual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framework</a:t>
            </a:r>
            <a:r>
              <a:rPr lang="fr-FR" dirty="0">
                <a:latin typeface="Palatino Linotype" pitchFamily="18" charset="0"/>
              </a:rPr>
              <a:t> for </a:t>
            </a:r>
            <a:r>
              <a:rPr lang="fr-FR" dirty="0" err="1">
                <a:latin typeface="Palatino Linotype" pitchFamily="18" charset="0"/>
              </a:rPr>
              <a:t>what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is</a:t>
            </a:r>
            <a:r>
              <a:rPr lang="fr-FR" dirty="0">
                <a:latin typeface="Palatino Linotype" pitchFamily="18" charset="0"/>
              </a:rPr>
              <a:t> to </a:t>
            </a:r>
            <a:r>
              <a:rPr lang="fr-FR" dirty="0" err="1">
                <a:latin typeface="Palatino Linotype" pitchFamily="18" charset="0"/>
              </a:rPr>
              <a:t>be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understood</a:t>
            </a:r>
            <a:r>
              <a:rPr lang="fr-FR" dirty="0">
                <a:latin typeface="Palatino Linotype" pitchFamily="18" charset="0"/>
              </a:rPr>
              <a:t> by « information », « </a:t>
            </a:r>
            <a:r>
              <a:rPr lang="fr-FR" dirty="0" err="1">
                <a:latin typeface="Palatino Linotype" pitchFamily="18" charset="0"/>
              </a:rPr>
              <a:t>complexity</a:t>
            </a:r>
            <a:r>
              <a:rPr lang="fr-FR" dirty="0">
                <a:latin typeface="Palatino Linotype" pitchFamily="18" charset="0"/>
              </a:rPr>
              <a:t> », and « </a:t>
            </a:r>
            <a:r>
              <a:rPr lang="fr-FR" dirty="0" err="1">
                <a:latin typeface="Palatino Linotype" pitchFamily="18" charset="0"/>
              </a:rPr>
              <a:t>uncertainty</a:t>
            </a:r>
            <a:r>
              <a:rPr lang="fr-FR" dirty="0">
                <a:latin typeface="Palatino Linotype" pitchFamily="18" charset="0"/>
              </a:rPr>
              <a:t> » </a:t>
            </a:r>
            <a:r>
              <a:rPr lang="fr-FR" dirty="0" err="1">
                <a:latin typeface="Palatino Linotype" pitchFamily="18" charset="0"/>
              </a:rPr>
              <a:t>needs</a:t>
            </a:r>
            <a:r>
              <a:rPr lang="fr-FR" dirty="0">
                <a:latin typeface="Palatino Linotype" pitchFamily="18" charset="0"/>
              </a:rPr>
              <a:t> to </a:t>
            </a:r>
            <a:r>
              <a:rPr lang="fr-FR" dirty="0" err="1">
                <a:latin typeface="Palatino Linotype" pitchFamily="18" charset="0"/>
              </a:rPr>
              <a:t>be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carved</a:t>
            </a:r>
            <a:r>
              <a:rPr lang="fr-FR" dirty="0">
                <a:latin typeface="Palatino Linotype" pitchFamily="18" charset="0"/>
              </a:rPr>
              <a:t> out</a:t>
            </a:r>
          </a:p>
          <a:p>
            <a:pPr>
              <a:buFont typeface="Wingdings" pitchFamily="2" charset="2"/>
              <a:buChar char="q"/>
            </a:pP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alatino Linotype" pitchFamily="18" charset="0"/>
              </a:rPr>
              <a:t> The </a:t>
            </a:r>
            <a:r>
              <a:rPr lang="fr-FR" dirty="0" err="1">
                <a:latin typeface="Palatino Linotype" pitchFamily="18" charset="0"/>
              </a:rPr>
              <a:t>processing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constraints</a:t>
            </a:r>
            <a:r>
              <a:rPr lang="fr-FR" dirty="0">
                <a:latin typeface="Palatino Linotype" pitchFamily="18" charset="0"/>
              </a:rPr>
              <a:t> and limitations of </a:t>
            </a:r>
            <a:r>
              <a:rPr lang="fr-FR" dirty="0" err="1">
                <a:latin typeface="Palatino Linotype" pitchFamily="18" charset="0"/>
              </a:rPr>
              <a:t>human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brains</a:t>
            </a:r>
            <a:r>
              <a:rPr lang="fr-FR" dirty="0">
                <a:latin typeface="Palatino Linotype" pitchFamily="18" charset="0"/>
              </a:rPr>
              <a:t> and machines </a:t>
            </a:r>
            <a:r>
              <a:rPr lang="fr-FR" dirty="0" err="1">
                <a:latin typeface="Palatino Linotype" pitchFamily="18" charset="0"/>
              </a:rPr>
              <a:t>need</a:t>
            </a:r>
            <a:r>
              <a:rPr lang="fr-FR" dirty="0">
                <a:latin typeface="Palatino Linotype" pitchFamily="18" charset="0"/>
              </a:rPr>
              <a:t> to </a:t>
            </a:r>
            <a:r>
              <a:rPr lang="fr-FR" dirty="0" err="1">
                <a:latin typeface="Palatino Linotype" pitchFamily="18" charset="0"/>
              </a:rPr>
              <a:t>be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studied</a:t>
            </a:r>
            <a:r>
              <a:rPr lang="fr-FR" dirty="0">
                <a:latin typeface="Palatino Linotype" pitchFamily="18" charset="0"/>
              </a:rPr>
              <a:t> in </a:t>
            </a:r>
            <a:r>
              <a:rPr lang="fr-FR" dirty="0" err="1">
                <a:latin typeface="Palatino Linotype" pitchFamily="18" charset="0"/>
              </a:rPr>
              <a:t>domain</a:t>
            </a:r>
            <a:r>
              <a:rPr lang="fr-FR" dirty="0">
                <a:latin typeface="Palatino Linotype" pitchFamily="18" charset="0"/>
              </a:rPr>
              <a:t> and application </a:t>
            </a:r>
            <a:r>
              <a:rPr lang="fr-FR" dirty="0" err="1">
                <a:latin typeface="Palatino Linotype" pitchFamily="18" charset="0"/>
              </a:rPr>
              <a:t>specific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contexts</a:t>
            </a: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alatino Linotype" pitchFamily="18" charset="0"/>
              </a:rPr>
              <a:t> The </a:t>
            </a:r>
            <a:r>
              <a:rPr lang="fr-FR" dirty="0" err="1">
                <a:latin typeface="Palatino Linotype" pitchFamily="18" charset="0"/>
              </a:rPr>
              <a:t>conscious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processing</a:t>
            </a:r>
            <a:r>
              <a:rPr lang="fr-FR" dirty="0">
                <a:latin typeface="Palatino Linotype" pitchFamily="18" charset="0"/>
              </a:rPr>
              <a:t> limitations of a </a:t>
            </a:r>
            <a:r>
              <a:rPr lang="fr-FR" dirty="0" err="1">
                <a:latin typeface="Palatino Linotype" pitchFamily="18" charset="0"/>
              </a:rPr>
              <a:t>human</a:t>
            </a:r>
            <a:r>
              <a:rPr lang="fr-FR" dirty="0">
                <a:latin typeface="Palatino Linotype" pitchFamily="18" charset="0"/>
              </a:rPr>
              <a:t> agent in </a:t>
            </a:r>
            <a:r>
              <a:rPr lang="fr-FR" dirty="0" err="1">
                <a:latin typeface="Palatino Linotype" pitchFamily="18" charset="0"/>
              </a:rPr>
              <a:t>any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context</a:t>
            </a:r>
            <a:r>
              <a:rPr lang="fr-FR" dirty="0">
                <a:latin typeface="Palatino Linotype" pitchFamily="18" charset="0"/>
              </a:rPr>
              <a:t> are </a:t>
            </a:r>
            <a:r>
              <a:rPr lang="fr-FR" dirty="0" err="1">
                <a:latin typeface="Palatino Linotype" pitchFamily="18" charset="0"/>
              </a:rPr>
              <a:t>compensated</a:t>
            </a:r>
            <a:r>
              <a:rPr lang="fr-FR" dirty="0">
                <a:latin typeface="Palatino Linotype" pitchFamily="18" charset="0"/>
              </a:rPr>
              <a:t> for by non-</a:t>
            </a:r>
            <a:r>
              <a:rPr lang="fr-FR" dirty="0" err="1">
                <a:latin typeface="Palatino Linotype" pitchFamily="18" charset="0"/>
              </a:rPr>
              <a:t>conscious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processes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that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run</a:t>
            </a:r>
            <a:r>
              <a:rPr lang="fr-FR" dirty="0">
                <a:latin typeface="Palatino Linotype" pitchFamily="18" charset="0"/>
              </a:rPr>
              <a:t> in </a:t>
            </a:r>
            <a:r>
              <a:rPr lang="fr-FR" dirty="0" err="1">
                <a:latin typeface="Palatino Linotype" pitchFamily="18" charset="0"/>
              </a:rPr>
              <a:t>massively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parallel</a:t>
            </a:r>
            <a:r>
              <a:rPr lang="fr-FR" dirty="0">
                <a:latin typeface="Palatino Linotype" pitchFamily="18" charset="0"/>
              </a:rPr>
              <a:t>, </a:t>
            </a:r>
            <a:r>
              <a:rPr lang="fr-FR" dirty="0" err="1">
                <a:latin typeface="Palatino Linotype" pitchFamily="18" charset="0"/>
              </a:rPr>
              <a:t>dedicated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resonant</a:t>
            </a:r>
            <a:r>
              <a:rPr lang="fr-FR" dirty="0">
                <a:latin typeface="Palatino Linotype" pitchFamily="18" charset="0"/>
              </a:rPr>
              <a:t> networks of the </a:t>
            </a:r>
            <a:r>
              <a:rPr lang="fr-FR" dirty="0" err="1">
                <a:latin typeface="Palatino Linotype" pitchFamily="18" charset="0"/>
              </a:rPr>
              <a:t>human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brain</a:t>
            </a: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alatino Linotype" pitchFamily="18" charset="0"/>
              </a:rPr>
              <a:t> Interactions </a:t>
            </a:r>
            <a:r>
              <a:rPr lang="fr-FR" dirty="0" err="1">
                <a:latin typeface="Palatino Linotype" pitchFamily="18" charset="0"/>
              </a:rPr>
              <a:t>between</a:t>
            </a:r>
            <a:r>
              <a:rPr lang="fr-FR" dirty="0">
                <a:latin typeface="Palatino Linotype" pitchFamily="18" charset="0"/>
              </a:rPr>
              <a:t> « </a:t>
            </a:r>
            <a:r>
              <a:rPr lang="fr-FR" dirty="0" err="1">
                <a:latin typeface="Palatino Linotype" pitchFamily="18" charset="0"/>
              </a:rPr>
              <a:t>conscious</a:t>
            </a:r>
            <a:r>
              <a:rPr lang="fr-FR" dirty="0">
                <a:latin typeface="Palatino Linotype" pitchFamily="18" charset="0"/>
              </a:rPr>
              <a:t> » and « non-</a:t>
            </a:r>
            <a:r>
              <a:rPr lang="fr-FR" dirty="0" err="1">
                <a:latin typeface="Palatino Linotype" pitchFamily="18" charset="0"/>
              </a:rPr>
              <a:t>conscious</a:t>
            </a:r>
            <a:r>
              <a:rPr lang="fr-FR" dirty="0">
                <a:latin typeface="Palatino Linotype" pitchFamily="18" charset="0"/>
              </a:rPr>
              <a:t> » cognitive </a:t>
            </a:r>
            <a:r>
              <a:rPr lang="fr-FR" dirty="0" err="1">
                <a:latin typeface="Palatino Linotype" pitchFamily="18" charset="0"/>
              </a:rPr>
              <a:t>workspaces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cannot</a:t>
            </a:r>
            <a:r>
              <a:rPr lang="fr-FR" dirty="0">
                <a:latin typeface="Palatino Linotype" pitchFamily="18" charset="0"/>
              </a:rPr>
              <a:t> (</a:t>
            </a:r>
            <a:r>
              <a:rPr lang="fr-FR" dirty="0" err="1">
                <a:latin typeface="Palatino Linotype" pitchFamily="18" charset="0"/>
              </a:rPr>
              <a:t>yet</a:t>
            </a:r>
            <a:r>
              <a:rPr lang="fr-FR" dirty="0">
                <a:latin typeface="Palatino Linotype" pitchFamily="18" charset="0"/>
              </a:rPr>
              <a:t>?) </a:t>
            </a:r>
            <a:r>
              <a:rPr lang="fr-FR" dirty="0" err="1">
                <a:latin typeface="Palatino Linotype" pitchFamily="18" charset="0"/>
              </a:rPr>
              <a:t>be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implemented</a:t>
            </a:r>
            <a:r>
              <a:rPr lang="fr-FR" dirty="0">
                <a:latin typeface="Palatino Linotype" pitchFamily="18" charset="0"/>
              </a:rPr>
              <a:t> in </a:t>
            </a:r>
            <a:r>
              <a:rPr lang="fr-FR" dirty="0" err="1">
                <a:latin typeface="Palatino Linotype" pitchFamily="18" charset="0"/>
              </a:rPr>
              <a:t>current</a:t>
            </a:r>
            <a:r>
              <a:rPr lang="fr-FR" dirty="0">
                <a:latin typeface="Palatino Linotype" pitchFamily="18" charset="0"/>
              </a:rPr>
              <a:t> AI </a:t>
            </a:r>
          </a:p>
          <a:p>
            <a:pPr>
              <a:buFont typeface="Wingdings" pitchFamily="2" charset="2"/>
              <a:buChar char="q"/>
            </a:pPr>
            <a:endParaRPr lang="fr-F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alatino Linotype" pitchFamily="18" charset="0"/>
              </a:rPr>
              <a:t> Under conditions of </a:t>
            </a:r>
            <a:r>
              <a:rPr lang="fr-FR" dirty="0" err="1">
                <a:latin typeface="Palatino Linotype" pitchFamily="18" charset="0"/>
              </a:rPr>
              <a:t>critically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high</a:t>
            </a:r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uncertainty</a:t>
            </a:r>
            <a:r>
              <a:rPr lang="fr-FR" dirty="0">
                <a:latin typeface="Palatino Linotype" pitchFamily="18" charset="0"/>
              </a:rPr>
              <a:t>, the </a:t>
            </a:r>
            <a:r>
              <a:rPr lang="fr-FR" dirty="0" err="1">
                <a:latin typeface="Palatino Linotype" pitchFamily="18" charset="0"/>
              </a:rPr>
              <a:t>human</a:t>
            </a:r>
            <a:r>
              <a:rPr lang="fr-FR" dirty="0">
                <a:latin typeface="Palatino Linotype" pitchFamily="18" charset="0"/>
              </a:rPr>
              <a:t> expert </a:t>
            </a:r>
            <a:r>
              <a:rPr lang="fr-FR" dirty="0" err="1">
                <a:latin typeface="Palatino Linotype" pitchFamily="18" charset="0"/>
              </a:rPr>
              <a:t>can</a:t>
            </a:r>
            <a:r>
              <a:rPr lang="fr-FR" dirty="0">
                <a:latin typeface="Palatino Linotype" pitchFamily="18" charset="0"/>
              </a:rPr>
              <a:t> </a:t>
            </a:r>
          </a:p>
          <a:p>
            <a:r>
              <a:rPr lang="fr-FR" dirty="0">
                <a:latin typeface="Palatino Linotype" pitchFamily="18" charset="0"/>
              </a:rPr>
              <a:t> </a:t>
            </a:r>
            <a:r>
              <a:rPr lang="fr-FR" dirty="0" err="1">
                <a:latin typeface="Palatino Linotype" pitchFamily="18" charset="0"/>
              </a:rPr>
              <a:t>resort</a:t>
            </a:r>
            <a:r>
              <a:rPr lang="fr-FR" dirty="0">
                <a:latin typeface="Palatino Linotype" pitchFamily="18" charset="0"/>
              </a:rPr>
              <a:t> to </a:t>
            </a:r>
            <a:r>
              <a:rPr lang="fr-FR" dirty="0" err="1">
                <a:latin typeface="Palatino Linotype" pitchFamily="18" charset="0"/>
              </a:rPr>
              <a:t>decisions</a:t>
            </a:r>
            <a:r>
              <a:rPr lang="fr-FR" dirty="0">
                <a:latin typeface="Palatino Linotype" pitchFamily="18" charset="0"/>
              </a:rPr>
              <a:t> on the basis of </a:t>
            </a:r>
            <a:r>
              <a:rPr lang="fr-FR" b="1" dirty="0">
                <a:latin typeface="Palatino Linotype" pitchFamily="18" charset="0"/>
              </a:rPr>
              <a:t>intuition</a:t>
            </a:r>
            <a:r>
              <a:rPr lang="fr-FR" dirty="0">
                <a:latin typeface="Palatino Linotype" pitchFamily="18" charset="0"/>
              </a:rPr>
              <a:t>, the machine (AI) </a:t>
            </a:r>
            <a:r>
              <a:rPr lang="fr-FR" dirty="0" err="1">
                <a:latin typeface="Palatino Linotype" pitchFamily="18" charset="0"/>
              </a:rPr>
              <a:t>can</a:t>
            </a:r>
            <a:r>
              <a:rPr lang="fr-FR" dirty="0">
                <a:latin typeface="Palatino Linotype" pitchFamily="18" charset="0"/>
              </a:rPr>
              <a:t> not </a:t>
            </a:r>
          </a:p>
        </p:txBody>
      </p:sp>
      <p:pic>
        <p:nvPicPr>
          <p:cNvPr id="8" name="~PP2887.WAV">
            <a:hlinkClick r:id="" action="ppaction://media"/>
          </p:cNvPr>
          <p:cNvPicPr>
            <a:picLocks noRot="1" noChangeAspect="1"/>
          </p:cNvPicPr>
          <p:nvPr>
            <a:wavAudioFile r:embed="rId1" name="~PP2887.WAV"/>
          </p:nvPr>
        </p:nvPicPr>
        <p:blipFill>
          <a:blip r:embed="rId4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  <p:transition advTm="196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E79C6-316A-41CC-92F1-3B8E005AB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ln w="38100">
            <a:solidFill>
              <a:srgbClr val="44363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03702" y="349086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Palatino Linotype" panose="02040502050505030304" pitchFamily="18" charset="0"/>
              </a:rPr>
              <a:t>Acknowledgments</a:t>
            </a:r>
            <a:endParaRPr lang="fr-FR" sz="2800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r>
              <a:rPr lang="fr-FR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4" name="Image 13" descr="logoCN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41016"/>
            <a:ext cx="1216984" cy="121698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11105" y="2417275"/>
            <a:ext cx="5336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err="1">
                <a:latin typeface="Palatino Linotype" pitchFamily="18" charset="0"/>
              </a:rPr>
              <a:t>Thank</a:t>
            </a:r>
            <a:r>
              <a:rPr lang="fr-FR" sz="8000" dirty="0">
                <a:latin typeface="Palatino Linotype" pitchFamily="18" charset="0"/>
              </a:rPr>
              <a:t> </a:t>
            </a:r>
            <a:r>
              <a:rPr lang="fr-FR" sz="8000" dirty="0" err="1">
                <a:latin typeface="Palatino Linotype" pitchFamily="18" charset="0"/>
              </a:rPr>
              <a:t>you</a:t>
            </a:r>
            <a:r>
              <a:rPr lang="fr-FR" sz="8000" dirty="0">
                <a:latin typeface="Palatino Linotype" pitchFamily="18" charset="0"/>
              </a:rPr>
              <a:t> </a:t>
            </a:r>
            <a:endParaRPr lang="en-US" sz="8000" dirty="0">
              <a:latin typeface="Palatino Linotype" pitchFamily="18" charset="0"/>
            </a:endParaRPr>
          </a:p>
        </p:txBody>
      </p:sp>
      <p:pic>
        <p:nvPicPr>
          <p:cNvPr id="7" name="~PP3086.WAV">
            <a:hlinkClick r:id="" action="ppaction://media"/>
          </p:cNvPr>
          <p:cNvPicPr>
            <a:picLocks noRot="1" noChangeAspect="1"/>
          </p:cNvPicPr>
          <p:nvPr>
            <a:wavAudioFile r:embed="rId1" name="~PP3086.WAV"/>
          </p:nvPr>
        </p:nvPicPr>
        <p:blipFill>
          <a:blip r:embed="rId5" cstate="print"/>
          <a:stretch>
            <a:fillRect/>
          </a:stretch>
        </p:blipFill>
        <p:spPr>
          <a:xfrm>
            <a:off x="8767763" y="6481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  <p:transition advTm="8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812</Words>
  <Application>Microsoft Office PowerPoint</Application>
  <PresentationFormat>全屏显示(4:3)</PresentationFormat>
  <Paragraphs>101</Paragraphs>
  <Slides>8</Slides>
  <Notes>0</Notes>
  <HiddenSlides>0</HiddenSlides>
  <MMClips>8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SPW 11.0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MDPI</cp:lastModifiedBy>
  <cp:revision>96</cp:revision>
  <dcterms:created xsi:type="dcterms:W3CDTF">2017-05-27T02:37:01Z</dcterms:created>
  <dcterms:modified xsi:type="dcterms:W3CDTF">2021-10-27T04:14:01Z</dcterms:modified>
</cp:coreProperties>
</file>