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7" r:id="rId5"/>
    <p:sldId id="259" r:id="rId6"/>
    <p:sldId id="260" r:id="rId7"/>
    <p:sldId id="261" r:id="rId8"/>
    <p:sldId id="262" r:id="rId9"/>
    <p:sldId id="263" r:id="rId10"/>
    <p:sldId id="268" r:id="rId11"/>
    <p:sldId id="264" r:id="rId12"/>
    <p:sldId id="265" r:id="rId13"/>
    <p:sldId id="269" r:id="rId14"/>
    <p:sldId id="270" r:id="rId15"/>
    <p:sldId id="271"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90" y="64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3E3ED9B8-C26B-4446-A2D4-0279BAC722D9}" type="datetimeFigureOut">
              <a:rPr lang="en-US" smtClean="0"/>
              <a:pPr/>
              <a:t>10/30/2021</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88B72BB2-CD4A-472C-83E8-B68B51C10B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ED9B8-C26B-4446-A2D4-0279BAC722D9}"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72BB2-CD4A-472C-83E8-B68B51C10B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ED9B8-C26B-4446-A2D4-0279BAC722D9}"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72BB2-CD4A-472C-83E8-B68B51C10B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ED9B8-C26B-4446-A2D4-0279BAC722D9}"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72BB2-CD4A-472C-83E8-B68B51C10B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3ED9B8-C26B-4446-A2D4-0279BAC722D9}"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72BB2-CD4A-472C-83E8-B68B51C10B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E3ED9B8-C26B-4446-A2D4-0279BAC722D9}" type="datetimeFigureOut">
              <a:rPr lang="en-US" smtClean="0"/>
              <a:pPr/>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72BB2-CD4A-472C-83E8-B68B51C10BEA}"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E3ED9B8-C26B-4446-A2D4-0279BAC722D9}" type="datetimeFigureOut">
              <a:rPr lang="en-US" smtClean="0"/>
              <a:pPr/>
              <a:t>10/30/2021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B72BB2-CD4A-472C-83E8-B68B51C10BEA}"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3ED9B8-C26B-4446-A2D4-0279BAC722D9}" type="datetimeFigureOut">
              <a:rPr lang="en-US" smtClean="0"/>
              <a:pPr/>
              <a:t>10/30/2021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B72BB2-CD4A-472C-83E8-B68B51C10B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ED9B8-C26B-4446-A2D4-0279BAC722D9}" type="datetimeFigureOut">
              <a:rPr lang="en-US" smtClean="0"/>
              <a:pPr/>
              <a:t>10/30/2021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B72BB2-CD4A-472C-83E8-B68B51C10B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3E3ED9B8-C26B-4446-A2D4-0279BAC722D9}" type="datetimeFigureOut">
              <a:rPr lang="en-US" smtClean="0"/>
              <a:pPr/>
              <a:t>10/30/2021</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88B72BB2-CD4A-472C-83E8-B68B51C10B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3E3ED9B8-C26B-4446-A2D4-0279BAC722D9}" type="datetimeFigureOut">
              <a:rPr lang="en-US" smtClean="0"/>
              <a:pPr/>
              <a:t>10/30/2021</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88B72BB2-CD4A-472C-83E8-B68B51C10B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3E3ED9B8-C26B-4446-A2D4-0279BAC722D9}" type="datetimeFigureOut">
              <a:rPr lang="en-US" smtClean="0"/>
              <a:pPr/>
              <a:t>10/30/2021</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88B72BB2-CD4A-472C-83E8-B68B51C10B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uaodrc.com.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pubmed/?term=Patel%20JH%5BAuthor%5D&amp;cauthor=true&amp;cauthor_uid=18407022" TargetMode="External"/><Relationship Id="rId2" Type="http://schemas.openxmlformats.org/officeDocument/2006/relationships/hyperlink" Target="http://www.informationr.net/ir/21-3/paper720.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onlinelibrary.wiley.com/doi/10.1002/9780470753552.ch4" TargetMode="External"/><Relationship Id="rId2" Type="http://schemas.openxmlformats.org/officeDocument/2006/relationships/hyperlink" Target="https://www.cis.upenn.edu/~nenkova/Courses/cis430/p3-brode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archuserinterfaces.com/book/sui_reference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95400"/>
            <a:ext cx="7772400" cy="1470025"/>
          </a:xfrm>
        </p:spPr>
        <p:txBody>
          <a:bodyPr>
            <a:normAutofit fontScale="90000"/>
          </a:bodyPr>
          <a:lstStyle/>
          <a:p>
            <a:r>
              <a:rPr lang="en-US" dirty="0" smtClean="0">
                <a:latin typeface="Times New Roman" pitchFamily="18" charset="0"/>
                <a:cs typeface="Times New Roman" pitchFamily="18" charset="0"/>
              </a:rPr>
              <a:t>A DIGITAL INFORMATION BEHAVIOUR MODEL</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524000" y="3505200"/>
            <a:ext cx="6400800" cy="1752600"/>
          </a:xfrm>
        </p:spPr>
        <p:txBody>
          <a:bodyPr>
            <a:normAutofit fontScale="92500" lnSpcReduction="20000"/>
          </a:bodyPr>
          <a:lstStyle/>
          <a:p>
            <a:r>
              <a:rPr lang="en-US" b="1" i="1" dirty="0" err="1" smtClean="0">
                <a:latin typeface="Times New Roman" pitchFamily="18" charset="0"/>
                <a:cs typeface="Times New Roman" pitchFamily="18" charset="0"/>
              </a:rPr>
              <a:t>Ojinga</a:t>
            </a:r>
            <a:r>
              <a:rPr lang="en-US" b="1" i="1" dirty="0" smtClean="0">
                <a:latin typeface="Times New Roman" pitchFamily="18" charset="0"/>
                <a:cs typeface="Times New Roman" pitchFamily="18" charset="0"/>
              </a:rPr>
              <a:t> Gideon OMIUNU</a:t>
            </a:r>
          </a:p>
          <a:p>
            <a:r>
              <a:rPr lang="en-GB" b="1" i="1" dirty="0" smtClean="0">
                <a:latin typeface="Times New Roman" pitchFamily="18" charset="0"/>
                <a:cs typeface="Times New Roman" pitchFamily="18" charset="0"/>
              </a:rPr>
              <a:t>Unicorn Academics and Organisation Developmental Research Centre, Nigeria</a:t>
            </a:r>
            <a:endParaRPr lang="en-US" b="1"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hlinkClick r:id="rId2"/>
              </a:rPr>
              <a:t>www.uaodrc.com.ng</a:t>
            </a:r>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+23480517790709</a:t>
            </a:r>
            <a:endParaRPr lang="en-US" i="1" dirty="0">
              <a:latin typeface="Times New Roman" pitchFamily="18" charset="0"/>
              <a:cs typeface="Times New Roman" pitchFamily="18" charset="0"/>
            </a:endParaRPr>
          </a:p>
        </p:txBody>
      </p:sp>
    </p:spTree>
    <p:extLst>
      <p:ext uri="{BB962C8B-B14F-4D97-AF65-F5344CB8AC3E}">
        <p14:creationId xmlns="" xmlns:p14="http://schemas.microsoft.com/office/powerpoint/2010/main" val="2476568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25468"/>
          </a:xfrm>
        </p:spPr>
        <p:txBody>
          <a:bodyPr>
            <a:normAutofit fontScale="90000"/>
          </a:bodyPr>
          <a:lstStyle/>
          <a:p>
            <a:pPr algn="l"/>
            <a:r>
              <a:rPr lang="en-US" dirty="0" smtClean="0"/>
              <a:t>Highlights of the DIB Model</a:t>
            </a:r>
            <a:endParaRPr lang="en-US" dirty="0"/>
          </a:p>
        </p:txBody>
      </p:sp>
      <p:sp>
        <p:nvSpPr>
          <p:cNvPr id="3" name="Content Placeholder 2"/>
          <p:cNvSpPr>
            <a:spLocks noGrp="1"/>
          </p:cNvSpPr>
          <p:nvPr>
            <p:ph idx="1"/>
          </p:nvPr>
        </p:nvSpPr>
        <p:spPr>
          <a:xfrm>
            <a:off x="928662" y="1643050"/>
            <a:ext cx="7215238" cy="4286280"/>
          </a:xfrm>
        </p:spPr>
        <p:txBody>
          <a:bodyPr>
            <a:normAutofit fontScale="85000" lnSpcReduction="20000"/>
          </a:bodyPr>
          <a:lstStyle/>
          <a:p>
            <a:pPr>
              <a:buNone/>
            </a:pPr>
            <a:r>
              <a:rPr lang="en-GB" dirty="0" smtClean="0"/>
              <a:t>The </a:t>
            </a:r>
            <a:r>
              <a:rPr lang="en-GB" dirty="0" smtClean="0"/>
              <a:t>novelty </a:t>
            </a:r>
            <a:r>
              <a:rPr lang="en-GB" dirty="0" smtClean="0"/>
              <a:t> (</a:t>
            </a:r>
            <a:r>
              <a:rPr lang="en-GB" dirty="0" err="1" smtClean="0"/>
              <a:t>Contd</a:t>
            </a:r>
            <a:r>
              <a:rPr lang="en-GB" dirty="0" smtClean="0"/>
              <a:t>):</a:t>
            </a:r>
          </a:p>
          <a:p>
            <a:pPr algn="just"/>
            <a:r>
              <a:rPr lang="en-GB" dirty="0" smtClean="0"/>
              <a:t> In reality, the IB of users is not static especially in the digital environment. </a:t>
            </a:r>
          </a:p>
          <a:p>
            <a:pPr algn="just"/>
            <a:r>
              <a:rPr lang="en-GB" dirty="0" smtClean="0"/>
              <a:t>Moreover</a:t>
            </a:r>
            <a:r>
              <a:rPr lang="en-GB" dirty="0" smtClean="0"/>
              <a:t>, there is also an elasticity of differences in the stochastic level among different users which could be determined by several factors such as the cognitive factor and ICT literacy as presented in </a:t>
            </a:r>
            <a:r>
              <a:rPr lang="en-GB" dirty="0" smtClean="0"/>
              <a:t>this study. </a:t>
            </a:r>
            <a:endParaRPr lang="en-US" dirty="0" smtClean="0"/>
          </a:p>
          <a:p>
            <a:pPr algn="just"/>
            <a:r>
              <a:rPr lang="en-GB" dirty="0" smtClean="0"/>
              <a:t>The </a:t>
            </a:r>
            <a:r>
              <a:rPr lang="en-GB" dirty="0" smtClean="0"/>
              <a:t>novelty of the Digital information behaviour (DIB) model in this study is hinged on the fact that users’ IB is not static but stochastic and changes from one user to another or from one group of users to another or from one industrial </a:t>
            </a:r>
            <a:r>
              <a:rPr lang="en-GB" dirty="0" smtClean="0"/>
              <a:t>revolution (IR) </a:t>
            </a:r>
            <a:r>
              <a:rPr lang="en-GB" dirty="0" smtClean="0"/>
              <a:t>to another with respect to the peculiar digital environment the IB is operating in.  </a:t>
            </a:r>
            <a:endParaRPr lang="en-GB" dirty="0" smtClean="0"/>
          </a:p>
          <a:p>
            <a:pPr algn="just"/>
            <a:r>
              <a:rPr lang="en-GB" dirty="0" smtClean="0"/>
              <a:t>Hence</a:t>
            </a:r>
            <a:r>
              <a:rPr lang="en-GB" dirty="0" smtClean="0"/>
              <a:t>, it is liken to a stochastic or random movement from the information need definition, seeking/searching and use and across different information sources and systems. </a:t>
            </a:r>
            <a:endParaRPr lang="en-US" dirty="0" smtClean="0"/>
          </a:p>
          <a:p>
            <a:endParaRPr lang="en-US" dirty="0"/>
          </a:p>
        </p:txBody>
      </p:sp>
    </p:spTree>
    <p:extLst>
      <p:ext uri="{BB962C8B-B14F-4D97-AF65-F5344CB8AC3E}">
        <p14:creationId xmlns="" xmlns:p14="http://schemas.microsoft.com/office/powerpoint/2010/main" val="3924801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533400"/>
            <a:ext cx="6965245" cy="782618"/>
          </a:xfrm>
        </p:spPr>
        <p:txBody>
          <a:bodyPr/>
          <a:lstStyle/>
          <a:p>
            <a:pPr algn="l"/>
            <a:r>
              <a:rPr lang="en-US" dirty="0" smtClean="0"/>
              <a:t>Research Methods:</a:t>
            </a:r>
            <a:endParaRPr lang="en-US" dirty="0"/>
          </a:p>
        </p:txBody>
      </p:sp>
      <p:sp>
        <p:nvSpPr>
          <p:cNvPr id="3" name="Content Placeholder 2"/>
          <p:cNvSpPr>
            <a:spLocks noGrp="1"/>
          </p:cNvSpPr>
          <p:nvPr>
            <p:ph idx="1"/>
          </p:nvPr>
        </p:nvSpPr>
        <p:spPr>
          <a:xfrm>
            <a:off x="928662" y="1371600"/>
            <a:ext cx="7286676" cy="4648199"/>
          </a:xfrm>
        </p:spPr>
        <p:txBody>
          <a:bodyPr>
            <a:normAutofit fontScale="62500" lnSpcReduction="20000"/>
          </a:bodyPr>
          <a:lstStyle/>
          <a:p>
            <a:pPr algn="just"/>
            <a:r>
              <a:rPr lang="en-US" dirty="0" smtClean="0"/>
              <a:t>Research Design: </a:t>
            </a:r>
            <a:r>
              <a:rPr lang="en-GB" dirty="0" err="1" smtClean="0"/>
              <a:t>Correlational</a:t>
            </a:r>
            <a:r>
              <a:rPr lang="en-GB" dirty="0" smtClean="0"/>
              <a:t> Survey Design </a:t>
            </a:r>
          </a:p>
          <a:p>
            <a:pPr algn="just"/>
            <a:r>
              <a:rPr lang="en-US" dirty="0" smtClean="0"/>
              <a:t>Research Design: </a:t>
            </a:r>
            <a:r>
              <a:rPr lang="en-GB" dirty="0" err="1" smtClean="0"/>
              <a:t>Correlational</a:t>
            </a:r>
            <a:r>
              <a:rPr lang="en-GB" dirty="0" smtClean="0"/>
              <a:t> Survey Design </a:t>
            </a:r>
            <a:endParaRPr lang="en-US" dirty="0" smtClean="0"/>
          </a:p>
          <a:p>
            <a:pPr algn="just"/>
            <a:r>
              <a:rPr lang="en-GB" dirty="0" smtClean="0"/>
              <a:t>Sampling Techniques: Multi-stage</a:t>
            </a:r>
            <a:endParaRPr lang="en-US" dirty="0" smtClean="0"/>
          </a:p>
          <a:p>
            <a:pPr lvl="1" algn="just"/>
            <a:r>
              <a:rPr lang="en-GB" sz="1400" dirty="0" smtClean="0"/>
              <a:t>Six states in </a:t>
            </a:r>
            <a:r>
              <a:rPr lang="en-GB" sz="1400" dirty="0" err="1" smtClean="0"/>
              <a:t>Southwestern</a:t>
            </a:r>
            <a:r>
              <a:rPr lang="en-GB" sz="1400" dirty="0" smtClean="0"/>
              <a:t> Nigeria, and a convenience method was used to select Oyo state</a:t>
            </a:r>
          </a:p>
          <a:p>
            <a:pPr lvl="1" algn="just"/>
            <a:r>
              <a:rPr lang="en-GB" sz="1400" dirty="0" smtClean="0"/>
              <a:t>Two universities selected at random</a:t>
            </a:r>
          </a:p>
          <a:p>
            <a:pPr lvl="1" algn="just"/>
            <a:r>
              <a:rPr lang="en-GB" sz="1400" dirty="0" smtClean="0"/>
              <a:t>Purposive sampling (Purposive) to select Departments</a:t>
            </a:r>
          </a:p>
          <a:p>
            <a:pPr lvl="1" algn="just"/>
            <a:r>
              <a:rPr lang="en-GB" sz="1400" dirty="0" smtClean="0"/>
              <a:t>Proportionate systematic random sampling was used to select respondents </a:t>
            </a:r>
          </a:p>
          <a:p>
            <a:pPr algn="just"/>
            <a:r>
              <a:rPr lang="en-GB" dirty="0" smtClean="0"/>
              <a:t>Sample Size: </a:t>
            </a:r>
            <a:r>
              <a:rPr lang="en-GB" dirty="0" smtClean="0"/>
              <a:t>formula of Rose, Spinks and </a:t>
            </a:r>
            <a:r>
              <a:rPr lang="en-GB" dirty="0" err="1" smtClean="0"/>
              <a:t>Canhoto</a:t>
            </a:r>
            <a:r>
              <a:rPr lang="en-GB" dirty="0" smtClean="0"/>
              <a:t> (2015) for the sample size determination of the study</a:t>
            </a:r>
            <a:r>
              <a:rPr lang="en-GB" dirty="0" smtClean="0"/>
              <a:t>: n </a:t>
            </a:r>
            <a:r>
              <a:rPr lang="en-GB" dirty="0" smtClean="0"/>
              <a:t>=     4pq/d</a:t>
            </a:r>
            <a:r>
              <a:rPr lang="en-GB" baseline="30000" dirty="0" smtClean="0"/>
              <a:t>2</a:t>
            </a:r>
            <a:endParaRPr lang="en-US" dirty="0" smtClean="0"/>
          </a:p>
          <a:p>
            <a:pPr algn="just">
              <a:buNone/>
            </a:pPr>
            <a:r>
              <a:rPr lang="en-GB" dirty="0" smtClean="0"/>
              <a:t>     Given 400 sample size</a:t>
            </a:r>
          </a:p>
          <a:p>
            <a:pPr algn="just">
              <a:buNone/>
            </a:pPr>
            <a:r>
              <a:rPr lang="en-GB" dirty="0" smtClean="0"/>
              <a:t>However, 233 questionnaires were retrieved from the field giving a total of approximately 58% </a:t>
            </a:r>
            <a:r>
              <a:rPr lang="en-GB" dirty="0" err="1" smtClean="0"/>
              <a:t>retreieval</a:t>
            </a:r>
            <a:r>
              <a:rPr lang="en-GB" dirty="0" smtClean="0"/>
              <a:t> rate and these were subjected to analysis. </a:t>
            </a:r>
            <a:endParaRPr lang="en-US" dirty="0" smtClean="0"/>
          </a:p>
          <a:p>
            <a:pPr algn="just">
              <a:buNone/>
            </a:pPr>
            <a:endParaRPr lang="en-US" dirty="0" smtClean="0"/>
          </a:p>
          <a:p>
            <a:pPr algn="just"/>
            <a:r>
              <a:rPr lang="en-US" dirty="0" smtClean="0"/>
              <a:t>Research Instrument: </a:t>
            </a:r>
            <a:r>
              <a:rPr lang="en-GB" dirty="0" smtClean="0"/>
              <a:t>Structured Questionnaire, </a:t>
            </a:r>
            <a:r>
              <a:rPr lang="en-GB" dirty="0" smtClean="0"/>
              <a:t>divided </a:t>
            </a:r>
            <a:r>
              <a:rPr lang="en-GB" dirty="0" smtClean="0"/>
              <a:t>into four (4) sections namely the demographic characteristics of respondents; cognitive ability, information behaviour and ICT literacy of respondents.</a:t>
            </a:r>
            <a:r>
              <a:rPr lang="en-GB" dirty="0" smtClean="0"/>
              <a:t> They were captured in </a:t>
            </a:r>
            <a:r>
              <a:rPr lang="en-GB" dirty="0" smtClean="0"/>
              <a:t>three </a:t>
            </a:r>
            <a:r>
              <a:rPr lang="en-GB" dirty="0" err="1" smtClean="0"/>
              <a:t>likert</a:t>
            </a:r>
            <a:r>
              <a:rPr lang="en-GB" dirty="0" smtClean="0"/>
              <a:t> scale measurements of low, average and </a:t>
            </a:r>
            <a:r>
              <a:rPr lang="en-GB" dirty="0" smtClean="0"/>
              <a:t>high. </a:t>
            </a:r>
            <a:r>
              <a:rPr lang="en-GB" dirty="0" smtClean="0"/>
              <a:t>The questionnaire was subjected to psychometric test using </a:t>
            </a:r>
            <a:r>
              <a:rPr lang="en-GB" dirty="0" err="1" smtClean="0"/>
              <a:t>Cronbach</a:t>
            </a:r>
            <a:r>
              <a:rPr lang="en-GB" dirty="0" smtClean="0"/>
              <a:t> Alpha and results of the coefficients were presented as follows: information behaviour (0.71); ICT literacy (0.73) and cognitive ability (0.67). </a:t>
            </a:r>
            <a:endParaRPr lang="en-GB" dirty="0" smtClean="0"/>
          </a:p>
          <a:p>
            <a:pPr algn="just"/>
            <a:r>
              <a:rPr lang="en-US" dirty="0" smtClean="0"/>
              <a:t>Data Analysis Methods: </a:t>
            </a:r>
            <a:r>
              <a:rPr lang="en-GB" dirty="0" smtClean="0"/>
              <a:t>Descriptive </a:t>
            </a:r>
            <a:r>
              <a:rPr lang="en-GB" dirty="0" err="1" smtClean="0"/>
              <a:t>analysus</a:t>
            </a:r>
            <a:r>
              <a:rPr lang="en-GB" dirty="0" smtClean="0"/>
              <a:t> (frequency and percentage) </a:t>
            </a:r>
            <a:r>
              <a:rPr lang="en-GB" dirty="0" smtClean="0"/>
              <a:t>and </a:t>
            </a:r>
            <a:r>
              <a:rPr lang="en-GB" dirty="0" smtClean="0"/>
              <a:t>inferential statistics (ANOVA and Regression Analysis) to test the hypotheses of </a:t>
            </a:r>
            <a:r>
              <a:rPr lang="en-GB" dirty="0" smtClean="0"/>
              <a:t>interest at </a:t>
            </a:r>
            <a:r>
              <a:rPr lang="en-GB" dirty="0" smtClean="0"/>
              <a:t>0.05 level of </a:t>
            </a:r>
            <a:r>
              <a:rPr lang="en-GB" dirty="0" smtClean="0"/>
              <a:t>significance</a:t>
            </a:r>
            <a:endParaRPr lang="en-US" dirty="0"/>
          </a:p>
        </p:txBody>
      </p:sp>
    </p:spTree>
    <p:extLst>
      <p:ext uri="{BB962C8B-B14F-4D97-AF65-F5344CB8AC3E}">
        <p14:creationId xmlns="" xmlns:p14="http://schemas.microsoft.com/office/powerpoint/2010/main" val="3596113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57298"/>
            <a:ext cx="7620000" cy="4714908"/>
          </a:xfrm>
        </p:spPr>
        <p:txBody>
          <a:bodyPr>
            <a:normAutofit lnSpcReduction="10000"/>
          </a:bodyPr>
          <a:lstStyle/>
          <a:p>
            <a:pPr algn="just"/>
            <a:r>
              <a:rPr lang="en-US" sz="2000" dirty="0" smtClean="0"/>
              <a:t>Demographic: </a:t>
            </a:r>
            <a:r>
              <a:rPr lang="en-GB" sz="2000" dirty="0" smtClean="0"/>
              <a:t>males (58%) than females (42%) in the </a:t>
            </a:r>
            <a:r>
              <a:rPr lang="en-GB" sz="2000" dirty="0" smtClean="0"/>
              <a:t>study; 27</a:t>
            </a:r>
            <a:r>
              <a:rPr lang="en-GB" sz="2000" dirty="0" smtClean="0"/>
              <a:t>% </a:t>
            </a:r>
            <a:r>
              <a:rPr lang="en-GB" sz="2000" dirty="0" smtClean="0"/>
              <a:t>above </a:t>
            </a:r>
            <a:r>
              <a:rPr lang="en-US" sz="2000" dirty="0" smtClean="0"/>
              <a:t>51 years while only 3% are below 25 </a:t>
            </a:r>
            <a:r>
              <a:rPr lang="en-US" sz="2000" dirty="0" smtClean="0"/>
              <a:t>years; 80</a:t>
            </a:r>
            <a:r>
              <a:rPr lang="en-US" sz="2000" dirty="0" smtClean="0"/>
              <a:t>% </a:t>
            </a:r>
            <a:r>
              <a:rPr lang="en-US" sz="2000" dirty="0" smtClean="0"/>
              <a:t>are </a:t>
            </a:r>
            <a:r>
              <a:rPr lang="en-US" sz="2000" dirty="0" smtClean="0"/>
              <a:t>presently running a Masters </a:t>
            </a:r>
            <a:r>
              <a:rPr lang="en-US" sz="2000" dirty="0" err="1" smtClean="0"/>
              <a:t>programme</a:t>
            </a:r>
            <a:r>
              <a:rPr lang="en-US" sz="2000" dirty="0" smtClean="0"/>
              <a:t> while only 2% are running a Post graduate diploma </a:t>
            </a:r>
            <a:r>
              <a:rPr lang="en-US" sz="2000" dirty="0" err="1" smtClean="0"/>
              <a:t>programme</a:t>
            </a:r>
            <a:r>
              <a:rPr lang="en-US" sz="2000" dirty="0" smtClean="0"/>
              <a:t>.</a:t>
            </a:r>
            <a:endParaRPr lang="en-US" sz="2000" i="1" dirty="0" smtClean="0"/>
          </a:p>
          <a:p>
            <a:pPr algn="just"/>
            <a:r>
              <a:rPr lang="en-GB" sz="2000" dirty="0" smtClean="0"/>
              <a:t>There </a:t>
            </a:r>
            <a:r>
              <a:rPr lang="en-GB" sz="2000" dirty="0" smtClean="0"/>
              <a:t>is a high significant relationship between information needs of users and information search processes (p&lt;0.05</a:t>
            </a:r>
            <a:r>
              <a:rPr lang="en-GB" sz="2000" dirty="0" smtClean="0"/>
              <a:t>)- Concurred </a:t>
            </a:r>
            <a:r>
              <a:rPr lang="en-GB" sz="1400" dirty="0" smtClean="0"/>
              <a:t>Wilson </a:t>
            </a:r>
            <a:r>
              <a:rPr lang="en-GB" sz="1400" dirty="0" smtClean="0"/>
              <a:t>(1981, 1989, </a:t>
            </a:r>
            <a:r>
              <a:rPr lang="en-GB" sz="1400" dirty="0" smtClean="0"/>
              <a:t>2000); </a:t>
            </a:r>
            <a:r>
              <a:rPr lang="en-GB" sz="1400" dirty="0" err="1" smtClean="0"/>
              <a:t>Savolainen</a:t>
            </a:r>
            <a:r>
              <a:rPr lang="en-GB" sz="1400" dirty="0" smtClean="0"/>
              <a:t> (2008); Rees et al. (2003) and </a:t>
            </a:r>
            <a:r>
              <a:rPr lang="en-GB" sz="1400" dirty="0" err="1" smtClean="0"/>
              <a:t>Omiunu</a:t>
            </a:r>
            <a:r>
              <a:rPr lang="en-GB" sz="1400" dirty="0" smtClean="0"/>
              <a:t> (2014</a:t>
            </a:r>
            <a:r>
              <a:rPr lang="en-GB" sz="1400" dirty="0" smtClean="0"/>
              <a:t>); </a:t>
            </a:r>
            <a:r>
              <a:rPr lang="en-GB" sz="1600" u="sng" dirty="0" err="1" smtClean="0">
                <a:hlinkClick r:id="rId2"/>
              </a:rPr>
              <a:t>Savolainen</a:t>
            </a:r>
            <a:r>
              <a:rPr lang="en-GB" sz="1600" dirty="0" smtClean="0"/>
              <a:t> (2016</a:t>
            </a:r>
            <a:r>
              <a:rPr lang="en-GB" sz="1600" dirty="0" smtClean="0"/>
              <a:t>); among others.</a:t>
            </a:r>
            <a:endParaRPr lang="en-GB" sz="1600" b="1" dirty="0" smtClean="0"/>
          </a:p>
          <a:p>
            <a:pPr algn="just"/>
            <a:r>
              <a:rPr lang="en-GB" sz="2000" dirty="0" smtClean="0"/>
              <a:t>There </a:t>
            </a:r>
            <a:r>
              <a:rPr lang="en-GB" sz="2000" dirty="0" smtClean="0"/>
              <a:t>is a high significant relationship between information seeking and sources used (p&lt;0.05</a:t>
            </a:r>
            <a:r>
              <a:rPr lang="en-GB" sz="2000" dirty="0" smtClean="0"/>
              <a:t>)- Support </a:t>
            </a:r>
            <a:r>
              <a:rPr lang="en-GB" sz="1400" dirty="0" smtClean="0"/>
              <a:t>Wilson </a:t>
            </a:r>
            <a:r>
              <a:rPr lang="en-GB" sz="1400" dirty="0" smtClean="0"/>
              <a:t>(1981</a:t>
            </a:r>
            <a:r>
              <a:rPr lang="en-GB" sz="1400" dirty="0" smtClean="0"/>
              <a:t>); </a:t>
            </a:r>
            <a:r>
              <a:rPr lang="en-GB" sz="1400" dirty="0" err="1" smtClean="0"/>
              <a:t>Omiunu</a:t>
            </a:r>
            <a:r>
              <a:rPr lang="en-GB" sz="1400" dirty="0" smtClean="0"/>
              <a:t> (</a:t>
            </a:r>
            <a:r>
              <a:rPr lang="en-GB" sz="1400" dirty="0" smtClean="0"/>
              <a:t>2014); </a:t>
            </a:r>
            <a:r>
              <a:rPr lang="en-GB" sz="1400" u="sng" dirty="0" err="1" smtClean="0">
                <a:hlinkClick r:id="rId2"/>
              </a:rPr>
              <a:t>Savolainen</a:t>
            </a:r>
            <a:r>
              <a:rPr lang="en-GB" sz="1400" dirty="0" smtClean="0"/>
              <a:t> </a:t>
            </a:r>
            <a:r>
              <a:rPr lang="en-GB" sz="1400" dirty="0" smtClean="0"/>
              <a:t>(2016</a:t>
            </a:r>
            <a:r>
              <a:rPr lang="en-GB" sz="1400" dirty="0" smtClean="0"/>
              <a:t>); among others </a:t>
            </a:r>
            <a:endParaRPr lang="en-GB" sz="2000" dirty="0" smtClean="0"/>
          </a:p>
          <a:p>
            <a:pPr algn="just"/>
            <a:r>
              <a:rPr lang="en-GB" sz="2000" dirty="0" smtClean="0"/>
              <a:t>There </a:t>
            </a:r>
            <a:r>
              <a:rPr lang="en-GB" sz="2000" dirty="0" smtClean="0"/>
              <a:t>is a</a:t>
            </a:r>
            <a:r>
              <a:rPr lang="en-GB" sz="2000" dirty="0" smtClean="0"/>
              <a:t> </a:t>
            </a:r>
            <a:r>
              <a:rPr lang="en-GB" sz="2000" dirty="0" smtClean="0"/>
              <a:t>significant relationship between users’ information search and </a:t>
            </a:r>
            <a:r>
              <a:rPr lang="en-GB" sz="2000" dirty="0" smtClean="0"/>
              <a:t>use- Propped up </a:t>
            </a:r>
            <a:r>
              <a:rPr lang="en-GB" sz="1400" dirty="0" smtClean="0"/>
              <a:t>Wilson </a:t>
            </a:r>
            <a:r>
              <a:rPr lang="en-GB" sz="1400" dirty="0" smtClean="0"/>
              <a:t>(1981, 2000</a:t>
            </a:r>
            <a:r>
              <a:rPr lang="en-GB" sz="1400" dirty="0" smtClean="0"/>
              <a:t>); </a:t>
            </a:r>
            <a:r>
              <a:rPr lang="en-GB" sz="1400" dirty="0" err="1" smtClean="0"/>
              <a:t>Savolainen</a:t>
            </a:r>
            <a:r>
              <a:rPr lang="en-GB" sz="1400" dirty="0" smtClean="0"/>
              <a:t> (2008</a:t>
            </a:r>
            <a:r>
              <a:rPr lang="en-GB" sz="1400" dirty="0" smtClean="0"/>
              <a:t>);  among others.</a:t>
            </a:r>
            <a:endParaRPr lang="en-GB" sz="2000" dirty="0" smtClean="0"/>
          </a:p>
          <a:p>
            <a:pPr algn="just"/>
            <a:r>
              <a:rPr lang="en-GB" sz="2000" dirty="0" smtClean="0"/>
              <a:t>There </a:t>
            </a:r>
            <a:r>
              <a:rPr lang="en-GB" sz="2000" dirty="0" smtClean="0"/>
              <a:t>is no significant relationship between users’ information use and </a:t>
            </a:r>
            <a:r>
              <a:rPr lang="en-GB" sz="2000" dirty="0" smtClean="0"/>
              <a:t>archival/disposal- Contrast </a:t>
            </a:r>
            <a:r>
              <a:rPr lang="en-GB" sz="1600" u="sng" dirty="0" smtClean="0">
                <a:hlinkClick r:id="rId3"/>
              </a:rPr>
              <a:t>Patel</a:t>
            </a:r>
            <a:r>
              <a:rPr lang="en-GB" sz="1600" dirty="0" smtClean="0"/>
              <a:t> et al. (2008) and </a:t>
            </a:r>
            <a:r>
              <a:rPr lang="en-US" sz="1600" dirty="0" smtClean="0"/>
              <a:t>Gray et al. (2013</a:t>
            </a:r>
            <a:r>
              <a:rPr lang="en-US" sz="1600" dirty="0" smtClean="0"/>
              <a:t>); among others.</a:t>
            </a:r>
            <a:endParaRPr lang="en-GB" sz="2000" dirty="0" smtClean="0"/>
          </a:p>
          <a:p>
            <a:pPr algn="just">
              <a:buNone/>
            </a:pPr>
            <a:endParaRPr lang="en-GB" sz="1600" dirty="0" smtClean="0"/>
          </a:p>
          <a:p>
            <a:pPr algn="just"/>
            <a:endParaRPr lang="en-GB" sz="1600" dirty="0" smtClean="0"/>
          </a:p>
          <a:p>
            <a:pPr algn="just"/>
            <a:endParaRPr lang="en-US" sz="1600" dirty="0" smtClean="0"/>
          </a:p>
        </p:txBody>
      </p:sp>
      <p:sp>
        <p:nvSpPr>
          <p:cNvPr id="3073" name="Rectangle 1"/>
          <p:cNvSpPr>
            <a:spLocks noChangeArrowheads="1"/>
          </p:cNvSpPr>
          <p:nvPr/>
        </p:nvSpPr>
        <p:spPr bwMode="auto">
          <a:xfrm>
            <a:off x="1500166" y="642918"/>
            <a:ext cx="578647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Results and Discussion</a:t>
            </a:r>
            <a:endParaRPr kumimoji="0" lang="en-GB" sz="5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733330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57298"/>
            <a:ext cx="7620000" cy="4714908"/>
          </a:xfrm>
        </p:spPr>
        <p:txBody>
          <a:bodyPr>
            <a:normAutofit fontScale="92500"/>
          </a:bodyPr>
          <a:lstStyle/>
          <a:p>
            <a:pPr algn="just"/>
            <a:r>
              <a:rPr lang="en-GB" sz="1800" dirty="0" smtClean="0"/>
              <a:t>There </a:t>
            </a:r>
            <a:r>
              <a:rPr lang="en-GB" sz="1800" dirty="0" smtClean="0"/>
              <a:t>is no significant relationship between ICT literacy and users’ </a:t>
            </a:r>
            <a:r>
              <a:rPr lang="en-GB" sz="1800" dirty="0" smtClean="0"/>
              <a:t>IB- Contradicts </a:t>
            </a:r>
            <a:r>
              <a:rPr lang="en-GB" sz="1400" dirty="0" smtClean="0"/>
              <a:t>Lowe and </a:t>
            </a:r>
            <a:r>
              <a:rPr lang="en-GB" sz="1400" dirty="0" err="1" smtClean="0"/>
              <a:t>McAuley</a:t>
            </a:r>
            <a:r>
              <a:rPr lang="en-GB" sz="1400" dirty="0" smtClean="0"/>
              <a:t> (2000</a:t>
            </a:r>
            <a:r>
              <a:rPr lang="en-GB" sz="1400" dirty="0" smtClean="0"/>
              <a:t>); </a:t>
            </a:r>
            <a:r>
              <a:rPr lang="en-GB" sz="1200" dirty="0" smtClean="0"/>
              <a:t>Al-</a:t>
            </a:r>
            <a:r>
              <a:rPr lang="en-GB" sz="1200" dirty="0" err="1" smtClean="0"/>
              <a:t>Maskari</a:t>
            </a:r>
            <a:r>
              <a:rPr lang="en-GB" sz="1200" dirty="0" smtClean="0"/>
              <a:t> and Sanderson (2010) and </a:t>
            </a:r>
            <a:r>
              <a:rPr lang="en-GB" sz="1200" dirty="0" err="1" smtClean="0"/>
              <a:t>Ohtoshi</a:t>
            </a:r>
            <a:r>
              <a:rPr lang="en-GB" sz="1200" dirty="0" smtClean="0"/>
              <a:t> and </a:t>
            </a:r>
            <a:r>
              <a:rPr lang="en-GB" sz="1200" dirty="0" err="1" smtClean="0"/>
              <a:t>Gottschalg</a:t>
            </a:r>
            <a:r>
              <a:rPr lang="en-GB" sz="1200" dirty="0" smtClean="0"/>
              <a:t>-Duque (2016</a:t>
            </a:r>
            <a:r>
              <a:rPr lang="en-GB" sz="1200" dirty="0" smtClean="0"/>
              <a:t>). </a:t>
            </a:r>
            <a:r>
              <a:rPr lang="en-GB" sz="1400" dirty="0" smtClean="0"/>
              <a:t>Thus leading to poor evaluation of Information sources as stated by </a:t>
            </a:r>
            <a:r>
              <a:rPr lang="en-GB" sz="1400" dirty="0" err="1" smtClean="0"/>
              <a:t>Bilawara</a:t>
            </a:r>
            <a:r>
              <a:rPr lang="en-GB" sz="1400" dirty="0" smtClean="0"/>
              <a:t> and </a:t>
            </a:r>
            <a:r>
              <a:rPr lang="en-GB" sz="1400" dirty="0" err="1" smtClean="0"/>
              <a:t>Pujar</a:t>
            </a:r>
            <a:r>
              <a:rPr lang="en-GB" sz="1400" dirty="0" smtClean="0"/>
              <a:t> (2016</a:t>
            </a:r>
            <a:r>
              <a:rPr lang="en-GB" sz="1400" dirty="0" smtClean="0"/>
              <a:t>). Also, considering </a:t>
            </a:r>
            <a:r>
              <a:rPr lang="en-GB" sz="1400" dirty="0" err="1" smtClean="0"/>
              <a:t>Abubakar</a:t>
            </a:r>
            <a:r>
              <a:rPr lang="en-GB" sz="1400" dirty="0" smtClean="0"/>
              <a:t> </a:t>
            </a:r>
            <a:r>
              <a:rPr lang="en-GB" sz="1400" dirty="0" smtClean="0"/>
              <a:t>and </a:t>
            </a:r>
            <a:r>
              <a:rPr lang="en-GB" sz="1400" dirty="0" err="1" smtClean="0"/>
              <a:t>Adetimirin</a:t>
            </a:r>
            <a:r>
              <a:rPr lang="en-GB" sz="1400" dirty="0" smtClean="0"/>
              <a:t> (2015) Ping (2016); </a:t>
            </a:r>
            <a:r>
              <a:rPr lang="en-GB" sz="1400" dirty="0" err="1" smtClean="0"/>
              <a:t>Ojeniyi</a:t>
            </a:r>
            <a:r>
              <a:rPr lang="en-GB" sz="1400" dirty="0" smtClean="0"/>
              <a:t> and </a:t>
            </a:r>
            <a:r>
              <a:rPr lang="en-GB" sz="1400" dirty="0" err="1" smtClean="0"/>
              <a:t>Adetimirin</a:t>
            </a:r>
            <a:r>
              <a:rPr lang="en-GB" sz="1400" dirty="0" smtClean="0"/>
              <a:t> (2016); Samuel and </a:t>
            </a:r>
            <a:r>
              <a:rPr lang="en-GB" sz="1400" dirty="0" err="1" smtClean="0"/>
              <a:t>Nkechi</a:t>
            </a:r>
            <a:r>
              <a:rPr lang="en-GB" sz="1400" dirty="0" smtClean="0"/>
              <a:t> (2016); </a:t>
            </a:r>
            <a:r>
              <a:rPr lang="en-GB" sz="1400" dirty="0" err="1" smtClean="0"/>
              <a:t>MediaSmarts</a:t>
            </a:r>
            <a:r>
              <a:rPr lang="en-GB" sz="1400" dirty="0" smtClean="0"/>
              <a:t> (2017</a:t>
            </a:r>
            <a:r>
              <a:rPr lang="en-GB" sz="1400" dirty="0" smtClean="0"/>
              <a:t>); among others, </a:t>
            </a:r>
            <a:r>
              <a:rPr lang="en-GB" sz="1400" dirty="0" smtClean="0"/>
              <a:t>that ICT literacy is needed by potential information users to fully enjoy the information society, </a:t>
            </a:r>
            <a:r>
              <a:rPr lang="en-GB" sz="1400" dirty="0" smtClean="0"/>
              <a:t>hence, may </a:t>
            </a:r>
            <a:r>
              <a:rPr lang="en-GB" sz="1400" dirty="0" smtClean="0"/>
              <a:t>be unable to enjoy the digital and information society towards enhancing </a:t>
            </a:r>
            <a:r>
              <a:rPr lang="en-GB" sz="1400" dirty="0" smtClean="0"/>
              <a:t>IB. Thus, </a:t>
            </a:r>
            <a:r>
              <a:rPr lang="en-GB" sz="1400" dirty="0" smtClean="0"/>
              <a:t>either one or all of the IB components may face some challenges in the digital </a:t>
            </a:r>
            <a:r>
              <a:rPr lang="en-GB" sz="1400" dirty="0" smtClean="0"/>
              <a:t>environment. This is why </a:t>
            </a:r>
            <a:r>
              <a:rPr lang="en-GB" sz="1400" dirty="0" err="1" smtClean="0"/>
              <a:t>Penniman</a:t>
            </a:r>
            <a:r>
              <a:rPr lang="en-GB" sz="1400" dirty="0" smtClean="0"/>
              <a:t> (1975); </a:t>
            </a:r>
            <a:r>
              <a:rPr lang="en-GB" sz="1400" dirty="0" err="1" smtClean="0"/>
              <a:t>Fenichel</a:t>
            </a:r>
            <a:r>
              <a:rPr lang="en-GB" sz="1400" dirty="0" smtClean="0"/>
              <a:t> (1981) and </a:t>
            </a:r>
            <a:r>
              <a:rPr lang="en-GB" sz="1400" dirty="0" err="1" smtClean="0"/>
              <a:t>Marchionini</a:t>
            </a:r>
            <a:r>
              <a:rPr lang="en-GB" sz="1400" dirty="0" smtClean="0"/>
              <a:t> et al. (1990) that ICT literacy could pose a significant difference between novice and experienced information search and users. </a:t>
            </a:r>
            <a:endParaRPr lang="en-US" sz="1400" dirty="0" smtClean="0"/>
          </a:p>
          <a:p>
            <a:pPr algn="just"/>
            <a:r>
              <a:rPr lang="en-US" sz="1800" dirty="0" smtClean="0"/>
              <a:t>Among </a:t>
            </a:r>
            <a:r>
              <a:rPr lang="en-US" sz="1800" dirty="0" smtClean="0"/>
              <a:t>the four cognitive abilities, only verbal comprehension </a:t>
            </a:r>
            <a:r>
              <a:rPr lang="en-US" sz="1800" dirty="0" smtClean="0"/>
              <a:t>was </a:t>
            </a:r>
            <a:r>
              <a:rPr lang="en-US" sz="1800" dirty="0" smtClean="0"/>
              <a:t>found to have significant influence on users’ </a:t>
            </a:r>
            <a:r>
              <a:rPr lang="en-US" sz="1800" dirty="0" smtClean="0"/>
              <a:t>IB- </a:t>
            </a:r>
            <a:r>
              <a:rPr lang="en-GB" sz="1400" dirty="0" smtClean="0"/>
              <a:t>South County Child &amp; Family Consultants (2014</a:t>
            </a:r>
            <a:r>
              <a:rPr lang="en-GB" sz="1400" dirty="0" smtClean="0"/>
              <a:t>), </a:t>
            </a:r>
            <a:r>
              <a:rPr lang="en-GB" sz="1400" dirty="0" smtClean="0"/>
              <a:t>it can be </a:t>
            </a:r>
            <a:r>
              <a:rPr lang="en-GB" sz="1400" dirty="0" smtClean="0"/>
              <a:t>deduced that </a:t>
            </a:r>
            <a:r>
              <a:rPr lang="en-GB" sz="1400" dirty="0" smtClean="0"/>
              <a:t>majority of respondents in this study could only use their cognitive ability to process information presented to them </a:t>
            </a:r>
            <a:r>
              <a:rPr lang="en-GB" sz="1400" dirty="0" smtClean="0"/>
              <a:t>verbally hence, may depend </a:t>
            </a:r>
            <a:r>
              <a:rPr lang="en-GB" sz="1400" dirty="0" smtClean="0"/>
              <a:t>on middle men such as information brokers either in an informal or formal environment to </a:t>
            </a:r>
            <a:r>
              <a:rPr lang="en-GB" sz="1400" dirty="0" smtClean="0"/>
              <a:t>them what to do.  Thus, contradicting Bates </a:t>
            </a:r>
            <a:r>
              <a:rPr lang="en-GB" sz="1400" dirty="0" smtClean="0"/>
              <a:t>in the </a:t>
            </a:r>
            <a:r>
              <a:rPr lang="en-GB" sz="1400" dirty="0" err="1" smtClean="0"/>
              <a:t>berrypicking</a:t>
            </a:r>
            <a:r>
              <a:rPr lang="en-GB" sz="1400" dirty="0" smtClean="0"/>
              <a:t> model (1989) that IB process </a:t>
            </a:r>
            <a:r>
              <a:rPr lang="en-GB" sz="1400" dirty="0" smtClean="0"/>
              <a:t>is </a:t>
            </a:r>
            <a:r>
              <a:rPr lang="en-GB" sz="1400" dirty="0" smtClean="0"/>
              <a:t>stochastic in nature and that the elasticity of the stochastic nature is enhanced by users ICT </a:t>
            </a:r>
            <a:r>
              <a:rPr lang="en-GB" sz="1400" dirty="0" smtClean="0"/>
              <a:t>literacy. </a:t>
            </a:r>
            <a:endParaRPr lang="en-US" sz="1400" dirty="0" smtClean="0"/>
          </a:p>
          <a:p>
            <a:pPr algn="just"/>
            <a:r>
              <a:rPr lang="en-GB" sz="1800" dirty="0" smtClean="0"/>
              <a:t>There </a:t>
            </a:r>
            <a:r>
              <a:rPr lang="en-GB" sz="1800" dirty="0" smtClean="0"/>
              <a:t>is no significant relationship between cognitive ability and ICT </a:t>
            </a:r>
            <a:r>
              <a:rPr lang="en-GB" sz="1800" dirty="0" smtClean="0"/>
              <a:t>literacy- </a:t>
            </a:r>
            <a:r>
              <a:rPr lang="en-GB" sz="1200" dirty="0" smtClean="0"/>
              <a:t>contrast from the works of Lowe and </a:t>
            </a:r>
            <a:r>
              <a:rPr lang="en-GB" sz="1200" dirty="0" err="1" smtClean="0"/>
              <a:t>McAuley</a:t>
            </a:r>
            <a:r>
              <a:rPr lang="en-GB" sz="1200" dirty="0" smtClean="0"/>
              <a:t> (2000); Al-</a:t>
            </a:r>
            <a:r>
              <a:rPr lang="en-GB" sz="1200" dirty="0" err="1" smtClean="0"/>
              <a:t>Maskari</a:t>
            </a:r>
            <a:r>
              <a:rPr lang="en-GB" sz="1200" dirty="0" smtClean="0"/>
              <a:t> and Sanderson (2010) and the International Computer Driving Licence, (2017) that cognitive ability of information users tends to increase ICT literacy</a:t>
            </a:r>
            <a:endParaRPr lang="en-GB" sz="1600" dirty="0" smtClean="0"/>
          </a:p>
          <a:p>
            <a:pPr algn="just"/>
            <a:endParaRPr lang="en-GB" sz="1600" dirty="0" smtClean="0"/>
          </a:p>
          <a:p>
            <a:pPr algn="just"/>
            <a:endParaRPr lang="en-US" sz="1600" dirty="0" smtClean="0"/>
          </a:p>
        </p:txBody>
      </p:sp>
      <p:sp>
        <p:nvSpPr>
          <p:cNvPr id="3073" name="Rectangle 1"/>
          <p:cNvSpPr>
            <a:spLocks noChangeArrowheads="1"/>
          </p:cNvSpPr>
          <p:nvPr/>
        </p:nvSpPr>
        <p:spPr bwMode="auto">
          <a:xfrm>
            <a:off x="1500166" y="642918"/>
            <a:ext cx="578647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Results and Discussion </a:t>
            </a:r>
            <a:r>
              <a:rPr kumimoji="0" lang="en-GB"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GB" sz="105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Contd</a:t>
            </a:r>
            <a:r>
              <a:rPr kumimoji="0" lang="en-GB"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GB" sz="5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733330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57298"/>
            <a:ext cx="7620000" cy="4714908"/>
          </a:xfrm>
        </p:spPr>
        <p:txBody>
          <a:bodyPr>
            <a:normAutofit lnSpcReduction="10000"/>
          </a:bodyPr>
          <a:lstStyle/>
          <a:p>
            <a:pPr algn="just"/>
            <a:r>
              <a:rPr lang="en-US" sz="2000" dirty="0" smtClean="0"/>
              <a:t>This implies that though, </a:t>
            </a:r>
            <a:r>
              <a:rPr lang="en-US" sz="2000" dirty="0" smtClean="0"/>
              <a:t>a significant </a:t>
            </a:r>
            <a:r>
              <a:rPr lang="en-US" sz="2000" dirty="0" smtClean="0"/>
              <a:t>relationships </a:t>
            </a:r>
            <a:r>
              <a:rPr lang="en-US" sz="2000" dirty="0" smtClean="0"/>
              <a:t>exists among </a:t>
            </a:r>
            <a:r>
              <a:rPr lang="en-US" sz="2000" dirty="0" smtClean="0"/>
              <a:t>information behavior </a:t>
            </a:r>
            <a:r>
              <a:rPr lang="en-US" sz="2000" dirty="0" smtClean="0"/>
              <a:t>components, </a:t>
            </a:r>
            <a:r>
              <a:rPr lang="en-US" sz="2000" dirty="0" smtClean="0"/>
              <a:t>these relationships were brought about by the fact that information users </a:t>
            </a:r>
            <a:r>
              <a:rPr lang="en-US" sz="2000" dirty="0" smtClean="0"/>
              <a:t>rely </a:t>
            </a:r>
            <a:r>
              <a:rPr lang="en-US" sz="2000" dirty="0" smtClean="0"/>
              <a:t>on external </a:t>
            </a:r>
            <a:r>
              <a:rPr lang="en-GB" sz="2000" dirty="0" smtClean="0"/>
              <a:t>assistive mechanisms and </a:t>
            </a:r>
            <a:r>
              <a:rPr lang="en-US" sz="2000" dirty="0" smtClean="0"/>
              <a:t>intermediaries </a:t>
            </a:r>
            <a:r>
              <a:rPr lang="en-US" sz="2000" dirty="0" smtClean="0"/>
              <a:t>such </a:t>
            </a:r>
            <a:r>
              <a:rPr lang="en-US" sz="2000" dirty="0" smtClean="0"/>
              <a:t>as information brokers or librarians to meet their information needs. </a:t>
            </a:r>
            <a:endParaRPr lang="en-US" sz="2000" dirty="0" smtClean="0"/>
          </a:p>
          <a:p>
            <a:pPr algn="just"/>
            <a:r>
              <a:rPr lang="en-US" sz="2000" dirty="0" smtClean="0"/>
              <a:t>Hence</a:t>
            </a:r>
            <a:r>
              <a:rPr lang="en-US" sz="2000" dirty="0" smtClean="0"/>
              <a:t>, </a:t>
            </a:r>
            <a:r>
              <a:rPr lang="en-GB" sz="2000" dirty="0" smtClean="0"/>
              <a:t>cognitive ability of information users does not have significant influence on ICT </a:t>
            </a:r>
            <a:r>
              <a:rPr lang="en-GB" sz="2000" dirty="0" smtClean="0"/>
              <a:t>literacy implying that </a:t>
            </a:r>
            <a:r>
              <a:rPr lang="en-GB" sz="2000" dirty="0" smtClean="0"/>
              <a:t>many of the </a:t>
            </a:r>
            <a:r>
              <a:rPr lang="en-GB" sz="2000" dirty="0" smtClean="0"/>
              <a:t>users do </a:t>
            </a:r>
            <a:r>
              <a:rPr lang="en-GB" sz="2000" dirty="0" smtClean="0"/>
              <a:t>not have the ICT literacy to enhance their IB in the digital and information </a:t>
            </a:r>
            <a:r>
              <a:rPr lang="en-GB" sz="2000" dirty="0" smtClean="0"/>
              <a:t>society.</a:t>
            </a:r>
          </a:p>
          <a:p>
            <a:pPr algn="just"/>
            <a:r>
              <a:rPr lang="en-GB" sz="2000" dirty="0" smtClean="0"/>
              <a:t>This </a:t>
            </a:r>
            <a:r>
              <a:rPr lang="en-GB" sz="2000" dirty="0" smtClean="0"/>
              <a:t>may result in elastic differences in IB models between countries with higher level of ICT literacy and those with lower ICT literacy at the global level. </a:t>
            </a:r>
            <a:endParaRPr lang="en-GB" sz="2000" dirty="0" smtClean="0"/>
          </a:p>
          <a:p>
            <a:pPr algn="just"/>
            <a:r>
              <a:rPr lang="en-GB" sz="2000" dirty="0" smtClean="0"/>
              <a:t>However</a:t>
            </a:r>
            <a:r>
              <a:rPr lang="en-GB" sz="2000" dirty="0" smtClean="0"/>
              <a:t>, information users possess the ability to maximise the information obtained through intermediaries or other assistive mechanisms to create impetus among the IB components.  </a:t>
            </a:r>
            <a:endParaRPr lang="en-US" sz="2000" dirty="0" smtClean="0"/>
          </a:p>
          <a:p>
            <a:pPr algn="just"/>
            <a:endParaRPr lang="en-GB" sz="1600" dirty="0" smtClean="0"/>
          </a:p>
          <a:p>
            <a:pPr algn="just"/>
            <a:endParaRPr lang="en-US" sz="1600" dirty="0" smtClean="0"/>
          </a:p>
        </p:txBody>
      </p:sp>
      <p:sp>
        <p:nvSpPr>
          <p:cNvPr id="3073" name="Rectangle 1"/>
          <p:cNvSpPr>
            <a:spLocks noChangeArrowheads="1"/>
          </p:cNvSpPr>
          <p:nvPr/>
        </p:nvSpPr>
        <p:spPr bwMode="auto">
          <a:xfrm>
            <a:off x="1500166" y="642918"/>
            <a:ext cx="578647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Conclusion</a:t>
            </a:r>
            <a:endParaRPr kumimoji="0" lang="en-GB" sz="5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733330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57298"/>
            <a:ext cx="7620000" cy="4714908"/>
          </a:xfrm>
        </p:spPr>
        <p:txBody>
          <a:bodyPr>
            <a:normAutofit fontScale="85000" lnSpcReduction="10000"/>
          </a:bodyPr>
          <a:lstStyle/>
          <a:p>
            <a:pPr lvl="0"/>
            <a:r>
              <a:rPr lang="en-GB" sz="2000" dirty="0" smtClean="0"/>
              <a:t>Institutional </a:t>
            </a:r>
            <a:r>
              <a:rPr lang="en-GB" sz="2000" dirty="0" smtClean="0"/>
              <a:t>curriculum should be revisited to include human information behaviour as a course at the institutional level irrespective of the field of </a:t>
            </a:r>
            <a:r>
              <a:rPr lang="en-GB" sz="2000" dirty="0" smtClean="0"/>
              <a:t>study because it is germane that IB is understood by students especially in an online environment. </a:t>
            </a:r>
            <a:endParaRPr lang="en-US" sz="2000" dirty="0" smtClean="0"/>
          </a:p>
          <a:p>
            <a:pPr lvl="0"/>
            <a:r>
              <a:rPr lang="en-GB" sz="2000" dirty="0" smtClean="0"/>
              <a:t>There </a:t>
            </a:r>
            <a:r>
              <a:rPr lang="en-GB" sz="2000" dirty="0" smtClean="0"/>
              <a:t>should be need to expose them to the necessary skills and literacy </a:t>
            </a:r>
            <a:r>
              <a:rPr lang="en-GB" sz="2000" dirty="0" smtClean="0"/>
              <a:t>in the recent Industrial revolution such </a:t>
            </a:r>
            <a:r>
              <a:rPr lang="en-GB" sz="2000" dirty="0" smtClean="0"/>
              <a:t>as </a:t>
            </a:r>
            <a:r>
              <a:rPr lang="en-GB" sz="2000" dirty="0" smtClean="0"/>
              <a:t>Cognitive skills, and ICT </a:t>
            </a:r>
            <a:r>
              <a:rPr lang="en-GB" sz="2000" dirty="0" smtClean="0"/>
              <a:t>literacy that is needed to be able to partake and function well in the digital and information </a:t>
            </a:r>
            <a:r>
              <a:rPr lang="en-GB" sz="2000" dirty="0" smtClean="0"/>
              <a:t>society such as literacy</a:t>
            </a:r>
            <a:r>
              <a:rPr lang="en-GB" sz="2000" dirty="0" smtClean="0"/>
              <a:t>, technology literacy, visual literacy, internet literacy, media literacy and computer literacy</a:t>
            </a:r>
            <a:r>
              <a:rPr lang="en-GB" sz="2000" dirty="0" smtClean="0"/>
              <a:t>.</a:t>
            </a:r>
          </a:p>
          <a:p>
            <a:pPr lvl="0"/>
            <a:r>
              <a:rPr lang="en-GB" sz="2000" dirty="0" smtClean="0"/>
              <a:t>There </a:t>
            </a:r>
            <a:r>
              <a:rPr lang="en-GB" sz="2000" dirty="0" smtClean="0"/>
              <a:t>should also be the need for constant workshop and training in the development of relevant ICT skills and literacy </a:t>
            </a:r>
            <a:r>
              <a:rPr lang="en-GB" sz="2000" dirty="0" smtClean="0"/>
              <a:t>that </a:t>
            </a:r>
            <a:r>
              <a:rPr lang="en-GB" sz="2000" dirty="0" smtClean="0"/>
              <a:t>could aid their participation in the digital and information society towards enhancing their IB processes and activities in an online environment. </a:t>
            </a:r>
            <a:endParaRPr lang="en-US" sz="2000" dirty="0" smtClean="0"/>
          </a:p>
          <a:p>
            <a:pPr lvl="0"/>
            <a:r>
              <a:rPr lang="en-GB" sz="2000" dirty="0" smtClean="0"/>
              <a:t>There is also much need for the information users to develop relevant cognitive abilities which cuts across the perceptual speed, logical reasoning, verbal comprehension, and spatial scanning. This could have significant impetus on the IB and also on the ICT literacy hence, the significant effect would be felt on the quality of IB among information users. </a:t>
            </a:r>
            <a:r>
              <a:rPr lang="en-GB" sz="2000" dirty="0" smtClean="0"/>
              <a:t>This could further influence their academics and career activities in the long run.  </a:t>
            </a:r>
            <a:endParaRPr lang="en-US" sz="2000" dirty="0" smtClean="0"/>
          </a:p>
          <a:p>
            <a:pPr algn="just"/>
            <a:endParaRPr lang="en-GB" sz="1600" dirty="0" smtClean="0"/>
          </a:p>
          <a:p>
            <a:pPr algn="just"/>
            <a:endParaRPr lang="en-US" sz="1600" dirty="0" smtClean="0"/>
          </a:p>
        </p:txBody>
      </p:sp>
      <p:sp>
        <p:nvSpPr>
          <p:cNvPr id="3073" name="Rectangle 1"/>
          <p:cNvSpPr>
            <a:spLocks noChangeArrowheads="1"/>
          </p:cNvSpPr>
          <p:nvPr/>
        </p:nvSpPr>
        <p:spPr bwMode="auto">
          <a:xfrm>
            <a:off x="1500166" y="642918"/>
            <a:ext cx="578647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Recommendations</a:t>
            </a:r>
            <a:endParaRPr kumimoji="0" lang="en-GB" sz="5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733330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357298"/>
            <a:ext cx="7286676" cy="4786346"/>
          </a:xfrm>
        </p:spPr>
        <p:txBody>
          <a:bodyPr>
            <a:normAutofit fontScale="90000"/>
          </a:bodyPr>
          <a:lstStyle/>
          <a:p>
            <a:pPr algn="just"/>
            <a:r>
              <a:rPr lang="en-US" sz="1300" dirty="0" smtClean="0"/>
              <a:t/>
            </a:r>
            <a:br>
              <a:rPr lang="en-US" sz="1300" dirty="0" smtClean="0"/>
            </a:br>
            <a:r>
              <a:rPr lang="en-US" sz="1300" dirty="0" smtClean="0"/>
              <a:t/>
            </a:r>
            <a:br>
              <a:rPr lang="en-US" sz="1300" dirty="0" smtClean="0"/>
            </a:br>
            <a:r>
              <a:rPr lang="en-US" sz="1300" dirty="0" smtClean="0"/>
              <a:t/>
            </a:r>
            <a:br>
              <a:rPr lang="en-US" sz="1300" dirty="0" smtClean="0"/>
            </a:br>
            <a:r>
              <a:rPr lang="en-US" sz="1200" dirty="0" smtClean="0"/>
              <a:t>Bates</a:t>
            </a:r>
            <a:r>
              <a:rPr lang="en-US" sz="1200" dirty="0" smtClean="0"/>
              <a:t>, M.J. (1989). The design of browsing and </a:t>
            </a:r>
            <a:r>
              <a:rPr lang="en-US" sz="1200" dirty="0" err="1" smtClean="0"/>
              <a:t>berrypicking</a:t>
            </a:r>
            <a:r>
              <a:rPr lang="en-US" sz="1200" dirty="0" smtClean="0"/>
              <a:t> techniques for the online search interface. </a:t>
            </a:r>
            <a:r>
              <a:rPr lang="en-US" sz="1200" i="1" dirty="0" smtClean="0"/>
              <a:t>Online Review</a:t>
            </a:r>
            <a:r>
              <a:rPr lang="en-US" sz="1200" dirty="0" smtClean="0"/>
              <a:t> </a:t>
            </a:r>
            <a:r>
              <a:rPr lang="en-US" sz="1200" i="1" dirty="0" smtClean="0"/>
              <a:t>13</a:t>
            </a:r>
            <a:r>
              <a:rPr lang="en-US" sz="1200" dirty="0" smtClean="0"/>
              <a:t>, 407-424. </a:t>
            </a:r>
            <a:r>
              <a:rPr lang="en-US" sz="1200" dirty="0" smtClean="0"/>
              <a:t/>
            </a:r>
            <a:br>
              <a:rPr lang="en-US" sz="1200" dirty="0" smtClean="0"/>
            </a:br>
            <a:r>
              <a:rPr lang="en-US" sz="1200" dirty="0" smtClean="0"/>
              <a:t/>
            </a:r>
            <a:br>
              <a:rPr lang="en-US" sz="1200" dirty="0" smtClean="0"/>
            </a:br>
            <a:r>
              <a:rPr lang="en-US" sz="1200" dirty="0" err="1" smtClean="0"/>
              <a:t>Broder</a:t>
            </a:r>
            <a:r>
              <a:rPr lang="en-US" sz="1200" dirty="0" smtClean="0"/>
              <a:t> </a:t>
            </a:r>
            <a:r>
              <a:rPr lang="en-US" sz="1200" dirty="0" smtClean="0"/>
              <a:t>A. (2002). A taxonomy of web search, </a:t>
            </a:r>
            <a:r>
              <a:rPr lang="en-US" sz="1200" i="1" dirty="0" smtClean="0"/>
              <a:t>SIGIR Forum,</a:t>
            </a:r>
            <a:r>
              <a:rPr lang="en-US" sz="1200" dirty="0" smtClean="0"/>
              <a:t> </a:t>
            </a:r>
            <a:r>
              <a:rPr lang="en-US" sz="1200" i="1" dirty="0" smtClean="0"/>
              <a:t>36</a:t>
            </a:r>
            <a:r>
              <a:rPr lang="en-US" sz="1200" dirty="0" smtClean="0"/>
              <a:t>(2), 3-10. </a:t>
            </a:r>
            <a:r>
              <a:rPr lang="en-US" sz="1200" u="sng" dirty="0" smtClean="0">
                <a:hlinkClick r:id="rId2"/>
              </a:rPr>
              <a:t>https://www.cis.upenn.edu/~nenkova/Courses/cis430/p3-broder.pdf</a:t>
            </a:r>
            <a:r>
              <a:rPr lang="en-US" sz="1200" dirty="0" smtClean="0"/>
              <a:t>.</a:t>
            </a:r>
            <a:br>
              <a:rPr lang="en-US" sz="1200" dirty="0" smtClean="0"/>
            </a:br>
            <a:r>
              <a:rPr lang="en-US" sz="1200" dirty="0" smtClean="0"/>
              <a:t/>
            </a:r>
            <a:br>
              <a:rPr lang="en-US" sz="1200" dirty="0" smtClean="0"/>
            </a:br>
            <a:r>
              <a:rPr lang="en-US" sz="1200" dirty="0" err="1" smtClean="0"/>
              <a:t>Choo</a:t>
            </a:r>
            <a:r>
              <a:rPr lang="en-US" sz="1200" dirty="0" smtClean="0"/>
              <a:t> </a:t>
            </a:r>
            <a:r>
              <a:rPr lang="en-US" sz="1200" dirty="0" smtClean="0"/>
              <a:t>C.W.; </a:t>
            </a:r>
            <a:r>
              <a:rPr lang="en-US" sz="1200" dirty="0" err="1" smtClean="0"/>
              <a:t>Detlor</a:t>
            </a:r>
            <a:r>
              <a:rPr lang="en-US" sz="1200" dirty="0" smtClean="0"/>
              <a:t> B. and Turnbull D. (2000), Information seeking on the Web: An integrated</a:t>
            </a:r>
            <a:br>
              <a:rPr lang="en-US" sz="1200" dirty="0" smtClean="0"/>
            </a:br>
            <a:r>
              <a:rPr lang="en-US" sz="1200" dirty="0" smtClean="0"/>
              <a:t>model of browsing and searching, 5(2), http://firstmonday.org/issues/issue5_2/choo/index.html. </a:t>
            </a:r>
            <a:br>
              <a:rPr lang="en-US" sz="1200" dirty="0" smtClean="0"/>
            </a:br>
            <a:r>
              <a:rPr lang="en-US" sz="1200" dirty="0" smtClean="0"/>
              <a:t/>
            </a:r>
            <a:br>
              <a:rPr lang="en-US" sz="1200" dirty="0" smtClean="0"/>
            </a:br>
            <a:r>
              <a:rPr lang="en-US" sz="1200" dirty="0" smtClean="0"/>
              <a:t>Ellis</a:t>
            </a:r>
            <a:r>
              <a:rPr lang="en-US" sz="1200" dirty="0" smtClean="0"/>
              <a:t>, D. (1989). </a:t>
            </a:r>
            <a:r>
              <a:rPr lang="en-US" sz="1200" dirty="0" err="1" smtClean="0"/>
              <a:t>Behavioural</a:t>
            </a:r>
            <a:r>
              <a:rPr lang="en-US" sz="1200" dirty="0" smtClean="0"/>
              <a:t> approach to information retrieval system design. </a:t>
            </a:r>
            <a:r>
              <a:rPr lang="en-US" sz="1200" i="1" dirty="0" smtClean="0"/>
              <a:t>Journal of Documentation,</a:t>
            </a:r>
            <a:r>
              <a:rPr lang="en-US" sz="1200" dirty="0" smtClean="0"/>
              <a:t> </a:t>
            </a:r>
            <a:r>
              <a:rPr lang="en-US" sz="1200" i="1" dirty="0" smtClean="0"/>
              <a:t>45</a:t>
            </a:r>
            <a:r>
              <a:rPr lang="en-US" sz="1200" dirty="0" smtClean="0"/>
              <a:t> (3), 171-212. </a:t>
            </a:r>
            <a:br>
              <a:rPr lang="en-US" sz="1200" dirty="0" smtClean="0"/>
            </a:br>
            <a:r>
              <a:rPr lang="en-US" sz="1200" dirty="0" smtClean="0"/>
              <a:t/>
            </a:r>
            <a:br>
              <a:rPr lang="en-US" sz="1200" dirty="0" smtClean="0"/>
            </a:br>
            <a:r>
              <a:rPr lang="en-US" sz="1200" dirty="0" smtClean="0"/>
              <a:t>Fisher </a:t>
            </a:r>
            <a:r>
              <a:rPr lang="en-US" sz="1200" dirty="0" smtClean="0"/>
              <a:t>W.A., Fisher J.D. and Harman J. (2003). </a:t>
            </a:r>
            <a:r>
              <a:rPr lang="en-US" sz="1200" i="1" dirty="0" smtClean="0"/>
              <a:t>The Information‐Motivation‐Behavioral Skills Model: A General Social Psychological Approach to Understanding and Promoting Health Behavior, </a:t>
            </a:r>
            <a:r>
              <a:rPr lang="en-US" sz="1200" dirty="0" smtClean="0"/>
              <a:t>In Social Psychological Foundations of Health and Illness Edited by Jerry </a:t>
            </a:r>
            <a:r>
              <a:rPr lang="en-US" sz="1200" dirty="0" err="1" smtClean="0"/>
              <a:t>Suls</a:t>
            </a:r>
            <a:r>
              <a:rPr lang="en-US" sz="1200" dirty="0" smtClean="0"/>
              <a:t>, Kenneth A. </a:t>
            </a:r>
            <a:r>
              <a:rPr lang="en-US" sz="1200" dirty="0" err="1" smtClean="0"/>
              <a:t>Wallston</a:t>
            </a:r>
            <a:r>
              <a:rPr lang="en-US" sz="1200" dirty="0" smtClean="0"/>
              <a:t>, Blackwell Publishing Ltd, </a:t>
            </a:r>
            <a:r>
              <a:rPr lang="en-US" sz="1200" u="sng" dirty="0" smtClean="0">
                <a:hlinkClick r:id="rId3"/>
              </a:rPr>
              <a:t>https://</a:t>
            </a:r>
            <a:r>
              <a:rPr lang="en-US" sz="1200" u="sng" dirty="0" smtClean="0">
                <a:hlinkClick r:id="rId3"/>
              </a:rPr>
              <a:t>onlinelibrary.wiley.com/doi/10.1002/9780470753552.ch4</a:t>
            </a:r>
            <a:r>
              <a:rPr lang="en-US" sz="1200" u="sng" dirty="0" smtClean="0"/>
              <a:t/>
            </a:r>
            <a:br>
              <a:rPr lang="en-US" sz="1200" u="sng" dirty="0" smtClean="0"/>
            </a:br>
            <a:r>
              <a:rPr lang="en-US" sz="1200" u="sng" dirty="0" smtClean="0"/>
              <a:t/>
            </a:r>
            <a:br>
              <a:rPr lang="en-US" sz="1200" u="sng" dirty="0" smtClean="0"/>
            </a:br>
            <a:r>
              <a:rPr lang="en-US" sz="1200" dirty="0" err="1" smtClean="0"/>
              <a:t>Ingwersen</a:t>
            </a:r>
            <a:r>
              <a:rPr lang="en-US" sz="1200" dirty="0" smtClean="0"/>
              <a:t>, P. (1992). </a:t>
            </a:r>
            <a:r>
              <a:rPr lang="en-US" sz="1200" i="1" dirty="0" smtClean="0"/>
              <a:t>Information retrieval interaction</a:t>
            </a:r>
            <a:r>
              <a:rPr lang="en-US" sz="1200" dirty="0" smtClean="0"/>
              <a:t>. London: Taylor Graham.</a:t>
            </a:r>
            <a:br>
              <a:rPr lang="en-US" sz="1200" dirty="0" smtClean="0"/>
            </a:br>
            <a:r>
              <a:rPr lang="en-US" sz="1200" dirty="0" smtClean="0"/>
              <a:t> </a:t>
            </a:r>
            <a:br>
              <a:rPr lang="en-US" sz="1200" dirty="0" smtClean="0"/>
            </a:br>
            <a:r>
              <a:rPr lang="en-US" sz="1200" dirty="0" err="1" smtClean="0"/>
              <a:t>Ingwersen</a:t>
            </a:r>
            <a:r>
              <a:rPr lang="en-US" sz="1200" dirty="0" smtClean="0"/>
              <a:t>, P. (1996). Cognitive perspectives of information retrieval interaction: Elements of a</a:t>
            </a:r>
            <a:br>
              <a:rPr lang="en-US" sz="1200" dirty="0" smtClean="0"/>
            </a:br>
            <a:r>
              <a:rPr lang="en-US" sz="1200" dirty="0" smtClean="0"/>
              <a:t>cognitive IR theory. </a:t>
            </a:r>
            <a:r>
              <a:rPr lang="en-US" sz="1200" i="1" dirty="0" smtClean="0"/>
              <a:t>Journal of Documentation</a:t>
            </a:r>
            <a:r>
              <a:rPr lang="en-US" sz="1200" dirty="0" smtClean="0"/>
              <a:t>, </a:t>
            </a:r>
            <a:r>
              <a:rPr lang="en-US" sz="1200" i="1" dirty="0" smtClean="0"/>
              <a:t>52</a:t>
            </a:r>
            <a:r>
              <a:rPr lang="en-US" sz="1200" dirty="0" smtClean="0"/>
              <a:t>(1), 3-50. </a:t>
            </a:r>
            <a:br>
              <a:rPr lang="en-US" sz="1200" dirty="0" smtClean="0"/>
            </a:br>
            <a:r>
              <a:rPr lang="en-US" sz="1200" dirty="0" smtClean="0"/>
              <a:t/>
            </a:r>
            <a:br>
              <a:rPr lang="en-US" sz="1200" dirty="0" smtClean="0"/>
            </a:br>
            <a:r>
              <a:rPr lang="en-GB" sz="1200" dirty="0" smtClean="0"/>
              <a:t>Wilson</a:t>
            </a:r>
            <a:r>
              <a:rPr lang="en-GB" sz="1200" dirty="0" smtClean="0"/>
              <a:t>, T.D. (1981), On user studies and information needs. </a:t>
            </a:r>
            <a:r>
              <a:rPr lang="en-GB" sz="1200" i="1" dirty="0" smtClean="0"/>
              <a:t>Journal of Documentation</a:t>
            </a:r>
            <a:r>
              <a:rPr lang="en-GB" sz="1200" dirty="0" smtClean="0"/>
              <a:t>, </a:t>
            </a:r>
            <a:r>
              <a:rPr lang="en-GB" sz="1200" i="1" dirty="0" smtClean="0"/>
              <a:t>37</a:t>
            </a:r>
            <a:r>
              <a:rPr lang="en-GB" sz="1200" dirty="0" smtClean="0"/>
              <a:t>, 3-15.</a:t>
            </a:r>
            <a:r>
              <a:rPr lang="en-US" sz="1200" dirty="0" smtClean="0"/>
              <a:t/>
            </a:r>
            <a:br>
              <a:rPr lang="en-US" sz="1200" dirty="0" smtClean="0"/>
            </a:br>
            <a:r>
              <a:rPr lang="en-GB" sz="1200" dirty="0" smtClean="0"/>
              <a:t> </a:t>
            </a:r>
            <a:r>
              <a:rPr lang="en-US" sz="1200" dirty="0" smtClean="0"/>
              <a:t/>
            </a:r>
            <a:br>
              <a:rPr lang="en-US" sz="1200" dirty="0" smtClean="0"/>
            </a:br>
            <a:r>
              <a:rPr lang="en-GB" sz="1200" dirty="0" smtClean="0"/>
              <a:t>Wilson, T.D. (1999), Models in information behaviour research. </a:t>
            </a:r>
            <a:r>
              <a:rPr lang="en-GB" sz="1200" i="1" dirty="0" smtClean="0"/>
              <a:t>Journal of Documentation</a:t>
            </a:r>
            <a:r>
              <a:rPr lang="en-GB" sz="1200" dirty="0" smtClean="0"/>
              <a:t>, </a:t>
            </a:r>
            <a:r>
              <a:rPr lang="en-GB" sz="1200" i="1" dirty="0" smtClean="0"/>
              <a:t>55</a:t>
            </a:r>
            <a:r>
              <a:rPr lang="en-GB" sz="1200" dirty="0" smtClean="0"/>
              <a:t> (3), 249-270.</a:t>
            </a:r>
            <a:r>
              <a:rPr lang="en-US" sz="1200" dirty="0" smtClean="0"/>
              <a:t/>
            </a:r>
            <a:br>
              <a:rPr lang="en-US" sz="1200" dirty="0" smtClean="0"/>
            </a:br>
            <a:r>
              <a:rPr lang="en-GB" sz="1200" dirty="0" smtClean="0"/>
              <a:t> </a:t>
            </a:r>
            <a:r>
              <a:rPr lang="en-US" sz="1200" dirty="0" smtClean="0"/>
              <a:t/>
            </a:r>
            <a:br>
              <a:rPr lang="en-US" sz="1200" dirty="0" smtClean="0"/>
            </a:br>
            <a:r>
              <a:rPr lang="en-GB" sz="1200" dirty="0" smtClean="0"/>
              <a:t>Wilson, T. D. (2000). Human Information behaviour, </a:t>
            </a:r>
            <a:r>
              <a:rPr lang="en-GB" sz="1200" i="1" dirty="0" smtClean="0"/>
              <a:t>Information Sciences</a:t>
            </a:r>
            <a:r>
              <a:rPr lang="en-GB" sz="1200" dirty="0" smtClean="0"/>
              <a:t>, </a:t>
            </a:r>
            <a:r>
              <a:rPr lang="en-GB" sz="1200" i="1" dirty="0" smtClean="0"/>
              <a:t>3</a:t>
            </a:r>
            <a:r>
              <a:rPr lang="en-GB" sz="1200" dirty="0" smtClean="0"/>
              <a:t> (2), 49-55. http://inform.nu/Articles/Vol3/v3n2p49-56.pdf </a:t>
            </a:r>
            <a:r>
              <a:rPr lang="en-US" sz="1200" dirty="0" smtClean="0"/>
              <a:t/>
            </a:r>
            <a:br>
              <a:rPr lang="en-US" sz="1200" dirty="0" smtClean="0"/>
            </a:br>
            <a:r>
              <a:rPr lang="en-US" sz="1300" dirty="0" smtClean="0"/>
              <a:t/>
            </a:r>
            <a:br>
              <a:rPr lang="en-US" sz="1300" dirty="0" smtClean="0"/>
            </a:br>
            <a:endParaRPr lang="en-US" sz="1300" dirty="0"/>
          </a:p>
        </p:txBody>
      </p:sp>
      <p:sp>
        <p:nvSpPr>
          <p:cNvPr id="2049" name="Rectangle 1"/>
          <p:cNvSpPr>
            <a:spLocks noChangeArrowheads="1"/>
          </p:cNvSpPr>
          <p:nvPr/>
        </p:nvSpPr>
        <p:spPr bwMode="auto">
          <a:xfrm>
            <a:off x="1571604" y="714356"/>
            <a:ext cx="392909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References </a:t>
            </a:r>
            <a:endParaRPr kumimoji="0" lang="en-GB" sz="4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615039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
            <a:ext cx="8229600" cy="715962"/>
          </a:xfrm>
        </p:spPr>
        <p:txBody>
          <a:bodyPr>
            <a:normAutofit fontScale="90000"/>
          </a:bodyPr>
          <a:lstStyle/>
          <a:p>
            <a:r>
              <a:rPr lang="en-US" dirty="0" smtClean="0">
                <a:latin typeface="Comic Sans MS" pitchFamily="66" charset="0"/>
              </a:rPr>
              <a:t>Graphical Abstract</a:t>
            </a:r>
            <a:endParaRPr lang="en-US" dirty="0">
              <a:latin typeface="Comic Sans MS" pitchFamily="66" charset="0"/>
            </a:endParaRPr>
          </a:p>
        </p:txBody>
      </p:sp>
      <p:sp>
        <p:nvSpPr>
          <p:cNvPr id="3" name="Content Placeholder 2"/>
          <p:cNvSpPr>
            <a:spLocks noGrp="1"/>
          </p:cNvSpPr>
          <p:nvPr>
            <p:ph idx="1"/>
          </p:nvPr>
        </p:nvSpPr>
        <p:spPr>
          <a:xfrm>
            <a:off x="533400" y="533400"/>
            <a:ext cx="8610600" cy="5638800"/>
          </a:xfrm>
        </p:spPr>
        <p:txBody>
          <a:bodyPr>
            <a:noAutofit/>
          </a:bodyPr>
          <a:lstStyle/>
          <a:p>
            <a:pPr lvl="2">
              <a:lnSpc>
                <a:spcPct val="170000"/>
              </a:lnSpc>
            </a:pPr>
            <a:endParaRPr lang="en-GB" sz="1400" dirty="0" smtClean="0">
              <a:latin typeface="Times" pitchFamily="18" charset="0"/>
            </a:endParaRPr>
          </a:p>
          <a:p>
            <a:pPr lvl="2">
              <a:lnSpc>
                <a:spcPct val="170000"/>
              </a:lnSpc>
            </a:pPr>
            <a:endParaRPr lang="en-GB" sz="1400" dirty="0" smtClean="0">
              <a:latin typeface="Times" pitchFamily="18" charset="0"/>
            </a:endParaRPr>
          </a:p>
          <a:p>
            <a:pPr marL="914400" lvl="2" indent="0" algn="ctr">
              <a:lnSpc>
                <a:spcPct val="170000"/>
              </a:lnSpc>
              <a:buNone/>
            </a:pPr>
            <a:endParaRPr lang="en-US" sz="4000" dirty="0" smtClean="0">
              <a:latin typeface="Times New Roman" pitchFamily="18" charset="0"/>
              <a:cs typeface="Times New Roman" pitchFamily="18" charset="0"/>
            </a:endParaRPr>
          </a:p>
        </p:txBody>
      </p:sp>
      <p:sp>
        <p:nvSpPr>
          <p:cNvPr id="11332" name="Rectangle 68"/>
          <p:cNvSpPr>
            <a:spLocks noChangeArrowheads="1"/>
          </p:cNvSpPr>
          <p:nvPr/>
        </p:nvSpPr>
        <p:spPr bwMode="auto">
          <a:xfrm>
            <a:off x="857224" y="3071810"/>
            <a:ext cx="809625" cy="533400"/>
          </a:xfrm>
          <a:prstGeom prst="rect">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Arial" pitchFamily="34" charset="0"/>
              </a:rPr>
              <a:t>Cognitive Ability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33" name="Rectangle 69"/>
          <p:cNvSpPr>
            <a:spLocks noChangeArrowheads="1"/>
          </p:cNvSpPr>
          <p:nvPr/>
        </p:nvSpPr>
        <p:spPr bwMode="auto">
          <a:xfrm>
            <a:off x="2071670" y="3143248"/>
            <a:ext cx="923925" cy="400050"/>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Arial" pitchFamily="34" charset="0"/>
              </a:rPr>
              <a:t>Information Seeking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34" name="Rectangle 70"/>
          <p:cNvSpPr>
            <a:spLocks noChangeArrowheads="1"/>
          </p:cNvSpPr>
          <p:nvPr/>
        </p:nvSpPr>
        <p:spPr bwMode="auto">
          <a:xfrm>
            <a:off x="3357554" y="3171826"/>
            <a:ext cx="933450" cy="400050"/>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Arial" pitchFamily="34" charset="0"/>
              </a:rPr>
              <a:t>Information Sources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35" name="Rectangle 71"/>
          <p:cNvSpPr>
            <a:spLocks noChangeArrowheads="1"/>
          </p:cNvSpPr>
          <p:nvPr/>
        </p:nvSpPr>
        <p:spPr bwMode="auto">
          <a:xfrm>
            <a:off x="2571736" y="1500174"/>
            <a:ext cx="1457325" cy="333375"/>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Arial" pitchFamily="34" charset="0"/>
              </a:rPr>
              <a:t>Information Needs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36" name="Rectangle 72"/>
          <p:cNvSpPr>
            <a:spLocks noChangeArrowheads="1"/>
          </p:cNvSpPr>
          <p:nvPr/>
        </p:nvSpPr>
        <p:spPr bwMode="auto">
          <a:xfrm>
            <a:off x="2500298" y="2786058"/>
            <a:ext cx="1457325" cy="190500"/>
          </a:xfrm>
          <a:prstGeom prst="rect">
            <a:avLst/>
          </a:prstGeom>
          <a:solidFill>
            <a:srgbClr val="FFFFFF"/>
          </a:solidFill>
          <a:ln w="12700">
            <a:solidFill>
              <a:srgbClr val="4BACC6"/>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chemeClr val="tx1"/>
                </a:solidFill>
                <a:effectLst/>
                <a:latin typeface="Times New Roman" pitchFamily="18" charset="0"/>
                <a:cs typeface="Arial" pitchFamily="34" charset="0"/>
              </a:rPr>
              <a:t>Information Searching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37" name="AutoShape 73"/>
          <p:cNvSpPr>
            <a:spLocks/>
          </p:cNvSpPr>
          <p:nvPr/>
        </p:nvSpPr>
        <p:spPr bwMode="auto">
          <a:xfrm rot="5400000">
            <a:off x="3081321" y="1647821"/>
            <a:ext cx="342900" cy="2076450"/>
          </a:xfrm>
          <a:prstGeom prst="leftBrace">
            <a:avLst>
              <a:gd name="adj1" fmla="val 5046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38" name="Rectangle 74"/>
          <p:cNvSpPr>
            <a:spLocks noChangeArrowheads="1"/>
          </p:cNvSpPr>
          <p:nvPr/>
        </p:nvSpPr>
        <p:spPr bwMode="auto">
          <a:xfrm>
            <a:off x="2357422" y="3714752"/>
            <a:ext cx="1457325" cy="190500"/>
          </a:xfrm>
          <a:prstGeom prst="rect">
            <a:avLst/>
          </a:prstGeom>
          <a:solidFill>
            <a:srgbClr val="FFFFFF"/>
          </a:solidFill>
          <a:ln w="12700">
            <a:solidFill>
              <a:srgbClr val="4BACC6"/>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chemeClr val="tx1"/>
                </a:solidFill>
                <a:effectLst/>
                <a:latin typeface="Times New Roman" pitchFamily="18" charset="0"/>
                <a:cs typeface="Arial" pitchFamily="34" charset="0"/>
              </a:rPr>
              <a:t>Information Searching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39" name="Rectangle 75"/>
          <p:cNvSpPr>
            <a:spLocks noChangeArrowheads="1"/>
          </p:cNvSpPr>
          <p:nvPr/>
        </p:nvSpPr>
        <p:spPr bwMode="auto">
          <a:xfrm>
            <a:off x="2471733" y="4572008"/>
            <a:ext cx="1457325" cy="333375"/>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cs typeface="Arial" pitchFamily="34" charset="0"/>
              </a:rPr>
              <a:t>Information Use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40" name="AutoShape 76"/>
          <p:cNvSpPr>
            <a:spLocks/>
          </p:cNvSpPr>
          <p:nvPr/>
        </p:nvSpPr>
        <p:spPr bwMode="auto">
          <a:xfrm rot="16200000">
            <a:off x="3067048" y="3052766"/>
            <a:ext cx="342900" cy="2095500"/>
          </a:xfrm>
          <a:prstGeom prst="leftBrace">
            <a:avLst>
              <a:gd name="adj1" fmla="val 50926"/>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41" name="Rectangle 77"/>
          <p:cNvSpPr>
            <a:spLocks noChangeArrowheads="1"/>
          </p:cNvSpPr>
          <p:nvPr/>
        </p:nvSpPr>
        <p:spPr bwMode="auto">
          <a:xfrm>
            <a:off x="2471733" y="5429264"/>
            <a:ext cx="1457325" cy="40005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cs typeface="Arial" pitchFamily="34" charset="0"/>
              </a:rPr>
              <a:t>Information Archive/Disposal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43" name="Rectangle 79"/>
          <p:cNvSpPr>
            <a:spLocks noChangeArrowheads="1"/>
          </p:cNvSpPr>
          <p:nvPr/>
        </p:nvSpPr>
        <p:spPr bwMode="auto">
          <a:xfrm>
            <a:off x="4929190" y="3214686"/>
            <a:ext cx="1104900" cy="333375"/>
          </a:xfrm>
          <a:prstGeom prst="rect">
            <a:avLst/>
          </a:prstGeom>
          <a:gradFill rotWithShape="0">
            <a:gsLst>
              <a:gs pos="0">
                <a:srgbClr val="666666"/>
              </a:gs>
              <a:gs pos="50000">
                <a:srgbClr val="CCCCCC"/>
              </a:gs>
              <a:gs pos="100000">
                <a:srgbClr val="666666"/>
              </a:gs>
            </a:gsLst>
            <a:lin ang="18900000" scaled="1"/>
          </a:gradFill>
          <a:ln w="12700">
            <a:solidFill>
              <a:srgbClr val="666666"/>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Arial" pitchFamily="34" charset="0"/>
              </a:rPr>
              <a:t>ICT Literacy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44" name="Rectangle 80"/>
          <p:cNvSpPr>
            <a:spLocks noChangeArrowheads="1"/>
          </p:cNvSpPr>
          <p:nvPr/>
        </p:nvSpPr>
        <p:spPr bwMode="auto">
          <a:xfrm>
            <a:off x="6429388" y="1500174"/>
            <a:ext cx="1400175" cy="333375"/>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Arial" pitchFamily="34" charset="0"/>
              </a:rPr>
              <a:t>Information Literacy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45" name="Rectangle 81"/>
          <p:cNvSpPr>
            <a:spLocks noChangeArrowheads="1"/>
          </p:cNvSpPr>
          <p:nvPr/>
        </p:nvSpPr>
        <p:spPr bwMode="auto">
          <a:xfrm>
            <a:off x="6457973" y="2166931"/>
            <a:ext cx="1400175" cy="333375"/>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cs typeface="Arial" pitchFamily="34" charset="0"/>
              </a:rPr>
              <a:t>Technology Literacy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46" name="Rectangle 82"/>
          <p:cNvSpPr>
            <a:spLocks noChangeArrowheads="1"/>
          </p:cNvSpPr>
          <p:nvPr/>
        </p:nvSpPr>
        <p:spPr bwMode="auto">
          <a:xfrm>
            <a:off x="6457973" y="2738435"/>
            <a:ext cx="1400175" cy="333375"/>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Arial" pitchFamily="34" charset="0"/>
              </a:rPr>
              <a:t>Computer Literacy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47" name="Rectangle 83"/>
          <p:cNvSpPr>
            <a:spLocks noChangeArrowheads="1"/>
          </p:cNvSpPr>
          <p:nvPr/>
        </p:nvSpPr>
        <p:spPr bwMode="auto">
          <a:xfrm>
            <a:off x="6429388" y="3429000"/>
            <a:ext cx="1400175" cy="333375"/>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Arial" pitchFamily="34" charset="0"/>
              </a:rPr>
              <a:t>Digital Literacy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48" name="Rectangle 84"/>
          <p:cNvSpPr>
            <a:spLocks noChangeArrowheads="1"/>
          </p:cNvSpPr>
          <p:nvPr/>
        </p:nvSpPr>
        <p:spPr bwMode="auto">
          <a:xfrm>
            <a:off x="6357950" y="4071942"/>
            <a:ext cx="1400175" cy="333375"/>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Arial" pitchFamily="34" charset="0"/>
              </a:rPr>
              <a:t>Media Literacy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49" name="Rectangle 85"/>
          <p:cNvSpPr>
            <a:spLocks noChangeArrowheads="1"/>
          </p:cNvSpPr>
          <p:nvPr/>
        </p:nvSpPr>
        <p:spPr bwMode="auto">
          <a:xfrm>
            <a:off x="6386535" y="4786322"/>
            <a:ext cx="1400175" cy="333375"/>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Arial" pitchFamily="34" charset="0"/>
              </a:rPr>
              <a:t>Visual Literacy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71" name="Straight Connector 70"/>
          <p:cNvCxnSpPr>
            <a:endCxn id="11344" idx="1"/>
          </p:cNvCxnSpPr>
          <p:nvPr/>
        </p:nvCxnSpPr>
        <p:spPr>
          <a:xfrm rot="5400000" flipH="1" flipV="1">
            <a:off x="5369724" y="2155022"/>
            <a:ext cx="1547824"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11345" idx="1"/>
          </p:cNvCxnSpPr>
          <p:nvPr/>
        </p:nvCxnSpPr>
        <p:spPr>
          <a:xfrm rot="5400000" flipH="1" flipV="1">
            <a:off x="5788833" y="2545547"/>
            <a:ext cx="881067" cy="4572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11346" idx="1"/>
            <a:endCxn id="11343" idx="3"/>
          </p:cNvCxnSpPr>
          <p:nvPr/>
        </p:nvCxnSpPr>
        <p:spPr>
          <a:xfrm rot="10800000" flipV="1">
            <a:off x="6034091" y="2905122"/>
            <a:ext cx="423883" cy="47625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11347" idx="1"/>
          </p:cNvCxnSpPr>
          <p:nvPr/>
        </p:nvCxnSpPr>
        <p:spPr>
          <a:xfrm rot="10800000">
            <a:off x="6072198" y="3500438"/>
            <a:ext cx="357190" cy="95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11348" idx="1"/>
          </p:cNvCxnSpPr>
          <p:nvPr/>
        </p:nvCxnSpPr>
        <p:spPr>
          <a:xfrm rot="10800000">
            <a:off x="6000760" y="3571876"/>
            <a:ext cx="357190" cy="666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11349" idx="1"/>
          </p:cNvCxnSpPr>
          <p:nvPr/>
        </p:nvCxnSpPr>
        <p:spPr>
          <a:xfrm rot="10800000">
            <a:off x="5857885" y="3571876"/>
            <a:ext cx="528651" cy="1381134"/>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11343" idx="1"/>
            <a:endCxn id="11334" idx="3"/>
          </p:cNvCxnSpPr>
          <p:nvPr/>
        </p:nvCxnSpPr>
        <p:spPr>
          <a:xfrm rot="10800000">
            <a:off x="4291004" y="3371852"/>
            <a:ext cx="638186" cy="95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1333" idx="3"/>
            <a:endCxn id="11334" idx="1"/>
          </p:cNvCxnSpPr>
          <p:nvPr/>
        </p:nvCxnSpPr>
        <p:spPr>
          <a:xfrm>
            <a:off x="2995595" y="3343273"/>
            <a:ext cx="361959" cy="285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11337" idx="1"/>
          </p:cNvCxnSpPr>
          <p:nvPr/>
        </p:nvCxnSpPr>
        <p:spPr>
          <a:xfrm rot="16200000" flipV="1">
            <a:off x="2905109" y="2166933"/>
            <a:ext cx="657232" cy="380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11340" idx="1"/>
          </p:cNvCxnSpPr>
          <p:nvPr/>
        </p:nvCxnSpPr>
        <p:spPr>
          <a:xfrm rot="5400000">
            <a:off x="3076567" y="4410077"/>
            <a:ext cx="300042" cy="23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2952739" y="5167323"/>
            <a:ext cx="523881"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11332" idx="3"/>
            <a:endCxn id="11333" idx="1"/>
          </p:cNvCxnSpPr>
          <p:nvPr/>
        </p:nvCxnSpPr>
        <p:spPr>
          <a:xfrm>
            <a:off x="1666849" y="3338510"/>
            <a:ext cx="404821"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350" name="Rectangle 86"/>
          <p:cNvSpPr>
            <a:spLocks noChangeArrowheads="1"/>
          </p:cNvSpPr>
          <p:nvPr/>
        </p:nvSpPr>
        <p:spPr bwMode="auto">
          <a:xfrm rot="-1902553">
            <a:off x="3045297" y="3005202"/>
            <a:ext cx="352425" cy="219075"/>
          </a:xfrm>
          <a:prstGeom prst="rect">
            <a:avLst/>
          </a:prstGeom>
          <a:solidFill>
            <a:srgbClr val="FFFFFF"/>
          </a:solidFill>
          <a:ln w="12700">
            <a:solidFill>
              <a:srgbClr val="FFFFFF"/>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800" b="0" i="0" u="none" strike="noStrike" cap="none" normalizeH="0" baseline="0" smtClean="0">
                <a:ln>
                  <a:noFill/>
                </a:ln>
                <a:solidFill>
                  <a:schemeClr val="tx1"/>
                </a:solidFill>
                <a:effectLst/>
                <a:latin typeface="Calibri" pitchFamily="34" charset="0"/>
                <a:cs typeface="Arial" pitchFamily="34" charset="0"/>
              </a:rPr>
              <a:t>Ho</a:t>
            </a:r>
            <a:r>
              <a:rPr kumimoji="0" lang="en-US" sz="800" b="0" i="0" u="none" strike="noStrike" cap="none" normalizeH="0" baseline="-25000" smtClean="0">
                <a:ln>
                  <a:noFill/>
                </a:ln>
                <a:solidFill>
                  <a:schemeClr val="tx1"/>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51" name="Rectangle 87"/>
          <p:cNvSpPr>
            <a:spLocks noChangeArrowheads="1"/>
          </p:cNvSpPr>
          <p:nvPr/>
        </p:nvSpPr>
        <p:spPr bwMode="auto">
          <a:xfrm rot="-2410487">
            <a:off x="4473281" y="3162123"/>
            <a:ext cx="381000" cy="276225"/>
          </a:xfrm>
          <a:prstGeom prst="rect">
            <a:avLst/>
          </a:prstGeom>
          <a:solidFill>
            <a:srgbClr val="FFFFFF"/>
          </a:solid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800" b="0" i="0" u="none" strike="noStrike" cap="none" normalizeH="0" baseline="0" smtClean="0">
                <a:ln>
                  <a:noFill/>
                </a:ln>
                <a:solidFill>
                  <a:schemeClr val="tx1"/>
                </a:solidFill>
                <a:effectLst/>
                <a:latin typeface="Calibri" pitchFamily="34" charset="0"/>
                <a:cs typeface="Arial" pitchFamily="34" charset="0"/>
              </a:rPr>
              <a:t>Ho</a:t>
            </a:r>
            <a:r>
              <a:rPr kumimoji="0" lang="en-US" sz="1100" b="0" i="0" u="none" strike="noStrike" cap="none" normalizeH="0" baseline="-25000" smtClean="0">
                <a:ln>
                  <a:noFill/>
                </a:ln>
                <a:solidFill>
                  <a:schemeClr val="tx1"/>
                </a:solidFill>
                <a:effectLst/>
                <a:latin typeface="Calibri" pitchFamily="34" charset="0"/>
                <a:cs typeface="Arial" pitchFamily="34"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52" name="Rectangle 88"/>
          <p:cNvSpPr>
            <a:spLocks noChangeArrowheads="1"/>
          </p:cNvSpPr>
          <p:nvPr/>
        </p:nvSpPr>
        <p:spPr bwMode="auto">
          <a:xfrm>
            <a:off x="1714480" y="3000372"/>
            <a:ext cx="381000" cy="276225"/>
          </a:xfrm>
          <a:prstGeom prst="rect">
            <a:avLst/>
          </a:prstGeom>
          <a:solidFill>
            <a:srgbClr val="FFFFFF"/>
          </a:solid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800" b="0" i="0" u="none" strike="noStrike" cap="none" normalizeH="0" baseline="0" smtClean="0">
                <a:ln>
                  <a:noFill/>
                </a:ln>
                <a:solidFill>
                  <a:schemeClr val="tx1"/>
                </a:solidFill>
                <a:effectLst/>
                <a:latin typeface="Calibri" pitchFamily="34" charset="0"/>
                <a:cs typeface="Arial" pitchFamily="34" charset="0"/>
              </a:rPr>
              <a:t>Ho</a:t>
            </a:r>
            <a:r>
              <a:rPr kumimoji="0" lang="en-US" sz="800" b="0" i="0" u="none" strike="noStrike" cap="none" normalizeH="0" baseline="-25000" smtClean="0">
                <a:ln>
                  <a:noFill/>
                </a:ln>
                <a:solidFill>
                  <a:schemeClr val="tx1"/>
                </a:solidFill>
                <a:effectLst/>
                <a:latin typeface="Calibri" pitchFamily="34"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53" name="Rectangle 89"/>
          <p:cNvSpPr>
            <a:spLocks noChangeArrowheads="1"/>
          </p:cNvSpPr>
          <p:nvPr/>
        </p:nvSpPr>
        <p:spPr bwMode="auto">
          <a:xfrm>
            <a:off x="3286116" y="4214818"/>
            <a:ext cx="381000" cy="276225"/>
          </a:xfrm>
          <a:prstGeom prst="rect">
            <a:avLst/>
          </a:prstGeom>
          <a:solidFill>
            <a:srgbClr val="FFFFFF"/>
          </a:solid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800" b="0" i="0" u="none" strike="noStrike" cap="none" normalizeH="0" baseline="0" smtClean="0">
                <a:ln>
                  <a:noFill/>
                </a:ln>
                <a:solidFill>
                  <a:schemeClr val="tx1"/>
                </a:solidFill>
                <a:effectLst/>
                <a:latin typeface="Calibri" pitchFamily="34" charset="0"/>
                <a:cs typeface="Arial" pitchFamily="34" charset="0"/>
              </a:rPr>
              <a:t>Ho</a:t>
            </a:r>
            <a:r>
              <a:rPr kumimoji="0" lang="en-US" sz="800" b="0" i="0" u="none" strike="noStrike" cap="none" normalizeH="0" baseline="-25000" smtClean="0">
                <a:ln>
                  <a:noFill/>
                </a:ln>
                <a:solidFill>
                  <a:schemeClr val="tx1"/>
                </a:solidFill>
                <a:effectLst/>
                <a:latin typeface="Calibri" pitchFamily="34"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54" name="Rectangle 90"/>
          <p:cNvSpPr>
            <a:spLocks noChangeArrowheads="1"/>
          </p:cNvSpPr>
          <p:nvPr/>
        </p:nvSpPr>
        <p:spPr bwMode="auto">
          <a:xfrm>
            <a:off x="3262306" y="5000636"/>
            <a:ext cx="381000" cy="276225"/>
          </a:xfrm>
          <a:prstGeom prst="rect">
            <a:avLst/>
          </a:prstGeom>
          <a:solidFill>
            <a:srgbClr val="FFFFFF"/>
          </a:solid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800" b="0" i="0" u="none" strike="noStrike" cap="none" normalizeH="0" baseline="0" smtClean="0">
                <a:ln>
                  <a:noFill/>
                </a:ln>
                <a:solidFill>
                  <a:schemeClr val="tx1"/>
                </a:solidFill>
                <a:effectLst/>
                <a:latin typeface="Calibri" pitchFamily="34" charset="0"/>
                <a:cs typeface="Arial" pitchFamily="34" charset="0"/>
              </a:rPr>
              <a:t>Ho</a:t>
            </a:r>
            <a:r>
              <a:rPr kumimoji="0" lang="en-US" sz="800" b="0" i="0" u="none" strike="noStrike" cap="none" normalizeH="0" baseline="-25000" smtClean="0">
                <a:ln>
                  <a:noFill/>
                </a:ln>
                <a:solidFill>
                  <a:schemeClr val="tx1"/>
                </a:solidFill>
                <a:effectLst/>
                <a:latin typeface="Calibri" pitchFamily="34"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6" name="Straight Connector 105"/>
          <p:cNvCxnSpPr>
            <a:stCxn id="11332" idx="2"/>
          </p:cNvCxnSpPr>
          <p:nvPr/>
        </p:nvCxnSpPr>
        <p:spPr>
          <a:xfrm rot="16200000" flipH="1">
            <a:off x="76165" y="4791081"/>
            <a:ext cx="2395558" cy="238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285852" y="6000768"/>
            <a:ext cx="40719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5400000" flipH="1" flipV="1">
            <a:off x="4143372" y="4786322"/>
            <a:ext cx="24288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355" name="Rectangle 91"/>
          <p:cNvSpPr>
            <a:spLocks noChangeArrowheads="1"/>
          </p:cNvSpPr>
          <p:nvPr/>
        </p:nvSpPr>
        <p:spPr bwMode="auto">
          <a:xfrm rot="-2410487">
            <a:off x="1401446" y="5662452"/>
            <a:ext cx="381000" cy="276225"/>
          </a:xfrm>
          <a:prstGeom prst="rect">
            <a:avLst/>
          </a:prstGeom>
          <a:solidFill>
            <a:srgbClr val="FFFFFF"/>
          </a:solid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800" b="0" i="0" u="none" strike="noStrike" cap="none" normalizeH="0" baseline="0" smtClean="0">
                <a:ln>
                  <a:noFill/>
                </a:ln>
                <a:solidFill>
                  <a:schemeClr val="tx1"/>
                </a:solidFill>
                <a:effectLst/>
                <a:latin typeface="Calibri" pitchFamily="34" charset="0"/>
                <a:cs typeface="Arial" pitchFamily="34" charset="0"/>
              </a:rPr>
              <a:t>Ho</a:t>
            </a:r>
            <a:r>
              <a:rPr kumimoji="0" lang="en-US" sz="1100" b="0" i="0" u="none" strike="noStrike" cap="none" normalizeH="0" baseline="-25000" smtClean="0">
                <a:ln>
                  <a:noFill/>
                </a:ln>
                <a:solidFill>
                  <a:schemeClr val="tx1"/>
                </a:solidFill>
                <a:effectLst/>
                <a:latin typeface="Calibri" pitchFamily="34" charset="0"/>
                <a:cs typeface="Arial" pitchFamily="34" charset="0"/>
              </a:rPr>
              <a:t>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 name="Rectangle 111"/>
          <p:cNvSpPr/>
          <p:nvPr/>
        </p:nvSpPr>
        <p:spPr>
          <a:xfrm>
            <a:off x="1071538" y="714356"/>
            <a:ext cx="7000924" cy="446276"/>
          </a:xfrm>
          <a:prstGeom prst="rect">
            <a:avLst/>
          </a:prstGeom>
        </p:spPr>
        <p:txBody>
          <a:bodyPr wrap="square">
            <a:spAutoFit/>
          </a:bodyPr>
          <a:lstStyle/>
          <a:p>
            <a:r>
              <a:rPr lang="en-US" sz="2300" b="1" dirty="0" smtClean="0">
                <a:latin typeface="Times New Roman" pitchFamily="18" charset="0"/>
                <a:cs typeface="Times New Roman" pitchFamily="18" charset="0"/>
              </a:rPr>
              <a:t>A DIGITAL INFORMATION BEHAVIOUR MODEL</a:t>
            </a:r>
            <a:endParaRPr lang="en-US" sz="2300" b="1" dirty="0"/>
          </a:p>
        </p:txBody>
      </p:sp>
    </p:spTree>
    <p:extLst>
      <p:ext uri="{BB962C8B-B14F-4D97-AF65-F5344CB8AC3E}">
        <p14:creationId xmlns="" xmlns:p14="http://schemas.microsoft.com/office/powerpoint/2010/main" val="383928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612" y="1000108"/>
            <a:ext cx="3286148" cy="657220"/>
          </a:xfrm>
        </p:spPr>
        <p:txBody>
          <a:bodyPr>
            <a:normAutofit fontScale="90000"/>
          </a:bodyPr>
          <a:lstStyle/>
          <a:p>
            <a:r>
              <a:rPr lang="en-US" b="1" dirty="0" smtClean="0">
                <a:solidFill>
                  <a:srgbClr val="FF0000"/>
                </a:solidFill>
                <a:latin typeface="Comic Sans MS" pitchFamily="66" charset="0"/>
              </a:rPr>
              <a:t>Content</a:t>
            </a:r>
            <a:endParaRPr lang="en-US" b="1" dirty="0">
              <a:solidFill>
                <a:srgbClr val="FF0000"/>
              </a:solidFill>
              <a:latin typeface="Comic Sans MS" pitchFamily="66" charset="0"/>
            </a:endParaRPr>
          </a:p>
        </p:txBody>
      </p:sp>
      <p:sp>
        <p:nvSpPr>
          <p:cNvPr id="3" name="Rectangle 2"/>
          <p:cNvSpPr/>
          <p:nvPr/>
        </p:nvSpPr>
        <p:spPr>
          <a:xfrm>
            <a:off x="1142976" y="1714488"/>
            <a:ext cx="6858048" cy="4524315"/>
          </a:xfrm>
          <a:prstGeom prst="rect">
            <a:avLst/>
          </a:prstGeom>
        </p:spPr>
        <p:txBody>
          <a:bodyPr wrap="square">
            <a:spAutoFit/>
          </a:bodyPr>
          <a:lstStyle/>
          <a:p>
            <a:r>
              <a:rPr lang="en-US" sz="3200" dirty="0" smtClean="0"/>
              <a:t>Abstract</a:t>
            </a:r>
          </a:p>
          <a:p>
            <a:r>
              <a:rPr lang="en-US" sz="3200" dirty="0" smtClean="0"/>
              <a:t>Introduction </a:t>
            </a:r>
            <a:r>
              <a:rPr lang="en-US" sz="3200" dirty="0" smtClean="0"/>
              <a:t>/ </a:t>
            </a:r>
            <a:r>
              <a:rPr lang="en-US" sz="2000" dirty="0" smtClean="0"/>
              <a:t>Objectives / </a:t>
            </a:r>
            <a:r>
              <a:rPr lang="en-US" sz="2000" dirty="0" smtClean="0"/>
              <a:t>Aims</a:t>
            </a:r>
          </a:p>
          <a:p>
            <a:r>
              <a:rPr lang="en-GB" sz="3200" dirty="0" smtClean="0"/>
              <a:t>Hypotheses</a:t>
            </a:r>
          </a:p>
          <a:p>
            <a:r>
              <a:rPr lang="en-GB" sz="3200" dirty="0" smtClean="0"/>
              <a:t>Research Framework</a:t>
            </a:r>
            <a:endParaRPr lang="en-US" sz="3200" dirty="0" smtClean="0"/>
          </a:p>
          <a:p>
            <a:r>
              <a:rPr lang="en-US" sz="3200" dirty="0" smtClean="0"/>
              <a:t>Methods</a:t>
            </a:r>
          </a:p>
          <a:p>
            <a:r>
              <a:rPr lang="en-US" sz="3200" dirty="0" smtClean="0"/>
              <a:t>Results</a:t>
            </a:r>
          </a:p>
          <a:p>
            <a:r>
              <a:rPr lang="en-GB" sz="3200" dirty="0" smtClean="0"/>
              <a:t>Discussion</a:t>
            </a:r>
            <a:endParaRPr lang="en-US" sz="3200" dirty="0" smtClean="0"/>
          </a:p>
          <a:p>
            <a:r>
              <a:rPr lang="en-US" sz="3200" dirty="0" smtClean="0"/>
              <a:t>Conclusion</a:t>
            </a:r>
          </a:p>
          <a:p>
            <a:r>
              <a:rPr lang="en-US" sz="3200" dirty="0" smtClean="0"/>
              <a:t>References</a:t>
            </a:r>
            <a:endParaRPr lang="en-US" sz="3600" dirty="0"/>
          </a:p>
        </p:txBody>
      </p:sp>
    </p:spTree>
    <p:extLst>
      <p:ext uri="{BB962C8B-B14F-4D97-AF65-F5344CB8AC3E}">
        <p14:creationId xmlns="" xmlns:p14="http://schemas.microsoft.com/office/powerpoint/2010/main" val="1342333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612" y="1000108"/>
            <a:ext cx="3286148" cy="657220"/>
          </a:xfrm>
        </p:spPr>
        <p:txBody>
          <a:bodyPr>
            <a:normAutofit fontScale="90000"/>
          </a:bodyPr>
          <a:lstStyle/>
          <a:p>
            <a:r>
              <a:rPr lang="en-US" b="1" dirty="0" smtClean="0">
                <a:solidFill>
                  <a:srgbClr val="FF0000"/>
                </a:solidFill>
                <a:latin typeface="Comic Sans MS" pitchFamily="66" charset="0"/>
              </a:rPr>
              <a:t>Abstract</a:t>
            </a:r>
            <a:endParaRPr lang="en-US" b="1" dirty="0">
              <a:solidFill>
                <a:srgbClr val="FF0000"/>
              </a:solidFill>
              <a:latin typeface="Comic Sans MS" pitchFamily="66" charset="0"/>
            </a:endParaRPr>
          </a:p>
        </p:txBody>
      </p:sp>
      <p:sp>
        <p:nvSpPr>
          <p:cNvPr id="3" name="Rectangle 2"/>
          <p:cNvSpPr/>
          <p:nvPr/>
        </p:nvSpPr>
        <p:spPr>
          <a:xfrm>
            <a:off x="1142976" y="1714488"/>
            <a:ext cx="6858048" cy="4493538"/>
          </a:xfrm>
          <a:prstGeom prst="rect">
            <a:avLst/>
          </a:prstGeom>
        </p:spPr>
        <p:txBody>
          <a:bodyPr wrap="square">
            <a:spAutoFit/>
          </a:bodyPr>
          <a:lstStyle/>
          <a:p>
            <a:pPr algn="just"/>
            <a:r>
              <a:rPr lang="en-GB" sz="2000" dirty="0" smtClean="0"/>
              <a:t>P</a:t>
            </a:r>
            <a:r>
              <a:rPr lang="en-GB" sz="1400" dirty="0" smtClean="0"/>
              <a:t>revious Information Behaviour (IB) models were originally designed for the traditional environment and are not fit to explain human IB in the digital era. Also, the continuous and elastic revolutions of ICTs have questioned previous IB models, leaving a continuous need to review and rework previous models thereby subjecting them to scrutiny in the changing globalization and digital environment. Therefore, there is need to provide an up-to-date IB model. This study presents a digital information behaviour (DIB) model that is relevant in the changing digital environment. It adopts a </a:t>
            </a:r>
            <a:r>
              <a:rPr lang="en-GB" sz="1400" dirty="0" err="1" smtClean="0"/>
              <a:t>correlational</a:t>
            </a:r>
            <a:r>
              <a:rPr lang="en-GB" sz="1400" dirty="0" smtClean="0"/>
              <a:t> survey design; and a multi-stage technique was used to select 400 respondents but 233 questionnaires were retrieved from the field giving a total of approximately 58% retrieval rate. Questionnaires were used to obtain information and the psychometric property was presented. The descriptive (frequency and percentage) and inferential (ANOVA and Regression Analysis) statistics was adopted to analyse information obtained. This study revealed that there are significant relationships among IB components such as information needs, search and use but none exists between users’ information use and archival/disposal. In addition, ICT literacy of users does not give a significant impetus to users’ IB, which could affect the output quality of IB. Furthermore, among the four cognitive abilities, only verbal comprehension influenced users’ IB. The study recommends the need to revisit curriculums in all fields of study, to expose students to the necessary ICT literacy levels and cognitive abilities necessary for enhancing IB quality in the digital environment</a:t>
            </a:r>
            <a:r>
              <a:rPr lang="en-GB" sz="1600" dirty="0" smtClean="0"/>
              <a:t>.</a:t>
            </a:r>
            <a:endParaRPr lang="en-US" sz="1600" dirty="0"/>
          </a:p>
        </p:txBody>
      </p:sp>
    </p:spTree>
    <p:extLst>
      <p:ext uri="{BB962C8B-B14F-4D97-AF65-F5344CB8AC3E}">
        <p14:creationId xmlns="" xmlns:p14="http://schemas.microsoft.com/office/powerpoint/2010/main" val="1342333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685800"/>
            <a:ext cx="7072362" cy="885812"/>
          </a:xfrm>
        </p:spPr>
        <p:txBody>
          <a:bodyPr/>
          <a:lstStyle/>
          <a:p>
            <a:r>
              <a:rPr lang="en-US" dirty="0" smtClean="0"/>
              <a:t>Introduction</a:t>
            </a:r>
            <a:endParaRPr lang="en-US" dirty="0"/>
          </a:p>
        </p:txBody>
      </p:sp>
      <p:sp>
        <p:nvSpPr>
          <p:cNvPr id="3" name="Content Placeholder 2"/>
          <p:cNvSpPr>
            <a:spLocks noGrp="1"/>
          </p:cNvSpPr>
          <p:nvPr>
            <p:ph idx="1"/>
          </p:nvPr>
        </p:nvSpPr>
        <p:spPr>
          <a:xfrm>
            <a:off x="928662" y="1500174"/>
            <a:ext cx="7162800" cy="4500594"/>
          </a:xfrm>
        </p:spPr>
        <p:txBody>
          <a:bodyPr>
            <a:noAutofit/>
          </a:bodyPr>
          <a:lstStyle/>
          <a:p>
            <a:pPr>
              <a:buNone/>
            </a:pPr>
            <a:r>
              <a:rPr lang="en-GB" sz="1500" b="1" dirty="0" smtClean="0">
                <a:latin typeface="Times New Roman" pitchFamily="18" charset="0"/>
                <a:cs typeface="Times New Roman" pitchFamily="18" charset="0"/>
              </a:rPr>
              <a:t>Previous </a:t>
            </a:r>
            <a:r>
              <a:rPr lang="en-GB" sz="1500" b="1" dirty="0" smtClean="0">
                <a:latin typeface="Times New Roman" pitchFamily="18" charset="0"/>
                <a:cs typeface="Times New Roman" pitchFamily="18" charset="0"/>
              </a:rPr>
              <a:t>IB model </a:t>
            </a:r>
            <a:r>
              <a:rPr lang="en-GB" sz="1500" b="1" dirty="0" smtClean="0">
                <a:latin typeface="Times New Roman" pitchFamily="18" charset="0"/>
                <a:cs typeface="Times New Roman" pitchFamily="18" charset="0"/>
              </a:rPr>
              <a:t>: </a:t>
            </a:r>
          </a:p>
          <a:p>
            <a:r>
              <a:rPr lang="en-GB" sz="1500" dirty="0" smtClean="0">
                <a:latin typeface="Times New Roman" pitchFamily="18" charset="0"/>
                <a:cs typeface="Times New Roman" pitchFamily="18" charset="0"/>
              </a:rPr>
              <a:t>Wilson’s </a:t>
            </a:r>
            <a:r>
              <a:rPr lang="en-GB" sz="1500" dirty="0" smtClean="0">
                <a:latin typeface="Times New Roman" pitchFamily="18" charset="0"/>
                <a:cs typeface="Times New Roman" pitchFamily="18" charset="0"/>
              </a:rPr>
              <a:t>model of Information </a:t>
            </a:r>
            <a:r>
              <a:rPr lang="en-GB" sz="1500" dirty="0" err="1" smtClean="0">
                <a:latin typeface="Times New Roman" pitchFamily="18" charset="0"/>
                <a:cs typeface="Times New Roman" pitchFamily="18" charset="0"/>
              </a:rPr>
              <a:t>Behavior</a:t>
            </a:r>
            <a:r>
              <a:rPr lang="en-GB" sz="1500" dirty="0" smtClean="0">
                <a:latin typeface="Times New Roman" pitchFamily="18" charset="0"/>
                <a:cs typeface="Times New Roman" pitchFamily="18" charset="0"/>
              </a:rPr>
              <a:t> (1981, 1999, 2000); </a:t>
            </a:r>
            <a:endParaRPr lang="en-GB" sz="1500" dirty="0" smtClean="0">
              <a:latin typeface="Times New Roman" pitchFamily="18" charset="0"/>
              <a:cs typeface="Times New Roman" pitchFamily="18" charset="0"/>
            </a:endParaRPr>
          </a:p>
          <a:p>
            <a:r>
              <a:rPr lang="en-GB" sz="1500" dirty="0" smtClean="0">
                <a:latin typeface="Times New Roman" pitchFamily="18" charset="0"/>
                <a:cs typeface="Times New Roman" pitchFamily="18" charset="0"/>
              </a:rPr>
              <a:t>Ellis’s </a:t>
            </a:r>
            <a:r>
              <a:rPr lang="en-GB" sz="1500" dirty="0" err="1" smtClean="0">
                <a:latin typeface="Times New Roman" pitchFamily="18" charset="0"/>
                <a:cs typeface="Times New Roman" pitchFamily="18" charset="0"/>
              </a:rPr>
              <a:t>behavioral</a:t>
            </a:r>
            <a:r>
              <a:rPr lang="en-GB" sz="1500" dirty="0" smtClean="0">
                <a:latin typeface="Times New Roman" pitchFamily="18" charset="0"/>
                <a:cs typeface="Times New Roman" pitchFamily="18" charset="0"/>
              </a:rPr>
              <a:t> model for information system design (1989); </a:t>
            </a:r>
            <a:endParaRPr lang="en-GB" sz="1500" dirty="0" smtClean="0">
              <a:latin typeface="Times New Roman" pitchFamily="18" charset="0"/>
              <a:cs typeface="Times New Roman" pitchFamily="18" charset="0"/>
            </a:endParaRPr>
          </a:p>
          <a:p>
            <a:r>
              <a:rPr lang="en-GB" sz="1500" dirty="0" err="1" smtClean="0">
                <a:latin typeface="Times New Roman" pitchFamily="18" charset="0"/>
                <a:cs typeface="Times New Roman" pitchFamily="18" charset="0"/>
              </a:rPr>
              <a:t>Kuhlthau’s</a:t>
            </a:r>
            <a:r>
              <a:rPr lang="en-GB" sz="1500" dirty="0" smtClean="0">
                <a:latin typeface="Times New Roman" pitchFamily="18" charset="0"/>
                <a:cs typeface="Times New Roman" pitchFamily="18" charset="0"/>
              </a:rPr>
              <a:t> </a:t>
            </a:r>
            <a:r>
              <a:rPr lang="en-GB" sz="1500" dirty="0" smtClean="0">
                <a:latin typeface="Times New Roman" pitchFamily="18" charset="0"/>
                <a:cs typeface="Times New Roman" pitchFamily="18" charset="0"/>
              </a:rPr>
              <a:t>information-seeking model (1991); </a:t>
            </a:r>
            <a:endParaRPr lang="en-GB" sz="1500" dirty="0" smtClean="0">
              <a:latin typeface="Times New Roman" pitchFamily="18" charset="0"/>
              <a:cs typeface="Times New Roman" pitchFamily="18" charset="0"/>
            </a:endParaRPr>
          </a:p>
          <a:p>
            <a:r>
              <a:rPr lang="en-GB" sz="1500" dirty="0" smtClean="0">
                <a:latin typeface="Times New Roman" pitchFamily="18" charset="0"/>
                <a:cs typeface="Times New Roman" pitchFamily="18" charset="0"/>
              </a:rPr>
              <a:t>Johnson </a:t>
            </a:r>
            <a:r>
              <a:rPr lang="en-GB" sz="1500" dirty="0" smtClean="0">
                <a:latin typeface="Times New Roman" pitchFamily="18" charset="0"/>
                <a:cs typeface="Times New Roman" pitchFamily="18" charset="0"/>
              </a:rPr>
              <a:t>and </a:t>
            </a:r>
            <a:r>
              <a:rPr lang="en-GB" sz="1500" dirty="0" err="1" smtClean="0">
                <a:latin typeface="Times New Roman" pitchFamily="18" charset="0"/>
                <a:cs typeface="Times New Roman" pitchFamily="18" charset="0"/>
              </a:rPr>
              <a:t>Meischke’s</a:t>
            </a:r>
            <a:r>
              <a:rPr lang="en-GB" sz="1500" dirty="0" smtClean="0">
                <a:latin typeface="Times New Roman" pitchFamily="18" charset="0"/>
                <a:cs typeface="Times New Roman" pitchFamily="18" charset="0"/>
              </a:rPr>
              <a:t> comprehensive model of information-seeking (1993); </a:t>
            </a:r>
            <a:endParaRPr lang="en-GB" sz="1500" dirty="0" smtClean="0">
              <a:latin typeface="Times New Roman" pitchFamily="18" charset="0"/>
              <a:cs typeface="Times New Roman" pitchFamily="18" charset="0"/>
            </a:endParaRPr>
          </a:p>
          <a:p>
            <a:r>
              <a:rPr lang="en-GB" sz="1500" dirty="0" err="1" smtClean="0">
                <a:latin typeface="Times New Roman" pitchFamily="18" charset="0"/>
                <a:cs typeface="Times New Roman" pitchFamily="18" charset="0"/>
              </a:rPr>
              <a:t>Marchionini’s</a:t>
            </a:r>
            <a:r>
              <a:rPr lang="en-GB" sz="1500" dirty="0" smtClean="0">
                <a:latin typeface="Times New Roman" pitchFamily="18" charset="0"/>
                <a:cs typeface="Times New Roman" pitchFamily="18" charset="0"/>
              </a:rPr>
              <a:t> </a:t>
            </a:r>
            <a:r>
              <a:rPr lang="en-GB" sz="1500" dirty="0" smtClean="0">
                <a:latin typeface="Times New Roman" pitchFamily="18" charset="0"/>
                <a:cs typeface="Times New Roman" pitchFamily="18" charset="0"/>
              </a:rPr>
              <a:t>information seeking in electronic environments model (1995); </a:t>
            </a:r>
            <a:endParaRPr lang="en-GB" sz="1500" dirty="0" smtClean="0">
              <a:latin typeface="Times New Roman" pitchFamily="18" charset="0"/>
              <a:cs typeface="Times New Roman" pitchFamily="18" charset="0"/>
            </a:endParaRPr>
          </a:p>
          <a:p>
            <a:r>
              <a:rPr lang="en-GB" sz="1500" dirty="0" err="1" smtClean="0">
                <a:latin typeface="Times New Roman" pitchFamily="18" charset="0"/>
                <a:cs typeface="Times New Roman" pitchFamily="18" charset="0"/>
              </a:rPr>
              <a:t>Bates’s</a:t>
            </a:r>
            <a:r>
              <a:rPr lang="en-GB" sz="1500" dirty="0" smtClean="0">
                <a:latin typeface="Times New Roman" pitchFamily="18" charset="0"/>
                <a:cs typeface="Times New Roman" pitchFamily="18" charset="0"/>
              </a:rPr>
              <a:t> </a:t>
            </a:r>
            <a:r>
              <a:rPr lang="en-GB" sz="1500" dirty="0" smtClean="0">
                <a:latin typeface="Times New Roman" pitchFamily="18" charset="0"/>
                <a:cs typeface="Times New Roman" pitchFamily="18" charset="0"/>
              </a:rPr>
              <a:t>berry picking model (1989</a:t>
            </a:r>
            <a:r>
              <a:rPr lang="en-GB" sz="1500" dirty="0" smtClean="0">
                <a:latin typeface="Times New Roman" pitchFamily="18" charset="0"/>
                <a:cs typeface="Times New Roman" pitchFamily="18" charset="0"/>
              </a:rPr>
              <a:t>);</a:t>
            </a:r>
          </a:p>
          <a:p>
            <a:r>
              <a:rPr lang="en-GB" sz="1500" dirty="0" err="1" smtClean="0">
                <a:latin typeface="Times New Roman" pitchFamily="18" charset="0"/>
                <a:cs typeface="Times New Roman" pitchFamily="18" charset="0"/>
              </a:rPr>
              <a:t>Ingwersen’s</a:t>
            </a:r>
            <a:r>
              <a:rPr lang="en-GB" sz="1500" dirty="0" smtClean="0">
                <a:latin typeface="Times New Roman" pitchFamily="18" charset="0"/>
                <a:cs typeface="Times New Roman" pitchFamily="18" charset="0"/>
              </a:rPr>
              <a:t> cognitive IR interaction model (1992;1996); </a:t>
            </a:r>
            <a:endParaRPr lang="en-GB" sz="1500" dirty="0" smtClean="0">
              <a:latin typeface="Times New Roman" pitchFamily="18" charset="0"/>
              <a:cs typeface="Times New Roman" pitchFamily="18" charset="0"/>
            </a:endParaRPr>
          </a:p>
          <a:p>
            <a:r>
              <a:rPr lang="en-GB" sz="1500" dirty="0" err="1" smtClean="0">
                <a:latin typeface="Times New Roman" pitchFamily="18" charset="0"/>
                <a:cs typeface="Times New Roman" pitchFamily="18" charset="0"/>
              </a:rPr>
              <a:t>Saracevic’s</a:t>
            </a:r>
            <a:r>
              <a:rPr lang="en-GB" sz="1500" dirty="0" smtClean="0">
                <a:latin typeface="Times New Roman" pitchFamily="18" charset="0"/>
                <a:cs typeface="Times New Roman" pitchFamily="18" charset="0"/>
              </a:rPr>
              <a:t> </a:t>
            </a:r>
            <a:r>
              <a:rPr lang="en-GB" sz="1500" dirty="0" smtClean="0">
                <a:latin typeface="Times New Roman" pitchFamily="18" charset="0"/>
                <a:cs typeface="Times New Roman" pitchFamily="18" charset="0"/>
              </a:rPr>
              <a:t>stratified interactive IR model (1996); </a:t>
            </a:r>
            <a:endParaRPr lang="en-GB" sz="1500" dirty="0" smtClean="0">
              <a:latin typeface="Times New Roman" pitchFamily="18" charset="0"/>
              <a:cs typeface="Times New Roman" pitchFamily="18" charset="0"/>
            </a:endParaRPr>
          </a:p>
          <a:p>
            <a:r>
              <a:rPr lang="en-GB" sz="1500" dirty="0" err="1" smtClean="0">
                <a:latin typeface="Times New Roman" pitchFamily="18" charset="0"/>
                <a:cs typeface="Times New Roman" pitchFamily="18" charset="0"/>
              </a:rPr>
              <a:t>Spink’s</a:t>
            </a:r>
            <a:r>
              <a:rPr lang="en-GB" sz="1500" dirty="0" smtClean="0">
                <a:latin typeface="Times New Roman" pitchFamily="18" charset="0"/>
                <a:cs typeface="Times New Roman" pitchFamily="18" charset="0"/>
              </a:rPr>
              <a:t> </a:t>
            </a:r>
            <a:r>
              <a:rPr lang="en-GB" sz="1500" dirty="0" smtClean="0">
                <a:latin typeface="Times New Roman" pitchFamily="18" charset="0"/>
                <a:cs typeface="Times New Roman" pitchFamily="18" charset="0"/>
              </a:rPr>
              <a:t>search process model (1997); </a:t>
            </a:r>
            <a:endParaRPr lang="en-GB" sz="1500" dirty="0" smtClean="0">
              <a:latin typeface="Times New Roman" pitchFamily="18" charset="0"/>
              <a:cs typeface="Times New Roman" pitchFamily="18" charset="0"/>
            </a:endParaRPr>
          </a:p>
          <a:p>
            <a:r>
              <a:rPr lang="en-GB" sz="1500" dirty="0" err="1" smtClean="0">
                <a:latin typeface="Times New Roman" pitchFamily="18" charset="0"/>
                <a:cs typeface="Times New Roman" pitchFamily="18" charset="0"/>
              </a:rPr>
              <a:t>Choo</a:t>
            </a:r>
            <a:r>
              <a:rPr lang="en-GB" sz="1500" dirty="0" smtClean="0">
                <a:latin typeface="Times New Roman" pitchFamily="18" charset="0"/>
                <a:cs typeface="Times New Roman" pitchFamily="18" charset="0"/>
              </a:rPr>
              <a:t> </a:t>
            </a:r>
            <a:r>
              <a:rPr lang="en-GB" sz="1500" dirty="0" smtClean="0">
                <a:latin typeface="Times New Roman" pitchFamily="18" charset="0"/>
                <a:cs typeface="Times New Roman" pitchFamily="18" charset="0"/>
              </a:rPr>
              <a:t>behavioural model for the web (2000); </a:t>
            </a:r>
            <a:endParaRPr lang="en-GB" sz="1500" dirty="0" smtClean="0">
              <a:latin typeface="Times New Roman" pitchFamily="18" charset="0"/>
              <a:cs typeface="Times New Roman" pitchFamily="18" charset="0"/>
            </a:endParaRPr>
          </a:p>
          <a:p>
            <a:r>
              <a:rPr lang="en-GB" sz="1500" dirty="0" err="1" smtClean="0">
                <a:latin typeface="Times New Roman" pitchFamily="18" charset="0"/>
                <a:cs typeface="Times New Roman" pitchFamily="18" charset="0"/>
              </a:rPr>
              <a:t>Broder’s</a:t>
            </a:r>
            <a:r>
              <a:rPr lang="en-GB" sz="1500" dirty="0" smtClean="0">
                <a:latin typeface="Times New Roman" pitchFamily="18" charset="0"/>
                <a:cs typeface="Times New Roman" pitchFamily="18" charset="0"/>
              </a:rPr>
              <a:t> </a:t>
            </a:r>
            <a:r>
              <a:rPr lang="en-GB" sz="1500" dirty="0" smtClean="0">
                <a:latin typeface="Times New Roman" pitchFamily="18" charset="0"/>
                <a:cs typeface="Times New Roman" pitchFamily="18" charset="0"/>
              </a:rPr>
              <a:t>standard model of the search process</a:t>
            </a:r>
            <a:r>
              <a:rPr lang="en-GB" sz="1500" u="sng" dirty="0" smtClean="0">
                <a:latin typeface="Times New Roman" pitchFamily="18" charset="0"/>
                <a:cs typeface="Times New Roman" pitchFamily="18" charset="0"/>
                <a:hlinkClick r:id="rId2"/>
              </a:rPr>
              <a:t> (2002</a:t>
            </a:r>
            <a:r>
              <a:rPr lang="en-GB" sz="1500" dirty="0" smtClean="0">
                <a:latin typeface="Times New Roman" pitchFamily="18" charset="0"/>
                <a:cs typeface="Times New Roman" pitchFamily="18" charset="0"/>
              </a:rPr>
              <a:t>); </a:t>
            </a:r>
            <a:endParaRPr lang="en-GB" sz="1500" dirty="0" smtClean="0">
              <a:latin typeface="Times New Roman" pitchFamily="18" charset="0"/>
              <a:cs typeface="Times New Roman" pitchFamily="18" charset="0"/>
            </a:endParaRPr>
          </a:p>
          <a:p>
            <a:r>
              <a:rPr lang="en-GB" sz="1500" dirty="0" smtClean="0">
                <a:latin typeface="Times New Roman" pitchFamily="18" charset="0"/>
                <a:cs typeface="Times New Roman" pitchFamily="18" charset="0"/>
              </a:rPr>
              <a:t>Fisher</a:t>
            </a:r>
            <a:r>
              <a:rPr lang="en-GB" sz="1500" dirty="0" smtClean="0">
                <a:latin typeface="Times New Roman" pitchFamily="18" charset="0"/>
                <a:cs typeface="Times New Roman" pitchFamily="18" charset="0"/>
              </a:rPr>
              <a:t>, Fisher and Harman’s (2003) information–motivation–behavioural skills model; </a:t>
            </a:r>
            <a:endParaRPr lang="en-GB" sz="1500" dirty="0" smtClean="0">
              <a:latin typeface="Times New Roman" pitchFamily="18" charset="0"/>
              <a:cs typeface="Times New Roman" pitchFamily="18" charset="0"/>
            </a:endParaRPr>
          </a:p>
          <a:p>
            <a:r>
              <a:rPr lang="en-GB" sz="1500" dirty="0" smtClean="0">
                <a:latin typeface="Times New Roman" pitchFamily="18" charset="0"/>
                <a:cs typeface="Times New Roman" pitchFamily="18" charset="0"/>
              </a:rPr>
              <a:t>Knight </a:t>
            </a:r>
            <a:r>
              <a:rPr lang="en-GB" sz="1500" dirty="0" smtClean="0">
                <a:latin typeface="Times New Roman" pitchFamily="18" charset="0"/>
                <a:cs typeface="Times New Roman" pitchFamily="18" charset="0"/>
              </a:rPr>
              <a:t>and </a:t>
            </a:r>
            <a:r>
              <a:rPr lang="en-GB" sz="1500" dirty="0" err="1" smtClean="0">
                <a:latin typeface="Times New Roman" pitchFamily="18" charset="0"/>
                <a:cs typeface="Times New Roman" pitchFamily="18" charset="0"/>
              </a:rPr>
              <a:t>Spink’s</a:t>
            </a:r>
            <a:r>
              <a:rPr lang="en-GB" sz="1500" dirty="0" smtClean="0">
                <a:latin typeface="Times New Roman" pitchFamily="18" charset="0"/>
                <a:cs typeface="Times New Roman" pitchFamily="18" charset="0"/>
              </a:rPr>
              <a:t> macro model of human IR behaviour on the web (2008); </a:t>
            </a:r>
            <a:endParaRPr lang="en-GB" sz="1500" dirty="0" smtClean="0">
              <a:latin typeface="Times New Roman" pitchFamily="18" charset="0"/>
              <a:cs typeface="Times New Roman" pitchFamily="18" charset="0"/>
            </a:endParaRPr>
          </a:p>
          <a:p>
            <a:r>
              <a:rPr lang="en-GB" sz="1500" dirty="0" err="1" smtClean="0">
                <a:latin typeface="Times New Roman" pitchFamily="18" charset="0"/>
                <a:cs typeface="Times New Roman" pitchFamily="18" charset="0"/>
              </a:rPr>
              <a:t>Omiunu’s</a:t>
            </a:r>
            <a:r>
              <a:rPr lang="en-GB" sz="1500" dirty="0" smtClean="0">
                <a:latin typeface="Times New Roman" pitchFamily="18" charset="0"/>
                <a:cs typeface="Times New Roman" pitchFamily="18" charset="0"/>
              </a:rPr>
              <a:t> </a:t>
            </a:r>
            <a:r>
              <a:rPr lang="en-GB" sz="1500" dirty="0" smtClean="0">
                <a:latin typeface="Times New Roman" pitchFamily="18" charset="0"/>
                <a:cs typeface="Times New Roman" pitchFamily="18" charset="0"/>
              </a:rPr>
              <a:t>(2014) information needs model; </a:t>
            </a:r>
            <a:endParaRPr lang="en-GB" sz="1500" dirty="0" smtClean="0">
              <a:latin typeface="Times New Roman" pitchFamily="18" charset="0"/>
              <a:cs typeface="Times New Roman" pitchFamily="18" charset="0"/>
            </a:endParaRPr>
          </a:p>
          <a:p>
            <a:r>
              <a:rPr lang="en-GB" sz="1500" dirty="0" err="1" smtClean="0">
                <a:latin typeface="Times New Roman" pitchFamily="18" charset="0"/>
                <a:cs typeface="Times New Roman" pitchFamily="18" charset="0"/>
              </a:rPr>
              <a:t>Ohtoshi-Gottschalg-Duque’s</a:t>
            </a:r>
            <a:r>
              <a:rPr lang="en-GB" sz="1500" dirty="0" smtClean="0">
                <a:latin typeface="Times New Roman" pitchFamily="18" charset="0"/>
                <a:cs typeface="Times New Roman" pitchFamily="18" charset="0"/>
              </a:rPr>
              <a:t> </a:t>
            </a:r>
            <a:r>
              <a:rPr lang="en-GB" sz="1500" dirty="0" smtClean="0">
                <a:latin typeface="Times New Roman" pitchFamily="18" charset="0"/>
                <a:cs typeface="Times New Roman" pitchFamily="18" charset="0"/>
              </a:rPr>
              <a:t>Model of Information </a:t>
            </a:r>
            <a:r>
              <a:rPr lang="en-GB" sz="1500" dirty="0" err="1" smtClean="0">
                <a:latin typeface="Times New Roman" pitchFamily="18" charset="0"/>
                <a:cs typeface="Times New Roman" pitchFamily="18" charset="0"/>
              </a:rPr>
              <a:t>Behavior</a:t>
            </a:r>
            <a:r>
              <a:rPr lang="en-GB" sz="1500" dirty="0" smtClean="0">
                <a:latin typeface="Times New Roman" pitchFamily="18" charset="0"/>
                <a:cs typeface="Times New Roman" pitchFamily="18" charset="0"/>
              </a:rPr>
              <a:t> (2016); among others.</a:t>
            </a:r>
            <a:endParaRPr lang="en-US" sz="1500" dirty="0">
              <a:latin typeface="Times New Roman" pitchFamily="18" charset="0"/>
              <a:cs typeface="Times New Roman" pitchFamily="18" charset="0"/>
            </a:endParaRPr>
          </a:p>
        </p:txBody>
      </p:sp>
    </p:spTree>
    <p:extLst>
      <p:ext uri="{BB962C8B-B14F-4D97-AF65-F5344CB8AC3E}">
        <p14:creationId xmlns="" xmlns:p14="http://schemas.microsoft.com/office/powerpoint/2010/main" val="1406437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96906"/>
          </a:xfrm>
        </p:spPr>
        <p:txBody>
          <a:bodyPr/>
          <a:lstStyle/>
          <a:p>
            <a:pPr algn="l"/>
            <a:r>
              <a:rPr lang="en-US" dirty="0" smtClean="0"/>
              <a:t>Introduction (</a:t>
            </a:r>
            <a:r>
              <a:rPr lang="en-US" dirty="0" err="1" smtClean="0"/>
              <a:t>Contd</a:t>
            </a:r>
            <a:r>
              <a:rPr lang="en-US" dirty="0" smtClean="0"/>
              <a:t>)</a:t>
            </a:r>
            <a:endParaRPr lang="en-US" dirty="0"/>
          </a:p>
        </p:txBody>
      </p:sp>
      <p:sp>
        <p:nvSpPr>
          <p:cNvPr id="3" name="Content Placeholder 2"/>
          <p:cNvSpPr>
            <a:spLocks noGrp="1"/>
          </p:cNvSpPr>
          <p:nvPr>
            <p:ph idx="1"/>
          </p:nvPr>
        </p:nvSpPr>
        <p:spPr>
          <a:xfrm>
            <a:off x="928662" y="1571612"/>
            <a:ext cx="7215238" cy="4500594"/>
          </a:xfrm>
        </p:spPr>
        <p:txBody>
          <a:bodyPr>
            <a:noAutofit/>
          </a:bodyPr>
          <a:lstStyle/>
          <a:p>
            <a:r>
              <a:rPr lang="en-US" dirty="0" smtClean="0"/>
              <a:t>Information </a:t>
            </a:r>
            <a:r>
              <a:rPr lang="en-US" dirty="0" err="1" smtClean="0"/>
              <a:t>Behaviour</a:t>
            </a:r>
            <a:r>
              <a:rPr lang="en-US" dirty="0" smtClean="0"/>
              <a:t> Variables : Information Needs, Searching, use, and Archive/Disposal (</a:t>
            </a:r>
            <a:r>
              <a:rPr lang="en-US" sz="1200" dirty="0" smtClean="0"/>
              <a:t>Wilson; </a:t>
            </a:r>
            <a:r>
              <a:rPr lang="en-GB" sz="1200" i="1" dirty="0" err="1" smtClean="0"/>
              <a:t>Kuhlthau</a:t>
            </a:r>
            <a:r>
              <a:rPr lang="en-GB" sz="1200" i="1" dirty="0" smtClean="0"/>
              <a:t>, </a:t>
            </a:r>
            <a:r>
              <a:rPr lang="en-GB" sz="1200" i="1" dirty="0" err="1" smtClean="0"/>
              <a:t>Kuhlthau</a:t>
            </a:r>
            <a:r>
              <a:rPr lang="en-GB" sz="1200" i="1" dirty="0" smtClean="0"/>
              <a:t>; </a:t>
            </a:r>
            <a:r>
              <a:rPr lang="en-GB" sz="1200" i="1" dirty="0" smtClean="0"/>
              <a:t>Edwards and </a:t>
            </a:r>
            <a:r>
              <a:rPr lang="en-GB" sz="1200" i="1" dirty="0" smtClean="0"/>
              <a:t>Bruce; </a:t>
            </a:r>
            <a:r>
              <a:rPr lang="en-GB" sz="1200" dirty="0" err="1" smtClean="0"/>
              <a:t>Saracevic</a:t>
            </a:r>
            <a:r>
              <a:rPr lang="en-GB" sz="1200" dirty="0" smtClean="0"/>
              <a:t>, among others</a:t>
            </a:r>
            <a:r>
              <a:rPr lang="en-US" dirty="0" smtClean="0"/>
              <a:t>)</a:t>
            </a:r>
            <a:endParaRPr lang="en-US" dirty="0" smtClean="0"/>
          </a:p>
          <a:p>
            <a:r>
              <a:rPr lang="en-US" dirty="0" smtClean="0"/>
              <a:t>ICT Literacy: Information Literacy, Technology Literacy, Computer Literacy, Digital Literacy, Media Literacy, and Visual Literacy (</a:t>
            </a:r>
            <a:r>
              <a:rPr lang="en-GB" sz="1200" dirty="0" smtClean="0"/>
              <a:t>Lowe and </a:t>
            </a:r>
            <a:r>
              <a:rPr lang="en-GB" sz="1200" dirty="0" err="1" smtClean="0"/>
              <a:t>McAuley</a:t>
            </a:r>
            <a:r>
              <a:rPr lang="en-GB" sz="1200" dirty="0" smtClean="0"/>
              <a:t>; </a:t>
            </a:r>
            <a:r>
              <a:rPr lang="en-GB" sz="1200" dirty="0" err="1" smtClean="0"/>
              <a:t>Bilawara</a:t>
            </a:r>
            <a:r>
              <a:rPr lang="en-GB" sz="1200" dirty="0" smtClean="0"/>
              <a:t> and </a:t>
            </a:r>
            <a:r>
              <a:rPr lang="en-GB" sz="1200" dirty="0" err="1" smtClean="0"/>
              <a:t>Pujar</a:t>
            </a:r>
            <a:r>
              <a:rPr lang="en-GB" sz="1200" dirty="0" smtClean="0"/>
              <a:t> </a:t>
            </a:r>
            <a:r>
              <a:rPr lang="en-GB" sz="1200" dirty="0" smtClean="0"/>
              <a:t>; </a:t>
            </a:r>
            <a:r>
              <a:rPr lang="en-GB" sz="1200" dirty="0" err="1" smtClean="0"/>
              <a:t>MediaSmarts</a:t>
            </a:r>
            <a:r>
              <a:rPr lang="en-GB" sz="1200" dirty="0" smtClean="0"/>
              <a:t>, </a:t>
            </a:r>
            <a:r>
              <a:rPr lang="en-GB" sz="1200" i="1" dirty="0" smtClean="0"/>
              <a:t>2017</a:t>
            </a:r>
            <a:r>
              <a:rPr lang="en-GB" i="1" dirty="0" smtClean="0"/>
              <a:t>)</a:t>
            </a:r>
            <a:r>
              <a:rPr lang="en-US" dirty="0" smtClean="0"/>
              <a:t>.</a:t>
            </a:r>
          </a:p>
          <a:p>
            <a:r>
              <a:rPr lang="en-US" dirty="0" smtClean="0"/>
              <a:t>Cognitive Ability </a:t>
            </a:r>
            <a:r>
              <a:rPr lang="en-US" dirty="0" smtClean="0"/>
              <a:t>(</a:t>
            </a:r>
            <a:r>
              <a:rPr lang="en-GB" sz="1200" dirty="0" smtClean="0"/>
              <a:t>Lowe and </a:t>
            </a:r>
            <a:r>
              <a:rPr lang="en-GB" sz="1200" dirty="0" err="1" smtClean="0"/>
              <a:t>McAuley</a:t>
            </a:r>
            <a:r>
              <a:rPr lang="en-GB" sz="1200" dirty="0" smtClean="0"/>
              <a:t>, 2000; Al-</a:t>
            </a:r>
            <a:r>
              <a:rPr lang="en-GB" sz="1200" dirty="0" err="1" smtClean="0"/>
              <a:t>Maskari</a:t>
            </a:r>
            <a:r>
              <a:rPr lang="en-GB" sz="1200" dirty="0" smtClean="0"/>
              <a:t> and Sanderson, 2010 &amp; International Computer Driving Licence, 2017</a:t>
            </a:r>
            <a:r>
              <a:rPr lang="en-US" dirty="0" smtClean="0"/>
              <a:t>)</a:t>
            </a:r>
          </a:p>
          <a:p>
            <a:r>
              <a:rPr lang="en-GB" sz="4000" dirty="0" smtClean="0"/>
              <a:t>  So What …?</a:t>
            </a:r>
            <a:endParaRPr lang="en-US" sz="4000" dirty="0" smtClean="0"/>
          </a:p>
          <a:p>
            <a:endParaRPr lang="en-US" sz="2800" dirty="0" smtClean="0"/>
          </a:p>
        </p:txBody>
      </p:sp>
    </p:spTree>
    <p:extLst>
      <p:ext uri="{BB962C8B-B14F-4D97-AF65-F5344CB8AC3E}">
        <p14:creationId xmlns="" xmlns:p14="http://schemas.microsoft.com/office/powerpoint/2010/main" val="369388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6965245" cy="1202485"/>
          </a:xfrm>
        </p:spPr>
        <p:txBody>
          <a:bodyPr/>
          <a:lstStyle/>
          <a:p>
            <a:pPr algn="l"/>
            <a:r>
              <a:rPr lang="en-US" dirty="0" smtClean="0"/>
              <a:t>Hypotheses:</a:t>
            </a:r>
            <a:endParaRPr lang="en-US" dirty="0"/>
          </a:p>
        </p:txBody>
      </p:sp>
      <p:sp>
        <p:nvSpPr>
          <p:cNvPr id="3" name="Content Placeholder 2"/>
          <p:cNvSpPr>
            <a:spLocks noGrp="1"/>
          </p:cNvSpPr>
          <p:nvPr>
            <p:ph idx="1"/>
          </p:nvPr>
        </p:nvSpPr>
        <p:spPr>
          <a:xfrm>
            <a:off x="762000" y="1600200"/>
            <a:ext cx="7543800" cy="4525963"/>
          </a:xfrm>
        </p:spPr>
        <p:txBody>
          <a:bodyPr>
            <a:normAutofit fontScale="92500" lnSpcReduction="20000"/>
          </a:bodyPr>
          <a:lstStyle/>
          <a:p>
            <a:r>
              <a:rPr lang="en-GB" dirty="0" smtClean="0"/>
              <a:t>Ho</a:t>
            </a:r>
            <a:r>
              <a:rPr lang="en-GB" baseline="-25000" dirty="0" smtClean="0"/>
              <a:t>1</a:t>
            </a:r>
            <a:r>
              <a:rPr lang="en-GB" dirty="0" smtClean="0"/>
              <a:t>: There is no significant relationship between users information needs and search.</a:t>
            </a:r>
            <a:endParaRPr lang="en-US" dirty="0" smtClean="0"/>
          </a:p>
          <a:p>
            <a:r>
              <a:rPr lang="en-GB" dirty="0" smtClean="0"/>
              <a:t>Ho</a:t>
            </a:r>
            <a:r>
              <a:rPr lang="en-GB" baseline="-25000" dirty="0" smtClean="0"/>
              <a:t>2</a:t>
            </a:r>
            <a:r>
              <a:rPr lang="en-GB" dirty="0" smtClean="0"/>
              <a:t>: There is no significant relationship between information seeking and sources</a:t>
            </a:r>
            <a:endParaRPr lang="en-US" dirty="0" smtClean="0"/>
          </a:p>
          <a:p>
            <a:r>
              <a:rPr lang="en-GB" dirty="0" smtClean="0"/>
              <a:t>Ho</a:t>
            </a:r>
            <a:r>
              <a:rPr lang="en-GB" baseline="-25000" dirty="0" smtClean="0"/>
              <a:t>3</a:t>
            </a:r>
            <a:r>
              <a:rPr lang="en-GB" dirty="0" smtClean="0"/>
              <a:t>: There is no significant relationship between users information search and use.</a:t>
            </a:r>
            <a:endParaRPr lang="en-US" dirty="0" smtClean="0"/>
          </a:p>
          <a:p>
            <a:r>
              <a:rPr lang="en-GB" dirty="0" smtClean="0"/>
              <a:t>Ho</a:t>
            </a:r>
            <a:r>
              <a:rPr lang="en-GB" baseline="-25000" dirty="0" smtClean="0"/>
              <a:t>4</a:t>
            </a:r>
            <a:r>
              <a:rPr lang="en-GB" dirty="0" smtClean="0"/>
              <a:t>: There is no significant relationship between users information use and archival/disposal.</a:t>
            </a:r>
            <a:endParaRPr lang="en-US" dirty="0" smtClean="0"/>
          </a:p>
          <a:p>
            <a:r>
              <a:rPr lang="en-GB" dirty="0" smtClean="0"/>
              <a:t>Ho</a:t>
            </a:r>
            <a:r>
              <a:rPr lang="en-GB" baseline="-25000" dirty="0" smtClean="0"/>
              <a:t>5</a:t>
            </a:r>
            <a:r>
              <a:rPr lang="en-GB" dirty="0" smtClean="0"/>
              <a:t>: There is no significant relationship between ICT literacy and users information behaviour</a:t>
            </a:r>
            <a:endParaRPr lang="en-US" dirty="0" smtClean="0"/>
          </a:p>
          <a:p>
            <a:r>
              <a:rPr lang="en-GB" dirty="0" smtClean="0"/>
              <a:t>Ho</a:t>
            </a:r>
            <a:r>
              <a:rPr lang="en-GB" baseline="-25000" dirty="0" smtClean="0"/>
              <a:t>6</a:t>
            </a:r>
            <a:r>
              <a:rPr lang="en-GB" dirty="0" smtClean="0"/>
              <a:t>: There is no significant relationship between cognitive ability and users’ information behaviour</a:t>
            </a:r>
            <a:endParaRPr lang="en-US" dirty="0" smtClean="0"/>
          </a:p>
          <a:p>
            <a:r>
              <a:rPr lang="en-GB" dirty="0" smtClean="0"/>
              <a:t>Ho</a:t>
            </a:r>
            <a:r>
              <a:rPr lang="en-GB" baseline="-25000" dirty="0" smtClean="0"/>
              <a:t>7</a:t>
            </a:r>
            <a:r>
              <a:rPr lang="en-GB" dirty="0" smtClean="0"/>
              <a:t>: There is no significant relationship between cognitive ability and ICT literacy</a:t>
            </a:r>
            <a:endParaRPr lang="en-US" dirty="0"/>
          </a:p>
        </p:txBody>
      </p:sp>
    </p:spTree>
    <p:extLst>
      <p:ext uri="{BB962C8B-B14F-4D97-AF65-F5344CB8AC3E}">
        <p14:creationId xmlns="" xmlns:p14="http://schemas.microsoft.com/office/powerpoint/2010/main" val="448230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Research Framework</a:t>
            </a:r>
            <a:endParaRPr lang="en-US" dirty="0"/>
          </a:p>
        </p:txBody>
      </p:sp>
      <p:sp>
        <p:nvSpPr>
          <p:cNvPr id="3" name="Content Placeholder 2"/>
          <p:cNvSpPr>
            <a:spLocks noGrp="1"/>
          </p:cNvSpPr>
          <p:nvPr>
            <p:ph idx="1"/>
          </p:nvPr>
        </p:nvSpPr>
        <p:spPr>
          <a:xfrm>
            <a:off x="1071538" y="1785926"/>
            <a:ext cx="7072362" cy="3937143"/>
          </a:xfrm>
        </p:spPr>
        <p:txBody>
          <a:bodyPr>
            <a:noAutofit/>
          </a:bodyPr>
          <a:lstStyle/>
          <a:p>
            <a:pPr>
              <a:buNone/>
            </a:pPr>
            <a:r>
              <a:rPr lang="en-GB" sz="2800" dirty="0" smtClean="0"/>
              <a:t>The present study adapts the framework </a:t>
            </a:r>
            <a:r>
              <a:rPr lang="en-GB" sz="2800" dirty="0" smtClean="0"/>
              <a:t>of: </a:t>
            </a:r>
          </a:p>
          <a:p>
            <a:r>
              <a:rPr lang="en-GB" sz="2800" dirty="0" smtClean="0"/>
              <a:t>Markov </a:t>
            </a:r>
            <a:r>
              <a:rPr lang="en-GB" sz="2800" dirty="0" smtClean="0"/>
              <a:t>Decision Processes (MDPs) by </a:t>
            </a:r>
            <a:r>
              <a:rPr lang="en-GB" sz="2800" dirty="0" err="1" smtClean="0"/>
              <a:t>Tishby</a:t>
            </a:r>
            <a:r>
              <a:rPr lang="en-GB" sz="2800" dirty="0" smtClean="0"/>
              <a:t> and </a:t>
            </a:r>
            <a:r>
              <a:rPr lang="en-GB" sz="2800" dirty="0" err="1" smtClean="0"/>
              <a:t>Polani</a:t>
            </a:r>
            <a:r>
              <a:rPr lang="en-GB" sz="2800" dirty="0" smtClean="0"/>
              <a:t> (2011); </a:t>
            </a:r>
            <a:endParaRPr lang="en-GB" sz="2800" dirty="0" smtClean="0"/>
          </a:p>
          <a:p>
            <a:r>
              <a:rPr lang="en-GB" sz="2800" dirty="0" smtClean="0"/>
              <a:t>Wilson’s </a:t>
            </a:r>
            <a:r>
              <a:rPr lang="en-GB" sz="2800" dirty="0" smtClean="0"/>
              <a:t>(1981) model of Information behaviour (</a:t>
            </a:r>
            <a:r>
              <a:rPr lang="en-GB" sz="2800" dirty="0" err="1" smtClean="0"/>
              <a:t>Figire</a:t>
            </a:r>
            <a:r>
              <a:rPr lang="en-GB" sz="2800" dirty="0" smtClean="0"/>
              <a:t> 1); </a:t>
            </a:r>
            <a:endParaRPr lang="en-GB" sz="2800" dirty="0" smtClean="0"/>
          </a:p>
          <a:p>
            <a:r>
              <a:rPr lang="en-GB" sz="2800" dirty="0" err="1" smtClean="0"/>
              <a:t>Ohtoshi-Gottschalg-Duque’s</a:t>
            </a:r>
            <a:r>
              <a:rPr lang="en-GB" sz="2800" dirty="0" smtClean="0"/>
              <a:t> </a:t>
            </a:r>
            <a:r>
              <a:rPr lang="en-GB" sz="2800" dirty="0" smtClean="0"/>
              <a:t>(2016) model of information behaviour (Figure 2); and </a:t>
            </a:r>
            <a:endParaRPr lang="en-GB" sz="2800" dirty="0" smtClean="0"/>
          </a:p>
          <a:p>
            <a:r>
              <a:rPr lang="en-GB" sz="2800" dirty="0" err="1" smtClean="0"/>
              <a:t>Bates’s</a:t>
            </a:r>
            <a:r>
              <a:rPr lang="en-GB" sz="2800" dirty="0" smtClean="0"/>
              <a:t> </a:t>
            </a:r>
            <a:r>
              <a:rPr lang="en-GB" sz="2800" dirty="0" smtClean="0"/>
              <a:t>(1989) </a:t>
            </a:r>
            <a:r>
              <a:rPr lang="en-GB" sz="2800" dirty="0" err="1" smtClean="0"/>
              <a:t>berrypicking</a:t>
            </a:r>
            <a:r>
              <a:rPr lang="en-GB" sz="2800" dirty="0" smtClean="0"/>
              <a:t> </a:t>
            </a:r>
            <a:r>
              <a:rPr lang="en-GB" sz="2800" dirty="0" smtClean="0"/>
              <a:t>model.</a:t>
            </a:r>
            <a:endParaRPr lang="en-US" sz="2800" dirty="0"/>
          </a:p>
        </p:txBody>
      </p:sp>
    </p:spTree>
    <p:extLst>
      <p:ext uri="{BB962C8B-B14F-4D97-AF65-F5344CB8AC3E}">
        <p14:creationId xmlns="" xmlns:p14="http://schemas.microsoft.com/office/powerpoint/2010/main" val="1679126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25468"/>
          </a:xfrm>
        </p:spPr>
        <p:txBody>
          <a:bodyPr>
            <a:normAutofit fontScale="90000"/>
          </a:bodyPr>
          <a:lstStyle/>
          <a:p>
            <a:pPr algn="l"/>
            <a:r>
              <a:rPr lang="en-US" dirty="0" smtClean="0"/>
              <a:t>Highlights of the DIB Model</a:t>
            </a:r>
            <a:endParaRPr lang="en-US" dirty="0"/>
          </a:p>
        </p:txBody>
      </p:sp>
      <p:sp>
        <p:nvSpPr>
          <p:cNvPr id="3" name="Content Placeholder 2"/>
          <p:cNvSpPr>
            <a:spLocks noGrp="1"/>
          </p:cNvSpPr>
          <p:nvPr>
            <p:ph idx="1"/>
          </p:nvPr>
        </p:nvSpPr>
        <p:spPr>
          <a:xfrm>
            <a:off x="928662" y="1643050"/>
            <a:ext cx="7215238" cy="4286280"/>
          </a:xfrm>
        </p:spPr>
        <p:txBody>
          <a:bodyPr>
            <a:normAutofit fontScale="92500" lnSpcReduction="10000"/>
          </a:bodyPr>
          <a:lstStyle/>
          <a:p>
            <a:pPr>
              <a:buNone/>
            </a:pPr>
            <a:r>
              <a:rPr lang="en-GB" dirty="0" smtClean="0"/>
              <a:t>The </a:t>
            </a:r>
            <a:r>
              <a:rPr lang="en-GB" dirty="0" smtClean="0"/>
              <a:t>novelty of this study is hinged on the fact </a:t>
            </a:r>
            <a:r>
              <a:rPr lang="en-GB" dirty="0" smtClean="0"/>
              <a:t>that:</a:t>
            </a:r>
          </a:p>
          <a:p>
            <a:pPr algn="just"/>
            <a:r>
              <a:rPr lang="en-GB" dirty="0" smtClean="0"/>
              <a:t>The </a:t>
            </a:r>
            <a:r>
              <a:rPr lang="en-GB" dirty="0" smtClean="0"/>
              <a:t>recent digital environment poses a challenge on previous IB models in that several ICT related skills and literacy are needed to explain users’ IB in this different ICT environment as affirmed by </a:t>
            </a:r>
            <a:r>
              <a:rPr lang="en-GB" dirty="0" err="1" smtClean="0"/>
              <a:t>Husseini</a:t>
            </a:r>
            <a:r>
              <a:rPr lang="en-GB" dirty="0" smtClean="0"/>
              <a:t> and </a:t>
            </a:r>
            <a:r>
              <a:rPr lang="en-GB" dirty="0" err="1" smtClean="0"/>
              <a:t>Safa</a:t>
            </a:r>
            <a:r>
              <a:rPr lang="en-GB" dirty="0" smtClean="0"/>
              <a:t> (2009); Katz (2005); </a:t>
            </a:r>
            <a:r>
              <a:rPr lang="en-GB" dirty="0" err="1" smtClean="0"/>
              <a:t>Ojeniyi</a:t>
            </a:r>
            <a:r>
              <a:rPr lang="en-GB" dirty="0" smtClean="0"/>
              <a:t> and </a:t>
            </a:r>
            <a:r>
              <a:rPr lang="en-GB" dirty="0" err="1" smtClean="0"/>
              <a:t>Adetimirin</a:t>
            </a:r>
            <a:r>
              <a:rPr lang="en-GB" dirty="0" smtClean="0"/>
              <a:t> (2016) and </a:t>
            </a:r>
            <a:r>
              <a:rPr lang="en-GB" dirty="0" err="1" smtClean="0"/>
              <a:t>MediaSmarts</a:t>
            </a:r>
            <a:r>
              <a:rPr lang="en-GB" dirty="0" smtClean="0"/>
              <a:t> (2017). </a:t>
            </a:r>
            <a:endParaRPr lang="en-GB" dirty="0" smtClean="0"/>
          </a:p>
          <a:p>
            <a:pPr algn="just"/>
            <a:r>
              <a:rPr lang="en-GB" dirty="0" smtClean="0"/>
              <a:t>Furthermore</a:t>
            </a:r>
            <a:r>
              <a:rPr lang="en-GB" dirty="0" smtClean="0"/>
              <a:t>, this could explain stochastic behaviour of information users in </a:t>
            </a:r>
            <a:r>
              <a:rPr lang="en-GB" dirty="0" err="1" smtClean="0"/>
              <a:t>Bates’s</a:t>
            </a:r>
            <a:r>
              <a:rPr lang="en-GB" dirty="0" smtClean="0"/>
              <a:t> </a:t>
            </a:r>
            <a:r>
              <a:rPr lang="en-GB" dirty="0" err="1" smtClean="0"/>
              <a:t>berrypicking</a:t>
            </a:r>
            <a:r>
              <a:rPr lang="en-GB" dirty="0" smtClean="0"/>
              <a:t> model (1989).  </a:t>
            </a:r>
            <a:endParaRPr lang="en-GB" dirty="0" smtClean="0"/>
          </a:p>
          <a:p>
            <a:pPr algn="just"/>
            <a:r>
              <a:rPr lang="en-GB" dirty="0" smtClean="0"/>
              <a:t>Consequently</a:t>
            </a:r>
            <a:r>
              <a:rPr lang="en-GB" dirty="0" smtClean="0"/>
              <a:t>, cognitive abilities and ICT literacy could affect users’ IB in a digital environment hence, the Proposed Digital Information </a:t>
            </a:r>
            <a:r>
              <a:rPr lang="en-GB" dirty="0" err="1" smtClean="0"/>
              <a:t>Behavior</a:t>
            </a:r>
            <a:r>
              <a:rPr lang="en-GB" dirty="0" smtClean="0"/>
              <a:t> (DIB) model in </a:t>
            </a:r>
            <a:r>
              <a:rPr lang="en-GB" dirty="0" smtClean="0"/>
              <a:t>this study.</a:t>
            </a:r>
          </a:p>
          <a:p>
            <a:pPr algn="just"/>
            <a:endParaRPr lang="en-US" dirty="0"/>
          </a:p>
        </p:txBody>
      </p:sp>
    </p:spTree>
    <p:extLst>
      <p:ext uri="{BB962C8B-B14F-4D97-AF65-F5344CB8AC3E}">
        <p14:creationId xmlns="" xmlns:p14="http://schemas.microsoft.com/office/powerpoint/2010/main" val="3924801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409</TotalTime>
  <Words>2002</Words>
  <Application>Microsoft Office PowerPoint</Application>
  <PresentationFormat>On-screen Show (4:3)</PresentationFormat>
  <Paragraphs>125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Pushpin</vt:lpstr>
      <vt:lpstr>A DIGITAL INFORMATION BEHAVIOUR MODEL</vt:lpstr>
      <vt:lpstr>Graphical Abstract</vt:lpstr>
      <vt:lpstr>Content</vt:lpstr>
      <vt:lpstr>Abstract</vt:lpstr>
      <vt:lpstr>Introduction</vt:lpstr>
      <vt:lpstr>Introduction (Contd)</vt:lpstr>
      <vt:lpstr>Hypotheses:</vt:lpstr>
      <vt:lpstr>Research Framework</vt:lpstr>
      <vt:lpstr>Highlights of the DIB Model</vt:lpstr>
      <vt:lpstr>Highlights of the DIB Model</vt:lpstr>
      <vt:lpstr>Research Methods:</vt:lpstr>
      <vt:lpstr>Slide 12</vt:lpstr>
      <vt:lpstr>Slide 13</vt:lpstr>
      <vt:lpstr>Slide 14</vt:lpstr>
      <vt:lpstr>Slide 15</vt:lpstr>
      <vt:lpstr>   Bates, M.J. (1989). The design of browsing and berrypicking techniques for the online search interface. Online Review 13, 407-424.   Broder A. (2002). A taxonomy of web search, SIGIR Forum, 36(2), 3-10. https://www.cis.upenn.edu/~nenkova/Courses/cis430/p3-broder.pdf.  Choo C.W.; Detlor B. and Turnbull D. (2000), Information seeking on the Web: An integrated model of browsing and searching, 5(2), http://firstmonday.org/issues/issue5_2/choo/index.html.   Ellis, D. (1989). Behavioural approach to information retrieval system design. Journal of Documentation, 45 (3), 171-212.   Fisher W.A., Fisher J.D. and Harman J. (2003). The Information‐Motivation‐Behavioral Skills Model: A General Social Psychological Approach to Understanding and Promoting Health Behavior, In Social Psychological Foundations of Health and Illness Edited by Jerry Suls, Kenneth A. Wallston, Blackwell Publishing Ltd, https://onlinelibrary.wiley.com/doi/10.1002/9780470753552.ch4  Ingwersen, P. (1992). Information retrieval interaction. London: Taylor Graham.   Ingwersen, P. (1996). Cognitive perspectives of information retrieval interaction: Elements of a cognitive IR theory. Journal of Documentation, 52(1), 3-50.   Wilson, T.D. (1981), On user studies and information needs. Journal of Documentation, 37, 3-15.   Wilson, T.D. (1999), Models in information behaviour research. Journal of Documentation, 55 (3), 249-270.   Wilson, T. D. (2000). Human Information behaviour, Information Sciences, 3 (2), 49-55. http://inform.nu/Articles/Vol3/v3n2p49-56.pdf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dc:title>
  <dc:creator>Palace Pillars</dc:creator>
  <cp:lastModifiedBy>Ojinga Omiunu</cp:lastModifiedBy>
  <cp:revision>26</cp:revision>
  <dcterms:created xsi:type="dcterms:W3CDTF">2019-02-02T14:09:45Z</dcterms:created>
  <dcterms:modified xsi:type="dcterms:W3CDTF">2021-10-30T12:21:59Z</dcterms:modified>
</cp:coreProperties>
</file>