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8" r:id="rId4"/>
    <p:sldId id="261" r:id="rId5"/>
    <p:sldId id="267" r:id="rId6"/>
    <p:sldId id="268" r:id="rId7"/>
    <p:sldId id="269" r:id="rId8"/>
    <p:sldId id="270" r:id="rId9"/>
    <p:sldId id="271" r:id="rId10"/>
    <p:sldId id="272" r:id="rId11"/>
    <p:sldId id="266" r:id="rId12"/>
    <p:sldId id="273"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snapToGrid="0">
      <p:cViewPr varScale="1">
        <p:scale>
          <a:sx n="65" d="100"/>
          <a:sy n="65" d="100"/>
        </p:scale>
        <p:origin x="12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8958" y="3255031"/>
            <a:ext cx="8305800" cy="2562240"/>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r>
              <a:rPr lang="en-US" b="1" dirty="0" err="1">
                <a:latin typeface="Palatino Linotype" panose="02040502050505030304" pitchFamily="18" charset="0"/>
              </a:rPr>
              <a:t>Cristián</a:t>
            </a:r>
            <a:r>
              <a:rPr lang="en-US" b="1" dirty="0">
                <a:latin typeface="Palatino Linotype" panose="02040502050505030304" pitchFamily="18" charset="0"/>
              </a:rPr>
              <a:t> Castillo-</a:t>
            </a:r>
            <a:r>
              <a:rPr lang="en-US" b="1" dirty="0" err="1">
                <a:latin typeface="Palatino Linotype" panose="02040502050505030304" pitchFamily="18" charset="0"/>
              </a:rPr>
              <a:t>Olea</a:t>
            </a:r>
            <a:r>
              <a:rPr lang="en-US" b="1" dirty="0">
                <a:latin typeface="Palatino Linotype" panose="02040502050505030304" pitchFamily="18" charset="0"/>
              </a:rPr>
              <a:t> </a:t>
            </a:r>
            <a:r>
              <a:rPr lang="en-US" b="1" baseline="30000" dirty="0">
                <a:latin typeface="Palatino Linotype" panose="02040502050505030304" pitchFamily="18" charset="0"/>
              </a:rPr>
              <a:t>1</a:t>
            </a:r>
            <a:r>
              <a:rPr lang="en-US" dirty="0">
                <a:latin typeface="Palatino Linotype" panose="02040502050505030304" pitchFamily="18" charset="0"/>
              </a:rPr>
              <a:t>*</a:t>
            </a:r>
            <a:r>
              <a:rPr lang="en-US" b="1" dirty="0">
                <a:latin typeface="Palatino Linotype" panose="02040502050505030304" pitchFamily="18" charset="0"/>
              </a:rPr>
              <a:t>, Roberto Conte-Galvan </a:t>
            </a:r>
            <a:r>
              <a:rPr lang="en-US" b="1" baseline="30000" dirty="0">
                <a:latin typeface="Palatino Linotype" panose="02040502050505030304" pitchFamily="18" charset="0"/>
              </a:rPr>
              <a:t>1</a:t>
            </a:r>
            <a:r>
              <a:rPr lang="en-US" b="1" dirty="0">
                <a:latin typeface="Palatino Linotype" panose="02040502050505030304" pitchFamily="18" charset="0"/>
              </a:rPr>
              <a:t>, Jose Juan </a:t>
            </a:r>
            <a:r>
              <a:rPr lang="en-US" b="1" dirty="0" err="1">
                <a:latin typeface="Palatino Linotype" panose="02040502050505030304" pitchFamily="18" charset="0"/>
              </a:rPr>
              <a:t>Parcero</a:t>
            </a:r>
            <a:r>
              <a:rPr lang="en-US" b="1" dirty="0">
                <a:latin typeface="Palatino Linotype" panose="02040502050505030304" pitchFamily="18" charset="0"/>
              </a:rPr>
              <a:t> </a:t>
            </a:r>
            <a:r>
              <a:rPr lang="en-US" b="1" baseline="30000" dirty="0">
                <a:latin typeface="Palatino Linotype" panose="02040502050505030304" pitchFamily="18" charset="0"/>
              </a:rPr>
              <a:t>2</a:t>
            </a:r>
            <a:r>
              <a:rPr lang="en-US" b="1" dirty="0">
                <a:latin typeface="Palatino Linotype" panose="02040502050505030304" pitchFamily="18" charset="0"/>
              </a:rPr>
              <a:t> ,Alexandra Gómez-</a:t>
            </a:r>
            <a:r>
              <a:rPr lang="en-US" b="1" dirty="0" err="1">
                <a:latin typeface="Palatino Linotype" panose="02040502050505030304" pitchFamily="18" charset="0"/>
              </a:rPr>
              <a:t>Siono</a:t>
            </a:r>
            <a:r>
              <a:rPr lang="en-US" b="1" dirty="0">
                <a:latin typeface="Palatino Linotype" panose="02040502050505030304" pitchFamily="18" charset="0"/>
              </a:rPr>
              <a:t> </a:t>
            </a:r>
            <a:r>
              <a:rPr lang="en-US" b="1" baseline="30000" dirty="0">
                <a:latin typeface="Palatino Linotype" panose="02040502050505030304" pitchFamily="18" charset="0"/>
              </a:rPr>
              <a:t>3</a:t>
            </a:r>
            <a:r>
              <a:rPr lang="en-US" b="1" dirty="0">
                <a:latin typeface="Palatino Linotype" panose="02040502050505030304" pitchFamily="18" charset="0"/>
              </a:rPr>
              <a:t>and </a:t>
            </a:r>
            <a:r>
              <a:rPr lang="en-US" b="1" dirty="0" err="1">
                <a:latin typeface="Palatino Linotype" panose="02040502050505030304" pitchFamily="18" charset="0"/>
              </a:rPr>
              <a:t>Ornela</a:t>
            </a:r>
            <a:r>
              <a:rPr lang="en-US" b="1" dirty="0">
                <a:latin typeface="Palatino Linotype" panose="02040502050505030304" pitchFamily="18" charset="0"/>
              </a:rPr>
              <a:t> Bardhi</a:t>
            </a:r>
            <a:r>
              <a:rPr lang="en-US" b="1" baseline="30000" dirty="0">
                <a:latin typeface="Palatino Linotype" panose="02040502050505030304" pitchFamily="18" charset="0"/>
              </a:rPr>
              <a:t>4</a:t>
            </a:r>
            <a:r>
              <a:rPr lang="en-US" b="1" dirty="0">
                <a:latin typeface="Palatino Linotype" panose="02040502050505030304" pitchFamily="18" charset="0"/>
              </a:rPr>
              <a:t> </a:t>
            </a:r>
            <a:endParaRPr lang="es-MX" dirty="0">
              <a:latin typeface="Palatino Linotype" panose="02040502050505030304" pitchFamily="18" charset="0"/>
            </a:endParaRPr>
          </a:p>
          <a:p>
            <a:endParaRPr lang="it-IT" b="1" baseline="30000" dirty="0" smtClean="0">
              <a:latin typeface="Palatino Linotype" panose="02040502050505030304" pitchFamily="18" charset="0"/>
            </a:endParaRPr>
          </a:p>
          <a:p>
            <a:r>
              <a:rPr lang="en-US" sz="1200" baseline="30000" dirty="0" smtClean="0"/>
              <a:t>1</a:t>
            </a:r>
            <a:r>
              <a:rPr lang="en-US" sz="1200" dirty="0"/>
              <a:t>	Ensenada Center for Scientific Research and Higher Education; castillo.cristian@uabc.edu.mx, conte@cicese.mx</a:t>
            </a:r>
            <a:endParaRPr lang="es-MX" sz="1200" dirty="0"/>
          </a:p>
          <a:p>
            <a:r>
              <a:rPr lang="pt-BR" sz="1200" baseline="30000" dirty="0"/>
              <a:t>2</a:t>
            </a:r>
            <a:r>
              <a:rPr lang="pt-BR" sz="1200" dirty="0"/>
              <a:t>	Medica Norte Hospital ; jjparcerovaldes@gmail.com</a:t>
            </a:r>
            <a:endParaRPr lang="es-MX" sz="1200" dirty="0"/>
          </a:p>
          <a:p>
            <a:r>
              <a:rPr lang="en-US" sz="1200" baseline="30000" dirty="0"/>
              <a:t>3</a:t>
            </a:r>
            <a:r>
              <a:rPr lang="en-US" sz="1200" dirty="0"/>
              <a:t>	School of Engineering CETYS University, Mexicali, Baja California, Mexico 2; alexandra.siono@cetys.edu.mx</a:t>
            </a:r>
            <a:endParaRPr lang="es-MX" sz="1200" dirty="0"/>
          </a:p>
          <a:p>
            <a:r>
              <a:rPr lang="en-US" sz="1200" baseline="30000" dirty="0"/>
              <a:t>4    </a:t>
            </a:r>
            <a:r>
              <a:rPr lang="en-US" sz="1200" dirty="0"/>
              <a:t> Independent Researcher, Albania; alenroidhrab@gmail.com</a:t>
            </a:r>
            <a:endParaRPr lang="es-MX" sz="1200" dirty="0"/>
          </a:p>
          <a:p>
            <a:r>
              <a:rPr lang="en-US" sz="1200" dirty="0"/>
              <a:t> </a:t>
            </a:r>
            <a:endParaRPr lang="es-MX" sz="1200" dirty="0"/>
          </a:p>
          <a:p>
            <a:r>
              <a:rPr lang="en-US" sz="1050" b="1" dirty="0" smtClean="0">
                <a:latin typeface="Palatino Linotype" panose="02040502050505030304" pitchFamily="18" charset="0"/>
              </a:rPr>
              <a:t>*</a:t>
            </a:r>
            <a:r>
              <a:rPr lang="en-US" sz="1050" dirty="0" smtClean="0">
                <a:latin typeface="Palatino Linotype" panose="02040502050505030304" pitchFamily="18" charset="0"/>
              </a:rPr>
              <a:t> </a:t>
            </a:r>
            <a:r>
              <a:rPr lang="en-US" sz="1050" dirty="0" smtClean="0"/>
              <a:t>Correspondence</a:t>
            </a:r>
            <a:r>
              <a:rPr lang="en-US" sz="1050" dirty="0"/>
              <a:t>: cristian.castillo2@gmail.com; Tel.: +52 (55) 7430-2237</a:t>
            </a:r>
            <a:endParaRPr lang="es-MX" sz="1050" dirty="0"/>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3" name="Picture 2">
            <a:extLst>
              <a:ext uri="{FF2B5EF4-FFF2-40B4-BE49-F238E27FC236}">
                <a16:creationId xmlns="" xmlns:a16="http://schemas.microsoft.com/office/drawing/2014/main" id="{7C66F701-6667-4A17-9C7E-8DDE1D36FE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71703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688" y="6021386"/>
            <a:ext cx="1353465" cy="669928"/>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10</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8" name="TextBox 7">
            <a:extLst>
              <a:ext uri="{FF2B5EF4-FFF2-40B4-BE49-F238E27FC236}">
                <a16:creationId xmlns="" xmlns:a16="http://schemas.microsoft.com/office/drawing/2014/main" id="{8DBDCBD9-03CC-431E-981C-E0242A4D6D4A}"/>
              </a:ext>
            </a:extLst>
          </p:cNvPr>
          <p:cNvSpPr txBox="1"/>
          <p:nvPr/>
        </p:nvSpPr>
        <p:spPr>
          <a:xfrm>
            <a:off x="609600" y="1331618"/>
            <a:ext cx="8153400" cy="461665"/>
          </a:xfrm>
          <a:prstGeom prst="rect">
            <a:avLst/>
          </a:prstGeom>
          <a:noFill/>
        </p:spPr>
        <p:txBody>
          <a:bodyPr wrap="square" rtlCol="0">
            <a:spAutoFit/>
          </a:bodyPr>
          <a:lstStyle/>
          <a:p>
            <a:r>
              <a:rPr lang="fr-FR" sz="2400" dirty="0">
                <a:latin typeface="Palatino Linotype" panose="02040502050505030304" pitchFamily="18" charset="0"/>
              </a:rPr>
              <a:t>Cross-validation</a:t>
            </a:r>
          </a:p>
        </p:txBody>
      </p:sp>
      <p:sp>
        <p:nvSpPr>
          <p:cNvPr id="7" name="Rectangle 1">
            <a:extLst>
              <a:ext uri="{FF2B5EF4-FFF2-40B4-BE49-F238E27FC236}">
                <a16:creationId xmlns="" xmlns:a16="http://schemas.microsoft.com/office/drawing/2014/main" id="{10B7B0F8-0EFF-44F1-8766-22F62CC7A00E}"/>
              </a:ext>
            </a:extLst>
          </p:cNvPr>
          <p:cNvSpPr>
            <a:spLocks noChangeArrowheads="1"/>
          </p:cNvSpPr>
          <p:nvPr/>
        </p:nvSpPr>
        <p:spPr bwMode="auto">
          <a:xfrm>
            <a:off x="4774988" y="2552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Table 1">
            <a:extLst>
              <a:ext uri="{FF2B5EF4-FFF2-40B4-BE49-F238E27FC236}">
                <a16:creationId xmlns="" xmlns:a16="http://schemas.microsoft.com/office/drawing/2014/main" id="{72D16431-5E81-4CA7-B65C-C6D7495B7ECF}"/>
              </a:ext>
            </a:extLst>
          </p:cNvPr>
          <p:cNvGraphicFramePr>
            <a:graphicFrameLocks noGrp="1"/>
          </p:cNvGraphicFramePr>
          <p:nvPr>
            <p:extLst>
              <p:ext uri="{D42A27DB-BD31-4B8C-83A1-F6EECF244321}">
                <p14:modId xmlns:p14="http://schemas.microsoft.com/office/powerpoint/2010/main" val="1891412186"/>
              </p:ext>
            </p:extLst>
          </p:nvPr>
        </p:nvGraphicFramePr>
        <p:xfrm>
          <a:off x="957367" y="2152650"/>
          <a:ext cx="6829173" cy="3210560"/>
        </p:xfrm>
        <a:graphic>
          <a:graphicData uri="http://schemas.openxmlformats.org/drawingml/2006/table">
            <a:tbl>
              <a:tblPr/>
              <a:tblGrid>
                <a:gridCol w="1526681">
                  <a:extLst>
                    <a:ext uri="{9D8B030D-6E8A-4147-A177-3AD203B41FA5}">
                      <a16:colId xmlns="" xmlns:a16="http://schemas.microsoft.com/office/drawing/2014/main" val="361050388"/>
                    </a:ext>
                  </a:extLst>
                </a:gridCol>
                <a:gridCol w="5302492">
                  <a:extLst>
                    <a:ext uri="{9D8B030D-6E8A-4147-A177-3AD203B41FA5}">
                      <a16:colId xmlns="" xmlns:a16="http://schemas.microsoft.com/office/drawing/2014/main" val="3847963070"/>
                    </a:ext>
                  </a:extLst>
                </a:gridCol>
              </a:tblGrid>
              <a:tr h="0">
                <a:tc>
                  <a:txBody>
                    <a:bodyPr/>
                    <a:lstStyle/>
                    <a:p>
                      <a:pPr rtl="0" fontAlgn="ctr">
                        <a:spcBef>
                          <a:spcPts val="0"/>
                        </a:spcBef>
                        <a:spcAft>
                          <a:spcPts val="0"/>
                        </a:spcAft>
                      </a:pPr>
                      <a:r>
                        <a:rPr lang="en-US" sz="1200" b="1" i="0" u="none" strike="noStrike" dirty="0">
                          <a:solidFill>
                            <a:schemeClr val="accent6"/>
                          </a:solidFill>
                          <a:effectLst/>
                          <a:latin typeface="Palatino Linotype" panose="02040502050505030304" pitchFamily="18" charset="0"/>
                        </a:rPr>
                        <a:t>Learner</a:t>
                      </a:r>
                      <a:endParaRPr lang="en-US" sz="1200" dirty="0">
                        <a:solidFill>
                          <a:schemeClr val="accent6"/>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1" i="0" u="none" strike="noStrike" dirty="0">
                          <a:solidFill>
                            <a:schemeClr val="accent6"/>
                          </a:solidFill>
                          <a:effectLst/>
                          <a:latin typeface="Palatino Linotype" panose="02040502050505030304" pitchFamily="18" charset="0"/>
                        </a:rPr>
                        <a:t>Parameters</a:t>
                      </a:r>
                      <a:endParaRPr lang="en-US" sz="1200" dirty="0">
                        <a:solidFill>
                          <a:schemeClr val="accent6"/>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64824992"/>
                  </a:ext>
                </a:extLst>
              </a:tr>
              <a:tr h="0">
                <a:tc>
                  <a:txBody>
                    <a:bodyPr/>
                    <a:lstStyle/>
                    <a:p>
                      <a:pPr rtl="0" fontAlgn="ctr">
                        <a:spcBef>
                          <a:spcPts val="0"/>
                        </a:spcBef>
                        <a:spcAft>
                          <a:spcPts val="0"/>
                        </a:spcAft>
                      </a:pPr>
                      <a:r>
                        <a:rPr lang="en-US" sz="1200" b="1" i="0" u="none" strike="noStrike" dirty="0">
                          <a:solidFill>
                            <a:srgbClr val="000000"/>
                          </a:solidFill>
                          <a:effectLst/>
                          <a:latin typeface="Palatino Linotype" panose="02040502050505030304" pitchFamily="18" charset="0"/>
                        </a:rPr>
                        <a:t>RF</a:t>
                      </a:r>
                      <a:endParaRPr lang="en-US" sz="120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Number of trees: 10, minimum subsets split: 5, maximum tree depth: unlimited.</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1587499"/>
                  </a:ext>
                </a:extLst>
              </a:tr>
              <a:tr h="0">
                <a:tc>
                  <a:txBody>
                    <a:bodyPr/>
                    <a:lstStyle/>
                    <a:p>
                      <a:pPr rtl="0" fontAlgn="ctr">
                        <a:spcBef>
                          <a:spcPts val="0"/>
                        </a:spcBef>
                        <a:spcAft>
                          <a:spcPts val="0"/>
                        </a:spcAft>
                      </a:pPr>
                      <a:r>
                        <a:rPr lang="en-US" sz="1200" b="1" i="0" u="none" strike="noStrike" dirty="0" err="1">
                          <a:solidFill>
                            <a:srgbClr val="000000"/>
                          </a:solidFill>
                          <a:effectLst/>
                          <a:latin typeface="Palatino Linotype" panose="02040502050505030304" pitchFamily="18" charset="0"/>
                        </a:rPr>
                        <a:t>kNN</a:t>
                      </a:r>
                      <a:endParaRPr lang="en-US" sz="120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Number of </a:t>
                      </a:r>
                      <a:r>
                        <a:rPr lang="en-US" sz="1200" b="0" i="0" u="none" strike="noStrike" dirty="0" err="1">
                          <a:solidFill>
                            <a:srgbClr val="000000"/>
                          </a:solidFill>
                          <a:effectLst/>
                          <a:latin typeface="Palatino Linotype" panose="02040502050505030304" pitchFamily="18" charset="0"/>
                        </a:rPr>
                        <a:t>neighbours</a:t>
                      </a:r>
                      <a:r>
                        <a:rPr lang="en-US" sz="1200" b="0" i="0" u="none" strike="noStrike" dirty="0">
                          <a:solidFill>
                            <a:srgbClr val="000000"/>
                          </a:solidFill>
                          <a:effectLst/>
                          <a:latin typeface="Palatino Linotype" panose="02040502050505030304" pitchFamily="18" charset="0"/>
                        </a:rPr>
                        <a:t>: 3, metric: </a:t>
                      </a:r>
                      <a:r>
                        <a:rPr lang="en-US" sz="1200" b="0" i="0" u="none" strike="noStrike" dirty="0" err="1">
                          <a:solidFill>
                            <a:srgbClr val="000000"/>
                          </a:solidFill>
                          <a:effectLst/>
                          <a:latin typeface="Palatino Linotype" panose="02040502050505030304" pitchFamily="18" charset="0"/>
                        </a:rPr>
                        <a:t>euclidean</a:t>
                      </a:r>
                      <a:r>
                        <a:rPr lang="en-US" sz="1200" b="0" i="0" u="none" strike="noStrike" dirty="0">
                          <a:solidFill>
                            <a:srgbClr val="000000"/>
                          </a:solidFill>
                          <a:effectLst/>
                          <a:latin typeface="Palatino Linotype" panose="02040502050505030304" pitchFamily="18" charset="0"/>
                        </a:rPr>
                        <a:t>, weight: uniform</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37080442"/>
                  </a:ext>
                </a:extLst>
              </a:tr>
              <a:tr h="0">
                <a:tc>
                  <a:txBody>
                    <a:bodyPr/>
                    <a:lstStyle/>
                    <a:p>
                      <a:pPr rtl="0" fontAlgn="ctr">
                        <a:spcBef>
                          <a:spcPts val="0"/>
                        </a:spcBef>
                        <a:spcAft>
                          <a:spcPts val="0"/>
                        </a:spcAft>
                      </a:pPr>
                      <a:r>
                        <a:rPr lang="en-US" sz="1200" b="1" i="0" u="none" strike="noStrike" dirty="0">
                          <a:solidFill>
                            <a:srgbClr val="000000"/>
                          </a:solidFill>
                          <a:effectLst/>
                          <a:latin typeface="Palatino Linotype" panose="02040502050505030304" pitchFamily="18" charset="0"/>
                        </a:rPr>
                        <a:t>SVM</a:t>
                      </a:r>
                      <a:endParaRPr lang="en-US" sz="120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Type: SVM Regression, C=1, </a:t>
                      </a:r>
                      <a:r>
                        <a:rPr lang="en-US" sz="1200" b="0" i="0" u="none" strike="noStrike" dirty="0">
                          <a:solidFill>
                            <a:srgbClr val="000000"/>
                          </a:solidFill>
                          <a:effectLst/>
                          <a:latin typeface="Cambria" panose="02040503050406030204" pitchFamily="18" charset="0"/>
                        </a:rPr>
                        <a:t>Ɛ</a:t>
                      </a:r>
                      <a:r>
                        <a:rPr lang="en-US" sz="1200" b="0" i="0" u="none" strike="noStrike" dirty="0">
                          <a:solidFill>
                            <a:srgbClr val="000000"/>
                          </a:solidFill>
                          <a:effectLst/>
                          <a:latin typeface="Palatino Linotype" panose="02040502050505030304" pitchFamily="18" charset="0"/>
                        </a:rPr>
                        <a:t>=0.1, Kernel= Radial Basis Function (RBF), exp (-auto|x-y|²), numerical tolerance: 0.001</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5369753"/>
                  </a:ext>
                </a:extLst>
              </a:tr>
              <a:tr h="0">
                <a:tc>
                  <a:txBody>
                    <a:bodyPr/>
                    <a:lstStyle/>
                    <a:p>
                      <a:pPr rtl="0" fontAlgn="ctr">
                        <a:spcBef>
                          <a:spcPts val="0"/>
                        </a:spcBef>
                        <a:spcAft>
                          <a:spcPts val="0"/>
                        </a:spcAft>
                      </a:pPr>
                      <a:r>
                        <a:rPr lang="en-US" sz="1200" b="1" i="0" u="none" strike="noStrike" dirty="0">
                          <a:solidFill>
                            <a:srgbClr val="000000"/>
                          </a:solidFill>
                          <a:effectLst/>
                          <a:latin typeface="Palatino Linotype" panose="02040502050505030304" pitchFamily="18" charset="0"/>
                        </a:rPr>
                        <a:t>MLPNN</a:t>
                      </a:r>
                      <a:endParaRPr lang="en-US" sz="120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Hidden layers: 100, activation: </a:t>
                      </a:r>
                      <a:r>
                        <a:rPr lang="en-US" sz="1200" b="0" i="0" u="none" strike="noStrike" dirty="0" err="1">
                          <a:solidFill>
                            <a:srgbClr val="000000"/>
                          </a:solidFill>
                          <a:effectLst/>
                          <a:latin typeface="Palatino Linotype" panose="02040502050505030304" pitchFamily="18" charset="0"/>
                        </a:rPr>
                        <a:t>ReLu</a:t>
                      </a:r>
                      <a:r>
                        <a:rPr lang="en-US" sz="1200" b="0" i="0" u="none" strike="noStrike" dirty="0">
                          <a:solidFill>
                            <a:srgbClr val="000000"/>
                          </a:solidFill>
                          <a:effectLst/>
                          <a:latin typeface="Palatino Linotype" panose="02040502050505030304" pitchFamily="18" charset="0"/>
                        </a:rPr>
                        <a:t>, solver: Adam, alpha: 0.0001, maximum iterations: 200, replicable training: True.</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62327156"/>
                  </a:ext>
                </a:extLst>
              </a:tr>
              <a:tr h="0">
                <a:tc>
                  <a:txBody>
                    <a:bodyPr/>
                    <a:lstStyle/>
                    <a:p>
                      <a:pPr rtl="0" fontAlgn="ctr">
                        <a:spcBef>
                          <a:spcPts val="0"/>
                        </a:spcBef>
                        <a:spcAft>
                          <a:spcPts val="0"/>
                        </a:spcAft>
                      </a:pPr>
                      <a:r>
                        <a:rPr lang="en-US" sz="1200" b="1" i="0" u="none" strike="noStrike">
                          <a:solidFill>
                            <a:srgbClr val="000000"/>
                          </a:solidFill>
                          <a:effectLst/>
                          <a:latin typeface="Palatino Linotype" panose="02040502050505030304" pitchFamily="18" charset="0"/>
                        </a:rPr>
                        <a:t>NB</a:t>
                      </a:r>
                      <a:endParaRPr lang="en-US" sz="120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Naïve Bayes</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26566184"/>
                  </a:ext>
                </a:extLst>
              </a:tr>
              <a:tr h="0">
                <a:tc>
                  <a:txBody>
                    <a:bodyPr/>
                    <a:lstStyle/>
                    <a:p>
                      <a:pPr rtl="0" fontAlgn="ctr">
                        <a:spcBef>
                          <a:spcPts val="0"/>
                        </a:spcBef>
                        <a:spcAft>
                          <a:spcPts val="0"/>
                        </a:spcAft>
                      </a:pPr>
                      <a:r>
                        <a:rPr lang="en-US" sz="1200" b="1" i="0" u="none" strike="noStrike">
                          <a:solidFill>
                            <a:srgbClr val="000000"/>
                          </a:solidFill>
                          <a:effectLst/>
                          <a:latin typeface="Palatino Linotype" panose="02040502050505030304" pitchFamily="18" charset="0"/>
                        </a:rPr>
                        <a:t>AB</a:t>
                      </a:r>
                      <a:endParaRPr lang="en-US" sz="120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Base estimator: tree, number of estimators: 50, algorithm (classification): </a:t>
                      </a:r>
                      <a:r>
                        <a:rPr lang="en-US" sz="1200" b="0" i="0" u="none" strike="noStrike" dirty="0" err="1">
                          <a:solidFill>
                            <a:srgbClr val="000000"/>
                          </a:solidFill>
                          <a:effectLst/>
                          <a:latin typeface="Palatino Linotype" panose="02040502050505030304" pitchFamily="18" charset="0"/>
                        </a:rPr>
                        <a:t>Samme.r</a:t>
                      </a:r>
                      <a:r>
                        <a:rPr lang="en-US" sz="1200" b="0" i="0" u="none" strike="noStrike" dirty="0">
                          <a:solidFill>
                            <a:srgbClr val="000000"/>
                          </a:solidFill>
                          <a:effectLst/>
                          <a:latin typeface="Palatino Linotype" panose="02040502050505030304" pitchFamily="18" charset="0"/>
                        </a:rPr>
                        <a:t>, loss (regression): Linear</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00940525"/>
                  </a:ext>
                </a:extLst>
              </a:tr>
              <a:tr h="0">
                <a:tc>
                  <a:txBody>
                    <a:bodyPr/>
                    <a:lstStyle/>
                    <a:p>
                      <a:pPr rtl="0" fontAlgn="ctr">
                        <a:spcBef>
                          <a:spcPts val="0"/>
                        </a:spcBef>
                        <a:spcAft>
                          <a:spcPts val="0"/>
                        </a:spcAft>
                      </a:pPr>
                      <a:r>
                        <a:rPr lang="en-US" sz="1200" b="1" i="0" u="none" strike="noStrike">
                          <a:solidFill>
                            <a:srgbClr val="000000"/>
                          </a:solidFill>
                          <a:effectLst/>
                          <a:latin typeface="Palatino Linotype" panose="02040502050505030304" pitchFamily="18" charset="0"/>
                        </a:rPr>
                        <a:t>DT</a:t>
                      </a:r>
                      <a:endParaRPr lang="en-US" sz="120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US" sz="1200" b="0" i="0" u="none" strike="noStrike" dirty="0">
                          <a:solidFill>
                            <a:srgbClr val="000000"/>
                          </a:solidFill>
                          <a:effectLst/>
                          <a:latin typeface="Palatino Linotype" panose="02040502050505030304" pitchFamily="18" charset="0"/>
                        </a:rPr>
                        <a:t>Type: binary tree, internal nodes &lt; 5, maximum depth: 100, splitting: 95%.</a:t>
                      </a:r>
                      <a:endParaRPr lang="en-US" sz="1200" b="0"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09218502"/>
                  </a:ext>
                </a:extLst>
              </a:tr>
            </a:tbl>
          </a:graphicData>
        </a:graphic>
      </p:graphicFrame>
      <p:sp>
        <p:nvSpPr>
          <p:cNvPr id="3" name="Rectangle 1">
            <a:extLst>
              <a:ext uri="{FF2B5EF4-FFF2-40B4-BE49-F238E27FC236}">
                <a16:creationId xmlns="" xmlns:a16="http://schemas.microsoft.com/office/drawing/2014/main" id="{B72CAB0C-31AC-4C37-B3E4-D8C9B50075F7}"/>
              </a:ext>
            </a:extLst>
          </p:cNvPr>
          <p:cNvSpPr>
            <a:spLocks noChangeArrowheads="1"/>
          </p:cNvSpPr>
          <p:nvPr/>
        </p:nvSpPr>
        <p:spPr bwMode="auto">
          <a:xfrm>
            <a:off x="2663825" y="19240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519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11</a:t>
            </a:fld>
            <a:endParaRPr lang="fr-FR">
              <a:latin typeface="Palatino Linotype" panose="02040502050505030304" pitchFamily="18" charset="0"/>
            </a:endParaRPr>
          </a:p>
        </p:txBody>
      </p:sp>
      <p:sp>
        <p:nvSpPr>
          <p:cNvPr id="7" name="TextBox 6"/>
          <p:cNvSpPr txBox="1"/>
          <p:nvPr/>
        </p:nvSpPr>
        <p:spPr>
          <a:xfrm>
            <a:off x="495300" y="1247486"/>
            <a:ext cx="8153400" cy="5262979"/>
          </a:xfrm>
          <a:prstGeom prst="rect">
            <a:avLst/>
          </a:prstGeom>
          <a:noFill/>
        </p:spPr>
        <p:txBody>
          <a:bodyPr wrap="square" rtlCol="0">
            <a:spAutoFit/>
          </a:bodyPr>
          <a:lstStyle/>
          <a:p>
            <a:pPr indent="269875" algn="just" rtl="0">
              <a:spcBef>
                <a:spcPts val="0"/>
              </a:spcBef>
              <a:spcAft>
                <a:spcPts val="0"/>
              </a:spcAft>
            </a:pPr>
            <a:r>
              <a:rPr lang="en-US" sz="1800" b="0" i="0" u="none" strike="noStrike" dirty="0">
                <a:solidFill>
                  <a:srgbClr val="000000"/>
                </a:solidFill>
                <a:effectLst/>
                <a:latin typeface="Palatino Linotype" panose="02040502050505030304" pitchFamily="18" charset="0"/>
              </a:rPr>
              <a:t>There is research that studies the CT scan using automatic learning techniques, which evaluate Thoracic CT Texture, and the results are between 0.82 and 0.88 of precision [20]. A study on COPD with similar technical characteristics to our study [21] used three classifiers: Random Forest, Gradient Boosting, and Logistic Regression, with Random Forest as the best classifier, obtained an accuracy of 0.82. The article for the measurement of variables involved in the COPD, using Logistic Regression, RF and </a:t>
            </a:r>
            <a:r>
              <a:rPr lang="en-US" sz="1800" b="0" i="0" u="none" strike="noStrike" dirty="0" err="1">
                <a:solidFill>
                  <a:srgbClr val="000000"/>
                </a:solidFill>
                <a:effectLst/>
                <a:latin typeface="Palatino Linotype" panose="02040502050505030304" pitchFamily="18" charset="0"/>
              </a:rPr>
              <a:t>XGBoost</a:t>
            </a:r>
            <a:r>
              <a:rPr lang="en-US" sz="1800" b="0" i="0" u="none" strike="noStrike" dirty="0">
                <a:solidFill>
                  <a:srgbClr val="000000"/>
                </a:solidFill>
                <a:effectLst/>
                <a:latin typeface="Palatino Linotype" panose="02040502050505030304" pitchFamily="18" charset="0"/>
              </a:rPr>
              <a:t> were show results between 0.787 and 0.801 analyzed 54 variables in this study.</a:t>
            </a:r>
            <a:endParaRPr lang="en-US" sz="2400" b="0" dirty="0">
              <a:effectLst/>
            </a:endParaRPr>
          </a:p>
          <a:p>
            <a:pPr indent="269875" algn="just" rtl="0">
              <a:spcBef>
                <a:spcPts val="0"/>
              </a:spcBef>
              <a:spcAft>
                <a:spcPts val="0"/>
              </a:spcAft>
            </a:pPr>
            <a:r>
              <a:rPr lang="en-US" sz="1800" b="0" i="0" u="none" strike="noStrike" dirty="0">
                <a:solidFill>
                  <a:srgbClr val="000000"/>
                </a:solidFill>
                <a:effectLst/>
                <a:latin typeface="Palatino Linotype" panose="02040502050505030304" pitchFamily="18" charset="0"/>
              </a:rPr>
              <a:t>In our study on the diagnostic detection of COPD with 67 variables from 769 patients were analyzed, obtaining an accuracy of 0.900, precision of 0.870, and an F1 score of 0.890, which is the harmonic mean of accuracy and recovery, using the logistic regression algorithm. With this analysis, variables like diastolic blood pressure, cholesterol levels, LDL levels, Dyslipidemia, bradycardia, venous insufficiency, systolic dysfunction, cardiac arrhythmia, vasomotor headache, smoking habits, and esophageal achalasia were found closely related to COPD.</a:t>
            </a:r>
            <a:endParaRPr lang="en-US" sz="2400" b="0" dirty="0">
              <a:effectLst/>
            </a:endParaRPr>
          </a:p>
          <a:p>
            <a:r>
              <a:rPr lang="en-US" sz="2400" dirty="0"/>
              <a:t/>
            </a:r>
            <a:br>
              <a:rPr lang="en-US" sz="2400" dirty="0"/>
            </a:br>
            <a:endParaRPr lang="fr-FR" sz="2400" b="1" dirty="0">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extLst>
      <p:ext uri="{BB962C8B-B14F-4D97-AF65-F5344CB8AC3E}">
        <p14:creationId xmlns:p14="http://schemas.microsoft.com/office/powerpoint/2010/main" val="333420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12</a:t>
            </a:fld>
            <a:endParaRPr lang="fr-FR">
              <a:latin typeface="Palatino Linotype" panose="02040502050505030304" pitchFamily="18" charset="0"/>
            </a:endParaRPr>
          </a:p>
        </p:txBody>
      </p:sp>
      <p:sp>
        <p:nvSpPr>
          <p:cNvPr id="7" name="TextBox 6"/>
          <p:cNvSpPr txBox="1"/>
          <p:nvPr/>
        </p:nvSpPr>
        <p:spPr>
          <a:xfrm>
            <a:off x="495300" y="1318022"/>
            <a:ext cx="8153400" cy="4985980"/>
          </a:xfrm>
          <a:prstGeom prst="rect">
            <a:avLst/>
          </a:prstGeom>
          <a:noFill/>
        </p:spPr>
        <p:txBody>
          <a:bodyPr wrap="square" rtlCol="0">
            <a:spAutoFit/>
          </a:bodyPr>
          <a:lstStyle/>
          <a:p>
            <a:pPr indent="269875" algn="just" rtl="0">
              <a:spcBef>
                <a:spcPts val="0"/>
              </a:spcBef>
              <a:spcAft>
                <a:spcPts val="0"/>
              </a:spcAft>
            </a:pPr>
            <a:r>
              <a:rPr lang="en-US" sz="1800" b="0" i="0" u="none" strike="noStrike" dirty="0">
                <a:solidFill>
                  <a:srgbClr val="000000"/>
                </a:solidFill>
                <a:effectLst/>
                <a:latin typeface="Palatino Linotype" panose="02040502050505030304" pitchFamily="18" charset="0"/>
              </a:rPr>
              <a:t>In this research, patients diagnosed with COPD showed how Machine Learning (ML) techniques could be used to assess respiratory biomedical variables and thus learn to identify, analyze, and suggest appropriate evidence-based treatment. The experimental data was initially sorted, evaluated, and tested.  After that, it was iteratively used to train ten different models, with the Logistic Regression and Random Forest models showing the highest results of the comprehensive data sets. They revealed that the Logistic Regression algorithm got the highest scores with an accuracy (ACC) of 0.900, a F1 of 0.890, and precision 0.870. This study illustrates how ML techniques can help medicine and healthcare professionals with useful computer tools to improve and more efficiently care for lung diseases, providing more accurate diagnosis and treatment options for patients. ML-supported diagnosis can also provide physicians and healthcare personnel with accurate tools to help identify potential patients in risk, as well as to provide second-opinion diagnosis support.</a:t>
            </a:r>
            <a:endParaRPr lang="en-US" sz="2400" b="0" dirty="0">
              <a:effectLst/>
            </a:endParaRPr>
          </a:p>
          <a:p>
            <a:r>
              <a:rPr lang="en-US" sz="2400" dirty="0"/>
              <a:t/>
            </a:r>
            <a:br>
              <a:rPr lang="en-US" sz="2400" dirty="0"/>
            </a:br>
            <a:endParaRPr lang="fr-FR" sz="2400" dirty="0">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extLst>
      <p:ext uri="{BB962C8B-B14F-4D97-AF65-F5344CB8AC3E}">
        <p14:creationId xmlns:p14="http://schemas.microsoft.com/office/powerpoint/2010/main" val="19099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830997"/>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13</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736E79C6-316A-41CC-92F1-3B8E005AB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073" y="5951536"/>
            <a:ext cx="1353465" cy="669928"/>
          </a:xfrm>
          <a:prstGeom prst="rect">
            <a:avLst/>
          </a:prstGeom>
        </p:spPr>
      </p:pic>
    </p:spTree>
    <p:extLst>
      <p:ext uri="{BB962C8B-B14F-4D97-AF65-F5344CB8AC3E}">
        <p14:creationId xmlns:p14="http://schemas.microsoft.com/office/powerpoint/2010/main" val="3592982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E2B39F37-2CBE-4298-B1E5-718498681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pic>
        <p:nvPicPr>
          <p:cNvPr id="1026" name="Picture 2">
            <a:extLst>
              <a:ext uri="{FF2B5EF4-FFF2-40B4-BE49-F238E27FC236}">
                <a16:creationId xmlns="" xmlns:a16="http://schemas.microsoft.com/office/drawing/2014/main" id="{5F05BE16-5988-4D3A-B374-0E45B1111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9967" y="1735446"/>
            <a:ext cx="6664063" cy="51225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599" y="339191"/>
            <a:ext cx="7924800" cy="1938992"/>
          </a:xfrm>
          <a:prstGeom prst="rect">
            <a:avLst/>
          </a:prstGeom>
          <a:noFill/>
        </p:spPr>
        <p:txBody>
          <a:bodyPr wrap="square" rtlCol="0">
            <a:spAutoFit/>
          </a:bodyPr>
          <a:lstStyle/>
          <a:p>
            <a:pPr algn="just" rtl="0">
              <a:spcBef>
                <a:spcPts val="0"/>
              </a:spcBef>
              <a:spcAft>
                <a:spcPts val="0"/>
              </a:spcAft>
            </a:pPr>
            <a:r>
              <a:rPr lang="en-US" sz="2800" b="1" i="0" u="none" strike="noStrike" dirty="0">
                <a:solidFill>
                  <a:srgbClr val="000000"/>
                </a:solidFill>
                <a:effectLst/>
                <a:latin typeface="Palatino Linotype" panose="02040502050505030304" pitchFamily="18" charset="0"/>
              </a:rPr>
              <a:t>Prediction of Chronic Obstructive Pulmonary Disease using machine learning techniques: A Case Study from Baja California, Mexico</a:t>
            </a:r>
            <a:endParaRPr lang="en-US" sz="2800" b="0" dirty="0">
              <a:effectLst/>
            </a:endParaRPr>
          </a:p>
          <a:p>
            <a:r>
              <a:rPr lang="en-US" dirty="0"/>
              <a:t/>
            </a:r>
            <a:br>
              <a:rPr lang="en-US" dirty="0"/>
            </a:br>
            <a:endParaRPr lang="fr-FR" dirty="0">
              <a:latin typeface="Palatino Linotype" panose="02040502050505030304" pitchFamily="18" charset="0"/>
            </a:endParaRPr>
          </a:p>
        </p:txBody>
      </p:sp>
    </p:spTree>
    <p:extLst>
      <p:ext uri="{BB962C8B-B14F-4D97-AF65-F5344CB8AC3E}">
        <p14:creationId xmlns:p14="http://schemas.microsoft.com/office/powerpoint/2010/main" val="131007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74400"/>
            <a:ext cx="7924800" cy="5509200"/>
          </a:xfrm>
          <a:prstGeom prst="rect">
            <a:avLst/>
          </a:prstGeom>
          <a:noFill/>
        </p:spPr>
        <p:txBody>
          <a:bodyPr wrap="square" rtlCol="0">
            <a:spAutoFit/>
          </a:bodyPr>
          <a:lstStyle/>
          <a:p>
            <a:r>
              <a:rPr lang="fr-FR" b="1" dirty="0">
                <a:latin typeface="Palatino Linotype" panose="02040502050505030304" pitchFamily="18" charset="0"/>
              </a:rPr>
              <a:t>Abstract:</a:t>
            </a:r>
          </a:p>
          <a:p>
            <a:endParaRPr lang="fr-FR" b="1" dirty="0">
              <a:latin typeface="Palatino Linotype" panose="02040502050505030304" pitchFamily="18" charset="0"/>
            </a:endParaRPr>
          </a:p>
          <a:p>
            <a:pPr algn="just"/>
            <a:r>
              <a:rPr lang="en-US" sz="1400" b="0" i="0" u="none" strike="noStrike" dirty="0">
                <a:solidFill>
                  <a:srgbClr val="000000"/>
                </a:solidFill>
                <a:effectLst/>
                <a:latin typeface="Palatino Linotype" panose="02040502050505030304" pitchFamily="18" charset="0"/>
              </a:rPr>
              <a:t>Chronic Obstructive Pulmonary Disease (COPD) is a chronic inflammatory disease of the lungs that obstructs airflow from the lungs. Symptoms include difficulty breathing, coughing, mucus production, and wheezing. The study was conducted with 769 patients. A total of 48.70% were women, and 51.29% were men. The average age of the patients enrolled was 60 years.  The research included 67 variables considering the medical history and biochemical data. The objective is to evaluate chronic obstructive disease. We used automatic learning techniques to assess and identify the patient's determinant variables. The following classifiers were used: Vector Support Machines (SVM), K-Nearest Neighbors (</a:t>
            </a:r>
            <a:r>
              <a:rPr lang="en-US" sz="1400" b="0" i="0" u="none" strike="noStrike" dirty="0" err="1">
                <a:solidFill>
                  <a:srgbClr val="000000"/>
                </a:solidFill>
                <a:effectLst/>
                <a:latin typeface="Palatino Linotype" panose="02040502050505030304" pitchFamily="18" charset="0"/>
              </a:rPr>
              <a:t>kNN</a:t>
            </a:r>
            <a:r>
              <a:rPr lang="en-US" sz="1400" b="0" i="0" u="none" strike="noStrike" dirty="0">
                <a:solidFill>
                  <a:srgbClr val="000000"/>
                </a:solidFill>
                <a:effectLst/>
                <a:latin typeface="Palatino Linotype" panose="02040502050505030304" pitchFamily="18" charset="0"/>
              </a:rPr>
              <a:t>), Decision Tree, Random Forest, Neural Network, AdaBoost, and Logistic Regression. The model suggests that the determining variables for COPD in treated patients are the following: </a:t>
            </a:r>
            <a:r>
              <a:rPr lang="en-US" sz="1400" b="0" i="0" u="none" strike="noStrike" dirty="0" err="1">
                <a:solidFill>
                  <a:srgbClr val="000000"/>
                </a:solidFill>
                <a:effectLst/>
                <a:latin typeface="Palatino Linotype" panose="02040502050505030304" pitchFamily="18" charset="0"/>
              </a:rPr>
              <a:t>TA_dist</a:t>
            </a:r>
            <a:r>
              <a:rPr lang="en-US" sz="1400" b="0" i="0" u="none" strike="noStrike" dirty="0">
                <a:solidFill>
                  <a:srgbClr val="000000"/>
                </a:solidFill>
                <a:effectLst/>
                <a:latin typeface="Palatino Linotype" panose="02040502050505030304" pitchFamily="18" charset="0"/>
              </a:rPr>
              <a:t>, Cholesterol level, LDL levels, Dyslipidemia, Bradycardia, Venous Insufficiency, Systolic Dysfunction, Cardiac Arrhythmia, Vasomotor Headache, Smoking, and Esophageal Achalasia. Therefore, they are considered relevant in the decision-making process for choosing treatment or prevention. The analysis of the relationship between the presence of the variables and the classifiers used to measure COPD revealed that the Logistic Regression classifier, with the variables </a:t>
            </a:r>
            <a:r>
              <a:rPr lang="en-US" sz="1400" b="0" i="0" u="none" strike="noStrike" dirty="0" err="1">
                <a:solidFill>
                  <a:srgbClr val="000000"/>
                </a:solidFill>
                <a:effectLst/>
                <a:latin typeface="Palatino Linotype" panose="02040502050505030304" pitchFamily="18" charset="0"/>
              </a:rPr>
              <a:t>TA_dist</a:t>
            </a:r>
            <a:r>
              <a:rPr lang="en-US" sz="1400" b="0" i="0" u="none" strike="noStrike" dirty="0">
                <a:solidFill>
                  <a:srgbClr val="000000"/>
                </a:solidFill>
                <a:effectLst/>
                <a:latin typeface="Palatino Linotype" panose="02040502050505030304" pitchFamily="18" charset="0"/>
              </a:rPr>
              <a:t>, Cholesterol level, LDL levels, Dyslipidemia Bradycardia, Venous Insufficiency, Systolic Dysfunction, Cardiac Arrhythmia, Vasomotor Headache, Smoking, and Esophageal Achalasia, showed an accuracy of 0.90, precision 0.87 and an F1 score of 0.89. Therefore, we can conclude that the Logistic Regression classifier gives the best results for evaluating the determining variables for COPD assessment.</a:t>
            </a:r>
            <a:endParaRPr lang="fr-FR" sz="1400"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en-US" dirty="0">
                <a:latin typeface="Palatino Linotype" panose="02040502050505030304" pitchFamily="18" charset="0"/>
              </a:rPr>
              <a:t>machine learning; EPOC; prediction.</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E2B39F37-2CBE-4298-B1E5-718498681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sp>
        <p:nvSpPr>
          <p:cNvPr id="7" name="TextBox 6"/>
          <p:cNvSpPr txBox="1"/>
          <p:nvPr/>
        </p:nvSpPr>
        <p:spPr>
          <a:xfrm>
            <a:off x="609600" y="1370886"/>
            <a:ext cx="3962400" cy="4801314"/>
          </a:xfrm>
          <a:prstGeom prst="rect">
            <a:avLst/>
          </a:prstGeom>
          <a:noFill/>
        </p:spPr>
        <p:txBody>
          <a:bodyPr wrap="square" rtlCol="0">
            <a:spAutoFit/>
          </a:bodyPr>
          <a:lstStyle/>
          <a:p>
            <a:r>
              <a:rPr lang="en-US" b="0" i="0" u="none" strike="noStrike" dirty="0">
                <a:solidFill>
                  <a:srgbClr val="000000"/>
                </a:solidFill>
                <a:effectLst/>
                <a:latin typeface="Palatino Linotype" panose="02040502050505030304" pitchFamily="18" charset="0"/>
              </a:rPr>
              <a:t>Chronic Obstructive Pulmonary Disease (COPD) is an ailment that mainly affects people with smoking habits, but also this disease has great importance in people with a hereditary history of COPD. This disease causes fast lung wear, which in turn decreases mobility and the people who have it become dependent on a daily dose of a minimum of 18 hours per day of oxygen.  In 2017 COPD was the fourth cause of death as it affected about 600 million people around the world, and it is estimated that by 2030 it will become the fifth cause of disability in the world population. </a:t>
            </a:r>
            <a:endParaRPr lang="fr-FR" sz="2400" b="1" dirty="0">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pic>
        <p:nvPicPr>
          <p:cNvPr id="5122" name="Picture 2" descr="Charla sobre EPOC para pacientes, familiares y personal de salud">
            <a:extLst>
              <a:ext uri="{FF2B5EF4-FFF2-40B4-BE49-F238E27FC236}">
                <a16:creationId xmlns="" xmlns:a16="http://schemas.microsoft.com/office/drawing/2014/main" id="{FF93CB8C-876E-48CC-A8C8-66D758E5AA8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842" r="8972"/>
          <a:stretch/>
        </p:blipFill>
        <p:spPr bwMode="auto">
          <a:xfrm>
            <a:off x="4800352" y="1662271"/>
            <a:ext cx="4343648" cy="391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61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Materials and Methods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8" name="TextBox 7">
            <a:extLst>
              <a:ext uri="{FF2B5EF4-FFF2-40B4-BE49-F238E27FC236}">
                <a16:creationId xmlns="" xmlns:a16="http://schemas.microsoft.com/office/drawing/2014/main" id="{30E01840-6585-46BC-8E50-3301DFCAC1E6}"/>
              </a:ext>
            </a:extLst>
          </p:cNvPr>
          <p:cNvSpPr txBox="1"/>
          <p:nvPr/>
        </p:nvSpPr>
        <p:spPr>
          <a:xfrm>
            <a:off x="609599" y="1535915"/>
            <a:ext cx="8153399" cy="923330"/>
          </a:xfrm>
          <a:prstGeom prst="rect">
            <a:avLst/>
          </a:prstGeom>
          <a:noFill/>
        </p:spPr>
        <p:txBody>
          <a:bodyPr wrap="square">
            <a:spAutoFit/>
          </a:bodyPr>
          <a:lstStyle/>
          <a:p>
            <a:r>
              <a:rPr lang="en-US" b="0" i="0" u="none" strike="noStrike" dirty="0">
                <a:solidFill>
                  <a:srgbClr val="191919"/>
                </a:solidFill>
                <a:effectLst/>
              </a:rPr>
              <a:t>The database provided data about the cholesterol and LDL levels in each patients, since the values were continued, we decided to categorize them into three categories for cholesterol and two for LDL</a:t>
            </a:r>
            <a:endParaRPr lang="en-US" dirty="0"/>
          </a:p>
        </p:txBody>
      </p:sp>
      <p:sp>
        <p:nvSpPr>
          <p:cNvPr id="11" name="TextBox 10">
            <a:extLst>
              <a:ext uri="{FF2B5EF4-FFF2-40B4-BE49-F238E27FC236}">
                <a16:creationId xmlns="" xmlns:a16="http://schemas.microsoft.com/office/drawing/2014/main" id="{5C9046EE-6B05-4DDF-8F6B-4CD8E4CF4AD7}"/>
              </a:ext>
            </a:extLst>
          </p:cNvPr>
          <p:cNvSpPr txBox="1"/>
          <p:nvPr/>
        </p:nvSpPr>
        <p:spPr>
          <a:xfrm>
            <a:off x="1242765" y="3238062"/>
            <a:ext cx="2719632" cy="1477328"/>
          </a:xfrm>
          <a:prstGeom prst="rect">
            <a:avLst/>
          </a:prstGeom>
          <a:noFill/>
        </p:spPr>
        <p:txBody>
          <a:bodyPr wrap="square">
            <a:spAutoFit/>
          </a:bodyPr>
          <a:lstStyle/>
          <a:p>
            <a:pPr algn="ctr"/>
            <a:r>
              <a:rPr lang="en-US" b="0" i="0" u="none" strike="noStrike" dirty="0">
                <a:solidFill>
                  <a:schemeClr val="accent6"/>
                </a:solidFill>
                <a:effectLst/>
                <a:latin typeface="YADK4CFnGjM 0"/>
              </a:rPr>
              <a:t>Cholesterol Levels</a:t>
            </a:r>
          </a:p>
          <a:p>
            <a:pPr algn="ctr"/>
            <a:endParaRPr lang="en-US" b="0" i="0" u="none" strike="noStrike" dirty="0">
              <a:solidFill>
                <a:srgbClr val="C61E64"/>
              </a:solidFill>
              <a:effectLst/>
              <a:latin typeface="YADK4CFnGjM 0"/>
            </a:endParaRPr>
          </a:p>
          <a:p>
            <a:r>
              <a:rPr lang="en-US" b="0" i="0" u="none" strike="noStrike" dirty="0">
                <a:solidFill>
                  <a:schemeClr val="accent6"/>
                </a:solidFill>
                <a:effectLst/>
                <a:latin typeface="YADK4CFnGjM 0"/>
              </a:rPr>
              <a:t>Desirable: </a:t>
            </a:r>
            <a:r>
              <a:rPr lang="en-US" b="0" i="0" u="none" strike="noStrike" dirty="0">
                <a:solidFill>
                  <a:srgbClr val="191919"/>
                </a:solidFill>
                <a:effectLst/>
                <a:latin typeface="YADK4CFnGjM 0"/>
              </a:rPr>
              <a:t>less than 200</a:t>
            </a:r>
            <a:endParaRPr lang="en-US" dirty="0">
              <a:solidFill>
                <a:srgbClr val="191919"/>
              </a:solidFill>
              <a:effectLst/>
              <a:latin typeface="YADK4CFnGjM 0"/>
            </a:endParaRPr>
          </a:p>
          <a:p>
            <a:r>
              <a:rPr lang="en-US" b="0" i="0" u="none" strike="noStrike" dirty="0">
                <a:solidFill>
                  <a:schemeClr val="accent6"/>
                </a:solidFill>
                <a:effectLst/>
                <a:latin typeface="YADK4CFnGjM 0"/>
              </a:rPr>
              <a:t>High: </a:t>
            </a:r>
            <a:r>
              <a:rPr lang="en-US" b="0" i="0" u="none" strike="noStrike" dirty="0">
                <a:solidFill>
                  <a:srgbClr val="191919"/>
                </a:solidFill>
                <a:effectLst/>
                <a:latin typeface="YADK4CFnGjM 0"/>
              </a:rPr>
              <a:t>200 and 239</a:t>
            </a:r>
            <a:endParaRPr lang="en-US" dirty="0">
              <a:solidFill>
                <a:srgbClr val="191919"/>
              </a:solidFill>
              <a:effectLst/>
              <a:latin typeface="YADK4CFnGjM 0"/>
            </a:endParaRPr>
          </a:p>
          <a:p>
            <a:r>
              <a:rPr lang="en-US" b="0" i="0" u="none" strike="noStrike" dirty="0">
                <a:solidFill>
                  <a:schemeClr val="accent6"/>
                </a:solidFill>
                <a:effectLst/>
                <a:latin typeface="YADK4CFnGjM 0"/>
              </a:rPr>
              <a:t>Very High: </a:t>
            </a:r>
            <a:r>
              <a:rPr lang="en-US" b="0" i="0" u="none" strike="noStrike" dirty="0">
                <a:solidFill>
                  <a:srgbClr val="191919"/>
                </a:solidFill>
                <a:effectLst/>
                <a:latin typeface="YADK4CFnGjM 0"/>
              </a:rPr>
              <a:t>240 and more</a:t>
            </a:r>
            <a:endParaRPr lang="en-US" dirty="0">
              <a:solidFill>
                <a:srgbClr val="191919"/>
              </a:solidFill>
              <a:effectLst/>
              <a:latin typeface="YADK4CFnGjM 0"/>
            </a:endParaRPr>
          </a:p>
        </p:txBody>
      </p:sp>
      <p:sp>
        <p:nvSpPr>
          <p:cNvPr id="13" name="TextBox 12">
            <a:extLst>
              <a:ext uri="{FF2B5EF4-FFF2-40B4-BE49-F238E27FC236}">
                <a16:creationId xmlns="" xmlns:a16="http://schemas.microsoft.com/office/drawing/2014/main" id="{1D379763-0D61-4B34-B214-F1FD461A804F}"/>
              </a:ext>
            </a:extLst>
          </p:cNvPr>
          <p:cNvSpPr txBox="1"/>
          <p:nvPr/>
        </p:nvSpPr>
        <p:spPr>
          <a:xfrm>
            <a:off x="5099901" y="3246689"/>
            <a:ext cx="2901099" cy="1200329"/>
          </a:xfrm>
          <a:prstGeom prst="rect">
            <a:avLst/>
          </a:prstGeom>
          <a:noFill/>
        </p:spPr>
        <p:txBody>
          <a:bodyPr wrap="square">
            <a:spAutoFit/>
          </a:bodyPr>
          <a:lstStyle/>
          <a:p>
            <a:pPr algn="ctr"/>
            <a:r>
              <a:rPr lang="en-US" b="0" i="0" u="none" strike="noStrike" dirty="0">
                <a:solidFill>
                  <a:schemeClr val="accent6"/>
                </a:solidFill>
                <a:effectLst/>
                <a:latin typeface="YADK4CFnGjM 0"/>
              </a:rPr>
              <a:t>LDL Levels</a:t>
            </a:r>
          </a:p>
          <a:p>
            <a:pPr algn="ctr"/>
            <a:endParaRPr lang="en-US" b="0" i="0" u="none" strike="noStrike" dirty="0">
              <a:solidFill>
                <a:srgbClr val="C61E64"/>
              </a:solidFill>
              <a:effectLst/>
              <a:latin typeface="YADK4CFnGjM 0"/>
            </a:endParaRPr>
          </a:p>
          <a:p>
            <a:r>
              <a:rPr lang="en-US" b="0" i="0" u="none" strike="noStrike" dirty="0">
                <a:solidFill>
                  <a:schemeClr val="accent6"/>
                </a:solidFill>
                <a:effectLst/>
                <a:latin typeface="YADK4CFnGjM 0"/>
              </a:rPr>
              <a:t>Healthy: </a:t>
            </a:r>
            <a:r>
              <a:rPr lang="en-US" b="0" i="0" u="none" strike="noStrike" dirty="0">
                <a:solidFill>
                  <a:srgbClr val="191919"/>
                </a:solidFill>
                <a:effectLst/>
                <a:latin typeface="YADK4CFnGjM 0"/>
              </a:rPr>
              <a:t>Less than 100</a:t>
            </a:r>
            <a:endParaRPr lang="en-US" dirty="0">
              <a:solidFill>
                <a:srgbClr val="191919"/>
              </a:solidFill>
              <a:effectLst/>
              <a:latin typeface="YADK4CFnGjM 0"/>
            </a:endParaRPr>
          </a:p>
          <a:p>
            <a:r>
              <a:rPr lang="en-US" b="0" i="0" u="none" strike="noStrike" dirty="0">
                <a:solidFill>
                  <a:schemeClr val="accent6"/>
                </a:solidFill>
                <a:effectLst/>
                <a:latin typeface="YADK4CFnGjM 0"/>
              </a:rPr>
              <a:t>Not Healthy: </a:t>
            </a:r>
            <a:r>
              <a:rPr lang="en-US" b="0" i="0" u="none" strike="noStrike" dirty="0">
                <a:solidFill>
                  <a:srgbClr val="191919"/>
                </a:solidFill>
                <a:effectLst/>
                <a:latin typeface="YADK4CFnGjM 0"/>
              </a:rPr>
              <a:t>More equal 100</a:t>
            </a:r>
            <a:endParaRPr lang="en-US" dirty="0">
              <a:solidFill>
                <a:srgbClr val="191919"/>
              </a:solidFill>
              <a:effectLst/>
              <a:latin typeface="YADK4CFnGjM 0"/>
            </a:endParaRPr>
          </a:p>
        </p:txBody>
      </p:sp>
      <p:sp>
        <p:nvSpPr>
          <p:cNvPr id="14" name="Rectangle 13">
            <a:extLst>
              <a:ext uri="{FF2B5EF4-FFF2-40B4-BE49-F238E27FC236}">
                <a16:creationId xmlns="" xmlns:a16="http://schemas.microsoft.com/office/drawing/2014/main" id="{C3925A12-56A4-4EC5-81D7-3FBC7DFE2F0C}"/>
              </a:ext>
            </a:extLst>
          </p:cNvPr>
          <p:cNvSpPr/>
          <p:nvPr/>
        </p:nvSpPr>
        <p:spPr>
          <a:xfrm>
            <a:off x="923826" y="2847695"/>
            <a:ext cx="3327663" cy="2582944"/>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5" name="Rectangle 14">
            <a:extLst>
              <a:ext uri="{FF2B5EF4-FFF2-40B4-BE49-F238E27FC236}">
                <a16:creationId xmlns="" xmlns:a16="http://schemas.microsoft.com/office/drawing/2014/main" id="{0E6A97CF-6104-49A2-B26A-364EF6ACFEB0}"/>
              </a:ext>
            </a:extLst>
          </p:cNvPr>
          <p:cNvSpPr/>
          <p:nvPr/>
        </p:nvSpPr>
        <p:spPr>
          <a:xfrm>
            <a:off x="4780961" y="2856322"/>
            <a:ext cx="3327663" cy="2582944"/>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665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Materials and Methods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11" name="TextBox 10">
            <a:extLst>
              <a:ext uri="{FF2B5EF4-FFF2-40B4-BE49-F238E27FC236}">
                <a16:creationId xmlns="" xmlns:a16="http://schemas.microsoft.com/office/drawing/2014/main" id="{5C9046EE-6B05-4DDF-8F6B-4CD8E4CF4AD7}"/>
              </a:ext>
            </a:extLst>
          </p:cNvPr>
          <p:cNvSpPr txBox="1"/>
          <p:nvPr/>
        </p:nvSpPr>
        <p:spPr>
          <a:xfrm>
            <a:off x="833880" y="1710835"/>
            <a:ext cx="2033833" cy="4093428"/>
          </a:xfrm>
          <a:prstGeom prst="rect">
            <a:avLst/>
          </a:prstGeom>
          <a:noFill/>
        </p:spPr>
        <p:txBody>
          <a:bodyPr wrap="square">
            <a:spAutoFit/>
          </a:bodyPr>
          <a:lstStyle/>
          <a:p>
            <a:pPr algn="ctr"/>
            <a:r>
              <a:rPr lang="en-US" b="1" i="0" u="none" strike="noStrike" dirty="0">
                <a:solidFill>
                  <a:schemeClr val="accent6"/>
                </a:solidFill>
                <a:effectLst/>
                <a:latin typeface="YADK4CFnGjM 0"/>
              </a:rPr>
              <a:t>Machine Learning</a:t>
            </a:r>
          </a:p>
          <a:p>
            <a:pPr algn="ctr"/>
            <a:r>
              <a:rPr lang="en-US" sz="1600" b="0" i="0" u="none" strike="noStrike" dirty="0">
                <a:solidFill>
                  <a:schemeClr val="accent6"/>
                </a:solidFill>
                <a:effectLst/>
                <a:latin typeface="YADK4CFnGjM 0"/>
              </a:rPr>
              <a:t>Learners: </a:t>
            </a:r>
          </a:p>
          <a:p>
            <a:pPr algn="ct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k-Nearest </a:t>
            </a:r>
            <a:r>
              <a:rPr lang="en-US" sz="1600" b="0" i="0" u="none" strike="noStrike" dirty="0" err="1">
                <a:solidFill>
                  <a:srgbClr val="191919"/>
                </a:solidFill>
                <a:effectLst/>
                <a:latin typeface="YADK4CFnGjM 0"/>
              </a:rPr>
              <a:t>Neighbours</a:t>
            </a:r>
            <a:r>
              <a:rPr lang="en-US" sz="1600" b="0" i="0" u="none" strike="noStrike" dirty="0">
                <a:solidFill>
                  <a:srgbClr val="191919"/>
                </a:solidFill>
                <a:effectLst/>
                <a:latin typeface="YADK4CFnGjM 0"/>
              </a:rPr>
              <a:t> (</a:t>
            </a:r>
            <a:r>
              <a:rPr lang="en-US" sz="1600" b="0" i="0" u="none" strike="noStrike" dirty="0" err="1">
                <a:solidFill>
                  <a:srgbClr val="191919"/>
                </a:solidFill>
                <a:effectLst/>
                <a:latin typeface="YADK4CFnGjM 0"/>
              </a:rPr>
              <a:t>kNN</a:t>
            </a:r>
            <a:r>
              <a:rPr lang="en-US" sz="1600" b="0" i="0" u="none" strike="noStrike" dirty="0">
                <a:solidFill>
                  <a:srgbClr val="191919"/>
                </a:solidFill>
                <a:effectLst/>
                <a:latin typeface="YADK4CFnGjM 0"/>
              </a:rPr>
              <a:t>)</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Decision Tree (DT)</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Support Vector Machine (SVM)</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Random Forest (RF)</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Multi-layer Perceptron Neural Network (MLPNN)</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Logistic Regression (LR)</a:t>
            </a:r>
            <a:endParaRPr lang="en-US" sz="1600" dirty="0">
              <a:solidFill>
                <a:srgbClr val="191919"/>
              </a:solidFill>
              <a:effectLst/>
              <a:latin typeface="YADK4CFnGjM 0"/>
            </a:endParaRPr>
          </a:p>
          <a:p>
            <a:pPr algn="ctr"/>
            <a:r>
              <a:rPr lang="en-US" sz="1600" b="0" i="0" u="none" strike="noStrike" dirty="0">
                <a:solidFill>
                  <a:srgbClr val="191919"/>
                </a:solidFill>
                <a:effectLst/>
                <a:latin typeface="YADK4CFnGjM 0"/>
              </a:rPr>
              <a:t>AdaBoost (AB)</a:t>
            </a:r>
            <a:endParaRPr lang="en-US" sz="1600" dirty="0">
              <a:solidFill>
                <a:srgbClr val="191919"/>
              </a:solidFill>
              <a:effectLst/>
              <a:latin typeface="YADK4CFnGjM 0"/>
            </a:endParaRPr>
          </a:p>
          <a:p>
            <a:pPr algn="ctr"/>
            <a:endParaRPr lang="en-US" b="0" i="0" u="none" strike="noStrike" dirty="0">
              <a:solidFill>
                <a:srgbClr val="C61E64"/>
              </a:solidFill>
              <a:effectLst/>
              <a:latin typeface="YADK4CFnGjM 0"/>
            </a:endParaRPr>
          </a:p>
        </p:txBody>
      </p:sp>
      <p:sp>
        <p:nvSpPr>
          <p:cNvPr id="14" name="Rectangle 13">
            <a:extLst>
              <a:ext uri="{FF2B5EF4-FFF2-40B4-BE49-F238E27FC236}">
                <a16:creationId xmlns="" xmlns:a16="http://schemas.microsoft.com/office/drawing/2014/main" id="{C3925A12-56A4-4EC5-81D7-3FBC7DFE2F0C}"/>
              </a:ext>
            </a:extLst>
          </p:cNvPr>
          <p:cNvSpPr/>
          <p:nvPr/>
        </p:nvSpPr>
        <p:spPr>
          <a:xfrm>
            <a:off x="609600" y="1527142"/>
            <a:ext cx="2566643" cy="449852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15AA7B42-97D2-47DE-9E7F-B6BB90C84762}"/>
              </a:ext>
            </a:extLst>
          </p:cNvPr>
          <p:cNvSpPr/>
          <p:nvPr/>
        </p:nvSpPr>
        <p:spPr>
          <a:xfrm>
            <a:off x="3330804" y="1527142"/>
            <a:ext cx="2479470" cy="449852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8289E06C-F4F7-4751-B05D-C877A01B1B34}"/>
              </a:ext>
            </a:extLst>
          </p:cNvPr>
          <p:cNvSpPr/>
          <p:nvPr/>
        </p:nvSpPr>
        <p:spPr>
          <a:xfrm>
            <a:off x="6090108" y="1638895"/>
            <a:ext cx="2482392" cy="405133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 xmlns:a16="http://schemas.microsoft.com/office/drawing/2014/main" id="{3305D676-B1EC-483B-902B-8592283F3FA3}"/>
              </a:ext>
            </a:extLst>
          </p:cNvPr>
          <p:cNvSpPr txBox="1"/>
          <p:nvPr/>
        </p:nvSpPr>
        <p:spPr>
          <a:xfrm>
            <a:off x="3473287" y="1710835"/>
            <a:ext cx="2185349" cy="2862322"/>
          </a:xfrm>
          <a:prstGeom prst="rect">
            <a:avLst/>
          </a:prstGeom>
          <a:noFill/>
        </p:spPr>
        <p:txBody>
          <a:bodyPr wrap="square">
            <a:spAutoFit/>
          </a:bodyPr>
          <a:lstStyle/>
          <a:p>
            <a:r>
              <a:rPr lang="en-US" b="1" i="0" u="none" strike="noStrike" dirty="0">
                <a:solidFill>
                  <a:schemeClr val="accent6"/>
                </a:solidFill>
                <a:effectLst/>
                <a:latin typeface="YADK4CFnGjM 0"/>
              </a:rPr>
              <a:t>Database description</a:t>
            </a:r>
          </a:p>
          <a:p>
            <a:endParaRPr lang="es-ES" b="0" i="0" u="none" strike="noStrike" dirty="0">
              <a:solidFill>
                <a:srgbClr val="C61E64"/>
              </a:solidFill>
              <a:effectLst/>
              <a:latin typeface="YADK4CFnGjM 0"/>
            </a:endParaRPr>
          </a:p>
          <a:p>
            <a:endParaRPr lang="es-ES" dirty="0">
              <a:solidFill>
                <a:srgbClr val="C61E64"/>
              </a:solidFill>
              <a:latin typeface="YADK4CFnGjM 0"/>
            </a:endParaRPr>
          </a:p>
          <a:p>
            <a:endParaRPr lang="es-ES" b="0" i="0" u="none" strike="noStrike" dirty="0">
              <a:solidFill>
                <a:srgbClr val="C61E64"/>
              </a:solidFill>
              <a:effectLst/>
              <a:latin typeface="YADK4CFnGjM 0"/>
            </a:endParaRPr>
          </a:p>
          <a:p>
            <a:r>
              <a:rPr lang="es-ES" b="0" i="0" u="none" strike="noStrike" dirty="0" err="1">
                <a:solidFill>
                  <a:schemeClr val="accent6"/>
                </a:solidFill>
                <a:effectLst/>
                <a:latin typeface="YADK4CFnGjM 0"/>
              </a:rPr>
              <a:t>Location</a:t>
            </a:r>
            <a:r>
              <a:rPr lang="es-ES" b="0" i="0" u="none" strike="noStrike" dirty="0">
                <a:solidFill>
                  <a:schemeClr val="accent6"/>
                </a:solidFill>
                <a:effectLst/>
                <a:latin typeface="YADK4CFnGjM 0"/>
              </a:rPr>
              <a:t>: </a:t>
            </a:r>
            <a:r>
              <a:rPr lang="es-ES" b="0" i="0" u="none" strike="noStrike" dirty="0">
                <a:solidFill>
                  <a:srgbClr val="191919"/>
                </a:solidFill>
                <a:effectLst/>
                <a:latin typeface="YADK4CFnGjM 0"/>
              </a:rPr>
              <a:t>Medical Norte Hospital in Baja California, </a:t>
            </a:r>
            <a:r>
              <a:rPr lang="es-ES" b="0" i="0" u="none" strike="noStrike" dirty="0" err="1">
                <a:solidFill>
                  <a:srgbClr val="191919"/>
                </a:solidFill>
                <a:effectLst/>
                <a:latin typeface="YADK4CFnGjM 0"/>
              </a:rPr>
              <a:t>Mexico</a:t>
            </a:r>
            <a:r>
              <a:rPr lang="es-ES" b="0" i="0" u="none" strike="noStrike" dirty="0">
                <a:solidFill>
                  <a:srgbClr val="191919"/>
                </a:solidFill>
                <a:effectLst/>
                <a:latin typeface="YADK4CFnGjM 0"/>
              </a:rPr>
              <a:t>.</a:t>
            </a:r>
            <a:endParaRPr lang="es-ES" dirty="0">
              <a:solidFill>
                <a:srgbClr val="191919"/>
              </a:solidFill>
              <a:effectLst/>
              <a:latin typeface="YADK4CFnGjM 0"/>
            </a:endParaRPr>
          </a:p>
          <a:p>
            <a:r>
              <a:rPr lang="es-ES" b="0" i="0" u="none" strike="noStrike" dirty="0" err="1">
                <a:solidFill>
                  <a:schemeClr val="accent6"/>
                </a:solidFill>
                <a:effectLst/>
                <a:latin typeface="YADK4CFnGjM 0"/>
              </a:rPr>
              <a:t>Sample</a:t>
            </a:r>
            <a:r>
              <a:rPr lang="es-ES" b="0" i="0" u="none" strike="noStrike" dirty="0">
                <a:solidFill>
                  <a:schemeClr val="accent6"/>
                </a:solidFill>
                <a:effectLst/>
                <a:latin typeface="YADK4CFnGjM 0"/>
              </a:rPr>
              <a:t>: </a:t>
            </a:r>
            <a:r>
              <a:rPr lang="es-ES" b="0" i="0" u="none" strike="noStrike" dirty="0">
                <a:solidFill>
                  <a:srgbClr val="191919"/>
                </a:solidFill>
                <a:effectLst/>
                <a:latin typeface="YADK4CFnGjM 0"/>
              </a:rPr>
              <a:t>769 </a:t>
            </a:r>
            <a:r>
              <a:rPr lang="es-ES" b="0" i="0" u="none" strike="noStrike" dirty="0" err="1">
                <a:solidFill>
                  <a:srgbClr val="191919"/>
                </a:solidFill>
                <a:effectLst/>
                <a:latin typeface="YADK4CFnGjM 0"/>
              </a:rPr>
              <a:t>Patients</a:t>
            </a:r>
            <a:endParaRPr lang="es-ES" dirty="0">
              <a:solidFill>
                <a:srgbClr val="191919"/>
              </a:solidFill>
              <a:effectLst/>
              <a:latin typeface="YADK4CFnGjM 0"/>
            </a:endParaRPr>
          </a:p>
          <a:p>
            <a:r>
              <a:rPr lang="es-ES" b="0" i="0" u="none" strike="noStrike" dirty="0">
                <a:solidFill>
                  <a:schemeClr val="accent6"/>
                </a:solidFill>
                <a:effectLst/>
                <a:latin typeface="YADK4CFnGjM 0"/>
              </a:rPr>
              <a:t>Variables: </a:t>
            </a:r>
            <a:r>
              <a:rPr lang="es-ES" b="0" i="0" u="none" strike="noStrike" dirty="0">
                <a:solidFill>
                  <a:srgbClr val="191919"/>
                </a:solidFill>
                <a:effectLst/>
                <a:latin typeface="YADK4CFnGjM 0"/>
              </a:rPr>
              <a:t>67</a:t>
            </a:r>
            <a:endParaRPr lang="es-ES" dirty="0">
              <a:solidFill>
                <a:srgbClr val="191919"/>
              </a:solidFill>
              <a:effectLst/>
              <a:latin typeface="YADK4CFnGjM 0"/>
            </a:endParaRPr>
          </a:p>
        </p:txBody>
      </p:sp>
      <p:sp>
        <p:nvSpPr>
          <p:cNvPr id="18" name="TextBox 17">
            <a:extLst>
              <a:ext uri="{FF2B5EF4-FFF2-40B4-BE49-F238E27FC236}">
                <a16:creationId xmlns="" xmlns:a16="http://schemas.microsoft.com/office/drawing/2014/main" id="{51BD58CF-0680-436E-B8D1-2A83606FD0D0}"/>
              </a:ext>
            </a:extLst>
          </p:cNvPr>
          <p:cNvSpPr txBox="1"/>
          <p:nvPr/>
        </p:nvSpPr>
        <p:spPr>
          <a:xfrm>
            <a:off x="6293740" y="1793283"/>
            <a:ext cx="1998926" cy="2585323"/>
          </a:xfrm>
          <a:prstGeom prst="rect">
            <a:avLst/>
          </a:prstGeom>
          <a:noFill/>
        </p:spPr>
        <p:txBody>
          <a:bodyPr wrap="square">
            <a:spAutoFit/>
          </a:bodyPr>
          <a:lstStyle/>
          <a:p>
            <a:pPr algn="ctr"/>
            <a:r>
              <a:rPr lang="en-US" b="1" dirty="0">
                <a:solidFill>
                  <a:schemeClr val="accent6"/>
                </a:solidFill>
                <a:latin typeface="YADK4CFnGjM 0"/>
              </a:rPr>
              <a:t>Metrics Evaluation</a:t>
            </a:r>
            <a:endParaRPr lang="en-US" b="1" i="0" u="none" strike="noStrike" dirty="0">
              <a:solidFill>
                <a:schemeClr val="accent6"/>
              </a:solidFill>
              <a:effectLst/>
              <a:latin typeface="YADK4CFnGjM 0"/>
            </a:endParaRPr>
          </a:p>
          <a:p>
            <a:endParaRPr lang="en-US" b="0" i="0" u="none" strike="noStrike" dirty="0">
              <a:solidFill>
                <a:srgbClr val="C61E64"/>
              </a:solidFill>
              <a:effectLst/>
              <a:latin typeface="YADK4CFnGjM 0"/>
            </a:endParaRPr>
          </a:p>
          <a:p>
            <a:endParaRPr lang="en-US" dirty="0">
              <a:solidFill>
                <a:srgbClr val="C61E64"/>
              </a:solidFill>
              <a:latin typeface="YADK4CFnGjM 0"/>
            </a:endParaRPr>
          </a:p>
          <a:p>
            <a:pPr lvl="1"/>
            <a:r>
              <a:rPr lang="en-US" b="0" i="0" u="none" strike="noStrike" dirty="0">
                <a:solidFill>
                  <a:schemeClr val="accent6"/>
                </a:solidFill>
                <a:effectLst/>
                <a:latin typeface="YADK4CFnGjM 0"/>
              </a:rPr>
              <a:t>Parameters: </a:t>
            </a:r>
            <a:endParaRPr lang="en-US" dirty="0">
              <a:solidFill>
                <a:schemeClr val="accent6"/>
              </a:solidFill>
              <a:effectLst/>
              <a:latin typeface="YADK4CFnGjM 0"/>
            </a:endParaRPr>
          </a:p>
          <a:p>
            <a:pPr lvl="1"/>
            <a:r>
              <a:rPr lang="en-US" b="0" i="0" u="none" strike="noStrike" dirty="0">
                <a:solidFill>
                  <a:srgbClr val="191919"/>
                </a:solidFill>
                <a:effectLst/>
                <a:latin typeface="YADK4CFnGjM 0"/>
              </a:rPr>
              <a:t>Accuracy</a:t>
            </a:r>
            <a:endParaRPr lang="en-US" dirty="0">
              <a:solidFill>
                <a:srgbClr val="191919"/>
              </a:solidFill>
              <a:effectLst/>
              <a:latin typeface="YADK4CFnGjM 0"/>
            </a:endParaRPr>
          </a:p>
          <a:p>
            <a:pPr lvl="1"/>
            <a:r>
              <a:rPr lang="en-US" b="0" i="0" u="none" strike="noStrike" dirty="0">
                <a:solidFill>
                  <a:srgbClr val="191919"/>
                </a:solidFill>
                <a:effectLst/>
                <a:latin typeface="YADK4CFnGjM 0"/>
              </a:rPr>
              <a:t>Precision</a:t>
            </a:r>
            <a:endParaRPr lang="en-US" dirty="0">
              <a:solidFill>
                <a:srgbClr val="191919"/>
              </a:solidFill>
              <a:effectLst/>
              <a:latin typeface="YADK4CFnGjM 0"/>
            </a:endParaRPr>
          </a:p>
          <a:p>
            <a:pPr lvl="1"/>
            <a:r>
              <a:rPr lang="en-US" b="0" i="0" u="none" strike="noStrike" dirty="0">
                <a:solidFill>
                  <a:srgbClr val="191919"/>
                </a:solidFill>
                <a:effectLst/>
                <a:latin typeface="YADK4CFnGjM 0"/>
              </a:rPr>
              <a:t>F1 Score</a:t>
            </a:r>
            <a:endParaRPr lang="en-US" dirty="0">
              <a:solidFill>
                <a:srgbClr val="191919"/>
              </a:solidFill>
              <a:effectLst/>
              <a:latin typeface="YADK4CFnGjM 0"/>
            </a:endParaRPr>
          </a:p>
          <a:p>
            <a:pPr lvl="1"/>
            <a:r>
              <a:rPr lang="en-US" b="0" i="0" u="none" strike="noStrike" dirty="0">
                <a:solidFill>
                  <a:srgbClr val="191919"/>
                </a:solidFill>
                <a:effectLst/>
                <a:latin typeface="YADK4CFnGjM 0"/>
              </a:rPr>
              <a:t>Recall</a:t>
            </a:r>
            <a:endParaRPr lang="en-US" dirty="0">
              <a:solidFill>
                <a:srgbClr val="191919"/>
              </a:solidFill>
              <a:effectLst/>
              <a:latin typeface="YADK4CFnGjM 0"/>
            </a:endParaRPr>
          </a:p>
          <a:p>
            <a:pPr lvl="1"/>
            <a:r>
              <a:rPr lang="en-US" b="0" i="0" u="none" strike="noStrike" dirty="0">
                <a:solidFill>
                  <a:schemeClr val="accent6"/>
                </a:solidFill>
                <a:effectLst/>
                <a:latin typeface="YADK4CFnGjM 0"/>
              </a:rPr>
              <a:t>Models:</a:t>
            </a:r>
            <a:r>
              <a:rPr lang="en-US" b="0" i="0" u="none" strike="noStrike" dirty="0">
                <a:solidFill>
                  <a:schemeClr val="accent5"/>
                </a:solidFill>
                <a:effectLst/>
                <a:latin typeface="YADK4CFnGjM 0"/>
              </a:rPr>
              <a:t> </a:t>
            </a:r>
            <a:r>
              <a:rPr lang="en-US" b="0" i="0" u="none" strike="noStrike" dirty="0">
                <a:solidFill>
                  <a:srgbClr val="191919"/>
                </a:solidFill>
                <a:effectLst/>
                <a:latin typeface="YADK4CFnGjM 0"/>
              </a:rPr>
              <a:t>7</a:t>
            </a:r>
            <a:endParaRPr lang="en-US" dirty="0">
              <a:solidFill>
                <a:srgbClr val="191919"/>
              </a:solidFill>
              <a:effectLst/>
              <a:latin typeface="YADK4CFnGjM 0"/>
            </a:endParaRPr>
          </a:p>
        </p:txBody>
      </p:sp>
    </p:spTree>
    <p:extLst>
      <p:ext uri="{BB962C8B-B14F-4D97-AF65-F5344CB8AC3E}">
        <p14:creationId xmlns:p14="http://schemas.microsoft.com/office/powerpoint/2010/main" val="261136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8" name="TextBox 7">
            <a:extLst>
              <a:ext uri="{FF2B5EF4-FFF2-40B4-BE49-F238E27FC236}">
                <a16:creationId xmlns="" xmlns:a16="http://schemas.microsoft.com/office/drawing/2014/main" id="{8DBDCBD9-03CC-431E-981C-E0242A4D6D4A}"/>
              </a:ext>
            </a:extLst>
          </p:cNvPr>
          <p:cNvSpPr txBox="1"/>
          <p:nvPr/>
        </p:nvSpPr>
        <p:spPr>
          <a:xfrm>
            <a:off x="609600" y="1331618"/>
            <a:ext cx="8153400" cy="461665"/>
          </a:xfrm>
          <a:prstGeom prst="rect">
            <a:avLst/>
          </a:prstGeom>
          <a:noFill/>
        </p:spPr>
        <p:txBody>
          <a:bodyPr wrap="square" rtlCol="0">
            <a:spAutoFit/>
          </a:bodyPr>
          <a:lstStyle/>
          <a:p>
            <a:r>
              <a:rPr lang="fr-FR" sz="2400" dirty="0" err="1">
                <a:latin typeface="Palatino Linotype" panose="02040502050505030304" pitchFamily="18" charset="0"/>
              </a:rPr>
              <a:t>Tree</a:t>
            </a:r>
            <a:r>
              <a:rPr lang="fr-FR" sz="2400" dirty="0">
                <a:latin typeface="Palatino Linotype" panose="02040502050505030304" pitchFamily="18" charset="0"/>
              </a:rPr>
              <a:t> classification</a:t>
            </a:r>
          </a:p>
        </p:txBody>
      </p:sp>
      <p:sp>
        <p:nvSpPr>
          <p:cNvPr id="9" name="TextBox 8">
            <a:extLst>
              <a:ext uri="{FF2B5EF4-FFF2-40B4-BE49-F238E27FC236}">
                <a16:creationId xmlns="" xmlns:a16="http://schemas.microsoft.com/office/drawing/2014/main" id="{ED069DB6-298D-459E-A784-33B41FA20649}"/>
              </a:ext>
            </a:extLst>
          </p:cNvPr>
          <p:cNvSpPr txBox="1"/>
          <p:nvPr/>
        </p:nvSpPr>
        <p:spPr>
          <a:xfrm>
            <a:off x="609600" y="2274323"/>
            <a:ext cx="3208256" cy="3323987"/>
          </a:xfrm>
          <a:prstGeom prst="rect">
            <a:avLst/>
          </a:prstGeom>
          <a:noFill/>
        </p:spPr>
        <p:txBody>
          <a:bodyPr wrap="square" rtlCol="0">
            <a:spAutoFit/>
          </a:bodyPr>
          <a:lstStyle/>
          <a:p>
            <a:pPr indent="269875" algn="just" rtl="0">
              <a:spcBef>
                <a:spcPts val="0"/>
              </a:spcBef>
              <a:spcAft>
                <a:spcPts val="0"/>
              </a:spcAft>
            </a:pPr>
            <a:r>
              <a:rPr lang="en-US" b="0" i="0" u="none" strike="noStrike" dirty="0" smtClean="0">
                <a:solidFill>
                  <a:srgbClr val="000000"/>
                </a:solidFill>
                <a:effectLst/>
                <a:latin typeface="Palatino Linotype" panose="02040502050505030304" pitchFamily="18" charset="0"/>
              </a:rPr>
              <a:t>The </a:t>
            </a:r>
            <a:r>
              <a:rPr lang="en-US" b="0" i="0" u="none" strike="noStrike" dirty="0">
                <a:solidFill>
                  <a:srgbClr val="000000"/>
                </a:solidFill>
                <a:effectLst/>
                <a:latin typeface="Palatino Linotype" panose="02040502050505030304" pitchFamily="18" charset="0"/>
              </a:rPr>
              <a:t>first analysis after pre-processing the database was tree classification or decision tree. For this analysis, all the variables in the pre-processed database were used and the decision tree shown in its first fifth levels the following variables in Table </a:t>
            </a:r>
            <a:r>
              <a:rPr lang="en-US" dirty="0">
                <a:solidFill>
                  <a:srgbClr val="000000"/>
                </a:solidFill>
                <a:latin typeface="Palatino Linotype" panose="02040502050505030304" pitchFamily="18" charset="0"/>
              </a:rPr>
              <a:t>1</a:t>
            </a:r>
            <a:r>
              <a:rPr lang="en-US" b="0" i="0" u="none" strike="noStrike" dirty="0">
                <a:solidFill>
                  <a:srgbClr val="000000"/>
                </a:solidFill>
                <a:effectLst/>
                <a:latin typeface="Palatino Linotype" panose="02040502050505030304" pitchFamily="18" charset="0"/>
              </a:rPr>
              <a:t>.</a:t>
            </a:r>
            <a:endParaRPr lang="en-US" b="0" dirty="0">
              <a:effectLst/>
            </a:endParaRPr>
          </a:p>
          <a:p>
            <a:r>
              <a:rPr lang="en-US" sz="2400" dirty="0"/>
              <a:t/>
            </a:r>
            <a:br>
              <a:rPr lang="en-US" sz="2400" dirty="0"/>
            </a:br>
            <a:endParaRPr lang="fr-FR" sz="2400" dirty="0">
              <a:latin typeface="Palatino Linotype" panose="02040502050505030304" pitchFamily="18" charset="0"/>
            </a:endParaRPr>
          </a:p>
        </p:txBody>
      </p:sp>
      <p:graphicFrame>
        <p:nvGraphicFramePr>
          <p:cNvPr id="2" name="Table 1">
            <a:extLst>
              <a:ext uri="{FF2B5EF4-FFF2-40B4-BE49-F238E27FC236}">
                <a16:creationId xmlns="" xmlns:a16="http://schemas.microsoft.com/office/drawing/2014/main" id="{8FAE425B-4716-4165-8476-633C2BD3AC52}"/>
              </a:ext>
            </a:extLst>
          </p:cNvPr>
          <p:cNvGraphicFramePr>
            <a:graphicFrameLocks noGrp="1"/>
          </p:cNvGraphicFramePr>
          <p:nvPr>
            <p:extLst>
              <p:ext uri="{D42A27DB-BD31-4B8C-83A1-F6EECF244321}">
                <p14:modId xmlns:p14="http://schemas.microsoft.com/office/powerpoint/2010/main" val="915918019"/>
              </p:ext>
            </p:extLst>
          </p:nvPr>
        </p:nvGraphicFramePr>
        <p:xfrm>
          <a:off x="5086859" y="2439101"/>
          <a:ext cx="2237768" cy="2756120"/>
        </p:xfrm>
        <a:graphic>
          <a:graphicData uri="http://schemas.openxmlformats.org/drawingml/2006/table">
            <a:tbl>
              <a:tblPr/>
              <a:tblGrid>
                <a:gridCol w="749084">
                  <a:extLst>
                    <a:ext uri="{9D8B030D-6E8A-4147-A177-3AD203B41FA5}">
                      <a16:colId xmlns="" xmlns:a16="http://schemas.microsoft.com/office/drawing/2014/main" val="1929450008"/>
                    </a:ext>
                  </a:extLst>
                </a:gridCol>
                <a:gridCol w="1488684">
                  <a:extLst>
                    <a:ext uri="{9D8B030D-6E8A-4147-A177-3AD203B41FA5}">
                      <a16:colId xmlns="" xmlns:a16="http://schemas.microsoft.com/office/drawing/2014/main" val="1739944589"/>
                    </a:ext>
                  </a:extLst>
                </a:gridCol>
              </a:tblGrid>
              <a:tr h="344515">
                <a:tc gridSpan="2">
                  <a:txBody>
                    <a:bodyPr/>
                    <a:lstStyle/>
                    <a:p>
                      <a:pPr algn="ctr" rtl="0" fontAlgn="ctr">
                        <a:spcBef>
                          <a:spcPts val="0"/>
                        </a:spcBef>
                        <a:spcAft>
                          <a:spcPts val="0"/>
                        </a:spcAft>
                      </a:pPr>
                      <a:r>
                        <a:rPr lang="en-US" sz="1000" b="1" i="0" u="none" strike="noStrike" dirty="0">
                          <a:solidFill>
                            <a:schemeClr val="accent6"/>
                          </a:solidFill>
                          <a:effectLst/>
                          <a:latin typeface="Palatino Linotype" panose="02040502050505030304" pitchFamily="18" charset="0"/>
                        </a:rPr>
                        <a:t>Target COPD</a:t>
                      </a:r>
                      <a:endParaRPr lang="en-US" dirty="0">
                        <a:solidFill>
                          <a:schemeClr val="accent6"/>
                        </a:solidFill>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778529726"/>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1</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Smoking habits</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30102216"/>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2</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Bradycardia</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74480315"/>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3</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Cholesterol</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13273205"/>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4</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Obesity</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1667049"/>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5</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TA_distolic</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03890219"/>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6</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Age</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86631564"/>
                  </a:ext>
                </a:extLst>
              </a:tr>
              <a:tr h="344515">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Level 7</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dirty="0">
                          <a:solidFill>
                            <a:srgbClr val="000000"/>
                          </a:solidFill>
                          <a:effectLst/>
                          <a:latin typeface="Palatino Linotype" panose="02040502050505030304" pitchFamily="18" charset="0"/>
                        </a:rPr>
                        <a:t>LDL levels</a:t>
                      </a:r>
                      <a:endParaRPr lang="en-US" dirty="0">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31663256"/>
                  </a:ext>
                </a:extLst>
              </a:tr>
            </a:tbl>
          </a:graphicData>
        </a:graphic>
      </p:graphicFrame>
      <p:sp>
        <p:nvSpPr>
          <p:cNvPr id="11" name="TextBox 10">
            <a:extLst>
              <a:ext uri="{FF2B5EF4-FFF2-40B4-BE49-F238E27FC236}">
                <a16:creationId xmlns="" xmlns:a16="http://schemas.microsoft.com/office/drawing/2014/main" id="{FC9C5B5E-2259-440D-97D6-6FD1631368DC}"/>
              </a:ext>
            </a:extLst>
          </p:cNvPr>
          <p:cNvSpPr txBox="1"/>
          <p:nvPr/>
        </p:nvSpPr>
        <p:spPr>
          <a:xfrm>
            <a:off x="5025428" y="2032838"/>
            <a:ext cx="2360629" cy="276999"/>
          </a:xfrm>
          <a:prstGeom prst="rect">
            <a:avLst/>
          </a:prstGeom>
          <a:noFill/>
        </p:spPr>
        <p:txBody>
          <a:bodyPr wrap="square">
            <a:spAutoFit/>
          </a:bodyPr>
          <a:lstStyle/>
          <a:p>
            <a:r>
              <a:rPr lang="en-US" sz="1200" b="1" i="0" u="none" strike="noStrike" dirty="0">
                <a:solidFill>
                  <a:srgbClr val="000000"/>
                </a:solidFill>
                <a:effectLst/>
                <a:latin typeface="Palatino Linotype" panose="02040502050505030304" pitchFamily="18" charset="0"/>
              </a:rPr>
              <a:t>Table 1.</a:t>
            </a:r>
            <a:r>
              <a:rPr lang="en-US" sz="1200" b="0" i="0" u="none" strike="noStrike" dirty="0">
                <a:solidFill>
                  <a:srgbClr val="000000"/>
                </a:solidFill>
                <a:effectLst/>
                <a:latin typeface="Palatino Linotype" panose="02040502050505030304" pitchFamily="18" charset="0"/>
              </a:rPr>
              <a:t> Decision tree variables</a:t>
            </a:r>
            <a:endParaRPr lang="en-US" sz="1200" dirty="0"/>
          </a:p>
        </p:txBody>
      </p:sp>
    </p:spTree>
    <p:extLst>
      <p:ext uri="{BB962C8B-B14F-4D97-AF65-F5344CB8AC3E}">
        <p14:creationId xmlns:p14="http://schemas.microsoft.com/office/powerpoint/2010/main" val="188522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8" name="TextBox 7">
            <a:extLst>
              <a:ext uri="{FF2B5EF4-FFF2-40B4-BE49-F238E27FC236}">
                <a16:creationId xmlns="" xmlns:a16="http://schemas.microsoft.com/office/drawing/2014/main" id="{8DBDCBD9-03CC-431E-981C-E0242A4D6D4A}"/>
              </a:ext>
            </a:extLst>
          </p:cNvPr>
          <p:cNvSpPr txBox="1"/>
          <p:nvPr/>
        </p:nvSpPr>
        <p:spPr>
          <a:xfrm>
            <a:off x="609600" y="1331618"/>
            <a:ext cx="8153400" cy="461665"/>
          </a:xfrm>
          <a:prstGeom prst="rect">
            <a:avLst/>
          </a:prstGeom>
          <a:noFill/>
        </p:spPr>
        <p:txBody>
          <a:bodyPr wrap="square" rtlCol="0">
            <a:spAutoFit/>
          </a:bodyPr>
          <a:lstStyle/>
          <a:p>
            <a:r>
              <a:rPr lang="fr-FR" sz="2400" dirty="0">
                <a:latin typeface="Palatino Linotype" panose="02040502050505030304" pitchFamily="18" charset="0"/>
              </a:rPr>
              <a:t>Cross-validation</a:t>
            </a:r>
          </a:p>
        </p:txBody>
      </p:sp>
      <p:sp>
        <p:nvSpPr>
          <p:cNvPr id="9" name="TextBox 8">
            <a:extLst>
              <a:ext uri="{FF2B5EF4-FFF2-40B4-BE49-F238E27FC236}">
                <a16:creationId xmlns="" xmlns:a16="http://schemas.microsoft.com/office/drawing/2014/main" id="{ED069DB6-298D-459E-A784-33B41FA20649}"/>
              </a:ext>
            </a:extLst>
          </p:cNvPr>
          <p:cNvSpPr txBox="1"/>
          <p:nvPr/>
        </p:nvSpPr>
        <p:spPr>
          <a:xfrm>
            <a:off x="609600" y="2274323"/>
            <a:ext cx="3208256" cy="4154984"/>
          </a:xfrm>
          <a:prstGeom prst="rect">
            <a:avLst/>
          </a:prstGeom>
          <a:noFill/>
        </p:spPr>
        <p:txBody>
          <a:bodyPr wrap="square" rtlCol="0">
            <a:spAutoFit/>
          </a:bodyPr>
          <a:lstStyle/>
          <a:p>
            <a:pPr indent="269875" algn="just" rtl="0">
              <a:spcBef>
                <a:spcPts val="0"/>
              </a:spcBef>
              <a:spcAft>
                <a:spcPts val="0"/>
              </a:spcAft>
            </a:pPr>
            <a:r>
              <a:rPr lang="en-US" sz="1800" b="0" i="0" u="none" strike="noStrike" dirty="0">
                <a:solidFill>
                  <a:srgbClr val="000000"/>
                </a:solidFill>
                <a:effectLst/>
                <a:latin typeface="Palatino Linotype" panose="02040502050505030304" pitchFamily="18" charset="0"/>
              </a:rPr>
              <a:t>After the selection of the top-five variables, other features throwed by the decision tree were used iteratively and using cross validation. The combination with higher scores was selected as the dataset with important variables related to COPD. The highest scores are shown in Table 2.</a:t>
            </a:r>
            <a:endParaRPr lang="en-US" b="0" dirty="0">
              <a:effectLst/>
            </a:endParaRPr>
          </a:p>
          <a:p>
            <a:r>
              <a:rPr lang="en-US" dirty="0"/>
              <a:t/>
            </a:r>
            <a:br>
              <a:rPr lang="en-US" dirty="0"/>
            </a:br>
            <a:r>
              <a:rPr lang="en-US" sz="2400" dirty="0"/>
              <a:t/>
            </a:r>
            <a:br>
              <a:rPr lang="en-US" sz="2400" dirty="0"/>
            </a:br>
            <a:endParaRPr lang="fr-FR" sz="2400" dirty="0">
              <a:latin typeface="Palatino Linotype" panose="02040502050505030304" pitchFamily="18" charset="0"/>
            </a:endParaRPr>
          </a:p>
        </p:txBody>
      </p:sp>
      <p:sp>
        <p:nvSpPr>
          <p:cNvPr id="11" name="TextBox 10">
            <a:extLst>
              <a:ext uri="{FF2B5EF4-FFF2-40B4-BE49-F238E27FC236}">
                <a16:creationId xmlns="" xmlns:a16="http://schemas.microsoft.com/office/drawing/2014/main" id="{FC9C5B5E-2259-440D-97D6-6FD1631368DC}"/>
              </a:ext>
            </a:extLst>
          </p:cNvPr>
          <p:cNvSpPr txBox="1"/>
          <p:nvPr/>
        </p:nvSpPr>
        <p:spPr>
          <a:xfrm>
            <a:off x="5025428" y="2032838"/>
            <a:ext cx="2360629" cy="461665"/>
          </a:xfrm>
          <a:prstGeom prst="rect">
            <a:avLst/>
          </a:prstGeom>
          <a:noFill/>
        </p:spPr>
        <p:txBody>
          <a:bodyPr wrap="square">
            <a:spAutoFit/>
          </a:bodyPr>
          <a:lstStyle/>
          <a:p>
            <a:pPr algn="ctr"/>
            <a:r>
              <a:rPr lang="en-US" sz="1200" b="1" i="0" u="none" strike="noStrike" dirty="0">
                <a:solidFill>
                  <a:srgbClr val="000000"/>
                </a:solidFill>
                <a:effectLst/>
                <a:latin typeface="Palatino Linotype" panose="02040502050505030304" pitchFamily="18" charset="0"/>
              </a:rPr>
              <a:t>Table </a:t>
            </a:r>
            <a:r>
              <a:rPr lang="en-US" sz="1200" b="1" dirty="0">
                <a:solidFill>
                  <a:srgbClr val="000000"/>
                </a:solidFill>
                <a:latin typeface="Palatino Linotype" panose="02040502050505030304" pitchFamily="18" charset="0"/>
              </a:rPr>
              <a:t>2</a:t>
            </a:r>
            <a:r>
              <a:rPr lang="en-US" sz="1200" b="1" i="0" u="none" strike="noStrike" dirty="0">
                <a:solidFill>
                  <a:srgbClr val="000000"/>
                </a:solidFill>
                <a:effectLst/>
                <a:latin typeface="Palatino Linotype" panose="02040502050505030304" pitchFamily="18" charset="0"/>
              </a:rPr>
              <a:t>.</a:t>
            </a:r>
            <a:r>
              <a:rPr lang="en-US" sz="1200" b="0" i="0" u="none" strike="noStrike" dirty="0">
                <a:solidFill>
                  <a:srgbClr val="000000"/>
                </a:solidFill>
                <a:effectLst/>
                <a:latin typeface="Palatino Linotype" panose="02040502050505030304" pitchFamily="18" charset="0"/>
              </a:rPr>
              <a:t> Highest scores from dataset.</a:t>
            </a:r>
            <a:endParaRPr lang="en-US" sz="1200" dirty="0"/>
          </a:p>
        </p:txBody>
      </p:sp>
      <p:graphicFrame>
        <p:nvGraphicFramePr>
          <p:cNvPr id="3" name="Table 2">
            <a:extLst>
              <a:ext uri="{FF2B5EF4-FFF2-40B4-BE49-F238E27FC236}">
                <a16:creationId xmlns="" xmlns:a16="http://schemas.microsoft.com/office/drawing/2014/main" id="{8C8EC346-FBE2-4E8E-85FE-F0730E692990}"/>
              </a:ext>
            </a:extLst>
          </p:cNvPr>
          <p:cNvGraphicFramePr>
            <a:graphicFrameLocks noGrp="1"/>
          </p:cNvGraphicFramePr>
          <p:nvPr>
            <p:extLst>
              <p:ext uri="{D42A27DB-BD31-4B8C-83A1-F6EECF244321}">
                <p14:modId xmlns:p14="http://schemas.microsoft.com/office/powerpoint/2010/main" val="3895279555"/>
              </p:ext>
            </p:extLst>
          </p:nvPr>
        </p:nvGraphicFramePr>
        <p:xfrm>
          <a:off x="4775305" y="2551882"/>
          <a:ext cx="2987040" cy="2540000"/>
        </p:xfrm>
        <a:graphic>
          <a:graphicData uri="http://schemas.openxmlformats.org/drawingml/2006/table">
            <a:tbl>
              <a:tblPr/>
              <a:tblGrid>
                <a:gridCol w="1051560">
                  <a:extLst>
                    <a:ext uri="{9D8B030D-6E8A-4147-A177-3AD203B41FA5}">
                      <a16:colId xmlns="" xmlns:a16="http://schemas.microsoft.com/office/drawing/2014/main" val="310182060"/>
                    </a:ext>
                  </a:extLst>
                </a:gridCol>
                <a:gridCol w="441960">
                  <a:extLst>
                    <a:ext uri="{9D8B030D-6E8A-4147-A177-3AD203B41FA5}">
                      <a16:colId xmlns="" xmlns:a16="http://schemas.microsoft.com/office/drawing/2014/main" val="963372097"/>
                    </a:ext>
                  </a:extLst>
                </a:gridCol>
                <a:gridCol w="746760">
                  <a:extLst>
                    <a:ext uri="{9D8B030D-6E8A-4147-A177-3AD203B41FA5}">
                      <a16:colId xmlns="" xmlns:a16="http://schemas.microsoft.com/office/drawing/2014/main" val="753884303"/>
                    </a:ext>
                  </a:extLst>
                </a:gridCol>
                <a:gridCol w="746760">
                  <a:extLst>
                    <a:ext uri="{9D8B030D-6E8A-4147-A177-3AD203B41FA5}">
                      <a16:colId xmlns="" xmlns:a16="http://schemas.microsoft.com/office/drawing/2014/main" val="456930743"/>
                    </a:ext>
                  </a:extLst>
                </a:gridCol>
              </a:tblGrid>
              <a:tr h="0">
                <a:tc>
                  <a:txBody>
                    <a:bodyPr/>
                    <a:lstStyle/>
                    <a:p>
                      <a:pPr algn="ctr" rtl="0" fontAlgn="ctr">
                        <a:spcBef>
                          <a:spcPts val="0"/>
                        </a:spcBef>
                        <a:spcAft>
                          <a:spcPts val="0"/>
                        </a:spcAft>
                      </a:pPr>
                      <a:r>
                        <a:rPr lang="en-US" sz="1000" b="1" i="0" u="none" strike="noStrike" dirty="0">
                          <a:solidFill>
                            <a:schemeClr val="accent6"/>
                          </a:solidFill>
                          <a:effectLst/>
                          <a:latin typeface="Palatino Linotype" panose="02040502050505030304" pitchFamily="18" charset="0"/>
                        </a:rPr>
                        <a:t>Model</a:t>
                      </a:r>
                      <a:endParaRPr lang="en-US" dirty="0">
                        <a:solidFill>
                          <a:schemeClr val="accent6"/>
                        </a:solidFill>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dirty="0">
                          <a:solidFill>
                            <a:schemeClr val="accent6"/>
                          </a:solidFill>
                          <a:effectLst/>
                          <a:latin typeface="Palatino Linotype" panose="02040502050505030304" pitchFamily="18" charset="0"/>
                        </a:rPr>
                        <a:t>ACC</a:t>
                      </a:r>
                      <a:endParaRPr lang="en-US" dirty="0">
                        <a:solidFill>
                          <a:schemeClr val="accent6"/>
                        </a:solidFill>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dirty="0">
                          <a:solidFill>
                            <a:schemeClr val="accent6"/>
                          </a:solidFill>
                          <a:effectLst/>
                          <a:latin typeface="Palatino Linotype" panose="02040502050505030304" pitchFamily="18" charset="0"/>
                        </a:rPr>
                        <a:t>F1</a:t>
                      </a:r>
                      <a:endParaRPr lang="en-US" dirty="0">
                        <a:solidFill>
                          <a:schemeClr val="accent6"/>
                        </a:solidFill>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dirty="0">
                          <a:solidFill>
                            <a:schemeClr val="accent6"/>
                          </a:solidFill>
                          <a:effectLst/>
                          <a:latin typeface="Palatino Linotype" panose="02040502050505030304" pitchFamily="18" charset="0"/>
                        </a:rPr>
                        <a:t>Precision</a:t>
                      </a:r>
                      <a:endParaRPr lang="en-US" dirty="0">
                        <a:solidFill>
                          <a:schemeClr val="accent6"/>
                        </a:solidFill>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49556752"/>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kNN</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0.799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0.729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0.749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568498"/>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Tree</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0.865</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0.851</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0.869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71685610"/>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SVM</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0.835</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0.826</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0.859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8840943"/>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Random Forest</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0.878</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0.875</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0.883</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35109421"/>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Neural Network</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0.873</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0.873</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0.869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16973734"/>
                  </a:ext>
                </a:extLst>
              </a:tr>
              <a:tr h="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Logistic Regression</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sng">
                          <a:solidFill>
                            <a:srgbClr val="000000"/>
                          </a:solidFill>
                          <a:effectLst/>
                          <a:latin typeface="Palatino Linotype" panose="02040502050505030304" pitchFamily="18" charset="0"/>
                        </a:rPr>
                        <a:t>0.900</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sng">
                          <a:solidFill>
                            <a:srgbClr val="000000"/>
                          </a:solidFill>
                          <a:effectLst/>
                          <a:latin typeface="Palatino Linotype" panose="02040502050505030304" pitchFamily="18" charset="0"/>
                        </a:rPr>
                        <a:t>0.899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sng">
                          <a:solidFill>
                            <a:srgbClr val="000000"/>
                          </a:solidFill>
                          <a:effectLst/>
                          <a:latin typeface="Palatino Linotype" panose="02040502050505030304" pitchFamily="18" charset="0"/>
                        </a:rPr>
                        <a:t>0.870</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85517667"/>
                  </a:ext>
                </a:extLst>
              </a:tr>
              <a:tr h="161290">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AdaBoost</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0.862</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a:solidFill>
                            <a:srgbClr val="000000"/>
                          </a:solidFill>
                          <a:effectLst/>
                          <a:latin typeface="Palatino Linotype" panose="02040502050505030304" pitchFamily="18" charset="0"/>
                        </a:rPr>
                        <a:t>0.869</a:t>
                      </a:r>
                      <a:endParaRPr lang="en-US">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000" b="1" i="0" u="none" strike="noStrike" dirty="0">
                          <a:solidFill>
                            <a:srgbClr val="000000"/>
                          </a:solidFill>
                          <a:effectLst/>
                          <a:latin typeface="Palatino Linotype" panose="02040502050505030304" pitchFamily="18" charset="0"/>
                        </a:rPr>
                        <a:t>0.873</a:t>
                      </a:r>
                      <a:endParaRPr lang="en-US" dirty="0">
                        <a:effectLst/>
                      </a:endParaRPr>
                    </a:p>
                  </a:txBody>
                  <a:tcPr marL="63500" marR="63500" marT="63500" marB="635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4078660"/>
                  </a:ext>
                </a:extLst>
              </a:tr>
            </a:tbl>
          </a:graphicData>
        </a:graphic>
      </p:graphicFrame>
      <p:sp>
        <p:nvSpPr>
          <p:cNvPr id="7" name="Rectangle 1">
            <a:extLst>
              <a:ext uri="{FF2B5EF4-FFF2-40B4-BE49-F238E27FC236}">
                <a16:creationId xmlns="" xmlns:a16="http://schemas.microsoft.com/office/drawing/2014/main" id="{10B7B0F8-0EFF-44F1-8766-22F62CC7A00E}"/>
              </a:ext>
            </a:extLst>
          </p:cNvPr>
          <p:cNvSpPr>
            <a:spLocks noChangeArrowheads="1"/>
          </p:cNvSpPr>
          <p:nvPr/>
        </p:nvSpPr>
        <p:spPr bwMode="auto">
          <a:xfrm>
            <a:off x="4774988" y="2552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33577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9</a:t>
            </a:fld>
            <a:endParaRPr lang="fr-FR">
              <a:latin typeface="Palatino Linotype" panose="02040502050505030304" pitchFamily="18" charset="0"/>
            </a:endParaRPr>
          </a:p>
        </p:txBody>
      </p:sp>
      <p:pic>
        <p:nvPicPr>
          <p:cNvPr id="6" name="Picture 5">
            <a:extLst>
              <a:ext uri="{FF2B5EF4-FFF2-40B4-BE49-F238E27FC236}">
                <a16:creationId xmlns="" xmlns:a16="http://schemas.microsoft.com/office/drawing/2014/main" id="{A527956D-CE40-4AFE-BA30-14CC447504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8" name="TextBox 7">
            <a:extLst>
              <a:ext uri="{FF2B5EF4-FFF2-40B4-BE49-F238E27FC236}">
                <a16:creationId xmlns="" xmlns:a16="http://schemas.microsoft.com/office/drawing/2014/main" id="{8DBDCBD9-03CC-431E-981C-E0242A4D6D4A}"/>
              </a:ext>
            </a:extLst>
          </p:cNvPr>
          <p:cNvSpPr txBox="1"/>
          <p:nvPr/>
        </p:nvSpPr>
        <p:spPr>
          <a:xfrm>
            <a:off x="609600" y="1331618"/>
            <a:ext cx="8153400" cy="461665"/>
          </a:xfrm>
          <a:prstGeom prst="rect">
            <a:avLst/>
          </a:prstGeom>
          <a:noFill/>
        </p:spPr>
        <p:txBody>
          <a:bodyPr wrap="square" rtlCol="0">
            <a:spAutoFit/>
          </a:bodyPr>
          <a:lstStyle/>
          <a:p>
            <a:r>
              <a:rPr lang="fr-FR" sz="2400" dirty="0">
                <a:latin typeface="Palatino Linotype" panose="02040502050505030304" pitchFamily="18" charset="0"/>
              </a:rPr>
              <a:t>Cross-validation</a:t>
            </a:r>
          </a:p>
        </p:txBody>
      </p:sp>
      <p:sp>
        <p:nvSpPr>
          <p:cNvPr id="9" name="TextBox 8">
            <a:extLst>
              <a:ext uri="{FF2B5EF4-FFF2-40B4-BE49-F238E27FC236}">
                <a16:creationId xmlns="" xmlns:a16="http://schemas.microsoft.com/office/drawing/2014/main" id="{ED069DB6-298D-459E-A784-33B41FA20649}"/>
              </a:ext>
            </a:extLst>
          </p:cNvPr>
          <p:cNvSpPr txBox="1"/>
          <p:nvPr/>
        </p:nvSpPr>
        <p:spPr>
          <a:xfrm>
            <a:off x="609600" y="1793283"/>
            <a:ext cx="8063060" cy="5365571"/>
          </a:xfrm>
          <a:prstGeom prst="rect">
            <a:avLst/>
          </a:prstGeom>
          <a:noFill/>
        </p:spPr>
        <p:txBody>
          <a:bodyPr wrap="square" rtlCol="0">
            <a:spAutoFit/>
          </a:bodyPr>
          <a:lstStyle/>
          <a:p>
            <a:pPr algn="just"/>
            <a:r>
              <a:rPr lang="en-US" sz="1800" b="0" i="0" u="none" strike="noStrike" dirty="0">
                <a:solidFill>
                  <a:srgbClr val="000000"/>
                </a:solidFill>
                <a:effectLst/>
                <a:latin typeface="Palatino Linotype" panose="02040502050505030304" pitchFamily="18" charset="0"/>
              </a:rPr>
              <a:t>As seen in Table 2, the analysis revealed that the Logistic Regression algorithm got the highest scores with an accuracy of 0.900, an F1 of 0.899, and a precision of 0.870.These scores were given by using the following variables:</a:t>
            </a:r>
            <a:endParaRPr lang="en-US" dirty="0"/>
          </a:p>
          <a:p>
            <a:pPr algn="just" rtl="0">
              <a:spcBef>
                <a:spcPts val="0"/>
              </a:spcBef>
              <a:spcAft>
                <a:spcPts val="0"/>
              </a:spcAft>
            </a:pPr>
            <a:endParaRPr lang="en-US" sz="1800" b="0" i="0" u="none" strike="noStrike" dirty="0">
              <a:solidFill>
                <a:srgbClr val="000000"/>
              </a:solidFill>
              <a:effectLst/>
              <a:latin typeface="Palatino Linotype" panose="02040502050505030304" pitchFamily="18" charset="0"/>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TA </a:t>
            </a:r>
            <a:r>
              <a:rPr lang="en-US" sz="1800" b="0" i="0" u="none" strike="noStrike" dirty="0" err="1">
                <a:solidFill>
                  <a:srgbClr val="000000"/>
                </a:solidFill>
                <a:effectLst/>
                <a:latin typeface="Palatino Linotype" panose="02040502050505030304" pitchFamily="18" charset="0"/>
              </a:rPr>
              <a:t>dist</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Cholesterol levels</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LDL levels</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Dyslipidemia</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Bradycardia</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Venous Insufficiency</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Systolic Dysfunction</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Cardiac Arrhythmia</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Vasomotor Headache</a:t>
            </a:r>
            <a:endParaRPr lang="en-US" sz="1800" b="0" i="0" u="none" strike="noStrike" dirty="0">
              <a:solidFill>
                <a:srgbClr val="000000"/>
              </a:solidFill>
              <a:effectLst/>
              <a:latin typeface="Noto Sans Symbols"/>
            </a:endParaRP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Smoking habits</a:t>
            </a:r>
            <a:endParaRPr lang="en-US" sz="1800" b="0" i="0" u="none" strike="noStrike" dirty="0">
              <a:solidFill>
                <a:srgbClr val="000000"/>
              </a:solidFill>
              <a:effectLst/>
              <a:latin typeface="Noto Sans Symbols"/>
            </a:endParaRPr>
          </a:p>
          <a:p>
            <a:pPr marL="457200" rtl="0" fontAlgn="base">
              <a:spcBef>
                <a:spcPts val="0"/>
              </a:spcBef>
              <a:spcAft>
                <a:spcPts val="800"/>
              </a:spcAft>
              <a:buFont typeface="Arial" panose="020B0604020202020204" pitchFamily="34" charset="0"/>
              <a:buChar char="•"/>
            </a:pPr>
            <a:r>
              <a:rPr lang="en-US" sz="1800" b="0" i="0" u="none" strike="noStrike" dirty="0">
                <a:solidFill>
                  <a:srgbClr val="000000"/>
                </a:solidFill>
                <a:effectLst/>
                <a:latin typeface="Palatino Linotype" panose="02040502050505030304" pitchFamily="18" charset="0"/>
              </a:rPr>
              <a:t>Esophageal Achalasia</a:t>
            </a:r>
            <a:endParaRPr lang="en-US" sz="1800" b="0" i="0" u="none" strike="noStrike" dirty="0">
              <a:solidFill>
                <a:srgbClr val="000000"/>
              </a:solidFill>
              <a:effectLst/>
              <a:latin typeface="Noto Sans Symbols"/>
            </a:endParaRPr>
          </a:p>
          <a:p>
            <a:r>
              <a:rPr lang="en-US" dirty="0"/>
              <a:t/>
            </a:r>
            <a:br>
              <a:rPr lang="en-US" dirty="0"/>
            </a:br>
            <a:r>
              <a:rPr lang="en-US" sz="2400" dirty="0"/>
              <a:t/>
            </a:r>
            <a:br>
              <a:rPr lang="en-US" sz="2400" dirty="0"/>
            </a:br>
            <a:endParaRPr lang="fr-FR" sz="2400" dirty="0">
              <a:latin typeface="Palatino Linotype" panose="02040502050505030304" pitchFamily="18" charset="0"/>
            </a:endParaRPr>
          </a:p>
        </p:txBody>
      </p:sp>
      <p:sp>
        <p:nvSpPr>
          <p:cNvPr id="7" name="Rectangle 1">
            <a:extLst>
              <a:ext uri="{FF2B5EF4-FFF2-40B4-BE49-F238E27FC236}">
                <a16:creationId xmlns="" xmlns:a16="http://schemas.microsoft.com/office/drawing/2014/main" id="{10B7B0F8-0EFF-44F1-8766-22F62CC7A00E}"/>
              </a:ext>
            </a:extLst>
          </p:cNvPr>
          <p:cNvSpPr>
            <a:spLocks noChangeArrowheads="1"/>
          </p:cNvSpPr>
          <p:nvPr/>
        </p:nvSpPr>
        <p:spPr bwMode="auto">
          <a:xfrm>
            <a:off x="4774988" y="2552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196741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708</TotalTime>
  <Words>971</Words>
  <Application>Microsoft Office PowerPoint</Application>
  <PresentationFormat>On-screen Show (4:3)</PresentationFormat>
  <Paragraphs>169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vt:lpstr>
      <vt:lpstr>Noto Sans Symbols</vt:lpstr>
      <vt:lpstr>Palatino Linotype</vt:lpstr>
      <vt:lpstr>YADK4CFnGjM 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Christian Castillo</cp:lastModifiedBy>
  <cp:revision>73</cp:revision>
  <dcterms:created xsi:type="dcterms:W3CDTF">2017-05-27T02:37:01Z</dcterms:created>
  <dcterms:modified xsi:type="dcterms:W3CDTF">2021-11-02T17:59:44Z</dcterms:modified>
</cp:coreProperties>
</file>