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Bowl of salad with fried rice, boiled eggs, and chopsticks"/>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25" name="Bowl with salmon cakes, salad, and hummus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26" name="Bowl of pappardelle pasta with parsley butter, roasted hazelnuts, and shaved parmesan chees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bowl of salad with fried rice, boiled eggs, and chopsticks"/>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ummus"/>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Bowl of pappardelle pasta with parsley butter, roasted hazelnuts, and shaved parmesan cheese"/>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8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8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7.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 Id="rId3" Type="http://schemas.openxmlformats.org/officeDocument/2006/relationships/image" Target="../media/image3.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jpeg"/><Relationship Id="rId3" Type="http://schemas.openxmlformats.org/officeDocument/2006/relationships/image" Target="../media/image5.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7.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pn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Louka Kovatsevits…"/>
          <p:cNvSpPr txBox="1"/>
          <p:nvPr>
            <p:ph type="body" idx="21"/>
          </p:nvPr>
        </p:nvSpPr>
        <p:spPr>
          <a:xfrm>
            <a:off x="2186391" y="6494970"/>
            <a:ext cx="11081853" cy="6097380"/>
          </a:xfrm>
          <a:prstGeom prst="rect">
            <a:avLst/>
          </a:prstGeom>
          <a:extLst>
            <a:ext uri="{C572A759-6A51-4108-AA02-DFA0A04FC94B}">
              <ma14:wrappingTextBoxFlag xmlns:ma14="http://schemas.microsoft.com/office/mac/drawingml/2011/main" val="1"/>
            </a:ext>
          </a:extLst>
        </p:spPr>
        <p:txBody>
          <a:bodyPr/>
          <a:lstStyle/>
          <a:p>
            <a:pPr>
              <a:defRPr sz="5100"/>
            </a:pPr>
            <a:r>
              <a:t>Louka Kovatsevits</a:t>
            </a:r>
          </a:p>
          <a:p>
            <a:pPr>
              <a:defRPr sz="5100"/>
            </a:pPr>
            <a:r>
              <a:t>University of Aberdeen</a:t>
            </a:r>
          </a:p>
          <a:p>
            <a:pPr>
              <a:defRPr sz="5100"/>
            </a:pPr>
            <a:r>
              <a:t>Email: l.kovatsevits.19@abdn.ac.uk</a:t>
            </a:r>
          </a:p>
          <a:p>
            <a:pPr>
              <a:defRPr sz="5100"/>
            </a:pPr>
          </a:p>
          <a:p>
            <a:pPr>
              <a:defRPr sz="5100"/>
            </a:pPr>
          </a:p>
          <a:p>
            <a:pPr>
              <a:defRPr sz="5100"/>
            </a:pPr>
          </a:p>
        </p:txBody>
      </p:sp>
      <p:sp>
        <p:nvSpPr>
          <p:cNvPr id="152" name="Optimal Tuning of Natural Frequency to Mitigate Multipath Propagation Interference in Multiuser Chaotic Communication"/>
          <p:cNvSpPr txBox="1"/>
          <p:nvPr>
            <p:ph type="ctrTitle"/>
          </p:nvPr>
        </p:nvSpPr>
        <p:spPr>
          <a:xfrm>
            <a:off x="1050604" y="726557"/>
            <a:ext cx="21971004" cy="4648201"/>
          </a:xfrm>
          <a:prstGeom prst="rect">
            <a:avLst/>
          </a:prstGeom>
        </p:spPr>
        <p:txBody>
          <a:bodyPr/>
          <a:lstStyle/>
          <a:p>
            <a:pPr lvl="1" indent="338327" algn="ctr" defTabSz="1804370">
              <a:defRPr spc="-171" sz="8584"/>
            </a:pPr>
            <a:r>
              <a:t>Optimal Tuning of Natural Frequency to Mitigate Multipath Propagation Interference in Multiuser Chaotic Communication </a:t>
            </a:r>
          </a:p>
        </p:txBody>
      </p:sp>
      <p:sp>
        <p:nvSpPr>
          <p:cNvPr id="153" name="Murilo Da Silva Baptista…"/>
          <p:cNvSpPr txBox="1"/>
          <p:nvPr/>
        </p:nvSpPr>
        <p:spPr>
          <a:xfrm>
            <a:off x="14933616" y="6524460"/>
            <a:ext cx="7344411" cy="24072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825500">
              <a:defRPr b="1" sz="5000">
                <a:solidFill>
                  <a:srgbClr val="000000"/>
                </a:solidFill>
              </a:defRPr>
            </a:pPr>
            <a:r>
              <a:t>Murilo Da Silva Baptista</a:t>
            </a:r>
          </a:p>
          <a:p>
            <a:pPr algn="l" defTabSz="825500">
              <a:defRPr b="1" sz="5000">
                <a:solidFill>
                  <a:srgbClr val="000000"/>
                </a:solidFill>
              </a:defRPr>
            </a:pPr>
            <a:r>
              <a:t>University of Aberdeen</a:t>
            </a:r>
          </a:p>
          <a:p>
            <a:pPr algn="l" defTabSz="825500">
              <a:defRPr b="1" sz="5000">
                <a:solidFill>
                  <a:srgbClr val="000000"/>
                </a:solidFill>
              </a:defRPr>
            </a:pPr>
            <a:r>
              <a:t>  </a:t>
            </a:r>
          </a:p>
        </p:txBody>
      </p:sp>
      <p:pic>
        <p:nvPicPr>
          <p:cNvPr id="154" name="university-of-aberdeen-logo.jpg" descr="university-of-aberdeen-logo.jpg"/>
          <p:cNvPicPr>
            <a:picLocks noChangeAspect="1"/>
          </p:cNvPicPr>
          <p:nvPr/>
        </p:nvPicPr>
        <p:blipFill>
          <a:blip r:embed="rId2">
            <a:extLst/>
          </a:blip>
          <a:stretch>
            <a:fillRect/>
          </a:stretch>
        </p:blipFill>
        <p:spPr>
          <a:xfrm>
            <a:off x="18248405" y="11087095"/>
            <a:ext cx="4885294" cy="1829102"/>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1" name="noiseandmult.png" descr="noiseandmult.png"/>
          <p:cNvPicPr>
            <a:picLocks noChangeAspect="1"/>
          </p:cNvPicPr>
          <p:nvPr/>
        </p:nvPicPr>
        <p:blipFill>
          <a:blip r:embed="rId2">
            <a:extLst/>
          </a:blip>
          <a:stretch>
            <a:fillRect/>
          </a:stretch>
        </p:blipFill>
        <p:spPr>
          <a:xfrm>
            <a:off x="8896235" y="1969708"/>
            <a:ext cx="15516010" cy="9776584"/>
          </a:xfrm>
          <a:prstGeom prst="rect">
            <a:avLst/>
          </a:prstGeom>
          <a:ln w="12700">
            <a:miter lim="400000"/>
          </a:ln>
        </p:spPr>
      </p:pic>
      <p:sp>
        <p:nvSpPr>
          <p:cNvPr id="202" name="We wish to understand multi path…"/>
          <p:cNvSpPr txBox="1"/>
          <p:nvPr/>
        </p:nvSpPr>
        <p:spPr>
          <a:xfrm>
            <a:off x="615605" y="3083214"/>
            <a:ext cx="8042407" cy="37449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000"/>
            </a:pPr>
            <a:r>
              <a:t> We wish to understand multi path </a:t>
            </a:r>
          </a:p>
          <a:p>
            <a:pPr algn="l">
              <a:defRPr sz="4000"/>
            </a:pPr>
            <a:r>
              <a:t>propagation in depth and find ways to improve </a:t>
            </a:r>
          </a:p>
          <a:p>
            <a:pPr algn="l">
              <a:defRPr sz="4000"/>
            </a:pPr>
            <a:r>
              <a:t>communication affected by it.</a:t>
            </a:r>
          </a:p>
          <a:p>
            <a:pPr algn="l">
              <a:defRPr sz="4000"/>
            </a:pPr>
          </a:p>
        </p:txBody>
      </p:sp>
      <p:sp>
        <p:nvSpPr>
          <p:cNvPr id="203" name="Which variables affect it?…"/>
          <p:cNvSpPr txBox="1"/>
          <p:nvPr/>
        </p:nvSpPr>
        <p:spPr>
          <a:xfrm>
            <a:off x="497205" y="6926239"/>
            <a:ext cx="7933335" cy="37449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04800" indent="-304800" algn="l">
              <a:buSzPct val="123000"/>
              <a:buChar char="•"/>
              <a:defRPr sz="4000"/>
            </a:pPr>
            <a:r>
              <a:t> Which variables affect it?</a:t>
            </a:r>
          </a:p>
          <a:p>
            <a:pPr marL="304800" indent="-304800" algn="l">
              <a:buSzPct val="123000"/>
              <a:buChar char="•"/>
              <a:defRPr sz="4000"/>
            </a:pPr>
            <a:r>
              <a:t> What are the best and worst cases of multi path?</a:t>
            </a:r>
          </a:p>
          <a:p>
            <a:pPr marL="304800" indent="-304800" algn="l">
              <a:buSzPct val="123000"/>
              <a:buChar char="•"/>
              <a:defRPr sz="4000"/>
            </a:pPr>
            <a:r>
              <a:t> Can they be avoided?</a:t>
            </a:r>
          </a:p>
          <a:p>
            <a:pPr marL="304800" indent="-304800" algn="l">
              <a:buSzPct val="123000"/>
              <a:buChar char="•"/>
              <a:defRPr sz="4000"/>
            </a:pPr>
            <a:r>
              <a:t> Can they be addressed?</a:t>
            </a:r>
          </a:p>
        </p:txBody>
      </p:sp>
      <p:sp>
        <p:nvSpPr>
          <p:cNvPr id="204" name="In this figure a comparison between waveform oscillations of the direct signal and the combined received signals affected with and without noise obtained from the  numerical  integration of the hybrid dynamical system for  and T=0.8 seconds with snr=15db"/>
          <p:cNvSpPr txBox="1"/>
          <p:nvPr/>
        </p:nvSpPr>
        <p:spPr>
          <a:xfrm>
            <a:off x="8949557" y="12043631"/>
            <a:ext cx="15409366" cy="126933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In this figure a comparison between waveform oscillations of the direct signal and the combined received signals affected with and without noise obtained from the  numerical  integration of the hybrid dynamical system for </a:t>
            </a:r>
            <a14:m>
              <m:oMath>
                <m:r>
                  <a:rPr xmlns:a="http://schemas.openxmlformats.org/drawingml/2006/main" sz="2800" i="1">
                    <a:solidFill>
                      <a:srgbClr val="5E5E5E"/>
                    </a:solidFill>
                    <a:latin typeface="Cambria Math" panose="02040503050406030204" pitchFamily="18" charset="0"/>
                  </a:rPr>
                  <m:t>β</m:t>
                </m:r>
                <m:r>
                  <a:rPr xmlns:a="http://schemas.openxmlformats.org/drawingml/2006/main" sz="2800" i="1">
                    <a:solidFill>
                      <a:srgbClr val="5E5E5E"/>
                    </a:solidFill>
                    <a:latin typeface="Cambria Math" panose="02040503050406030204" pitchFamily="18" charset="0"/>
                  </a:rPr>
                  <m:t>=</m:t>
                </m:r>
                <m:r>
                  <a:rPr xmlns:a="http://schemas.openxmlformats.org/drawingml/2006/main" sz="2800" i="1">
                    <a:solidFill>
                      <a:srgbClr val="5E5E5E"/>
                    </a:solidFill>
                    <a:latin typeface="Cambria Math" panose="02040503050406030204" pitchFamily="18" charset="0"/>
                  </a:rPr>
                  <m:t>l</m:t>
                </m:r>
                <m:r>
                  <a:rPr xmlns:a="http://schemas.openxmlformats.org/drawingml/2006/main" sz="2800" i="1">
                    <a:solidFill>
                      <a:srgbClr val="5E5E5E"/>
                    </a:solidFill>
                    <a:latin typeface="Cambria Math" panose="02040503050406030204" pitchFamily="18" charset="0"/>
                  </a:rPr>
                  <m:t>n</m:t>
                </m:r>
                <m:r>
                  <a:rPr xmlns:a="http://schemas.openxmlformats.org/drawingml/2006/main" sz="2800" i="1">
                    <a:solidFill>
                      <a:srgbClr val="5E5E5E"/>
                    </a:solidFill>
                    <a:latin typeface="Cambria Math" panose="02040503050406030204" pitchFamily="18" charset="0"/>
                  </a:rPr>
                  <m:t>2</m:t>
                </m:r>
                <m:r>
                  <a:rPr xmlns:a="http://schemas.openxmlformats.org/drawingml/2006/main" sz="2800" i="1">
                    <a:solidFill>
                      <a:srgbClr val="5E5E5E"/>
                    </a:solidFill>
                    <a:latin typeface="Cambria Math" panose="02040503050406030204" pitchFamily="18" charset="0"/>
                  </a:rPr>
                  <m:t>/</m:t>
                </m:r>
                <m:r>
                  <a:rPr xmlns:a="http://schemas.openxmlformats.org/drawingml/2006/main" sz="2800" i="1">
                    <a:solidFill>
                      <a:srgbClr val="5E5E5E"/>
                    </a:solidFill>
                    <a:latin typeface="Cambria Math" panose="02040503050406030204" pitchFamily="18" charset="0"/>
                  </a:rPr>
                  <m:t>T</m:t>
                </m:r>
              </m:oMath>
            </a14:m>
            <a:r>
              <a:t>and T=0.8 seconds with snr=15db, can be seen. </a:t>
            </a:r>
          </a:p>
        </p:txBody>
      </p:sp>
      <p:sp>
        <p:nvSpPr>
          <p:cNvPr id="205" name="The aim of the rescaled system"/>
          <p:cNvSpPr txBox="1"/>
          <p:nvPr/>
        </p:nvSpPr>
        <p:spPr>
          <a:xfrm>
            <a:off x="-261228" y="591413"/>
            <a:ext cx="23889966" cy="108095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6500"/>
            </a:lvl1pPr>
          </a:lstStyle>
          <a:p>
            <a:pPr/>
            <a:r>
              <a:t>The aim of the rescaled system</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The communication system we examine"/>
          <p:cNvSpPr txBox="1"/>
          <p:nvPr/>
        </p:nvSpPr>
        <p:spPr>
          <a:xfrm>
            <a:off x="-748427" y="519236"/>
            <a:ext cx="23889966" cy="108095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6500"/>
            </a:lvl1pPr>
          </a:lstStyle>
          <a:p>
            <a:pPr/>
            <a:r>
              <a:t>The communication system we examine</a:t>
            </a:r>
          </a:p>
        </p:txBody>
      </p:sp>
      <p:sp>
        <p:nvSpPr>
          <p:cNvPr id="208" name="The communication system we will be discussing about is a point to point communication system affected by multipath and noise.However this communication system is equivalent to a network with multiple transmitters that have the same frequency, different "/>
          <p:cNvSpPr txBox="1"/>
          <p:nvPr/>
        </p:nvSpPr>
        <p:spPr>
          <a:xfrm>
            <a:off x="1447125" y="2961239"/>
            <a:ext cx="20473263" cy="55737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000"/>
            </a:pPr>
            <a:r>
              <a:t> The communication system we will be discussing about is a point to point communication system affected by multipath and noise.However this communication system is equivalent to a network with multiple transmitters that have the same frequency, different amplitudes and one receiver.</a:t>
            </a:r>
          </a:p>
          <a:p>
            <a:pPr algn="l">
              <a:defRPr sz="4000"/>
            </a:pPr>
          </a:p>
          <a:p>
            <a:pPr algn="l">
              <a:defRPr sz="4000"/>
            </a:pPr>
            <a:r>
              <a:t>The only difference is that instead of transmitting signals at the same time with different attenuation, we transmit signals with different amplitude.</a:t>
            </a:r>
          </a:p>
          <a:p>
            <a:pPr algn="l">
              <a:defRPr sz="4000"/>
            </a:pPr>
            <a:r>
              <a:t>So each line in the return map will encode 1 bit of information for every transmitter instead of encoding information of past symbols(the effect of multipath)</a:t>
            </a:r>
          </a:p>
        </p:txBody>
      </p:sp>
      <p:sp>
        <p:nvSpPr>
          <p:cNvPr id="209" name="This communication system is re-scalable.Frequency, time and the time delays of the indirect signals can all be re-scaled and if they were to be multiplied by the same constant during the process of re-scaling, would have the exact results this work prov"/>
          <p:cNvSpPr txBox="1"/>
          <p:nvPr/>
        </p:nvSpPr>
        <p:spPr>
          <a:xfrm>
            <a:off x="1379500" y="9275055"/>
            <a:ext cx="20608512" cy="25257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000"/>
            </a:lvl1pPr>
          </a:lstStyle>
          <a:p>
            <a:pPr/>
            <a:r>
              <a:t>This communication system is re-scalable.Frequency, time and the time delays of the indirect signals can all be re-scaled and if they were to be multiplied by the same constant during the process of re-scaling, would have the exact results this work provided.</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1" name="32nonoise.png" descr="32nonoise.png"/>
          <p:cNvPicPr>
            <a:picLocks noChangeAspect="1"/>
          </p:cNvPicPr>
          <p:nvPr/>
        </p:nvPicPr>
        <p:blipFill>
          <a:blip r:embed="rId2">
            <a:extLst/>
          </a:blip>
          <a:stretch>
            <a:fillRect/>
          </a:stretch>
        </p:blipFill>
        <p:spPr>
          <a:xfrm>
            <a:off x="1857450" y="1063530"/>
            <a:ext cx="19858239" cy="12613257"/>
          </a:xfrm>
          <a:prstGeom prst="rect">
            <a:avLst/>
          </a:prstGeom>
          <a:ln w="12700">
            <a:miter lim="400000"/>
          </a:ln>
        </p:spPr>
      </p:pic>
      <p:sp>
        <p:nvSpPr>
          <p:cNvPr id="212" name="The new Return Map"/>
          <p:cNvSpPr txBox="1"/>
          <p:nvPr/>
        </p:nvSpPr>
        <p:spPr>
          <a:xfrm>
            <a:off x="99058" y="-102087"/>
            <a:ext cx="24288875" cy="13783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80000"/>
              </a:lnSpc>
              <a:defRPr b="1" spc="-170" sz="8500">
                <a:solidFill>
                  <a:srgbClr val="000000"/>
                </a:solidFill>
              </a:defRPr>
            </a:lvl1pPr>
          </a:lstStyle>
          <a:p>
            <a:pPr/>
            <a:r>
              <a:t>The new Return Map</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Number of indirect signals…"/>
          <p:cNvSpPr txBox="1"/>
          <p:nvPr/>
        </p:nvSpPr>
        <p:spPr>
          <a:xfrm>
            <a:off x="3726575" y="3936097"/>
            <a:ext cx="9732091" cy="31318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04800" indent="-304800" algn="l">
              <a:buSzPct val="123000"/>
              <a:buChar char="•"/>
              <a:defRPr sz="5000"/>
            </a:pPr>
            <a:r>
              <a:t>Number of indirect signals</a:t>
            </a:r>
          </a:p>
          <a:p>
            <a:pPr marL="304800" indent="-304800">
              <a:buSzPct val="123000"/>
              <a:buChar char="•"/>
              <a:defRPr sz="5000"/>
            </a:pPr>
            <a:r>
              <a:t>The delays of the indirect signals</a:t>
            </a:r>
          </a:p>
          <a:p>
            <a:pPr>
              <a:defRPr sz="5000"/>
            </a:pPr>
          </a:p>
        </p:txBody>
      </p:sp>
      <p:sp>
        <p:nvSpPr>
          <p:cNvPr id="215" name="In order to to construct the return map and be able to decode the :"/>
          <p:cNvSpPr txBox="1"/>
          <p:nvPr/>
        </p:nvSpPr>
        <p:spPr>
          <a:xfrm>
            <a:off x="3507335" y="2137330"/>
            <a:ext cx="17933483" cy="23698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000"/>
            </a:lvl1pPr>
          </a:lstStyle>
          <a:p>
            <a:pPr/>
            <a:r>
              <a:t>In order to to construct the return map and be able to decode the :</a:t>
            </a:r>
          </a:p>
        </p:txBody>
      </p:sp>
      <p:sp>
        <p:nvSpPr>
          <p:cNvPr id="216" name="Number of return map lines…"/>
          <p:cNvSpPr txBox="1"/>
          <p:nvPr/>
        </p:nvSpPr>
        <p:spPr>
          <a:xfrm>
            <a:off x="3618571" y="6570338"/>
            <a:ext cx="10595624" cy="23698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5000"/>
            </a:pPr>
          </a:p>
          <a:p>
            <a:pPr marL="304800" indent="-304800" algn="l">
              <a:buSzPct val="123000"/>
              <a:buChar char="•"/>
              <a:defRPr sz="5000"/>
            </a:pPr>
            <a:r>
              <a:t>Number of return map lines</a:t>
            </a:r>
          </a:p>
          <a:p>
            <a:pPr marL="304800" indent="-304800" algn="l">
              <a:buSzPct val="123000"/>
              <a:buChar char="•"/>
              <a:defRPr sz="5000"/>
            </a:pPr>
            <a:r>
              <a:t>The information each line encodes</a:t>
            </a:r>
          </a:p>
        </p:txBody>
      </p:sp>
      <p:sp>
        <p:nvSpPr>
          <p:cNvPr id="217" name="must be known so that the :"/>
          <p:cNvSpPr txBox="1"/>
          <p:nvPr/>
        </p:nvSpPr>
        <p:spPr>
          <a:xfrm>
            <a:off x="4049730" y="6108115"/>
            <a:ext cx="8208011" cy="845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lvl1pPr>
          </a:lstStyle>
          <a:p>
            <a:pPr/>
            <a:r>
              <a:t> must be known so that the :</a:t>
            </a:r>
          </a:p>
        </p:txBody>
      </p:sp>
      <p:sp>
        <p:nvSpPr>
          <p:cNvPr id="218" name="The new Return Map"/>
          <p:cNvSpPr txBox="1"/>
          <p:nvPr/>
        </p:nvSpPr>
        <p:spPr>
          <a:xfrm>
            <a:off x="-352053" y="-65998"/>
            <a:ext cx="24288875" cy="13783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80000"/>
              </a:lnSpc>
              <a:defRPr b="1" spc="-170" sz="8500">
                <a:solidFill>
                  <a:srgbClr val="000000"/>
                </a:solidFill>
              </a:defRPr>
            </a:lvl1pPr>
          </a:lstStyle>
          <a:p>
            <a:pPr/>
            <a:r>
              <a:t>The new Return Map</a:t>
            </a:r>
          </a:p>
        </p:txBody>
      </p:sp>
      <p:sp>
        <p:nvSpPr>
          <p:cNvPr id="219" name="can be calculated ."/>
          <p:cNvSpPr txBox="1"/>
          <p:nvPr/>
        </p:nvSpPr>
        <p:spPr>
          <a:xfrm>
            <a:off x="4184236" y="9691625"/>
            <a:ext cx="5489576" cy="8458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lvl1pPr>
          </a:lstStyle>
          <a:p>
            <a:pPr/>
            <a:r>
              <a:t>can be calculated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The number of return map lines can be calculated with the following equation:"/>
          <p:cNvSpPr txBox="1"/>
          <p:nvPr/>
        </p:nvSpPr>
        <p:spPr>
          <a:xfrm>
            <a:off x="1435555" y="1515144"/>
            <a:ext cx="19494208" cy="16078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000"/>
            </a:lvl1pPr>
          </a:lstStyle>
          <a:p>
            <a:pPr/>
            <a:r>
              <a:t>The number of return map lines can be calculated with the following equation:</a:t>
            </a:r>
          </a:p>
        </p:txBody>
      </p:sp>
      <p:sp>
        <p:nvSpPr>
          <p:cNvPr id="222" name="Equation"/>
          <p:cNvSpPr txBox="1"/>
          <p:nvPr/>
        </p:nvSpPr>
        <p:spPr>
          <a:xfrm>
            <a:off x="8484857" y="3393479"/>
            <a:ext cx="5664615" cy="1397710"/>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sSub>
                    <m:e>
                      <m:r>
                        <a:rPr xmlns:a="http://schemas.openxmlformats.org/drawingml/2006/main" sz="9900" i="1">
                          <a:solidFill>
                            <a:srgbClr val="5E5E5E"/>
                          </a:solidFill>
                          <a:latin typeface="Cambria Math" panose="02040503050406030204" pitchFamily="18" charset="0"/>
                        </a:rPr>
                        <m:t>N</m:t>
                      </m:r>
                    </m:e>
                    <m:sub>
                      <m:r>
                        <a:rPr xmlns:a="http://schemas.openxmlformats.org/drawingml/2006/main" sz="9900" i="1">
                          <a:solidFill>
                            <a:srgbClr val="5E5E5E"/>
                          </a:solidFill>
                          <a:latin typeface="Cambria Math" panose="02040503050406030204" pitchFamily="18" charset="0"/>
                        </a:rPr>
                        <m:t>R</m:t>
                      </m:r>
                    </m:sub>
                  </m:sSub>
                  <m:r>
                    <a:rPr xmlns:a="http://schemas.openxmlformats.org/drawingml/2006/main" sz="9900" i="1">
                      <a:solidFill>
                        <a:srgbClr val="5E5E5E"/>
                      </a:solidFill>
                      <a:latin typeface="Cambria Math" panose="02040503050406030204" pitchFamily="18" charset="0"/>
                    </a:rPr>
                    <m:t>=</m:t>
                  </m:r>
                  <m:sSup>
                    <m:e>
                      <m:r>
                        <a:rPr xmlns:a="http://schemas.openxmlformats.org/drawingml/2006/main" sz="9900" i="1">
                          <a:solidFill>
                            <a:srgbClr val="5E5E5E"/>
                          </a:solidFill>
                          <a:latin typeface="Cambria Math" panose="02040503050406030204" pitchFamily="18" charset="0"/>
                        </a:rPr>
                        <m:t>2</m:t>
                      </m:r>
                    </m:e>
                    <m:sup>
                      <m:r>
                        <a:rPr xmlns:a="http://schemas.openxmlformats.org/drawingml/2006/main" sz="9900" i="1">
                          <a:solidFill>
                            <a:srgbClr val="5E5E5E"/>
                          </a:solidFill>
                          <a:latin typeface="Cambria Math" panose="02040503050406030204" pitchFamily="18" charset="0"/>
                        </a:rPr>
                        <m:t>1</m:t>
                      </m:r>
                      <m:r>
                        <a:rPr xmlns:a="http://schemas.openxmlformats.org/drawingml/2006/main" sz="9900" i="1">
                          <a:solidFill>
                            <a:srgbClr val="5E5E5E"/>
                          </a:solidFill>
                          <a:latin typeface="Cambria Math" panose="02040503050406030204" pitchFamily="18" charset="0"/>
                        </a:rPr>
                        <m:t>+</m:t>
                      </m:r>
                      <m:r>
                        <a:rPr xmlns:a="http://schemas.openxmlformats.org/drawingml/2006/main" sz="9900" i="1">
                          <a:solidFill>
                            <a:srgbClr val="5E5E5E"/>
                          </a:solidFill>
                          <a:latin typeface="Cambria Math" panose="02040503050406030204" pitchFamily="18" charset="0"/>
                        </a:rPr>
                        <m:t>|</m:t>
                      </m:r>
                      <m:r>
                        <a:rPr xmlns:a="http://schemas.openxmlformats.org/drawingml/2006/main" sz="9900" i="1">
                          <a:solidFill>
                            <a:srgbClr val="5E5E5E"/>
                          </a:solidFill>
                          <a:latin typeface="Cambria Math" panose="02040503050406030204" pitchFamily="18" charset="0"/>
                        </a:rPr>
                        <m:t>C</m:t>
                      </m:r>
                      <m:r>
                        <a:rPr xmlns:a="http://schemas.openxmlformats.org/drawingml/2006/main" sz="9900" i="1">
                          <a:solidFill>
                            <a:srgbClr val="5E5E5E"/>
                          </a:solidFill>
                          <a:latin typeface="Cambria Math" panose="02040503050406030204" pitchFamily="18" charset="0"/>
                        </a:rPr>
                        <m:t>|</m:t>
                      </m:r>
                    </m:sup>
                  </m:sSup>
                </m:oMath>
              </m:oMathPara>
            </a14:m>
            <a:endParaRPr sz="9900">
              <a:solidFill>
                <a:srgbClr val="5E5E5E"/>
              </a:solidFill>
            </a:endParaRPr>
          </a:p>
        </p:txBody>
      </p:sp>
      <p:sp>
        <p:nvSpPr>
          <p:cNvPr id="223" name="Where :…"/>
          <p:cNvSpPr txBox="1"/>
          <p:nvPr/>
        </p:nvSpPr>
        <p:spPr>
          <a:xfrm>
            <a:off x="2006192" y="4922456"/>
            <a:ext cx="17736289" cy="145737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000"/>
            </a:pPr>
            <a:r>
              <a:t>Where :</a:t>
            </a:r>
          </a:p>
          <a:p>
            <a:pPr>
              <a:defRPr sz="4000"/>
            </a:pPr>
            <a14:m>
              <m:oMath>
                <m:sSub>
                  <m:e>
                    <m:r>
                      <a:rPr xmlns:a="http://schemas.openxmlformats.org/drawingml/2006/main" sz="4800" i="1">
                        <a:solidFill>
                          <a:srgbClr val="5E5E5E"/>
                        </a:solidFill>
                        <a:latin typeface="Cambria Math" panose="02040503050406030204" pitchFamily="18" charset="0"/>
                      </a:rPr>
                      <m:t>N</m:t>
                    </m:r>
                  </m:e>
                  <m:sub>
                    <m:r>
                      <a:rPr xmlns:a="http://schemas.openxmlformats.org/drawingml/2006/main" sz="4800" i="1">
                        <a:solidFill>
                          <a:srgbClr val="5E5E5E"/>
                        </a:solidFill>
                        <a:latin typeface="Cambria Math" panose="02040503050406030204" pitchFamily="18" charset="0"/>
                      </a:rPr>
                      <m:t>R</m:t>
                    </m:r>
                  </m:sub>
                </m:sSub>
              </m:oMath>
            </a14:m>
            <a:r>
              <a:t> is the number of return map lines.</a:t>
            </a:r>
          </a:p>
        </p:txBody>
      </p:sp>
      <p:sp>
        <p:nvSpPr>
          <p:cNvPr id="224" name="denotes the cardinality of set C and  +1 is the number of bits all return map line store."/>
          <p:cNvSpPr txBox="1"/>
          <p:nvPr/>
        </p:nvSpPr>
        <p:spPr>
          <a:xfrm>
            <a:off x="2583526" y="6511102"/>
            <a:ext cx="17736289" cy="14260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000"/>
            </a:pPr>
            <a14:m>
              <m:oMath>
                <m:r>
                  <a:rPr xmlns:a="http://schemas.openxmlformats.org/drawingml/2006/main" sz="5550" i="1">
                    <a:solidFill>
                      <a:srgbClr val="5E5E5E"/>
                    </a:solidFill>
                    <a:latin typeface="Cambria Math" panose="02040503050406030204" pitchFamily="18" charset="0"/>
                  </a:rPr>
                  <m:t>|</m:t>
                </m:r>
                <m:r>
                  <a:rPr xmlns:a="http://schemas.openxmlformats.org/drawingml/2006/main" sz="5550" i="1">
                    <a:solidFill>
                      <a:srgbClr val="5E5E5E"/>
                    </a:solidFill>
                    <a:latin typeface="Cambria Math" panose="02040503050406030204" pitchFamily="18" charset="0"/>
                  </a:rPr>
                  <m:t>C</m:t>
                </m:r>
                <m:r>
                  <a:rPr xmlns:a="http://schemas.openxmlformats.org/drawingml/2006/main" sz="5550" i="1">
                    <a:solidFill>
                      <a:srgbClr val="5E5E5E"/>
                    </a:solidFill>
                    <a:latin typeface="Cambria Math" panose="02040503050406030204" pitchFamily="18" charset="0"/>
                  </a:rPr>
                  <m:t>|</m:t>
                </m:r>
              </m:oMath>
            </a14:m>
            <a:r>
              <a:t> denotes the cardinality of set C and </a:t>
            </a:r>
            <a14:m>
              <m:oMath>
                <m:r>
                  <a:rPr xmlns:a="http://schemas.openxmlformats.org/drawingml/2006/main" sz="5550" i="1">
                    <a:solidFill>
                      <a:srgbClr val="5E5E5E"/>
                    </a:solidFill>
                    <a:latin typeface="Cambria Math" panose="02040503050406030204" pitchFamily="18" charset="0"/>
                  </a:rPr>
                  <m:t>|</m:t>
                </m:r>
                <m:r>
                  <a:rPr xmlns:a="http://schemas.openxmlformats.org/drawingml/2006/main" sz="5550" i="1">
                    <a:solidFill>
                      <a:srgbClr val="5E5E5E"/>
                    </a:solidFill>
                    <a:latin typeface="Cambria Math" panose="02040503050406030204" pitchFamily="18" charset="0"/>
                  </a:rPr>
                  <m:t>C</m:t>
                </m:r>
                <m:r>
                  <a:rPr xmlns:a="http://schemas.openxmlformats.org/drawingml/2006/main" sz="5550" i="1">
                    <a:solidFill>
                      <a:srgbClr val="5E5E5E"/>
                    </a:solidFill>
                    <a:latin typeface="Cambria Math" panose="02040503050406030204" pitchFamily="18" charset="0"/>
                  </a:rPr>
                  <m:t>|</m:t>
                </m:r>
              </m:oMath>
            </a14:m>
            <a:r>
              <a:t>+1 is the number of bits all return map line store.</a:t>
            </a:r>
          </a:p>
        </p:txBody>
      </p:sp>
      <p:sp>
        <p:nvSpPr>
          <p:cNvPr id="225" name="Equation"/>
          <p:cNvSpPr txBox="1"/>
          <p:nvPr/>
        </p:nvSpPr>
        <p:spPr>
          <a:xfrm>
            <a:off x="4255031" y="9039225"/>
            <a:ext cx="14124267" cy="1312164"/>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r>
                    <a:rPr xmlns:a="http://schemas.openxmlformats.org/drawingml/2006/main" sz="4200" i="1">
                      <a:solidFill>
                        <a:srgbClr val="5E5E5E"/>
                      </a:solidFill>
                      <a:latin typeface="Cambria Math" panose="02040503050406030204" pitchFamily="18" charset="0"/>
                    </a:rPr>
                    <m:t>C</m:t>
                  </m:r>
                  <m:r>
                    <a:rPr xmlns:a="http://schemas.openxmlformats.org/drawingml/2006/main" sz="4200" i="1">
                      <a:solidFill>
                        <a:srgbClr val="5E5E5E"/>
                      </a:solidFill>
                      <a:latin typeface="Cambria Math" panose="02040503050406030204" pitchFamily="18" charset="0"/>
                    </a:rPr>
                    <m:t>=</m:t>
                  </m:r>
                  <m:r>
                    <a:rPr xmlns:a="http://schemas.openxmlformats.org/drawingml/2006/main" sz="4200" i="1">
                      <a:solidFill>
                        <a:srgbClr val="5E5E5E"/>
                      </a:solidFill>
                      <a:latin typeface="Cambria Math" panose="02040503050406030204" pitchFamily="18" charset="0"/>
                    </a:rPr>
                    <m:t>{</m:t>
                  </m:r>
                  <m:r>
                    <a:rPr xmlns:a="http://schemas.openxmlformats.org/drawingml/2006/main" sz="4200" i="1">
                      <a:solidFill>
                        <a:srgbClr val="5E5E5E"/>
                      </a:solidFill>
                      <a:latin typeface="Cambria Math" panose="02040503050406030204" pitchFamily="18" charset="0"/>
                    </a:rPr>
                    <m:t>⌈</m:t>
                  </m:r>
                  <m:f>
                    <m:fPr>
                      <m:ctrlPr>
                        <a:rPr xmlns:a="http://schemas.openxmlformats.org/drawingml/2006/main" sz="4200" i="1">
                          <a:solidFill>
                            <a:srgbClr val="5E5E5E"/>
                          </a:solidFill>
                          <a:latin typeface="Cambria Math" panose="02040503050406030204" pitchFamily="18" charset="0"/>
                        </a:rPr>
                      </m:ctrlPr>
                      <m:type m:val="bar"/>
                    </m:fPr>
                    <m:num>
                      <m:sSub>
                        <m:e>
                          <m:r>
                            <a:rPr xmlns:a="http://schemas.openxmlformats.org/drawingml/2006/main" sz="4200" i="1">
                              <a:solidFill>
                                <a:srgbClr val="5E5E5E"/>
                              </a:solidFill>
                              <a:latin typeface="Cambria Math" panose="02040503050406030204" pitchFamily="18" charset="0"/>
                            </a:rPr>
                            <m:t>t</m:t>
                          </m:r>
                        </m:e>
                        <m:sub>
                          <m:r>
                            <a:rPr xmlns:a="http://schemas.openxmlformats.org/drawingml/2006/main" sz="4200" i="1">
                              <a:solidFill>
                                <a:srgbClr val="5E5E5E"/>
                              </a:solidFill>
                              <a:latin typeface="Cambria Math" panose="02040503050406030204" pitchFamily="18" charset="0"/>
                            </a:rPr>
                            <m:t>i</m:t>
                          </m:r>
                        </m:sub>
                      </m:sSub>
                    </m:num>
                    <m:den>
                      <m:r>
                        <a:rPr xmlns:a="http://schemas.openxmlformats.org/drawingml/2006/main" sz="4200" i="1">
                          <a:solidFill>
                            <a:srgbClr val="5E5E5E"/>
                          </a:solidFill>
                          <a:latin typeface="Cambria Math" panose="02040503050406030204" pitchFamily="18" charset="0"/>
                        </a:rPr>
                        <m:t>T</m:t>
                      </m:r>
                    </m:den>
                  </m:f>
                  <m:r>
                    <a:rPr xmlns:a="http://schemas.openxmlformats.org/drawingml/2006/main" sz="4200" i="1">
                      <a:solidFill>
                        <a:srgbClr val="5E5E5E"/>
                      </a:solidFill>
                      <a:latin typeface="Cambria Math" panose="02040503050406030204" pitchFamily="18" charset="0"/>
                    </a:rPr>
                    <m:t>⌉</m:t>
                  </m:r>
                  <m:r>
                    <a:rPr xmlns:a="http://schemas.openxmlformats.org/drawingml/2006/main" sz="4200" i="1">
                      <a:solidFill>
                        <a:srgbClr val="5E5E5E"/>
                      </a:solidFill>
                      <a:latin typeface="Cambria Math" panose="02040503050406030204" pitchFamily="18" charset="0"/>
                    </a:rPr>
                    <m:t>,</m:t>
                  </m:r>
                  <m:r>
                    <a:rPr xmlns:a="http://schemas.openxmlformats.org/drawingml/2006/main" sz="4200" i="1">
                      <a:solidFill>
                        <a:srgbClr val="5E5E5E"/>
                      </a:solidFill>
                      <a:latin typeface="Cambria Math" panose="02040503050406030204" pitchFamily="18" charset="0"/>
                    </a:rPr>
                    <m:t>⌈</m:t>
                  </m:r>
                  <m:f>
                    <m:fPr>
                      <m:ctrlPr>
                        <a:rPr xmlns:a="http://schemas.openxmlformats.org/drawingml/2006/main" sz="4200" i="1">
                          <a:solidFill>
                            <a:srgbClr val="5E5E5E"/>
                          </a:solidFill>
                          <a:latin typeface="Cambria Math" panose="02040503050406030204" pitchFamily="18" charset="0"/>
                        </a:rPr>
                      </m:ctrlPr>
                      <m:type m:val="bar"/>
                    </m:fPr>
                    <m:num>
                      <m:sSub>
                        <m:e>
                          <m:r>
                            <a:rPr xmlns:a="http://schemas.openxmlformats.org/drawingml/2006/main" sz="4200" i="1">
                              <a:solidFill>
                                <a:srgbClr val="5E5E5E"/>
                              </a:solidFill>
                              <a:latin typeface="Cambria Math" panose="02040503050406030204" pitchFamily="18" charset="0"/>
                            </a:rPr>
                            <m:t>t</m:t>
                          </m:r>
                        </m:e>
                        <m:sub>
                          <m:r>
                            <a:rPr xmlns:a="http://schemas.openxmlformats.org/drawingml/2006/main" sz="4200" i="1">
                              <a:solidFill>
                                <a:srgbClr val="5E5E5E"/>
                              </a:solidFill>
                              <a:latin typeface="Cambria Math" panose="02040503050406030204" pitchFamily="18" charset="0"/>
                            </a:rPr>
                            <m:t>i</m:t>
                          </m:r>
                        </m:sub>
                      </m:sSub>
                    </m:num>
                    <m:den>
                      <m:r>
                        <a:rPr xmlns:a="http://schemas.openxmlformats.org/drawingml/2006/main" sz="4200" i="1">
                          <a:solidFill>
                            <a:srgbClr val="5E5E5E"/>
                          </a:solidFill>
                          <a:latin typeface="Cambria Math" panose="02040503050406030204" pitchFamily="18" charset="0"/>
                        </a:rPr>
                        <m:t>T</m:t>
                      </m:r>
                    </m:den>
                  </m:f>
                  <m:r>
                    <a:rPr xmlns:a="http://schemas.openxmlformats.org/drawingml/2006/main" sz="4200" i="1">
                      <a:solidFill>
                        <a:srgbClr val="5E5E5E"/>
                      </a:solidFill>
                      <a:latin typeface="Cambria Math" panose="02040503050406030204" pitchFamily="18" charset="0"/>
                    </a:rPr>
                    <m:t>⌉</m:t>
                  </m:r>
                  <m:r>
                    <a:rPr xmlns:a="http://schemas.openxmlformats.org/drawingml/2006/main" sz="4200" i="1">
                      <a:solidFill>
                        <a:srgbClr val="5E5E5E"/>
                      </a:solidFill>
                      <a:latin typeface="Cambria Math" panose="02040503050406030204" pitchFamily="18" charset="0"/>
                    </a:rPr>
                    <m:t>+</m:t>
                  </m:r>
                  <m:r>
                    <a:rPr xmlns:a="http://schemas.openxmlformats.org/drawingml/2006/main" sz="4200" i="1">
                      <a:solidFill>
                        <a:srgbClr val="5E5E5E"/>
                      </a:solidFill>
                      <a:latin typeface="Cambria Math" panose="02040503050406030204" pitchFamily="18" charset="0"/>
                    </a:rPr>
                    <m:t>1</m:t>
                  </m:r>
                  <m:r>
                    <a:rPr xmlns:a="http://schemas.openxmlformats.org/drawingml/2006/main" sz="4200" i="1">
                      <a:solidFill>
                        <a:srgbClr val="5E5E5E"/>
                      </a:solidFill>
                      <a:latin typeface="Cambria Math" panose="02040503050406030204" pitchFamily="18" charset="0"/>
                    </a:rPr>
                    <m:t>:</m:t>
                  </m:r>
                  <m:r>
                    <a:rPr xmlns:a="http://schemas.openxmlformats.org/drawingml/2006/main" sz="4200" i="1">
                      <a:solidFill>
                        <a:srgbClr val="5E5E5E"/>
                      </a:solidFill>
                      <a:latin typeface="Cambria Math" panose="02040503050406030204" pitchFamily="18" charset="0"/>
                    </a:rPr>
                    <m:t>⌈</m:t>
                  </m:r>
                  <m:f>
                    <m:fPr>
                      <m:ctrlPr>
                        <a:rPr xmlns:a="http://schemas.openxmlformats.org/drawingml/2006/main" sz="4200" i="1">
                          <a:solidFill>
                            <a:srgbClr val="5E5E5E"/>
                          </a:solidFill>
                          <a:latin typeface="Cambria Math" panose="02040503050406030204" pitchFamily="18" charset="0"/>
                        </a:rPr>
                      </m:ctrlPr>
                      <m:type m:val="bar"/>
                    </m:fPr>
                    <m:num>
                      <m:sSub>
                        <m:e>
                          <m:r>
                            <a:rPr xmlns:a="http://schemas.openxmlformats.org/drawingml/2006/main" sz="4200" i="1">
                              <a:solidFill>
                                <a:srgbClr val="5E5E5E"/>
                              </a:solidFill>
                              <a:latin typeface="Cambria Math" panose="02040503050406030204" pitchFamily="18" charset="0"/>
                            </a:rPr>
                            <m:t>t</m:t>
                          </m:r>
                        </m:e>
                        <m:sub>
                          <m:r>
                            <a:rPr xmlns:a="http://schemas.openxmlformats.org/drawingml/2006/main" sz="4200" i="1">
                              <a:solidFill>
                                <a:srgbClr val="5E5E5E"/>
                              </a:solidFill>
                              <a:latin typeface="Cambria Math" panose="02040503050406030204" pitchFamily="18" charset="0"/>
                            </a:rPr>
                            <m:t>i</m:t>
                          </m:r>
                        </m:sub>
                      </m:sSub>
                    </m:num>
                    <m:den>
                      <m:r>
                        <a:rPr xmlns:a="http://schemas.openxmlformats.org/drawingml/2006/main" sz="4200" i="1">
                          <a:solidFill>
                            <a:srgbClr val="5E5E5E"/>
                          </a:solidFill>
                          <a:latin typeface="Cambria Math" panose="02040503050406030204" pitchFamily="18" charset="0"/>
                        </a:rPr>
                        <m:t>T</m:t>
                      </m:r>
                    </m:den>
                  </m:f>
                  <m:r>
                    <a:rPr xmlns:a="http://schemas.openxmlformats.org/drawingml/2006/main" sz="4200" i="1">
                      <a:solidFill>
                        <a:srgbClr val="5E5E5E"/>
                      </a:solidFill>
                      <a:latin typeface="Cambria Math" panose="02040503050406030204" pitchFamily="18" charset="0"/>
                    </a:rPr>
                    <m:t>⌉</m:t>
                  </m:r>
                  <m:r>
                    <a:rPr xmlns:a="http://schemas.openxmlformats.org/drawingml/2006/main" sz="4200" i="1">
                      <a:solidFill>
                        <a:srgbClr val="5E5E5E"/>
                      </a:solidFill>
                      <a:latin typeface="Cambria Math" panose="02040503050406030204" pitchFamily="18" charset="0"/>
                    </a:rPr>
                    <m:t>&gt;</m:t>
                  </m:r>
                  <m:r>
                    <a:rPr xmlns:a="http://schemas.openxmlformats.org/drawingml/2006/main" sz="4200" i="1">
                      <a:solidFill>
                        <a:srgbClr val="5E5E5E"/>
                      </a:solidFill>
                      <a:latin typeface="Cambria Math" panose="02040503050406030204" pitchFamily="18" charset="0"/>
                    </a:rPr>
                    <m:t>0,</m:t>
                  </m:r>
                  <m:r>
                    <a:rPr xmlns:a="http://schemas.openxmlformats.org/drawingml/2006/main" sz="4200" i="1">
                      <a:solidFill>
                        <a:srgbClr val="5E5E5E"/>
                      </a:solidFill>
                      <a:latin typeface="Cambria Math" panose="02040503050406030204" pitchFamily="18" charset="0"/>
                    </a:rPr>
                    <m:t>⌈</m:t>
                  </m:r>
                  <m:f>
                    <m:fPr>
                      <m:ctrlPr>
                        <a:rPr xmlns:a="http://schemas.openxmlformats.org/drawingml/2006/main" sz="4200" i="1">
                          <a:solidFill>
                            <a:srgbClr val="5E5E5E"/>
                          </a:solidFill>
                          <a:latin typeface="Cambria Math" panose="02040503050406030204" pitchFamily="18" charset="0"/>
                        </a:rPr>
                      </m:ctrlPr>
                      <m:type m:val="bar"/>
                    </m:fPr>
                    <m:num>
                      <m:sSub>
                        <m:e>
                          <m:r>
                            <a:rPr xmlns:a="http://schemas.openxmlformats.org/drawingml/2006/main" sz="4200" i="1">
                              <a:solidFill>
                                <a:srgbClr val="5E5E5E"/>
                              </a:solidFill>
                              <a:latin typeface="Cambria Math" panose="02040503050406030204" pitchFamily="18" charset="0"/>
                            </a:rPr>
                            <m:t>t</m:t>
                          </m:r>
                        </m:e>
                        <m:sub>
                          <m:r>
                            <a:rPr xmlns:a="http://schemas.openxmlformats.org/drawingml/2006/main" sz="4200" i="1">
                              <a:solidFill>
                                <a:srgbClr val="5E5E5E"/>
                              </a:solidFill>
                              <a:latin typeface="Cambria Math" panose="02040503050406030204" pitchFamily="18" charset="0"/>
                            </a:rPr>
                            <m:t>i</m:t>
                          </m:r>
                        </m:sub>
                      </m:sSub>
                    </m:num>
                    <m:den>
                      <m:r>
                        <a:rPr xmlns:a="http://schemas.openxmlformats.org/drawingml/2006/main" sz="4200" i="1">
                          <a:solidFill>
                            <a:srgbClr val="5E5E5E"/>
                          </a:solidFill>
                          <a:latin typeface="Cambria Math" panose="02040503050406030204" pitchFamily="18" charset="0"/>
                        </a:rPr>
                        <m:t>T</m:t>
                      </m:r>
                    </m:den>
                  </m:f>
                  <m:r>
                    <a:rPr xmlns:a="http://schemas.openxmlformats.org/drawingml/2006/main" sz="4200" i="1">
                      <a:solidFill>
                        <a:srgbClr val="5E5E5E"/>
                      </a:solidFill>
                      <a:latin typeface="Cambria Math" panose="02040503050406030204" pitchFamily="18" charset="0"/>
                    </a:rPr>
                    <m:t>⌉</m:t>
                  </m:r>
                  <m:r>
                    <a:rPr xmlns:a="http://schemas.openxmlformats.org/drawingml/2006/main" sz="4200" i="1">
                      <a:solidFill>
                        <a:srgbClr val="5E5E5E"/>
                      </a:solidFill>
                      <a:latin typeface="Cambria Math" panose="02040503050406030204" pitchFamily="18" charset="0"/>
                    </a:rPr>
                    <m:t>+</m:t>
                  </m:r>
                  <m:r>
                    <a:rPr xmlns:a="http://schemas.openxmlformats.org/drawingml/2006/main" sz="4200" i="1">
                      <a:solidFill>
                        <a:srgbClr val="5E5E5E"/>
                      </a:solidFill>
                      <a:latin typeface="Cambria Math" panose="02040503050406030204" pitchFamily="18" charset="0"/>
                    </a:rPr>
                    <m:t>1</m:t>
                  </m:r>
                  <m:r>
                    <a:rPr xmlns:a="http://schemas.openxmlformats.org/drawingml/2006/main" sz="4200" i="1">
                      <a:solidFill>
                        <a:srgbClr val="5E5E5E"/>
                      </a:solidFill>
                      <a:latin typeface="Cambria Math" panose="02040503050406030204" pitchFamily="18" charset="0"/>
                    </a:rPr>
                    <m:t>&gt;</m:t>
                  </m:r>
                  <m:r>
                    <a:rPr xmlns:a="http://schemas.openxmlformats.org/drawingml/2006/main" sz="4200" i="1">
                      <a:solidFill>
                        <a:srgbClr val="5E5E5E"/>
                      </a:solidFill>
                      <a:latin typeface="Cambria Math" panose="02040503050406030204" pitchFamily="18" charset="0"/>
                    </a:rPr>
                    <m:t>0,</m:t>
                  </m:r>
                  <m:r>
                    <a:rPr xmlns:a="http://schemas.openxmlformats.org/drawingml/2006/main" sz="4200" i="1">
                      <a:solidFill>
                        <a:srgbClr val="5E5E5E"/>
                      </a:solidFill>
                      <a:latin typeface="Cambria Math" panose="02040503050406030204" pitchFamily="18" charset="0"/>
                    </a:rPr>
                    <m:t>∀</m:t>
                  </m:r>
                  <m:r>
                    <a:rPr xmlns:a="http://schemas.openxmlformats.org/drawingml/2006/main" sz="4200" i="1">
                      <a:solidFill>
                        <a:srgbClr val="5E5E5E"/>
                      </a:solidFill>
                      <a:latin typeface="Cambria Math" panose="02040503050406030204" pitchFamily="18" charset="0"/>
                    </a:rPr>
                    <m:t>i</m:t>
                  </m:r>
                  <m:r>
                    <a:rPr xmlns:a="http://schemas.openxmlformats.org/drawingml/2006/main" sz="4200" i="1">
                      <a:solidFill>
                        <a:srgbClr val="5E5E5E"/>
                      </a:solidFill>
                      <a:latin typeface="Cambria Math" panose="02040503050406030204" pitchFamily="18" charset="0"/>
                    </a:rPr>
                    <m:t>∈</m:t>
                  </m:r>
                  <m:r>
                    <a:rPr xmlns:a="http://schemas.openxmlformats.org/drawingml/2006/main" sz="4200" i="1">
                      <a:solidFill>
                        <a:srgbClr val="5E5E5E"/>
                      </a:solidFill>
                      <a:latin typeface="Cambria Math" panose="02040503050406030204" pitchFamily="18" charset="0"/>
                    </a:rPr>
                    <m:t>{</m:t>
                  </m:r>
                  <m:r>
                    <a:rPr xmlns:a="http://schemas.openxmlformats.org/drawingml/2006/main" sz="4200" i="1">
                      <a:solidFill>
                        <a:srgbClr val="5E5E5E"/>
                      </a:solidFill>
                      <a:latin typeface="Cambria Math" panose="02040503050406030204" pitchFamily="18" charset="0"/>
                    </a:rPr>
                    <m:t>1,..,</m:t>
                  </m:r>
                  <m:sSub>
                    <m:e>
                      <m:r>
                        <a:rPr xmlns:a="http://schemas.openxmlformats.org/drawingml/2006/main" sz="4200" i="1">
                          <a:solidFill>
                            <a:srgbClr val="5E5E5E"/>
                          </a:solidFill>
                          <a:latin typeface="Cambria Math" panose="02040503050406030204" pitchFamily="18" charset="0"/>
                        </a:rPr>
                        <m:t>t</m:t>
                      </m:r>
                    </m:e>
                    <m:sub>
                      <m:r>
                        <a:rPr xmlns:a="http://schemas.openxmlformats.org/drawingml/2006/main" sz="4200" i="1">
                          <a:solidFill>
                            <a:srgbClr val="5E5E5E"/>
                          </a:solidFill>
                          <a:latin typeface="Cambria Math" panose="02040503050406030204" pitchFamily="18" charset="0"/>
                        </a:rPr>
                        <m:t>l</m:t>
                      </m:r>
                    </m:sub>
                  </m:sSub>
                  <m:r>
                    <a:rPr xmlns:a="http://schemas.openxmlformats.org/drawingml/2006/main" sz="4200" i="1">
                      <a:solidFill>
                        <a:srgbClr val="5E5E5E"/>
                      </a:solidFill>
                      <a:latin typeface="Cambria Math" panose="02040503050406030204" pitchFamily="18" charset="0"/>
                    </a:rPr>
                    <m:t>}</m:t>
                  </m:r>
                  <m:r>
                    <a:rPr xmlns:a="http://schemas.openxmlformats.org/drawingml/2006/main" sz="4200" i="1">
                      <a:solidFill>
                        <a:srgbClr val="5E5E5E"/>
                      </a:solidFill>
                      <a:latin typeface="Cambria Math" panose="02040503050406030204" pitchFamily="18" charset="0"/>
                    </a:rPr>
                    <m:t>}</m:t>
                  </m:r>
                </m:oMath>
              </m:oMathPara>
            </a14:m>
            <a:endParaRPr sz="4200">
              <a:solidFill>
                <a:srgbClr val="5E5E5E"/>
              </a:solidFill>
            </a:endParaRPr>
          </a:p>
        </p:txBody>
      </p:sp>
      <p:sp>
        <p:nvSpPr>
          <p:cNvPr id="226" name="CREATING THE RETURN MAP(PART 1)"/>
          <p:cNvSpPr txBox="1"/>
          <p:nvPr/>
        </p:nvSpPr>
        <p:spPr>
          <a:xfrm>
            <a:off x="118278" y="-133757"/>
            <a:ext cx="24296627" cy="13783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80000"/>
              </a:lnSpc>
              <a:defRPr b="1" spc="-170" sz="8500">
                <a:solidFill>
                  <a:srgbClr val="000000"/>
                </a:solidFill>
              </a:defRPr>
            </a:lvl1pPr>
          </a:lstStyle>
          <a:p>
            <a:pPr/>
            <a:r>
              <a:t>CREATING THE RETURN MAP(PART 1)</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Each one of the   lines encodes   bits { }, so the final step for completing the return map is to assign values for each one of the     bits of each line.That can be achieved by exploiting the linear form of the return map:"/>
          <p:cNvSpPr txBox="1"/>
          <p:nvPr/>
        </p:nvSpPr>
        <p:spPr>
          <a:xfrm>
            <a:off x="697212" y="2366879"/>
            <a:ext cx="21491608" cy="44739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000"/>
            </a:pPr>
            <a:r>
              <a:t>Each one of the </a:t>
            </a:r>
            <a14:m>
              <m:oMath>
                <m:sSub>
                  <m:e>
                    <m:r>
                      <a:rPr xmlns:a="http://schemas.openxmlformats.org/drawingml/2006/main" sz="6000" i="1">
                        <a:solidFill>
                          <a:srgbClr val="5E5E5E"/>
                        </a:solidFill>
                        <a:latin typeface="Cambria Math" panose="02040503050406030204" pitchFamily="18" charset="0"/>
                      </a:rPr>
                      <m:t>N</m:t>
                    </m:r>
                  </m:e>
                  <m:sub>
                    <m:r>
                      <a:rPr xmlns:a="http://schemas.openxmlformats.org/drawingml/2006/main" sz="6000" i="1">
                        <a:solidFill>
                          <a:srgbClr val="5E5E5E"/>
                        </a:solidFill>
                        <a:latin typeface="Cambria Math" panose="02040503050406030204" pitchFamily="18" charset="0"/>
                      </a:rPr>
                      <m:t>R</m:t>
                    </m:r>
                  </m:sub>
                </m:sSub>
              </m:oMath>
            </a14:m>
            <a:r>
              <a:t> lines encodes </a:t>
            </a:r>
            <a14:m>
              <m:oMath>
                <m:r>
                  <a:rPr xmlns:a="http://schemas.openxmlformats.org/drawingml/2006/main" sz="6750" i="1">
                    <a:solidFill>
                      <a:srgbClr val="5E5E5E"/>
                    </a:solidFill>
                    <a:latin typeface="Cambria Math" panose="02040503050406030204" pitchFamily="18" charset="0"/>
                  </a:rPr>
                  <m:t>|</m:t>
                </m:r>
                <m:r>
                  <a:rPr xmlns:a="http://schemas.openxmlformats.org/drawingml/2006/main" sz="6750" i="1">
                    <a:solidFill>
                      <a:srgbClr val="5E5E5E"/>
                    </a:solidFill>
                    <a:latin typeface="Cambria Math" panose="02040503050406030204" pitchFamily="18" charset="0"/>
                  </a:rPr>
                  <m:t>C</m:t>
                </m:r>
                <m:r>
                  <a:rPr xmlns:a="http://schemas.openxmlformats.org/drawingml/2006/main" sz="6750" i="1">
                    <a:solidFill>
                      <a:srgbClr val="5E5E5E"/>
                    </a:solidFill>
                    <a:latin typeface="Cambria Math" panose="02040503050406030204" pitchFamily="18" charset="0"/>
                  </a:rPr>
                  <m:t>|</m:t>
                </m:r>
                <m:r>
                  <a:rPr xmlns:a="http://schemas.openxmlformats.org/drawingml/2006/main" sz="6750" i="1">
                    <a:solidFill>
                      <a:srgbClr val="5E5E5E"/>
                    </a:solidFill>
                    <a:latin typeface="Cambria Math" panose="02040503050406030204" pitchFamily="18" charset="0"/>
                  </a:rPr>
                  <m:t>+</m:t>
                </m:r>
                <m:r>
                  <a:rPr xmlns:a="http://schemas.openxmlformats.org/drawingml/2006/main" sz="6750" i="1">
                    <a:solidFill>
                      <a:srgbClr val="5E5E5E"/>
                    </a:solidFill>
                    <a:latin typeface="Cambria Math" panose="02040503050406030204" pitchFamily="18" charset="0"/>
                  </a:rPr>
                  <m:t>1</m:t>
                </m:r>
              </m:oMath>
            </a14:m>
            <a:r>
              <a:t> bits {</a:t>
            </a:r>
            <a14:m>
              <m:oMath>
                <m:sSub>
                  <m:e>
                    <m:r>
                      <a:rPr xmlns:a="http://schemas.openxmlformats.org/drawingml/2006/main" sz="6100" i="1">
                        <a:solidFill>
                          <a:srgbClr val="5E5E5E"/>
                        </a:solidFill>
                        <a:latin typeface="Cambria Math" panose="02040503050406030204" pitchFamily="18" charset="0"/>
                      </a:rPr>
                      <m:t>b</m:t>
                    </m:r>
                  </m:e>
                  <m:sub>
                    <m:r>
                      <a:rPr xmlns:a="http://schemas.openxmlformats.org/drawingml/2006/main" sz="6100" i="1">
                        <a:solidFill>
                          <a:srgbClr val="5E5E5E"/>
                        </a:solidFill>
                        <a:latin typeface="Cambria Math" panose="02040503050406030204" pitchFamily="18" charset="0"/>
                      </a:rPr>
                      <m:t>1</m:t>
                    </m:r>
                  </m:sub>
                </m:sSub>
                <m:r>
                  <a:rPr xmlns:a="http://schemas.openxmlformats.org/drawingml/2006/main" sz="6100" i="1">
                    <a:solidFill>
                      <a:srgbClr val="5E5E5E"/>
                    </a:solidFill>
                    <a:latin typeface="Cambria Math" panose="02040503050406030204" pitchFamily="18" charset="0"/>
                  </a:rPr>
                  <m:t>,</m:t>
                </m:r>
                <m:sSub>
                  <m:e>
                    <m:r>
                      <a:rPr xmlns:a="http://schemas.openxmlformats.org/drawingml/2006/main" sz="6100" i="1">
                        <a:solidFill>
                          <a:srgbClr val="5E5E5E"/>
                        </a:solidFill>
                        <a:latin typeface="Cambria Math" panose="02040503050406030204" pitchFamily="18" charset="0"/>
                      </a:rPr>
                      <m:t>b</m:t>
                    </m:r>
                  </m:e>
                  <m:sub>
                    <m:r>
                      <a:rPr xmlns:a="http://schemas.openxmlformats.org/drawingml/2006/main" sz="6100" i="1">
                        <a:solidFill>
                          <a:srgbClr val="5E5E5E"/>
                        </a:solidFill>
                        <a:latin typeface="Cambria Math" panose="02040503050406030204" pitchFamily="18" charset="0"/>
                      </a:rPr>
                      <m:t>2</m:t>
                    </m:r>
                  </m:sub>
                </m:sSub>
                <m:r>
                  <a:rPr xmlns:a="http://schemas.openxmlformats.org/drawingml/2006/main" sz="6100" i="1">
                    <a:solidFill>
                      <a:srgbClr val="5E5E5E"/>
                    </a:solidFill>
                    <a:latin typeface="Cambria Math" panose="02040503050406030204" pitchFamily="18" charset="0"/>
                  </a:rPr>
                  <m:t>,</m:t>
                </m:r>
                <m:r>
                  <a:rPr xmlns:a="http://schemas.openxmlformats.org/drawingml/2006/main" sz="6100" i="1">
                    <a:solidFill>
                      <a:srgbClr val="5E5E5E"/>
                    </a:solidFill>
                    <a:latin typeface="Cambria Math" panose="02040503050406030204" pitchFamily="18" charset="0"/>
                  </a:rPr>
                  <m:t>.</m:t>
                </m:r>
                <m:r>
                  <a:rPr xmlns:a="http://schemas.openxmlformats.org/drawingml/2006/main" sz="6100" i="1">
                    <a:solidFill>
                      <a:srgbClr val="5E5E5E"/>
                    </a:solidFill>
                    <a:latin typeface="Cambria Math" panose="02040503050406030204" pitchFamily="18" charset="0"/>
                  </a:rPr>
                  <m:t>.</m:t>
                </m:r>
                <m:r>
                  <a:rPr xmlns:a="http://schemas.openxmlformats.org/drawingml/2006/main" sz="6100" i="1">
                    <a:solidFill>
                      <a:srgbClr val="5E5E5E"/>
                    </a:solidFill>
                    <a:latin typeface="Cambria Math" panose="02040503050406030204" pitchFamily="18" charset="0"/>
                  </a:rPr>
                  <m:t>.</m:t>
                </m:r>
                <m:r>
                  <a:rPr xmlns:a="http://schemas.openxmlformats.org/drawingml/2006/main" sz="6100" i="1">
                    <a:solidFill>
                      <a:srgbClr val="5E5E5E"/>
                    </a:solidFill>
                    <a:latin typeface="Cambria Math" panose="02040503050406030204" pitchFamily="18" charset="0"/>
                  </a:rPr>
                  <m:t>,</m:t>
                </m:r>
                <m:sSub>
                  <m:e>
                    <m:r>
                      <a:rPr xmlns:a="http://schemas.openxmlformats.org/drawingml/2006/main" sz="6100" i="1">
                        <a:solidFill>
                          <a:srgbClr val="5E5E5E"/>
                        </a:solidFill>
                        <a:latin typeface="Cambria Math" panose="02040503050406030204" pitchFamily="18" charset="0"/>
                      </a:rPr>
                      <m:t>b</m:t>
                    </m:r>
                  </m:e>
                  <m:sub>
                    <m:r>
                      <a:rPr xmlns:a="http://schemas.openxmlformats.org/drawingml/2006/main" sz="6100" i="1">
                        <a:solidFill>
                          <a:srgbClr val="5E5E5E"/>
                        </a:solidFill>
                        <a:latin typeface="Cambria Math" panose="02040503050406030204" pitchFamily="18" charset="0"/>
                      </a:rPr>
                      <m:t>|</m:t>
                    </m:r>
                    <m:r>
                      <a:rPr xmlns:a="http://schemas.openxmlformats.org/drawingml/2006/main" sz="6100" i="1">
                        <a:solidFill>
                          <a:srgbClr val="5E5E5E"/>
                        </a:solidFill>
                        <a:latin typeface="Cambria Math" panose="02040503050406030204" pitchFamily="18" charset="0"/>
                      </a:rPr>
                      <m:t>C</m:t>
                    </m:r>
                    <m:r>
                      <a:rPr xmlns:a="http://schemas.openxmlformats.org/drawingml/2006/main" sz="6100" i="1">
                        <a:solidFill>
                          <a:srgbClr val="5E5E5E"/>
                        </a:solidFill>
                        <a:latin typeface="Cambria Math" panose="02040503050406030204" pitchFamily="18" charset="0"/>
                      </a:rPr>
                      <m:t>|</m:t>
                    </m:r>
                    <m:r>
                      <a:rPr xmlns:a="http://schemas.openxmlformats.org/drawingml/2006/main" sz="6100" i="1">
                        <a:solidFill>
                          <a:srgbClr val="5E5E5E"/>
                        </a:solidFill>
                        <a:latin typeface="Cambria Math" panose="02040503050406030204" pitchFamily="18" charset="0"/>
                      </a:rPr>
                      <m:t>+</m:t>
                    </m:r>
                    <m:r>
                      <a:rPr xmlns:a="http://schemas.openxmlformats.org/drawingml/2006/main" sz="6100" i="1">
                        <a:solidFill>
                          <a:srgbClr val="5E5E5E"/>
                        </a:solidFill>
                        <a:latin typeface="Cambria Math" panose="02040503050406030204" pitchFamily="18" charset="0"/>
                      </a:rPr>
                      <m:t>1</m:t>
                    </m:r>
                  </m:sub>
                </m:sSub>
              </m:oMath>
            </a14:m>
            <a:r>
              <a:t>}, so the final step for completing the return map is to assign values for each one of the  </a:t>
            </a:r>
            <a14:m>
              <m:oMath>
                <m:sSub>
                  <m:e>
                    <m:r>
                      <a:rPr xmlns:a="http://schemas.openxmlformats.org/drawingml/2006/main" sz="6100" i="1">
                        <a:solidFill>
                          <a:srgbClr val="5E5E5E"/>
                        </a:solidFill>
                        <a:latin typeface="Cambria Math" panose="02040503050406030204" pitchFamily="18" charset="0"/>
                      </a:rPr>
                      <m:t>b</m:t>
                    </m:r>
                  </m:e>
                  <m:sub>
                    <m:r>
                      <a:rPr xmlns:a="http://schemas.openxmlformats.org/drawingml/2006/main" sz="6100" i="1">
                        <a:solidFill>
                          <a:srgbClr val="5E5E5E"/>
                        </a:solidFill>
                        <a:latin typeface="Cambria Math" panose="02040503050406030204" pitchFamily="18" charset="0"/>
                      </a:rPr>
                      <m:t>1</m:t>
                    </m:r>
                  </m:sub>
                </m:sSub>
                <m:r>
                  <a:rPr xmlns:a="http://schemas.openxmlformats.org/drawingml/2006/main" sz="6100" i="1">
                    <a:solidFill>
                      <a:srgbClr val="5E5E5E"/>
                    </a:solidFill>
                    <a:latin typeface="Cambria Math" panose="02040503050406030204" pitchFamily="18" charset="0"/>
                  </a:rPr>
                  <m:t>,</m:t>
                </m:r>
                <m:sSub>
                  <m:e>
                    <m:r>
                      <a:rPr xmlns:a="http://schemas.openxmlformats.org/drawingml/2006/main" sz="6100" i="1">
                        <a:solidFill>
                          <a:srgbClr val="5E5E5E"/>
                        </a:solidFill>
                        <a:latin typeface="Cambria Math" panose="02040503050406030204" pitchFamily="18" charset="0"/>
                      </a:rPr>
                      <m:t>b</m:t>
                    </m:r>
                  </m:e>
                  <m:sub>
                    <m:r>
                      <a:rPr xmlns:a="http://schemas.openxmlformats.org/drawingml/2006/main" sz="6100" i="1">
                        <a:solidFill>
                          <a:srgbClr val="5E5E5E"/>
                        </a:solidFill>
                        <a:latin typeface="Cambria Math" panose="02040503050406030204" pitchFamily="18" charset="0"/>
                      </a:rPr>
                      <m:t>2</m:t>
                    </m:r>
                  </m:sub>
                </m:sSub>
                <m:r>
                  <a:rPr xmlns:a="http://schemas.openxmlformats.org/drawingml/2006/main" sz="6100" i="1">
                    <a:solidFill>
                      <a:srgbClr val="5E5E5E"/>
                    </a:solidFill>
                    <a:latin typeface="Cambria Math" panose="02040503050406030204" pitchFamily="18" charset="0"/>
                  </a:rPr>
                  <m:t>,</m:t>
                </m:r>
                <m:r>
                  <a:rPr xmlns:a="http://schemas.openxmlformats.org/drawingml/2006/main" sz="6100" i="1">
                    <a:solidFill>
                      <a:srgbClr val="5E5E5E"/>
                    </a:solidFill>
                    <a:latin typeface="Cambria Math" panose="02040503050406030204" pitchFamily="18" charset="0"/>
                  </a:rPr>
                  <m:t>.</m:t>
                </m:r>
                <m:r>
                  <a:rPr xmlns:a="http://schemas.openxmlformats.org/drawingml/2006/main" sz="6100" i="1">
                    <a:solidFill>
                      <a:srgbClr val="5E5E5E"/>
                    </a:solidFill>
                    <a:latin typeface="Cambria Math" panose="02040503050406030204" pitchFamily="18" charset="0"/>
                  </a:rPr>
                  <m:t>.</m:t>
                </m:r>
                <m:r>
                  <a:rPr xmlns:a="http://schemas.openxmlformats.org/drawingml/2006/main" sz="6100" i="1">
                    <a:solidFill>
                      <a:srgbClr val="5E5E5E"/>
                    </a:solidFill>
                    <a:latin typeface="Cambria Math" panose="02040503050406030204" pitchFamily="18" charset="0"/>
                  </a:rPr>
                  <m:t>.</m:t>
                </m:r>
                <m:r>
                  <a:rPr xmlns:a="http://schemas.openxmlformats.org/drawingml/2006/main" sz="6100" i="1">
                    <a:solidFill>
                      <a:srgbClr val="5E5E5E"/>
                    </a:solidFill>
                    <a:latin typeface="Cambria Math" panose="02040503050406030204" pitchFamily="18" charset="0"/>
                  </a:rPr>
                  <m:t>,</m:t>
                </m:r>
                <m:sSub>
                  <m:e>
                    <m:r>
                      <a:rPr xmlns:a="http://schemas.openxmlformats.org/drawingml/2006/main" sz="6100" i="1">
                        <a:solidFill>
                          <a:srgbClr val="5E5E5E"/>
                        </a:solidFill>
                        <a:latin typeface="Cambria Math" panose="02040503050406030204" pitchFamily="18" charset="0"/>
                      </a:rPr>
                      <m:t>b</m:t>
                    </m:r>
                  </m:e>
                  <m:sub>
                    <m:r>
                      <a:rPr xmlns:a="http://schemas.openxmlformats.org/drawingml/2006/main" sz="6100" i="1">
                        <a:solidFill>
                          <a:srgbClr val="5E5E5E"/>
                        </a:solidFill>
                        <a:latin typeface="Cambria Math" panose="02040503050406030204" pitchFamily="18" charset="0"/>
                      </a:rPr>
                      <m:t>|</m:t>
                    </m:r>
                    <m:r>
                      <a:rPr xmlns:a="http://schemas.openxmlformats.org/drawingml/2006/main" sz="6100" i="1">
                        <a:solidFill>
                          <a:srgbClr val="5E5E5E"/>
                        </a:solidFill>
                        <a:latin typeface="Cambria Math" panose="02040503050406030204" pitchFamily="18" charset="0"/>
                      </a:rPr>
                      <m:t>C</m:t>
                    </m:r>
                    <m:r>
                      <a:rPr xmlns:a="http://schemas.openxmlformats.org/drawingml/2006/main" sz="6100" i="1">
                        <a:solidFill>
                          <a:srgbClr val="5E5E5E"/>
                        </a:solidFill>
                        <a:latin typeface="Cambria Math" panose="02040503050406030204" pitchFamily="18" charset="0"/>
                      </a:rPr>
                      <m:t>|</m:t>
                    </m:r>
                    <m:r>
                      <a:rPr xmlns:a="http://schemas.openxmlformats.org/drawingml/2006/main" sz="6100" i="1">
                        <a:solidFill>
                          <a:srgbClr val="5E5E5E"/>
                        </a:solidFill>
                        <a:latin typeface="Cambria Math" panose="02040503050406030204" pitchFamily="18" charset="0"/>
                      </a:rPr>
                      <m:t>+</m:t>
                    </m:r>
                    <m:r>
                      <a:rPr xmlns:a="http://schemas.openxmlformats.org/drawingml/2006/main" sz="6100" i="1">
                        <a:solidFill>
                          <a:srgbClr val="5E5E5E"/>
                        </a:solidFill>
                        <a:latin typeface="Cambria Math" panose="02040503050406030204" pitchFamily="18" charset="0"/>
                      </a:rPr>
                      <m:t>1</m:t>
                    </m:r>
                  </m:sub>
                </m:sSub>
              </m:oMath>
            </a14:m>
            <a:r>
              <a:t>  bits of each line.That can be achieved by exploiting the linear form of the return map:</a:t>
            </a:r>
          </a:p>
        </p:txBody>
      </p:sp>
      <p:sp>
        <p:nvSpPr>
          <p:cNvPr id="229" name="Equation"/>
          <p:cNvSpPr txBox="1"/>
          <p:nvPr/>
        </p:nvSpPr>
        <p:spPr>
          <a:xfrm>
            <a:off x="4817985" y="6665990"/>
            <a:ext cx="14376674" cy="1919279"/>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sSub>
                    <m:e>
                      <m:r>
                        <a:rPr xmlns:a="http://schemas.openxmlformats.org/drawingml/2006/main" sz="5300" i="1">
                          <a:solidFill>
                            <a:srgbClr val="5E5E5E"/>
                          </a:solidFill>
                          <a:latin typeface="Cambria Math" panose="02040503050406030204" pitchFamily="18" charset="0"/>
                        </a:rPr>
                        <m:t>c</m:t>
                      </m:r>
                    </m:e>
                    <m:sub>
                      <m:r>
                        <a:rPr xmlns:a="http://schemas.openxmlformats.org/drawingml/2006/main" sz="5300" i="1">
                          <a:solidFill>
                            <a:srgbClr val="5E5E5E"/>
                          </a:solidFill>
                          <a:latin typeface="Cambria Math" panose="02040503050406030204" pitchFamily="18" charset="0"/>
                        </a:rPr>
                        <m:t>i</m:t>
                      </m:r>
                    </m:sub>
                  </m:sSub>
                  <m:r>
                    <a:rPr xmlns:a="http://schemas.openxmlformats.org/drawingml/2006/main" sz="5300" i="1">
                      <a:solidFill>
                        <a:srgbClr val="5E5E5E"/>
                      </a:solidFill>
                      <a:latin typeface="Cambria Math" panose="02040503050406030204" pitchFamily="18" charset="0"/>
                    </a:rPr>
                    <m:t>=</m:t>
                  </m:r>
                  <m:limUpp>
                    <m:e>
                      <m:limLow>
                        <m:e>
                          <m:r>
                            <a:rPr xmlns:a="http://schemas.openxmlformats.org/drawingml/2006/main" sz="5300" i="1">
                              <a:solidFill>
                                <a:srgbClr val="5E5E5E"/>
                              </a:solidFill>
                              <a:latin typeface="Cambria Math" panose="02040503050406030204" pitchFamily="18" charset="0"/>
                            </a:rPr>
                            <m:t>∑</m:t>
                          </m:r>
                        </m:e>
                        <m:lim>
                          <m:r>
                            <a:rPr xmlns:a="http://schemas.openxmlformats.org/drawingml/2006/main" sz="5300" i="1">
                              <a:solidFill>
                                <a:srgbClr val="5E5E5E"/>
                              </a:solidFill>
                              <a:latin typeface="Cambria Math" panose="02040503050406030204" pitchFamily="18" charset="0"/>
                            </a:rPr>
                            <m:t>l</m:t>
                          </m:r>
                          <m:r>
                            <a:rPr xmlns:a="http://schemas.openxmlformats.org/drawingml/2006/main" sz="5300" i="1">
                              <a:solidFill>
                                <a:srgbClr val="5E5E5E"/>
                              </a:solidFill>
                              <a:latin typeface="Cambria Math" panose="02040503050406030204" pitchFamily="18" charset="0"/>
                            </a:rPr>
                            <m:t>=</m:t>
                          </m:r>
                          <m:r>
                            <a:rPr xmlns:a="http://schemas.openxmlformats.org/drawingml/2006/main" sz="5300" i="1">
                              <a:solidFill>
                                <a:srgbClr val="5E5E5E"/>
                              </a:solidFill>
                              <a:latin typeface="Cambria Math" panose="02040503050406030204" pitchFamily="18" charset="0"/>
                            </a:rPr>
                            <m:t>0</m:t>
                          </m:r>
                        </m:lim>
                      </m:limLow>
                    </m:e>
                    <m:lim>
                      <m:r>
                        <a:rPr xmlns:a="http://schemas.openxmlformats.org/drawingml/2006/main" sz="5300" i="1">
                          <a:solidFill>
                            <a:srgbClr val="5E5E5E"/>
                          </a:solidFill>
                          <a:latin typeface="Cambria Math" panose="02040503050406030204" pitchFamily="18" charset="0"/>
                        </a:rPr>
                        <m:t>L</m:t>
                      </m:r>
                      <m:r>
                        <a:rPr xmlns:a="http://schemas.openxmlformats.org/drawingml/2006/main" sz="5300" i="1">
                          <a:solidFill>
                            <a:srgbClr val="5E5E5E"/>
                          </a:solidFill>
                          <a:latin typeface="Cambria Math" panose="02040503050406030204" pitchFamily="18" charset="0"/>
                        </a:rPr>
                        <m:t>-</m:t>
                      </m:r>
                      <m:r>
                        <a:rPr xmlns:a="http://schemas.openxmlformats.org/drawingml/2006/main" sz="5300" i="1">
                          <a:solidFill>
                            <a:srgbClr val="5E5E5E"/>
                          </a:solidFill>
                          <a:latin typeface="Cambria Math" panose="02040503050406030204" pitchFamily="18" charset="0"/>
                        </a:rPr>
                        <m:t>1</m:t>
                      </m:r>
                    </m:lim>
                  </m:limUpp>
                  <m:sSub>
                    <m:e>
                      <m:r>
                        <a:rPr xmlns:a="http://schemas.openxmlformats.org/drawingml/2006/main" sz="5300" i="1">
                          <a:solidFill>
                            <a:srgbClr val="5E5E5E"/>
                          </a:solidFill>
                          <a:latin typeface="Cambria Math" panose="02040503050406030204" pitchFamily="18" charset="0"/>
                        </a:rPr>
                        <m:t>a</m:t>
                      </m:r>
                    </m:e>
                    <m:sub>
                      <m:r>
                        <a:rPr xmlns:a="http://schemas.openxmlformats.org/drawingml/2006/main" sz="5300" i="1">
                          <a:solidFill>
                            <a:srgbClr val="5E5E5E"/>
                          </a:solidFill>
                          <a:latin typeface="Cambria Math" panose="02040503050406030204" pitchFamily="18" charset="0"/>
                        </a:rPr>
                        <m:t>l</m:t>
                      </m:r>
                    </m:sub>
                  </m:sSub>
                  <m:r>
                    <a:rPr xmlns:a="http://schemas.openxmlformats.org/drawingml/2006/main" sz="5300" i="1">
                      <a:solidFill>
                        <a:srgbClr val="5E5E5E"/>
                      </a:solidFill>
                      <a:latin typeface="Cambria Math" panose="02040503050406030204" pitchFamily="18" charset="0"/>
                    </a:rPr>
                    <m:t>(</m:t>
                  </m:r>
                  <m:sSup>
                    <m:e>
                      <m:r>
                        <a:rPr xmlns:a="http://schemas.openxmlformats.org/drawingml/2006/main" sz="5300" i="1">
                          <a:solidFill>
                            <a:srgbClr val="5E5E5E"/>
                          </a:solidFill>
                          <a:latin typeface="Cambria Math" panose="02040503050406030204" pitchFamily="18" charset="0"/>
                        </a:rPr>
                        <m:t>e</m:t>
                      </m:r>
                    </m:e>
                    <m:sup>
                      <m:r>
                        <a:rPr xmlns:a="http://schemas.openxmlformats.org/drawingml/2006/main" sz="5300" i="1">
                          <a:solidFill>
                            <a:srgbClr val="5E5E5E"/>
                          </a:solidFill>
                          <a:latin typeface="Cambria Math" panose="02040503050406030204" pitchFamily="18" charset="0"/>
                        </a:rPr>
                        <m:t>β</m:t>
                      </m:r>
                      <m:r>
                        <a:rPr xmlns:a="http://schemas.openxmlformats.org/drawingml/2006/main" sz="5300" i="1">
                          <a:solidFill>
                            <a:srgbClr val="5E5E5E"/>
                          </a:solidFill>
                          <a:latin typeface="Cambria Math" panose="02040503050406030204" pitchFamily="18" charset="0"/>
                        </a:rPr>
                        <m:t>T</m:t>
                      </m:r>
                    </m:sup>
                  </m:sSup>
                  <m:sSub>
                    <m:e>
                      <m:r>
                        <a:rPr xmlns:a="http://schemas.openxmlformats.org/drawingml/2006/main" sz="5300" i="1">
                          <a:solidFill>
                            <a:srgbClr val="5E5E5E"/>
                          </a:solidFill>
                          <a:latin typeface="Cambria Math" panose="02040503050406030204" pitchFamily="18" charset="0"/>
                        </a:rPr>
                        <m:t>s</m:t>
                      </m:r>
                    </m:e>
                    <m:sub>
                      <m:sSup>
                        <m:e>
                          <m:r>
                            <a:rPr xmlns:a="http://schemas.openxmlformats.org/drawingml/2006/main" sz="5300" i="1">
                              <a:solidFill>
                                <a:srgbClr val="5E5E5E"/>
                              </a:solidFill>
                              <a:latin typeface="Cambria Math" panose="02040503050406030204" pitchFamily="18" charset="0"/>
                            </a:rPr>
                            <m:t>n</m:t>
                          </m:r>
                        </m:e>
                        <m:sup>
                          <m:r>
                            <a:rPr xmlns:a="http://schemas.openxmlformats.org/drawingml/2006/main" sz="5300" i="1">
                              <a:solidFill>
                                <a:srgbClr val="5E5E5E"/>
                              </a:solidFill>
                              <a:latin typeface="Cambria Math" panose="02040503050406030204" pitchFamily="18" charset="0"/>
                            </a:rPr>
                            <m:t>′</m:t>
                          </m:r>
                        </m:sup>
                      </m:sSup>
                    </m:sub>
                  </m:sSub>
                  <m:r>
                    <a:rPr xmlns:a="http://schemas.openxmlformats.org/drawingml/2006/main" sz="5300" i="1">
                      <a:solidFill>
                        <a:srgbClr val="5E5E5E"/>
                      </a:solidFill>
                      <a:latin typeface="Cambria Math" panose="02040503050406030204" pitchFamily="18" charset="0"/>
                    </a:rPr>
                    <m:t>-</m:t>
                  </m:r>
                  <m:sSub>
                    <m:e>
                      <m:r>
                        <a:rPr xmlns:a="http://schemas.openxmlformats.org/drawingml/2006/main" sz="5300" i="1">
                          <a:solidFill>
                            <a:srgbClr val="5E5E5E"/>
                          </a:solidFill>
                          <a:latin typeface="Cambria Math" panose="02040503050406030204" pitchFamily="18" charset="0"/>
                        </a:rPr>
                        <m:t>K</m:t>
                      </m:r>
                    </m:e>
                    <m:sub>
                      <m:r>
                        <a:rPr xmlns:a="http://schemas.openxmlformats.org/drawingml/2006/main" sz="5300" i="1">
                          <a:solidFill>
                            <a:srgbClr val="5E5E5E"/>
                          </a:solidFill>
                          <a:latin typeface="Cambria Math" panose="02040503050406030204" pitchFamily="18" charset="0"/>
                        </a:rPr>
                        <m:t>l</m:t>
                      </m:r>
                    </m:sub>
                  </m:sSub>
                  <m:sSub>
                    <m:e>
                      <m:r>
                        <a:rPr xmlns:a="http://schemas.openxmlformats.org/drawingml/2006/main" sz="5300" i="1">
                          <a:solidFill>
                            <a:srgbClr val="5E5E5E"/>
                          </a:solidFill>
                          <a:latin typeface="Cambria Math" panose="02040503050406030204" pitchFamily="18" charset="0"/>
                        </a:rPr>
                        <m:t>s</m:t>
                      </m:r>
                    </m:e>
                    <m:sub>
                      <m:sSup>
                        <m:e>
                          <m:r>
                            <a:rPr xmlns:a="http://schemas.openxmlformats.org/drawingml/2006/main" sz="5300" i="1">
                              <a:solidFill>
                                <a:srgbClr val="5E5E5E"/>
                              </a:solidFill>
                              <a:latin typeface="Cambria Math" panose="02040503050406030204" pitchFamily="18" charset="0"/>
                            </a:rPr>
                            <m:t>n</m:t>
                          </m:r>
                        </m:e>
                        <m:sup>
                          <m:r>
                            <a:rPr xmlns:a="http://schemas.openxmlformats.org/drawingml/2006/main" sz="5300" i="1">
                              <a:solidFill>
                                <a:srgbClr val="5E5E5E"/>
                              </a:solidFill>
                              <a:latin typeface="Cambria Math" panose="02040503050406030204" pitchFamily="18" charset="0"/>
                            </a:rPr>
                            <m:t>′</m:t>
                          </m:r>
                        </m:sup>
                      </m:sSup>
                    </m:sub>
                  </m:sSub>
                  <m:r>
                    <a:rPr xmlns:a="http://schemas.openxmlformats.org/drawingml/2006/main" sz="5300" i="1">
                      <a:solidFill>
                        <a:srgbClr val="5E5E5E"/>
                      </a:solidFill>
                      <a:latin typeface="Cambria Math" panose="02040503050406030204" pitchFamily="18" charset="0"/>
                    </a:rPr>
                    <m:t>-</m:t>
                  </m:r>
                  <m:sSub>
                    <m:e>
                      <m:r>
                        <a:rPr xmlns:a="http://schemas.openxmlformats.org/drawingml/2006/main" sz="5300" i="1">
                          <a:solidFill>
                            <a:srgbClr val="5E5E5E"/>
                          </a:solidFill>
                          <a:latin typeface="Cambria Math" panose="02040503050406030204" pitchFamily="18" charset="0"/>
                        </a:rPr>
                        <m:t>s</m:t>
                      </m:r>
                    </m:e>
                    <m:sub>
                      <m:sSup>
                        <m:e>
                          <m:r>
                            <a:rPr xmlns:a="http://schemas.openxmlformats.org/drawingml/2006/main" sz="5300" i="1">
                              <a:solidFill>
                                <a:srgbClr val="5E5E5E"/>
                              </a:solidFill>
                              <a:latin typeface="Cambria Math" panose="02040503050406030204" pitchFamily="18" charset="0"/>
                            </a:rPr>
                            <m:t>n</m:t>
                          </m:r>
                        </m:e>
                        <m:sup>
                          <m:r>
                            <a:rPr xmlns:a="http://schemas.openxmlformats.org/drawingml/2006/main" sz="5300" i="1">
                              <a:solidFill>
                                <a:srgbClr val="5E5E5E"/>
                              </a:solidFill>
                              <a:latin typeface="Cambria Math" panose="02040503050406030204" pitchFamily="18" charset="0"/>
                            </a:rPr>
                            <m:t>′</m:t>
                          </m:r>
                        </m:sup>
                      </m:sSup>
                      <m:r>
                        <a:rPr xmlns:a="http://schemas.openxmlformats.org/drawingml/2006/main" sz="5300" i="1">
                          <a:solidFill>
                            <a:srgbClr val="5E5E5E"/>
                          </a:solidFill>
                          <a:latin typeface="Cambria Math" panose="02040503050406030204" pitchFamily="18" charset="0"/>
                        </a:rPr>
                        <m:t>+</m:t>
                      </m:r>
                      <m:r>
                        <a:rPr xmlns:a="http://schemas.openxmlformats.org/drawingml/2006/main" sz="5300" i="1">
                          <a:solidFill>
                            <a:srgbClr val="5E5E5E"/>
                          </a:solidFill>
                          <a:latin typeface="Cambria Math" panose="02040503050406030204" pitchFamily="18" charset="0"/>
                        </a:rPr>
                        <m:t>1</m:t>
                      </m:r>
                    </m:sub>
                  </m:sSub>
                  <m:r>
                    <a:rPr xmlns:a="http://schemas.openxmlformats.org/drawingml/2006/main" sz="5300" i="1">
                      <a:solidFill>
                        <a:srgbClr val="5E5E5E"/>
                      </a:solidFill>
                      <a:latin typeface="Cambria Math" panose="02040503050406030204" pitchFamily="18" charset="0"/>
                    </a:rPr>
                    <m:t>+</m:t>
                  </m:r>
                  <m:sSub>
                    <m:e>
                      <m:r>
                        <a:rPr xmlns:a="http://schemas.openxmlformats.org/drawingml/2006/main" sz="5300" i="1">
                          <a:solidFill>
                            <a:srgbClr val="5E5E5E"/>
                          </a:solidFill>
                          <a:latin typeface="Cambria Math" panose="02040503050406030204" pitchFamily="18" charset="0"/>
                        </a:rPr>
                        <m:t>s</m:t>
                      </m:r>
                    </m:e>
                    <m:sub>
                      <m:sSup>
                        <m:e>
                          <m:r>
                            <a:rPr xmlns:a="http://schemas.openxmlformats.org/drawingml/2006/main" sz="5300" i="1">
                              <a:solidFill>
                                <a:srgbClr val="5E5E5E"/>
                              </a:solidFill>
                              <a:latin typeface="Cambria Math" panose="02040503050406030204" pitchFamily="18" charset="0"/>
                            </a:rPr>
                            <m:t>n</m:t>
                          </m:r>
                        </m:e>
                        <m:sup>
                          <m:r>
                            <a:rPr xmlns:a="http://schemas.openxmlformats.org/drawingml/2006/main" sz="5300" i="1">
                              <a:solidFill>
                                <a:srgbClr val="5E5E5E"/>
                              </a:solidFill>
                              <a:latin typeface="Cambria Math" panose="02040503050406030204" pitchFamily="18" charset="0"/>
                            </a:rPr>
                            <m:t>′</m:t>
                          </m:r>
                        </m:sup>
                      </m:sSup>
                      <m:r>
                        <a:rPr xmlns:a="http://schemas.openxmlformats.org/drawingml/2006/main" sz="5300" i="1">
                          <a:solidFill>
                            <a:srgbClr val="5E5E5E"/>
                          </a:solidFill>
                          <a:latin typeface="Cambria Math" panose="02040503050406030204" pitchFamily="18" charset="0"/>
                        </a:rPr>
                        <m:t>+</m:t>
                      </m:r>
                      <m:r>
                        <a:rPr xmlns:a="http://schemas.openxmlformats.org/drawingml/2006/main" sz="5300" i="1">
                          <a:solidFill>
                            <a:srgbClr val="5E5E5E"/>
                          </a:solidFill>
                          <a:latin typeface="Cambria Math" panose="02040503050406030204" pitchFamily="18" charset="0"/>
                        </a:rPr>
                        <m:t>1</m:t>
                      </m:r>
                    </m:sub>
                  </m:sSub>
                  <m:sSub>
                    <m:e>
                      <m:r>
                        <a:rPr xmlns:a="http://schemas.openxmlformats.org/drawingml/2006/main" sz="5300" i="1">
                          <a:solidFill>
                            <a:srgbClr val="5E5E5E"/>
                          </a:solidFill>
                          <a:latin typeface="Cambria Math" panose="02040503050406030204" pitchFamily="18" charset="0"/>
                        </a:rPr>
                        <m:t>K</m:t>
                      </m:r>
                    </m:e>
                    <m:sub>
                      <m:r>
                        <a:rPr xmlns:a="http://schemas.openxmlformats.org/drawingml/2006/main" sz="5300" i="1">
                          <a:solidFill>
                            <a:srgbClr val="5E5E5E"/>
                          </a:solidFill>
                          <a:latin typeface="Cambria Math" panose="02040503050406030204" pitchFamily="18" charset="0"/>
                        </a:rPr>
                        <m:t>l</m:t>
                      </m:r>
                    </m:sub>
                  </m:sSub>
                  <m:r>
                    <a:rPr xmlns:a="http://schemas.openxmlformats.org/drawingml/2006/main" sz="5300" i="1">
                      <a:solidFill>
                        <a:srgbClr val="5E5E5E"/>
                      </a:solidFill>
                      <a:latin typeface="Cambria Math" panose="02040503050406030204" pitchFamily="18" charset="0"/>
                    </a:rPr>
                    <m:t>)</m:t>
                  </m:r>
                  <m:r>
                    <a:rPr xmlns:a="http://schemas.openxmlformats.org/drawingml/2006/main" sz="5300" i="1">
                      <a:solidFill>
                        <a:srgbClr val="5E5E5E"/>
                      </a:solidFill>
                      <a:latin typeface="Cambria Math" panose="02040503050406030204" pitchFamily="18" charset="0"/>
                    </a:rPr>
                    <m:t>|</m:t>
                  </m:r>
                  <m:r>
                    <a:rPr xmlns:a="http://schemas.openxmlformats.org/drawingml/2006/main" sz="5300" i="1">
                      <a:solidFill>
                        <a:srgbClr val="5E5E5E"/>
                      </a:solidFill>
                      <a:latin typeface="Cambria Math" panose="02040503050406030204" pitchFamily="18" charset="0"/>
                    </a:rPr>
                    <m:t>∀</m:t>
                  </m:r>
                  <m:r>
                    <a:rPr xmlns:a="http://schemas.openxmlformats.org/drawingml/2006/main" sz="5300" i="1">
                      <a:solidFill>
                        <a:srgbClr val="5E5E5E"/>
                      </a:solidFill>
                      <a:latin typeface="Cambria Math" panose="02040503050406030204" pitchFamily="18" charset="0"/>
                    </a:rPr>
                    <m:t>i</m:t>
                  </m:r>
                  <m:r>
                    <a:rPr xmlns:a="http://schemas.openxmlformats.org/drawingml/2006/main" sz="5300" i="1">
                      <a:solidFill>
                        <a:srgbClr val="5E5E5E"/>
                      </a:solidFill>
                      <a:latin typeface="Cambria Math" panose="02040503050406030204" pitchFamily="18" charset="0"/>
                    </a:rPr>
                    <m:t>∈</m:t>
                  </m:r>
                  <m:r>
                    <a:rPr xmlns:a="http://schemas.openxmlformats.org/drawingml/2006/main" sz="5300" i="1">
                      <a:solidFill>
                        <a:srgbClr val="5E5E5E"/>
                      </a:solidFill>
                      <a:latin typeface="Cambria Math" panose="02040503050406030204" pitchFamily="18" charset="0"/>
                    </a:rPr>
                    <m:t>{</m:t>
                  </m:r>
                  <m:r>
                    <a:rPr xmlns:a="http://schemas.openxmlformats.org/drawingml/2006/main" sz="5300" i="1">
                      <a:solidFill>
                        <a:srgbClr val="5E5E5E"/>
                      </a:solidFill>
                      <a:latin typeface="Cambria Math" panose="02040503050406030204" pitchFamily="18" charset="0"/>
                    </a:rPr>
                    <m:t>1,</m:t>
                  </m:r>
                  <m:sSub>
                    <m:e>
                      <m:r>
                        <a:rPr xmlns:a="http://schemas.openxmlformats.org/drawingml/2006/main" sz="5300" i="1">
                          <a:solidFill>
                            <a:srgbClr val="5E5E5E"/>
                          </a:solidFill>
                          <a:latin typeface="Cambria Math" panose="02040503050406030204" pitchFamily="18" charset="0"/>
                        </a:rPr>
                        <m:t>N</m:t>
                      </m:r>
                    </m:e>
                    <m:sub>
                      <m:r>
                        <a:rPr xmlns:a="http://schemas.openxmlformats.org/drawingml/2006/main" sz="5300" i="1">
                          <a:solidFill>
                            <a:srgbClr val="5E5E5E"/>
                          </a:solidFill>
                          <a:latin typeface="Cambria Math" panose="02040503050406030204" pitchFamily="18" charset="0"/>
                        </a:rPr>
                        <m:t>R</m:t>
                      </m:r>
                    </m:sub>
                  </m:sSub>
                  <m:r>
                    <a:rPr xmlns:a="http://schemas.openxmlformats.org/drawingml/2006/main" sz="5300" i="1">
                      <a:solidFill>
                        <a:srgbClr val="5E5E5E"/>
                      </a:solidFill>
                      <a:latin typeface="Cambria Math" panose="02040503050406030204" pitchFamily="18" charset="0"/>
                    </a:rPr>
                    <m:t>}</m:t>
                  </m:r>
                </m:oMath>
              </m:oMathPara>
            </a14:m>
            <a:endParaRPr sz="5300">
              <a:solidFill>
                <a:srgbClr val="5E5E5E"/>
              </a:solidFill>
            </a:endParaRPr>
          </a:p>
        </p:txBody>
      </p:sp>
      <p:sp>
        <p:nvSpPr>
          <p:cNvPr id="230" name="Each bit   refers to a different past or present symbol   ,where   is equal to the  -th biggest unique element in C.…"/>
          <p:cNvSpPr txBox="1"/>
          <p:nvPr/>
        </p:nvSpPr>
        <p:spPr>
          <a:xfrm>
            <a:off x="868784" y="8986484"/>
            <a:ext cx="23400365" cy="39286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508000" indent="-508000">
              <a:buSzPct val="123000"/>
              <a:buChar char="•"/>
              <a:defRPr sz="4000"/>
            </a:pPr>
            <a:r>
              <a:t>Each bit </a:t>
            </a:r>
            <a14:m>
              <m:oMath>
                <m:sSub>
                  <m:e>
                    <m:r>
                      <a:rPr xmlns:a="http://schemas.openxmlformats.org/drawingml/2006/main" sz="5050" i="1">
                        <a:solidFill>
                          <a:srgbClr val="5E5E5E"/>
                        </a:solidFill>
                        <a:latin typeface="Cambria Math" panose="02040503050406030204" pitchFamily="18" charset="0"/>
                      </a:rPr>
                      <m:t>b</m:t>
                    </m:r>
                  </m:e>
                  <m:sub>
                    <m:r>
                      <a:rPr xmlns:a="http://schemas.openxmlformats.org/drawingml/2006/main" sz="5050" i="1">
                        <a:solidFill>
                          <a:srgbClr val="5E5E5E"/>
                        </a:solidFill>
                        <a:latin typeface="Cambria Math" panose="02040503050406030204" pitchFamily="18" charset="0"/>
                      </a:rPr>
                      <m:t>i</m:t>
                    </m:r>
                  </m:sub>
                </m:sSub>
              </m:oMath>
            </a14:m>
            <a:r>
              <a:t> refers to a different past or present symbol </a:t>
            </a:r>
            <a14:m>
              <m:oMath>
                <m:sSub>
                  <m:e>
                    <m:r>
                      <a:rPr xmlns:a="http://schemas.openxmlformats.org/drawingml/2006/main" sz="4900" i="1">
                        <a:solidFill>
                          <a:srgbClr val="5E5E5E"/>
                        </a:solidFill>
                        <a:latin typeface="Cambria Math" panose="02040503050406030204" pitchFamily="18" charset="0"/>
                      </a:rPr>
                      <m:t>s</m:t>
                    </m:r>
                  </m:e>
                  <m:sub>
                    <m:r>
                      <a:rPr xmlns:a="http://schemas.openxmlformats.org/drawingml/2006/main" sz="4900" i="1">
                        <a:solidFill>
                          <a:srgbClr val="5E5E5E"/>
                        </a:solidFill>
                        <a:latin typeface="Cambria Math" panose="02040503050406030204" pitchFamily="18" charset="0"/>
                      </a:rPr>
                      <m:t>n</m:t>
                    </m:r>
                    <m:r>
                      <a:rPr xmlns:a="http://schemas.openxmlformats.org/drawingml/2006/main" sz="4900" i="1">
                        <a:solidFill>
                          <a:srgbClr val="5E5E5E"/>
                        </a:solidFill>
                        <a:latin typeface="Cambria Math" panose="02040503050406030204" pitchFamily="18" charset="0"/>
                      </a:rPr>
                      <m:t>-</m:t>
                    </m:r>
                    <m:sSub>
                      <m:e>
                        <m:r>
                          <a:rPr xmlns:a="http://schemas.openxmlformats.org/drawingml/2006/main" sz="4900" i="1">
                            <a:solidFill>
                              <a:srgbClr val="5E5E5E"/>
                            </a:solidFill>
                            <a:latin typeface="Cambria Math" panose="02040503050406030204" pitchFamily="18" charset="0"/>
                          </a:rPr>
                          <m:t>x</m:t>
                        </m:r>
                      </m:e>
                      <m:sub>
                        <m:r>
                          <a:rPr xmlns:a="http://schemas.openxmlformats.org/drawingml/2006/main" sz="4900" i="1">
                            <a:solidFill>
                              <a:srgbClr val="5E5E5E"/>
                            </a:solidFill>
                            <a:latin typeface="Cambria Math" panose="02040503050406030204" pitchFamily="18" charset="0"/>
                          </a:rPr>
                          <m:t>i</m:t>
                        </m:r>
                      </m:sub>
                    </m:sSub>
                  </m:sub>
                </m:sSub>
              </m:oMath>
            </a14:m>
            <a:r>
              <a:t> ,where </a:t>
            </a:r>
            <a14:m>
              <m:oMath>
                <m:sSub>
                  <m:e>
                    <m:r>
                      <a:rPr xmlns:a="http://schemas.openxmlformats.org/drawingml/2006/main" sz="4650" i="1">
                        <a:solidFill>
                          <a:srgbClr val="5E5E5E"/>
                        </a:solidFill>
                        <a:latin typeface="Cambria Math" panose="02040503050406030204" pitchFamily="18" charset="0"/>
                      </a:rPr>
                      <m:t>x</m:t>
                    </m:r>
                  </m:e>
                  <m:sub>
                    <m:r>
                      <a:rPr xmlns:a="http://schemas.openxmlformats.org/drawingml/2006/main" sz="4650" i="1">
                        <a:solidFill>
                          <a:srgbClr val="5E5E5E"/>
                        </a:solidFill>
                        <a:latin typeface="Cambria Math" panose="02040503050406030204" pitchFamily="18" charset="0"/>
                      </a:rPr>
                      <m:t>i</m:t>
                    </m:r>
                  </m:sub>
                </m:sSub>
              </m:oMath>
            </a14:m>
            <a:r>
              <a:t> is equal to the </a:t>
            </a:r>
            <a14:m>
              <m:oMath>
                <m:r>
                  <a:rPr xmlns:a="http://schemas.openxmlformats.org/drawingml/2006/main" sz="6200" i="1">
                    <a:solidFill>
                      <a:srgbClr val="5E5E5E"/>
                    </a:solidFill>
                    <a:latin typeface="Cambria Math" panose="02040503050406030204" pitchFamily="18" charset="0"/>
                  </a:rPr>
                  <m:t>i</m:t>
                </m:r>
              </m:oMath>
            </a14:m>
            <a:r>
              <a:t>-th biggest unique element in C.</a:t>
            </a:r>
          </a:p>
          <a:p>
            <a:pPr marL="508000" indent="-508000">
              <a:buSzPct val="123000"/>
              <a:buChar char="•"/>
              <a:defRPr sz="4000"/>
            </a:pPr>
            <a:r>
              <a:t>From the magnitude of </a:t>
            </a:r>
            <a14:m>
              <m:oMath>
                <m:sSub>
                  <m:e>
                    <m:r>
                      <a:rPr xmlns:a="http://schemas.openxmlformats.org/drawingml/2006/main" sz="5150" i="1">
                        <a:solidFill>
                          <a:srgbClr val="5E5E5E"/>
                        </a:solidFill>
                        <a:latin typeface="Cambria Math" panose="02040503050406030204" pitchFamily="18" charset="0"/>
                      </a:rPr>
                      <m:t>c</m:t>
                    </m:r>
                  </m:e>
                  <m:sub>
                    <m:r>
                      <a:rPr xmlns:a="http://schemas.openxmlformats.org/drawingml/2006/main" sz="5150" i="1">
                        <a:solidFill>
                          <a:srgbClr val="5E5E5E"/>
                        </a:solidFill>
                        <a:latin typeface="Cambria Math" panose="02040503050406030204" pitchFamily="18" charset="0"/>
                      </a:rPr>
                      <m:t>i</m:t>
                    </m:r>
                  </m:sub>
                </m:sSub>
              </m:oMath>
            </a14:m>
            <a:r>
              <a:t> we can identify the return map line we wish to encode .</a:t>
            </a:r>
          </a:p>
          <a:p>
            <a:pPr marL="508000" indent="-508000">
              <a:buSzPct val="123000"/>
              <a:buChar char="•"/>
              <a:defRPr sz="4000"/>
            </a:pPr>
            <a:r>
              <a:t>The values of the bits </a:t>
            </a:r>
            <a14:m>
              <m:oMath>
                <m:sSub>
                  <m:e>
                    <m:r>
                      <a:rPr xmlns:a="http://schemas.openxmlformats.org/drawingml/2006/main" sz="4900" i="1">
                        <a:solidFill>
                          <a:srgbClr val="5E5E5E"/>
                        </a:solidFill>
                        <a:latin typeface="Cambria Math" panose="02040503050406030204" pitchFamily="18" charset="0"/>
                      </a:rPr>
                      <m:t>b</m:t>
                    </m:r>
                  </m:e>
                  <m:sub>
                    <m:r>
                      <a:rPr xmlns:a="http://schemas.openxmlformats.org/drawingml/2006/main" sz="4900" i="1">
                        <a:solidFill>
                          <a:srgbClr val="5E5E5E"/>
                        </a:solidFill>
                        <a:latin typeface="Cambria Math" panose="02040503050406030204" pitchFamily="18" charset="0"/>
                      </a:rPr>
                      <m:t>1</m:t>
                    </m:r>
                  </m:sub>
                </m:sSub>
                <m:r>
                  <a:rPr xmlns:a="http://schemas.openxmlformats.org/drawingml/2006/main" sz="4900" i="1">
                    <a:solidFill>
                      <a:srgbClr val="5E5E5E"/>
                    </a:solidFill>
                    <a:latin typeface="Cambria Math" panose="02040503050406030204" pitchFamily="18" charset="0"/>
                  </a:rPr>
                  <m:t>,</m:t>
                </m:r>
                <m:sSub>
                  <m:e>
                    <m:r>
                      <a:rPr xmlns:a="http://schemas.openxmlformats.org/drawingml/2006/main" sz="4900" i="1">
                        <a:solidFill>
                          <a:srgbClr val="5E5E5E"/>
                        </a:solidFill>
                        <a:latin typeface="Cambria Math" panose="02040503050406030204" pitchFamily="18" charset="0"/>
                      </a:rPr>
                      <m:t>b</m:t>
                    </m:r>
                  </m:e>
                  <m:sub>
                    <m:r>
                      <a:rPr xmlns:a="http://schemas.openxmlformats.org/drawingml/2006/main" sz="4900" i="1">
                        <a:solidFill>
                          <a:srgbClr val="5E5E5E"/>
                        </a:solidFill>
                        <a:latin typeface="Cambria Math" panose="02040503050406030204" pitchFamily="18" charset="0"/>
                      </a:rPr>
                      <m:t>2</m:t>
                    </m:r>
                  </m:sub>
                </m:sSub>
                <m:r>
                  <a:rPr xmlns:a="http://schemas.openxmlformats.org/drawingml/2006/main" sz="4900" i="1">
                    <a:solidFill>
                      <a:srgbClr val="5E5E5E"/>
                    </a:solidFill>
                    <a:latin typeface="Cambria Math" panose="02040503050406030204" pitchFamily="18" charset="0"/>
                  </a:rPr>
                  <m:t>,</m:t>
                </m:r>
                <m:r>
                  <a:rPr xmlns:a="http://schemas.openxmlformats.org/drawingml/2006/main" sz="4900" i="1">
                    <a:solidFill>
                      <a:srgbClr val="5E5E5E"/>
                    </a:solidFill>
                    <a:latin typeface="Cambria Math" panose="02040503050406030204" pitchFamily="18" charset="0"/>
                  </a:rPr>
                  <m:t>.</m:t>
                </m:r>
                <m:r>
                  <a:rPr xmlns:a="http://schemas.openxmlformats.org/drawingml/2006/main" sz="4900" i="1">
                    <a:solidFill>
                      <a:srgbClr val="5E5E5E"/>
                    </a:solidFill>
                    <a:latin typeface="Cambria Math" panose="02040503050406030204" pitchFamily="18" charset="0"/>
                  </a:rPr>
                  <m:t>.</m:t>
                </m:r>
                <m:r>
                  <a:rPr xmlns:a="http://schemas.openxmlformats.org/drawingml/2006/main" sz="4900" i="1">
                    <a:solidFill>
                      <a:srgbClr val="5E5E5E"/>
                    </a:solidFill>
                    <a:latin typeface="Cambria Math" panose="02040503050406030204" pitchFamily="18" charset="0"/>
                  </a:rPr>
                  <m:t>.</m:t>
                </m:r>
                <m:r>
                  <a:rPr xmlns:a="http://schemas.openxmlformats.org/drawingml/2006/main" sz="4900" i="1">
                    <a:solidFill>
                      <a:srgbClr val="5E5E5E"/>
                    </a:solidFill>
                    <a:latin typeface="Cambria Math" panose="02040503050406030204" pitchFamily="18" charset="0"/>
                  </a:rPr>
                  <m:t>,</m:t>
                </m:r>
                <m:sSub>
                  <m:e>
                    <m:r>
                      <a:rPr xmlns:a="http://schemas.openxmlformats.org/drawingml/2006/main" sz="4900" i="1">
                        <a:solidFill>
                          <a:srgbClr val="5E5E5E"/>
                        </a:solidFill>
                        <a:latin typeface="Cambria Math" panose="02040503050406030204" pitchFamily="18" charset="0"/>
                      </a:rPr>
                      <m:t>b</m:t>
                    </m:r>
                  </m:e>
                  <m:sub>
                    <m:r>
                      <a:rPr xmlns:a="http://schemas.openxmlformats.org/drawingml/2006/main" sz="4900" i="1">
                        <a:solidFill>
                          <a:srgbClr val="5E5E5E"/>
                        </a:solidFill>
                        <a:latin typeface="Cambria Math" panose="02040503050406030204" pitchFamily="18" charset="0"/>
                      </a:rPr>
                      <m:t>|</m:t>
                    </m:r>
                    <m:r>
                      <a:rPr xmlns:a="http://schemas.openxmlformats.org/drawingml/2006/main" sz="4900" i="1">
                        <a:solidFill>
                          <a:srgbClr val="5E5E5E"/>
                        </a:solidFill>
                        <a:latin typeface="Cambria Math" panose="02040503050406030204" pitchFamily="18" charset="0"/>
                      </a:rPr>
                      <m:t>C</m:t>
                    </m:r>
                    <m:r>
                      <a:rPr xmlns:a="http://schemas.openxmlformats.org/drawingml/2006/main" sz="4900" i="1">
                        <a:solidFill>
                          <a:srgbClr val="5E5E5E"/>
                        </a:solidFill>
                        <a:latin typeface="Cambria Math" panose="02040503050406030204" pitchFamily="18" charset="0"/>
                      </a:rPr>
                      <m:t>|</m:t>
                    </m:r>
                    <m:r>
                      <a:rPr xmlns:a="http://schemas.openxmlformats.org/drawingml/2006/main" sz="4900" i="1">
                        <a:solidFill>
                          <a:srgbClr val="5E5E5E"/>
                        </a:solidFill>
                        <a:latin typeface="Cambria Math" panose="02040503050406030204" pitchFamily="18" charset="0"/>
                      </a:rPr>
                      <m:t>+</m:t>
                    </m:r>
                    <m:r>
                      <a:rPr xmlns:a="http://schemas.openxmlformats.org/drawingml/2006/main" sz="4900" i="1">
                        <a:solidFill>
                          <a:srgbClr val="5E5E5E"/>
                        </a:solidFill>
                        <a:latin typeface="Cambria Math" panose="02040503050406030204" pitchFamily="18" charset="0"/>
                      </a:rPr>
                      <m:t>1</m:t>
                    </m:r>
                  </m:sub>
                </m:sSub>
              </m:oMath>
            </a14:m>
            <a:r>
              <a:t> that will be used for the encoding are equal to the values of the symbols with unique past or present indexes that were used for the calculation of the </a:t>
            </a:r>
            <a14:m>
              <m:oMath>
                <m:sSub>
                  <m:e>
                    <m:r>
                      <a:rPr xmlns:a="http://schemas.openxmlformats.org/drawingml/2006/main" sz="5150" i="1">
                        <a:solidFill>
                          <a:srgbClr val="5E5E5E"/>
                        </a:solidFill>
                        <a:latin typeface="Cambria Math" panose="02040503050406030204" pitchFamily="18" charset="0"/>
                      </a:rPr>
                      <m:t>c</m:t>
                    </m:r>
                  </m:e>
                  <m:sub>
                    <m:r>
                      <a:rPr xmlns:a="http://schemas.openxmlformats.org/drawingml/2006/main" sz="5150" i="1">
                        <a:solidFill>
                          <a:srgbClr val="5E5E5E"/>
                        </a:solidFill>
                        <a:latin typeface="Cambria Math" panose="02040503050406030204" pitchFamily="18" charset="0"/>
                      </a:rPr>
                      <m:t>i</m:t>
                    </m:r>
                  </m:sub>
                </m:sSub>
              </m:oMath>
            </a14:m>
            <a:r>
              <a:t>.</a:t>
            </a:r>
          </a:p>
        </p:txBody>
      </p:sp>
      <p:sp>
        <p:nvSpPr>
          <p:cNvPr id="231" name="CREATING THE RETURN MAP(PART 2)"/>
          <p:cNvSpPr txBox="1"/>
          <p:nvPr/>
        </p:nvSpPr>
        <p:spPr>
          <a:xfrm>
            <a:off x="-141991" y="231331"/>
            <a:ext cx="24296627" cy="13783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80000"/>
              </a:lnSpc>
              <a:defRPr b="1" spc="-170" sz="8500">
                <a:solidFill>
                  <a:srgbClr val="000000"/>
                </a:solidFill>
              </a:defRPr>
            </a:lvl1pPr>
          </a:lstStyle>
          <a:p>
            <a:pPr/>
            <a:r>
              <a:t>CREATING THE RETURN MAP(PART 2)</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From the nature of the   equation, it can be seen that the maximum number of return map lines that can be produced by k indirect signals is:"/>
          <p:cNvSpPr txBox="1"/>
          <p:nvPr/>
        </p:nvSpPr>
        <p:spPr>
          <a:xfrm>
            <a:off x="3144611" y="1318763"/>
            <a:ext cx="18658361" cy="14573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000"/>
            </a:pPr>
            <a:r>
              <a:t>From the nature of the </a:t>
            </a:r>
            <a14:m>
              <m:oMath>
                <m:sSub>
                  <m:e>
                    <m:r>
                      <a:rPr xmlns:a="http://schemas.openxmlformats.org/drawingml/2006/main" sz="4800" i="1">
                        <a:solidFill>
                          <a:srgbClr val="5E5E5E"/>
                        </a:solidFill>
                        <a:latin typeface="Cambria Math" panose="02040503050406030204" pitchFamily="18" charset="0"/>
                      </a:rPr>
                      <m:t>N</m:t>
                    </m:r>
                  </m:e>
                  <m:sub>
                    <m:r>
                      <a:rPr xmlns:a="http://schemas.openxmlformats.org/drawingml/2006/main" sz="4800" i="1">
                        <a:solidFill>
                          <a:srgbClr val="5E5E5E"/>
                        </a:solidFill>
                        <a:latin typeface="Cambria Math" panose="02040503050406030204" pitchFamily="18" charset="0"/>
                      </a:rPr>
                      <m:t>R</m:t>
                    </m:r>
                  </m:sub>
                </m:sSub>
              </m:oMath>
            </a14:m>
            <a:r>
              <a:t> equation, it can be seen that the maximum number of return map lines that can be produced by k indirect signals is:</a:t>
            </a:r>
          </a:p>
        </p:txBody>
      </p:sp>
      <p:sp>
        <p:nvSpPr>
          <p:cNvPr id="234" name="Equation"/>
          <p:cNvSpPr txBox="1"/>
          <p:nvPr/>
        </p:nvSpPr>
        <p:spPr>
          <a:xfrm>
            <a:off x="2574825" y="3175125"/>
            <a:ext cx="7023167" cy="1721286"/>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sSub>
                    <m:e>
                      <m:r>
                        <a:rPr xmlns:a="http://schemas.openxmlformats.org/drawingml/2006/main" sz="10700" i="1">
                          <a:solidFill>
                            <a:srgbClr val="5E5E5E"/>
                          </a:solidFill>
                          <a:latin typeface="Cambria Math" panose="02040503050406030204" pitchFamily="18" charset="0"/>
                        </a:rPr>
                        <m:t>N</m:t>
                      </m:r>
                    </m:e>
                    <m:sub>
                      <m:sSub>
                        <m:e>
                          <m:r>
                            <a:rPr xmlns:a="http://schemas.openxmlformats.org/drawingml/2006/main" sz="10700" i="1">
                              <a:solidFill>
                                <a:srgbClr val="5E5E5E"/>
                              </a:solidFill>
                              <a:latin typeface="Cambria Math" panose="02040503050406030204" pitchFamily="18" charset="0"/>
                            </a:rPr>
                            <m:t>R</m:t>
                          </m:r>
                        </m:e>
                        <m:sub>
                          <m:r>
                            <a:rPr xmlns:a="http://schemas.openxmlformats.org/drawingml/2006/main" sz="10700" i="1">
                              <a:solidFill>
                                <a:srgbClr val="5E5E5E"/>
                              </a:solidFill>
                              <a:latin typeface="Cambria Math" panose="02040503050406030204" pitchFamily="18" charset="0"/>
                            </a:rPr>
                            <m:t>m</m:t>
                          </m:r>
                          <m:r>
                            <a:rPr xmlns:a="http://schemas.openxmlformats.org/drawingml/2006/main" sz="10700" i="1">
                              <a:solidFill>
                                <a:srgbClr val="5E5E5E"/>
                              </a:solidFill>
                              <a:latin typeface="Cambria Math" panose="02040503050406030204" pitchFamily="18" charset="0"/>
                            </a:rPr>
                            <m:t>a</m:t>
                          </m:r>
                          <m:r>
                            <a:rPr xmlns:a="http://schemas.openxmlformats.org/drawingml/2006/main" sz="10700" i="1">
                              <a:solidFill>
                                <a:srgbClr val="5E5E5E"/>
                              </a:solidFill>
                              <a:latin typeface="Cambria Math" panose="02040503050406030204" pitchFamily="18" charset="0"/>
                            </a:rPr>
                            <m:t>x</m:t>
                          </m:r>
                        </m:sub>
                      </m:sSub>
                    </m:sub>
                  </m:sSub>
                  <m:r>
                    <a:rPr xmlns:a="http://schemas.openxmlformats.org/drawingml/2006/main" sz="10700" i="1">
                      <a:solidFill>
                        <a:srgbClr val="5E5E5E"/>
                      </a:solidFill>
                      <a:latin typeface="Cambria Math" panose="02040503050406030204" pitchFamily="18" charset="0"/>
                    </a:rPr>
                    <m:t>=</m:t>
                  </m:r>
                  <m:sSup>
                    <m:e>
                      <m:r>
                        <a:rPr xmlns:a="http://schemas.openxmlformats.org/drawingml/2006/main" sz="10700" i="1">
                          <a:solidFill>
                            <a:srgbClr val="5E5E5E"/>
                          </a:solidFill>
                          <a:latin typeface="Cambria Math" panose="02040503050406030204" pitchFamily="18" charset="0"/>
                        </a:rPr>
                        <m:t>2</m:t>
                      </m:r>
                    </m:e>
                    <m:sup>
                      <m:r>
                        <a:rPr xmlns:a="http://schemas.openxmlformats.org/drawingml/2006/main" sz="10700" i="1">
                          <a:solidFill>
                            <a:srgbClr val="5E5E5E"/>
                          </a:solidFill>
                          <a:latin typeface="Cambria Math" panose="02040503050406030204" pitchFamily="18" charset="0"/>
                        </a:rPr>
                        <m:t>1</m:t>
                      </m:r>
                      <m:r>
                        <a:rPr xmlns:a="http://schemas.openxmlformats.org/drawingml/2006/main" sz="10700" i="1">
                          <a:solidFill>
                            <a:srgbClr val="5E5E5E"/>
                          </a:solidFill>
                          <a:latin typeface="Cambria Math" panose="02040503050406030204" pitchFamily="18" charset="0"/>
                        </a:rPr>
                        <m:t>+</m:t>
                      </m:r>
                      <m:r>
                        <a:rPr xmlns:a="http://schemas.openxmlformats.org/drawingml/2006/main" sz="10700" i="1">
                          <a:solidFill>
                            <a:srgbClr val="5E5E5E"/>
                          </a:solidFill>
                          <a:latin typeface="Cambria Math" panose="02040503050406030204" pitchFamily="18" charset="0"/>
                        </a:rPr>
                        <m:t>2</m:t>
                      </m:r>
                      <m:r>
                        <a:rPr xmlns:a="http://schemas.openxmlformats.org/drawingml/2006/main" sz="10700" i="1">
                          <a:solidFill>
                            <a:srgbClr val="5E5E5E"/>
                          </a:solidFill>
                          <a:latin typeface="Cambria Math" panose="02040503050406030204" pitchFamily="18" charset="0"/>
                        </a:rPr>
                        <m:t>k</m:t>
                      </m:r>
                    </m:sup>
                  </m:sSup>
                </m:oMath>
              </m:oMathPara>
            </a14:m>
            <a:endParaRPr sz="10700">
              <a:solidFill>
                <a:srgbClr val="5E5E5E"/>
              </a:solidFill>
            </a:endParaRPr>
          </a:p>
        </p:txBody>
      </p:sp>
      <p:sp>
        <p:nvSpPr>
          <p:cNvPr id="235" name="However every time of the two conditions listed below is satisfied the number of lines will decline by half"/>
          <p:cNvSpPr txBox="1"/>
          <p:nvPr/>
        </p:nvSpPr>
        <p:spPr>
          <a:xfrm>
            <a:off x="-141550" y="5899911"/>
            <a:ext cx="10574308" cy="19161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a:lvl1pPr>
          </a:lstStyle>
          <a:p>
            <a:pPr/>
            <a:r>
              <a:t>However every time of the two conditions listed below is satisfied the number of lines will decline by half</a:t>
            </a:r>
          </a:p>
        </p:txBody>
      </p:sp>
      <p:sp>
        <p:nvSpPr>
          <p:cNvPr id="236" name="If   and   (This happens exclusively when  )…"/>
          <p:cNvSpPr txBox="1"/>
          <p:nvPr/>
        </p:nvSpPr>
        <p:spPr>
          <a:xfrm>
            <a:off x="603688" y="8538035"/>
            <a:ext cx="10081546" cy="32525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04800" indent="-304800" algn="l">
              <a:buSzPct val="123000"/>
              <a:buChar char="•"/>
              <a:defRPr sz="4000"/>
            </a:pPr>
            <a:r>
              <a:t>If </a:t>
            </a:r>
            <a14:m>
              <m:oMath>
                <m:r>
                  <a:rPr xmlns:a="http://schemas.openxmlformats.org/drawingml/2006/main" sz="4950" i="1">
                    <a:solidFill>
                      <a:srgbClr val="5E5E5E"/>
                    </a:solidFill>
                    <a:latin typeface="Cambria Math" panose="02040503050406030204" pitchFamily="18" charset="0"/>
                  </a:rPr>
                  <m:t>i</m:t>
                </m:r>
                <m:r>
                  <a:rPr xmlns:a="http://schemas.openxmlformats.org/drawingml/2006/main" sz="4950" i="1">
                    <a:solidFill>
                      <a:srgbClr val="5E5E5E"/>
                    </a:solidFill>
                    <a:latin typeface="Cambria Math" panose="02040503050406030204" pitchFamily="18" charset="0"/>
                  </a:rPr>
                  <m:t>≠</m:t>
                </m:r>
                <m:r>
                  <a:rPr xmlns:a="http://schemas.openxmlformats.org/drawingml/2006/main" sz="4950" i="1">
                    <a:solidFill>
                      <a:srgbClr val="5E5E5E"/>
                    </a:solidFill>
                    <a:latin typeface="Cambria Math" panose="02040503050406030204" pitchFamily="18" charset="0"/>
                  </a:rPr>
                  <m:t>j</m:t>
                </m:r>
              </m:oMath>
            </a14:m>
            <a:r>
              <a:t> and </a:t>
            </a:r>
            <a14:m>
              <m:oMath>
                <m:sSub>
                  <m:e>
                    <m:r>
                      <a:rPr xmlns:a="http://schemas.openxmlformats.org/drawingml/2006/main" sz="4850" i="1">
                        <a:solidFill>
                          <a:srgbClr val="5E5E5E"/>
                        </a:solidFill>
                        <a:latin typeface="Cambria Math" panose="02040503050406030204" pitchFamily="18" charset="0"/>
                      </a:rPr>
                      <m:t>c</m:t>
                    </m:r>
                  </m:e>
                  <m:sub>
                    <m:r>
                      <a:rPr xmlns:a="http://schemas.openxmlformats.org/drawingml/2006/main" sz="4850" i="1">
                        <a:solidFill>
                          <a:srgbClr val="5E5E5E"/>
                        </a:solidFill>
                        <a:latin typeface="Cambria Math" panose="02040503050406030204" pitchFamily="18" charset="0"/>
                      </a:rPr>
                      <m:t>i</m:t>
                    </m:r>
                  </m:sub>
                </m:sSub>
                <m:r>
                  <a:rPr xmlns:a="http://schemas.openxmlformats.org/drawingml/2006/main" sz="4850" i="1">
                    <a:solidFill>
                      <a:srgbClr val="5E5E5E"/>
                    </a:solidFill>
                    <a:latin typeface="Cambria Math" panose="02040503050406030204" pitchFamily="18" charset="0"/>
                  </a:rPr>
                  <m:t>=</m:t>
                </m:r>
                <m:sSub>
                  <m:e>
                    <m:r>
                      <a:rPr xmlns:a="http://schemas.openxmlformats.org/drawingml/2006/main" sz="4850" i="1">
                        <a:solidFill>
                          <a:srgbClr val="5E5E5E"/>
                        </a:solidFill>
                        <a:latin typeface="Cambria Math" panose="02040503050406030204" pitchFamily="18" charset="0"/>
                      </a:rPr>
                      <m:t>c</m:t>
                    </m:r>
                  </m:e>
                  <m:sub>
                    <m:r>
                      <a:rPr xmlns:a="http://schemas.openxmlformats.org/drawingml/2006/main" sz="4850" i="1">
                        <a:solidFill>
                          <a:srgbClr val="5E5E5E"/>
                        </a:solidFill>
                        <a:latin typeface="Cambria Math" panose="02040503050406030204" pitchFamily="18" charset="0"/>
                      </a:rPr>
                      <m:t>j</m:t>
                    </m:r>
                  </m:sub>
                </m:sSub>
              </m:oMath>
            </a14:m>
            <a:r>
              <a:t> (This happens exclusively when </a:t>
            </a:r>
            <a14:m>
              <m:oMath>
                <m:sSub>
                  <m:e>
                    <m:r>
                      <a:rPr xmlns:a="http://schemas.openxmlformats.org/drawingml/2006/main" sz="4700" i="1">
                        <a:solidFill>
                          <a:srgbClr val="5E5E5E"/>
                        </a:solidFill>
                        <a:latin typeface="Cambria Math" panose="02040503050406030204" pitchFamily="18" charset="0"/>
                      </a:rPr>
                      <m:t>τ</m:t>
                    </m:r>
                  </m:e>
                  <m:sub>
                    <m:r>
                      <a:rPr xmlns:a="http://schemas.openxmlformats.org/drawingml/2006/main" sz="4700" i="1">
                        <a:solidFill>
                          <a:srgbClr val="5E5E5E"/>
                        </a:solidFill>
                        <a:latin typeface="Cambria Math" panose="02040503050406030204" pitchFamily="18" charset="0"/>
                      </a:rPr>
                      <m:t>l</m:t>
                    </m:r>
                  </m:sub>
                </m:sSub>
                <m:r>
                  <a:rPr xmlns:a="http://schemas.openxmlformats.org/drawingml/2006/main" sz="4700" i="1">
                    <a:solidFill>
                      <a:srgbClr val="5E5E5E"/>
                    </a:solidFill>
                    <a:latin typeface="Cambria Math" panose="02040503050406030204" pitchFamily="18" charset="0"/>
                  </a:rPr>
                  <m:t>=</m:t>
                </m:r>
                <m:r>
                  <a:rPr xmlns:a="http://schemas.openxmlformats.org/drawingml/2006/main" sz="4700" i="1">
                    <a:solidFill>
                      <a:srgbClr val="5E5E5E"/>
                    </a:solidFill>
                    <a:latin typeface="Cambria Math" panose="02040503050406030204" pitchFamily="18" charset="0"/>
                  </a:rPr>
                  <m:t>n</m:t>
                </m:r>
                <m:r>
                  <a:rPr xmlns:a="http://schemas.openxmlformats.org/drawingml/2006/main" sz="4700" i="1">
                    <a:solidFill>
                      <a:srgbClr val="5E5E5E"/>
                    </a:solidFill>
                    <a:latin typeface="Cambria Math" panose="02040503050406030204" pitchFamily="18" charset="0"/>
                  </a:rPr>
                  <m:t>T</m:t>
                </m:r>
              </m:oMath>
            </a14:m>
            <a:r>
              <a:t>)</a:t>
            </a:r>
          </a:p>
          <a:p>
            <a:pPr marL="304800" indent="-304800" algn="l">
              <a:buSzPct val="123000"/>
              <a:buChar char="•"/>
              <a:defRPr sz="4000"/>
            </a:pPr>
            <a:r>
              <a:t>If time delays </a:t>
            </a:r>
            <a14:m>
              <m:oMath>
                <m:sSub>
                  <m:e>
                    <m:r>
                      <a:rPr xmlns:a="http://schemas.openxmlformats.org/drawingml/2006/main" sz="4800" i="1">
                        <a:solidFill>
                          <a:srgbClr val="5E5E5E"/>
                        </a:solidFill>
                        <a:latin typeface="Cambria Math" panose="02040503050406030204" pitchFamily="18" charset="0"/>
                      </a:rPr>
                      <m:t>τ</m:t>
                    </m:r>
                  </m:e>
                  <m:sub>
                    <m:r>
                      <a:rPr xmlns:a="http://schemas.openxmlformats.org/drawingml/2006/main" sz="4800" i="1">
                        <a:solidFill>
                          <a:srgbClr val="5E5E5E"/>
                        </a:solidFill>
                        <a:latin typeface="Cambria Math" panose="02040503050406030204" pitchFamily="18" charset="0"/>
                      </a:rPr>
                      <m:t>l</m:t>
                    </m:r>
                  </m:sub>
                </m:sSub>
                <m:r>
                  <a:rPr xmlns:a="http://schemas.openxmlformats.org/drawingml/2006/main" sz="4800" i="1">
                    <a:solidFill>
                      <a:srgbClr val="5E5E5E"/>
                    </a:solidFill>
                    <a:latin typeface="Cambria Math" panose="02040503050406030204" pitchFamily="18" charset="0"/>
                  </a:rPr>
                  <m:t>≠</m:t>
                </m:r>
                <m:sSub>
                  <m:e>
                    <m:r>
                      <a:rPr xmlns:a="http://schemas.openxmlformats.org/drawingml/2006/main" sz="4800" i="1">
                        <a:solidFill>
                          <a:srgbClr val="5E5E5E"/>
                        </a:solidFill>
                        <a:latin typeface="Cambria Math" panose="02040503050406030204" pitchFamily="18" charset="0"/>
                      </a:rPr>
                      <m:t>τ</m:t>
                    </m:r>
                  </m:e>
                  <m:sub>
                    <m:r>
                      <a:rPr xmlns:a="http://schemas.openxmlformats.org/drawingml/2006/main" sz="4800" i="1">
                        <a:solidFill>
                          <a:srgbClr val="5E5E5E"/>
                        </a:solidFill>
                        <a:latin typeface="Cambria Math" panose="02040503050406030204" pitchFamily="18" charset="0"/>
                      </a:rPr>
                      <m:t>k</m:t>
                    </m:r>
                  </m:sub>
                </m:sSub>
              </m:oMath>
            </a14:m>
            <a:r>
              <a:t> produce symbol indexes that are equal </a:t>
            </a:r>
            <a14:m>
              <m:oMath>
                <m:r>
                  <a:rPr xmlns:a="http://schemas.openxmlformats.org/drawingml/2006/main" sz="4950" i="1">
                    <a:solidFill>
                      <a:srgbClr val="5E5E5E"/>
                    </a:solidFill>
                    <a:latin typeface="Cambria Math" panose="02040503050406030204" pitchFamily="18" charset="0"/>
                  </a:rPr>
                  <m:t>(</m:t>
                </m:r>
                <m:sSubSup>
                  <m:e>
                    <m:r>
                      <a:rPr xmlns:a="http://schemas.openxmlformats.org/drawingml/2006/main" sz="4950" i="1">
                        <a:solidFill>
                          <a:srgbClr val="5E5E5E"/>
                        </a:solidFill>
                        <a:latin typeface="Cambria Math" panose="02040503050406030204" pitchFamily="18" charset="0"/>
                      </a:rPr>
                      <m:t>n</m:t>
                    </m:r>
                  </m:e>
                  <m:sub>
                    <m:r>
                      <a:rPr xmlns:a="http://schemas.openxmlformats.org/drawingml/2006/main" sz="4950" i="1">
                        <a:solidFill>
                          <a:srgbClr val="5E5E5E"/>
                        </a:solidFill>
                        <a:latin typeface="Cambria Math" panose="02040503050406030204" pitchFamily="18" charset="0"/>
                      </a:rPr>
                      <m:t>l</m:t>
                    </m:r>
                  </m:sub>
                  <m:sup>
                    <m:r>
                      <a:rPr xmlns:a="http://schemas.openxmlformats.org/drawingml/2006/main" sz="4950" i="1">
                        <a:solidFill>
                          <a:srgbClr val="5E5E5E"/>
                        </a:solidFill>
                        <a:latin typeface="Cambria Math" panose="02040503050406030204" pitchFamily="18" charset="0"/>
                      </a:rPr>
                      <m:t>′</m:t>
                    </m:r>
                  </m:sup>
                </m:sSubSup>
                <m:r>
                  <a:rPr xmlns:a="http://schemas.openxmlformats.org/drawingml/2006/main" sz="4950" i="1">
                    <a:solidFill>
                      <a:srgbClr val="5E5E5E"/>
                    </a:solidFill>
                    <a:latin typeface="Cambria Math" panose="02040503050406030204" pitchFamily="18" charset="0"/>
                  </a:rPr>
                  <m:t>=</m:t>
                </m:r>
                <m:sSubSup>
                  <m:e>
                    <m:r>
                      <a:rPr xmlns:a="http://schemas.openxmlformats.org/drawingml/2006/main" sz="4950" i="1">
                        <a:solidFill>
                          <a:srgbClr val="5E5E5E"/>
                        </a:solidFill>
                        <a:latin typeface="Cambria Math" panose="02040503050406030204" pitchFamily="18" charset="0"/>
                      </a:rPr>
                      <m:t>n</m:t>
                    </m:r>
                  </m:e>
                  <m:sub>
                    <m:r>
                      <a:rPr xmlns:a="http://schemas.openxmlformats.org/drawingml/2006/main" sz="4950" i="1">
                        <a:solidFill>
                          <a:srgbClr val="5E5E5E"/>
                        </a:solidFill>
                        <a:latin typeface="Cambria Math" panose="02040503050406030204" pitchFamily="18" charset="0"/>
                      </a:rPr>
                      <m:t>k</m:t>
                    </m:r>
                  </m:sub>
                  <m:sup>
                    <m:r>
                      <a:rPr xmlns:a="http://schemas.openxmlformats.org/drawingml/2006/main" sz="4950" i="1">
                        <a:solidFill>
                          <a:srgbClr val="5E5E5E"/>
                        </a:solidFill>
                        <a:latin typeface="Cambria Math" panose="02040503050406030204" pitchFamily="18" charset="0"/>
                      </a:rPr>
                      <m:t>′</m:t>
                    </m:r>
                  </m:sup>
                </m:sSubSup>
                <m:r>
                  <a:rPr xmlns:a="http://schemas.openxmlformats.org/drawingml/2006/main" sz="4950" i="1">
                    <a:solidFill>
                      <a:srgbClr val="5E5E5E"/>
                    </a:solidFill>
                    <a:latin typeface="Cambria Math" panose="02040503050406030204" pitchFamily="18" charset="0"/>
                  </a:rPr>
                  <m:t>)</m:t>
                </m:r>
              </m:oMath>
            </a14:m>
          </a:p>
        </p:txBody>
      </p:sp>
      <p:sp>
        <p:nvSpPr>
          <p:cNvPr id="237" name="WHAT AFFECTS THE NUMBER OF LINES"/>
          <p:cNvSpPr txBox="1"/>
          <p:nvPr/>
        </p:nvSpPr>
        <p:spPr>
          <a:xfrm>
            <a:off x="99058" y="-102087"/>
            <a:ext cx="24288875" cy="13783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80000"/>
              </a:lnSpc>
              <a:defRPr b="1" spc="-170" sz="8500">
                <a:solidFill>
                  <a:srgbClr val="000000"/>
                </a:solidFill>
              </a:defRPr>
            </a:lvl1pPr>
          </a:lstStyle>
          <a:p>
            <a:pPr/>
            <a:r>
              <a:t>WHAT AFFECTS THE NUMBER OF LINES</a:t>
            </a:r>
          </a:p>
        </p:txBody>
      </p:sp>
      <p:pic>
        <p:nvPicPr>
          <p:cNvPr id="238" name="1vs2.png" descr="1vs2.png"/>
          <p:cNvPicPr>
            <a:picLocks noChangeAspect="1"/>
          </p:cNvPicPr>
          <p:nvPr/>
        </p:nvPicPr>
        <p:blipFill>
          <a:blip r:embed="rId2">
            <a:extLst/>
          </a:blip>
          <a:stretch>
            <a:fillRect/>
          </a:stretch>
        </p:blipFill>
        <p:spPr>
          <a:xfrm>
            <a:off x="10121303" y="3395858"/>
            <a:ext cx="13369774" cy="9566558"/>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WHY IS THE RETURN MAP AND ITS LINES IMPORTANT(Part 1)?"/>
          <p:cNvSpPr txBox="1"/>
          <p:nvPr/>
        </p:nvSpPr>
        <p:spPr>
          <a:xfrm>
            <a:off x="-385660" y="90358"/>
            <a:ext cx="24288875" cy="229544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80000"/>
              </a:lnSpc>
              <a:defRPr b="1" spc="-159" sz="8000">
                <a:solidFill>
                  <a:srgbClr val="000000"/>
                </a:solidFill>
              </a:defRPr>
            </a:lvl1pPr>
          </a:lstStyle>
          <a:p>
            <a:pPr/>
            <a:r>
              <a:t>WHY IS THE RETURN MAP AND ITS LINES IMPORTANT(Part 1)?</a:t>
            </a:r>
          </a:p>
        </p:txBody>
      </p:sp>
      <p:sp>
        <p:nvSpPr>
          <p:cNvPr id="241" name="Enables Decoding without a matched filter.…"/>
          <p:cNvSpPr txBox="1"/>
          <p:nvPr/>
        </p:nvSpPr>
        <p:spPr>
          <a:xfrm>
            <a:off x="1358089" y="4017886"/>
            <a:ext cx="20801378" cy="61798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508000" indent="-508000">
              <a:buSzPct val="123000"/>
              <a:buChar char="•"/>
              <a:defRPr sz="5000"/>
            </a:pPr>
            <a:r>
              <a:t>Enables Decoding without a matched filter.</a:t>
            </a:r>
          </a:p>
          <a:p>
            <a:pPr marL="508000" indent="-508000">
              <a:buSzPct val="123000"/>
              <a:buChar char="•"/>
              <a:defRPr sz="5000"/>
            </a:pPr>
            <a:r>
              <a:t>If the receiver receives at the same time information from n users with the same frequency, each bit of information the lines encode will refer to a different user, so the data from n users can be decoded simultaneously.</a:t>
            </a:r>
          </a:p>
          <a:p>
            <a:pPr marL="508000" indent="-508000">
              <a:buSzPct val="123000"/>
              <a:buChar char="•"/>
              <a:defRPr sz="5000"/>
            </a:pPr>
            <a:r>
              <a:t>In case of multipath propagation the lines encode also past information, a feature that can be exploited in various ways:elevating the bit rate , error correction algorithms etc. </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Decoding is based on how big the area the sections created by a threshold line cover, the bigger the distance between two candidate lines(lines with same past symbol information), the bigger the area of the two sections,the less the system is prone to er"/>
          <p:cNvSpPr txBox="1"/>
          <p:nvPr/>
        </p:nvSpPr>
        <p:spPr>
          <a:xfrm>
            <a:off x="2323317" y="2926550"/>
            <a:ext cx="19737366" cy="25257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000"/>
            </a:lvl1pPr>
          </a:lstStyle>
          <a:p>
            <a:pPr/>
            <a:r>
              <a:t>Decoding is based on how big the area the sections created by a threshold line cover, the bigger the distance between two candidate lines(lines with same past symbol information), the bigger the area of the two sections,the less the system is prone to errors.</a:t>
            </a:r>
          </a:p>
        </p:txBody>
      </p:sp>
      <p:sp>
        <p:nvSpPr>
          <p:cNvPr id="244" name="As a result when the system is affected by noise and multi path, the bit error rate is highly dependent on the distance every candidate line has with its pair."/>
          <p:cNvSpPr txBox="1"/>
          <p:nvPr/>
        </p:nvSpPr>
        <p:spPr>
          <a:xfrm>
            <a:off x="2416617" y="6204711"/>
            <a:ext cx="18141265" cy="13065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000"/>
            </a:lvl1pPr>
          </a:lstStyle>
          <a:p>
            <a:pPr/>
            <a:r>
              <a:t>As a result when the system is affected by noise and multi path, the bit error rate is highly dependent on the distance every candidate line has with its pair. </a:t>
            </a:r>
          </a:p>
        </p:txBody>
      </p:sp>
      <p:sp>
        <p:nvSpPr>
          <p:cNvPr id="245" name="In the next three slides we will observe the three different scenarios that can occur."/>
          <p:cNvSpPr txBox="1"/>
          <p:nvPr/>
        </p:nvSpPr>
        <p:spPr>
          <a:xfrm>
            <a:off x="2200084" y="8125562"/>
            <a:ext cx="18141265" cy="19161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lgn="l">
              <a:defRPr sz="4000"/>
            </a:pPr>
          </a:p>
          <a:p>
            <a:pPr algn="l">
              <a:defRPr sz="4000"/>
            </a:pPr>
            <a:r>
              <a:t>In the next three slides we will observe the three different scenarios that can occur.</a:t>
            </a:r>
          </a:p>
        </p:txBody>
      </p:sp>
      <p:sp>
        <p:nvSpPr>
          <p:cNvPr id="246" name="WHY ARE THE RETURN MAP AND THE LINES IMPORTANT(Part 2)?"/>
          <p:cNvSpPr txBox="1"/>
          <p:nvPr/>
        </p:nvSpPr>
        <p:spPr>
          <a:xfrm>
            <a:off x="363387" y="234714"/>
            <a:ext cx="24288875" cy="22954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80000"/>
              </a:lnSpc>
              <a:defRPr b="1" spc="-159" sz="8000">
                <a:solidFill>
                  <a:srgbClr val="000000"/>
                </a:solidFill>
              </a:defRPr>
            </a:lvl1pPr>
          </a:lstStyle>
          <a:p>
            <a:pPr/>
            <a:r>
              <a:t>WHY ARE THE RETURN MAP AND THE LINES IMPORTANT(Part 2)?</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THRESHOLD LINES CLUSTERED TOGETHER IN THE MIDDLE(SCENARIO A)"/>
          <p:cNvSpPr txBox="1"/>
          <p:nvPr/>
        </p:nvSpPr>
        <p:spPr>
          <a:xfrm>
            <a:off x="47563" y="74665"/>
            <a:ext cx="24288875" cy="202407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80000"/>
              </a:lnSpc>
              <a:defRPr b="1" spc="-140" sz="7000">
                <a:solidFill>
                  <a:srgbClr val="000000"/>
                </a:solidFill>
              </a:defRPr>
            </a:lvl1pPr>
          </a:lstStyle>
          <a:p>
            <a:pPr/>
            <a:r>
              <a:t>THRESHOLD LINES CLUSTERED TOGETHER IN THE MIDDLE(SCENARIO A)</a:t>
            </a:r>
          </a:p>
        </p:txBody>
      </p:sp>
      <p:pic>
        <p:nvPicPr>
          <p:cNvPr id="249" name="linesinthemiddle.png" descr="linesinthemiddle.png"/>
          <p:cNvPicPr>
            <a:picLocks noChangeAspect="1"/>
          </p:cNvPicPr>
          <p:nvPr/>
        </p:nvPicPr>
        <p:blipFill>
          <a:blip r:embed="rId2">
            <a:extLst/>
          </a:blip>
          <a:stretch>
            <a:fillRect/>
          </a:stretch>
        </p:blipFill>
        <p:spPr>
          <a:xfrm>
            <a:off x="2785662" y="2140975"/>
            <a:ext cx="18081747" cy="11603905"/>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Optimal Tuning of Natural Frequency to Mitigate Multipath Propagation Interference in Multiuser Chaotic Communication"/>
          <p:cNvSpPr txBox="1"/>
          <p:nvPr>
            <p:ph type="title" idx="4294967295"/>
          </p:nvPr>
        </p:nvSpPr>
        <p:spPr>
          <a:xfrm>
            <a:off x="1050604" y="726557"/>
            <a:ext cx="21971004" cy="4648201"/>
          </a:xfrm>
          <a:prstGeom prst="rect">
            <a:avLst/>
          </a:prstGeom>
        </p:spPr>
        <p:txBody>
          <a:bodyPr anchor="b"/>
          <a:lstStyle/>
          <a:p>
            <a:pPr lvl="1" indent="338327" algn="ctr" defTabSz="1804370">
              <a:defRPr spc="-171" sz="8584"/>
            </a:pPr>
            <a:r>
              <a:t>Optimal Tuning of Natural Frequency to Mitigate Multipath Propagation Interference in Multiuser Chaotic Communication </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RANDOM CLUSTERS WITH LARGE DECODING SECTIONS(SCENARIO B)"/>
          <p:cNvSpPr txBox="1"/>
          <p:nvPr/>
        </p:nvSpPr>
        <p:spPr>
          <a:xfrm>
            <a:off x="47563" y="6822"/>
            <a:ext cx="24288875" cy="215975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80000"/>
              </a:lnSpc>
              <a:defRPr b="1" spc="-150" sz="7500">
                <a:solidFill>
                  <a:srgbClr val="000000"/>
                </a:solidFill>
              </a:defRPr>
            </a:lvl1pPr>
          </a:lstStyle>
          <a:p>
            <a:pPr/>
            <a:r>
              <a:t>RANDOM CLUSTERS WITH LARGE DECODING SECTIONS(SCENARIO B)</a:t>
            </a:r>
          </a:p>
        </p:txBody>
      </p:sp>
      <p:pic>
        <p:nvPicPr>
          <p:cNvPr id="252" name="linesgood.png" descr="linesgood.png"/>
          <p:cNvPicPr>
            <a:picLocks noChangeAspect="1"/>
          </p:cNvPicPr>
          <p:nvPr/>
        </p:nvPicPr>
        <p:blipFill>
          <a:blip r:embed="rId2">
            <a:extLst/>
          </a:blip>
          <a:stretch>
            <a:fillRect/>
          </a:stretch>
        </p:blipFill>
        <p:spPr>
          <a:xfrm>
            <a:off x="3679110" y="2150972"/>
            <a:ext cx="18019053" cy="11557139"/>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RANDOM CLUSTERS WITH SMALL DECODING SECTIONS(SCENARIO C)"/>
          <p:cNvSpPr txBox="1"/>
          <p:nvPr/>
        </p:nvSpPr>
        <p:spPr>
          <a:xfrm>
            <a:off x="47563" y="6822"/>
            <a:ext cx="24288875" cy="215975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80000"/>
              </a:lnSpc>
              <a:defRPr b="1" spc="-150" sz="7500">
                <a:solidFill>
                  <a:srgbClr val="000000"/>
                </a:solidFill>
              </a:defRPr>
            </a:lvl1pPr>
          </a:lstStyle>
          <a:p>
            <a:pPr/>
            <a:r>
              <a:t>RANDOM CLUSTERS WITH SMALL DECODING SECTIONS(SCENARIO C)</a:t>
            </a:r>
          </a:p>
        </p:txBody>
      </p:sp>
      <p:pic>
        <p:nvPicPr>
          <p:cNvPr id="255" name="linesbad.png" descr="linesbad.png"/>
          <p:cNvPicPr>
            <a:picLocks noChangeAspect="1"/>
          </p:cNvPicPr>
          <p:nvPr/>
        </p:nvPicPr>
        <p:blipFill>
          <a:blip r:embed="rId2">
            <a:extLst/>
          </a:blip>
          <a:stretch>
            <a:fillRect/>
          </a:stretch>
        </p:blipFill>
        <p:spPr>
          <a:xfrm>
            <a:off x="3331275" y="2207034"/>
            <a:ext cx="17721450" cy="11482438"/>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CAN MUTUAL INFORMATION HELP WITH THE CONCLUSIONS?"/>
          <p:cNvSpPr txBox="1"/>
          <p:nvPr/>
        </p:nvSpPr>
        <p:spPr>
          <a:xfrm>
            <a:off x="47563" y="164887"/>
            <a:ext cx="24288875" cy="202407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80000"/>
              </a:lnSpc>
              <a:defRPr b="1" spc="-140" sz="7000">
                <a:solidFill>
                  <a:srgbClr val="000000"/>
                </a:solidFill>
              </a:defRPr>
            </a:lvl1pPr>
          </a:lstStyle>
          <a:p>
            <a:pPr/>
            <a:r>
              <a:t>CAN MUTUAL INFORMATION HELP WITH THE CONCLUSIONS?</a:t>
            </a:r>
          </a:p>
        </p:txBody>
      </p:sp>
      <p:sp>
        <p:nvSpPr>
          <p:cNvPr id="258" name="From the   equation and the previous figures it can be seen that the performance of a system affected by noise and multipath propagation is highly dependent on a relationship between the carrier frequency   and the indirect signal delays  .…"/>
          <p:cNvSpPr txBox="1"/>
          <p:nvPr/>
        </p:nvSpPr>
        <p:spPr>
          <a:xfrm>
            <a:off x="1467332" y="2121058"/>
            <a:ext cx="20691471" cy="42069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000"/>
            </a:pPr>
            <a:r>
              <a:t>From the </a:t>
            </a:r>
            <a14:m>
              <m:oMath>
                <m:sSub>
                  <m:e>
                    <m:r>
                      <a:rPr xmlns:a="http://schemas.openxmlformats.org/drawingml/2006/main" sz="4800" i="1">
                        <a:solidFill>
                          <a:srgbClr val="5E5E5E"/>
                        </a:solidFill>
                        <a:latin typeface="Cambria Math" panose="02040503050406030204" pitchFamily="18" charset="0"/>
                      </a:rPr>
                      <m:t>N</m:t>
                    </m:r>
                  </m:e>
                  <m:sub>
                    <m:r>
                      <a:rPr xmlns:a="http://schemas.openxmlformats.org/drawingml/2006/main" sz="4800" i="1">
                        <a:solidFill>
                          <a:srgbClr val="5E5E5E"/>
                        </a:solidFill>
                        <a:latin typeface="Cambria Math" panose="02040503050406030204" pitchFamily="18" charset="0"/>
                      </a:rPr>
                      <m:t>R</m:t>
                    </m:r>
                  </m:sub>
                </m:sSub>
              </m:oMath>
            </a14:m>
            <a:r>
              <a:t> equation and the previous figures it can be seen that the performance of a system affected by noise and multipath propagation is highly dependent on a relationship between the carrier frequency </a:t>
            </a:r>
            <a14:m>
              <m:oMath>
                <m:r>
                  <a:rPr xmlns:a="http://schemas.openxmlformats.org/drawingml/2006/main" sz="2350" i="1">
                    <a:solidFill>
                      <a:srgbClr val="5E5E5E"/>
                    </a:solidFill>
                    <a:latin typeface="Cambria Math" panose="02040503050406030204" pitchFamily="18" charset="0"/>
                  </a:rPr>
                  <m:t>f</m:t>
                </m:r>
              </m:oMath>
            </a14:m>
            <a:r>
              <a:t> and the indirect signal delays </a:t>
            </a:r>
            <a14:m>
              <m:oMath>
                <m:sSub>
                  <m:e>
                    <m:r>
                      <a:rPr xmlns:a="http://schemas.openxmlformats.org/drawingml/2006/main" sz="4900" i="1">
                        <a:solidFill>
                          <a:srgbClr val="5E5E5E"/>
                        </a:solidFill>
                        <a:latin typeface="Cambria Math" panose="02040503050406030204" pitchFamily="18" charset="0"/>
                      </a:rPr>
                      <m:t>τ</m:t>
                    </m:r>
                  </m:e>
                  <m:sub>
                    <m:r>
                      <a:rPr xmlns:a="http://schemas.openxmlformats.org/drawingml/2006/main" sz="4900" i="1">
                        <a:solidFill>
                          <a:srgbClr val="5E5E5E"/>
                        </a:solidFill>
                        <a:latin typeface="Cambria Math" panose="02040503050406030204" pitchFamily="18" charset="0"/>
                      </a:rPr>
                      <m:t>l</m:t>
                    </m:r>
                  </m:sub>
                </m:sSub>
              </m:oMath>
            </a14:m>
            <a:r>
              <a:t>.</a:t>
            </a:r>
          </a:p>
          <a:p>
            <a:pPr algn="l">
              <a:defRPr sz="4000"/>
            </a:pPr>
            <a:r>
              <a:t>The equation for Mutual information given by [3] will help us understand more about which </a:t>
            </a:r>
            <a14:m>
              <m:oMath>
                <m:r>
                  <a:rPr xmlns:a="http://schemas.openxmlformats.org/drawingml/2006/main" sz="2350" i="1">
                    <a:solidFill>
                      <a:srgbClr val="5E5E5E"/>
                    </a:solidFill>
                    <a:latin typeface="Cambria Math" panose="02040503050406030204" pitchFamily="18" charset="0"/>
                  </a:rPr>
                  <m:t>f</m:t>
                </m:r>
              </m:oMath>
            </a14:m>
            <a:r>
              <a:t> and </a:t>
            </a:r>
            <a14:m>
              <m:oMath>
                <m:sSub>
                  <m:e>
                    <m:r>
                      <a:rPr xmlns:a="http://schemas.openxmlformats.org/drawingml/2006/main" sz="4900" i="1">
                        <a:solidFill>
                          <a:srgbClr val="5E5E5E"/>
                        </a:solidFill>
                        <a:latin typeface="Cambria Math" panose="02040503050406030204" pitchFamily="18" charset="0"/>
                      </a:rPr>
                      <m:t>τ</m:t>
                    </m:r>
                  </m:e>
                  <m:sub>
                    <m:r>
                      <a:rPr xmlns:a="http://schemas.openxmlformats.org/drawingml/2006/main" sz="4900" i="1">
                        <a:solidFill>
                          <a:srgbClr val="5E5E5E"/>
                        </a:solidFill>
                        <a:latin typeface="Cambria Math" panose="02040503050406030204" pitchFamily="18" charset="0"/>
                      </a:rPr>
                      <m:t>l</m:t>
                    </m:r>
                  </m:sub>
                </m:sSub>
              </m:oMath>
            </a14:m>
            <a:r>
              <a:t> combinations are better than others:</a:t>
            </a:r>
          </a:p>
        </p:txBody>
      </p:sp>
      <p:sp>
        <p:nvSpPr>
          <p:cNvPr id="259" name="Equation"/>
          <p:cNvSpPr txBox="1"/>
          <p:nvPr/>
        </p:nvSpPr>
        <p:spPr>
          <a:xfrm>
            <a:off x="5517438" y="5716790"/>
            <a:ext cx="10487214" cy="1885443"/>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r>
                    <a:rPr xmlns:a="http://schemas.openxmlformats.org/drawingml/2006/main" sz="5400" i="1">
                      <a:solidFill>
                        <a:srgbClr val="5E5E5E"/>
                      </a:solidFill>
                      <a:latin typeface="Cambria Math" panose="02040503050406030204" pitchFamily="18" charset="0"/>
                    </a:rPr>
                    <m:t>I</m:t>
                  </m:r>
                  <m:r>
                    <a:rPr xmlns:a="http://schemas.openxmlformats.org/drawingml/2006/main" sz="5400" i="1">
                      <a:solidFill>
                        <a:srgbClr val="5E5E5E"/>
                      </a:solidFill>
                      <a:latin typeface="Cambria Math" panose="02040503050406030204" pitchFamily="18" charset="0"/>
                    </a:rPr>
                    <m:t>(</m:t>
                  </m:r>
                  <m:r>
                    <a:rPr xmlns:a="http://schemas.openxmlformats.org/drawingml/2006/main" sz="5400" i="1">
                      <a:solidFill>
                        <a:srgbClr val="5E5E5E"/>
                      </a:solidFill>
                      <a:latin typeface="Cambria Math" panose="02040503050406030204" pitchFamily="18" charset="0"/>
                    </a:rPr>
                    <m:t>X</m:t>
                  </m:r>
                  <m:r>
                    <a:rPr xmlns:a="http://schemas.openxmlformats.org/drawingml/2006/main" sz="5400" i="1">
                      <a:solidFill>
                        <a:srgbClr val="5E5E5E"/>
                      </a:solidFill>
                      <a:latin typeface="Cambria Math" panose="02040503050406030204" pitchFamily="18" charset="0"/>
                    </a:rPr>
                    <m:t>;</m:t>
                  </m:r>
                  <m:r>
                    <a:rPr xmlns:a="http://schemas.openxmlformats.org/drawingml/2006/main" sz="5400" i="1">
                      <a:solidFill>
                        <a:srgbClr val="5E5E5E"/>
                      </a:solidFill>
                      <a:latin typeface="Cambria Math" panose="02040503050406030204" pitchFamily="18" charset="0"/>
                    </a:rPr>
                    <m:t>Y</m:t>
                  </m:r>
                  <m:r>
                    <a:rPr xmlns:a="http://schemas.openxmlformats.org/drawingml/2006/main" sz="5400" i="1">
                      <a:solidFill>
                        <a:srgbClr val="5E5E5E"/>
                      </a:solidFill>
                      <a:latin typeface="Cambria Math" panose="02040503050406030204" pitchFamily="18" charset="0"/>
                    </a:rPr>
                    <m:t>)</m:t>
                  </m:r>
                  <m:r>
                    <a:rPr xmlns:a="http://schemas.openxmlformats.org/drawingml/2006/main" sz="5400" i="1">
                      <a:solidFill>
                        <a:srgbClr val="5E5E5E"/>
                      </a:solidFill>
                      <a:latin typeface="Cambria Math" panose="02040503050406030204" pitchFamily="18" charset="0"/>
                    </a:rPr>
                    <m:t>=</m:t>
                  </m:r>
                  <m:limLow>
                    <m:e>
                      <m:r>
                        <a:rPr xmlns:a="http://schemas.openxmlformats.org/drawingml/2006/main" sz="5400" i="1">
                          <a:solidFill>
                            <a:srgbClr val="5E5E5E"/>
                          </a:solidFill>
                          <a:latin typeface="Cambria Math" panose="02040503050406030204" pitchFamily="18" charset="0"/>
                        </a:rPr>
                        <m:t>∑</m:t>
                      </m:r>
                    </m:e>
                    <m:lim>
                      <m:r>
                        <a:rPr xmlns:a="http://schemas.openxmlformats.org/drawingml/2006/main" sz="5400" i="1">
                          <a:solidFill>
                            <a:srgbClr val="5E5E5E"/>
                          </a:solidFill>
                          <a:latin typeface="Cambria Math" panose="02040503050406030204" pitchFamily="18" charset="0"/>
                        </a:rPr>
                        <m:t>x</m:t>
                      </m:r>
                    </m:lim>
                  </m:limLow>
                  <m:limLow>
                    <m:e>
                      <m:r>
                        <a:rPr xmlns:a="http://schemas.openxmlformats.org/drawingml/2006/main" sz="5400" i="1">
                          <a:solidFill>
                            <a:srgbClr val="5E5E5E"/>
                          </a:solidFill>
                          <a:latin typeface="Cambria Math" panose="02040503050406030204" pitchFamily="18" charset="0"/>
                        </a:rPr>
                        <m:t>∑</m:t>
                      </m:r>
                    </m:e>
                    <m:lim>
                      <m:r>
                        <a:rPr xmlns:a="http://schemas.openxmlformats.org/drawingml/2006/main" sz="5400" i="1">
                          <a:solidFill>
                            <a:srgbClr val="5E5E5E"/>
                          </a:solidFill>
                          <a:latin typeface="Cambria Math" panose="02040503050406030204" pitchFamily="18" charset="0"/>
                        </a:rPr>
                        <m:t>y</m:t>
                      </m:r>
                    </m:lim>
                  </m:limLow>
                  <m:r>
                    <a:rPr xmlns:a="http://schemas.openxmlformats.org/drawingml/2006/main" sz="5400" i="1">
                      <a:solidFill>
                        <a:srgbClr val="5E5E5E"/>
                      </a:solidFill>
                      <a:latin typeface="Cambria Math" panose="02040503050406030204" pitchFamily="18" charset="0"/>
                    </a:rPr>
                    <m:t>P</m:t>
                  </m:r>
                  <m:r>
                    <a:rPr xmlns:a="http://schemas.openxmlformats.org/drawingml/2006/main" sz="5400" i="1">
                      <a:solidFill>
                        <a:srgbClr val="5E5E5E"/>
                      </a:solidFill>
                      <a:latin typeface="Cambria Math" panose="02040503050406030204" pitchFamily="18" charset="0"/>
                    </a:rPr>
                    <m:t>(</m:t>
                  </m:r>
                  <m:r>
                    <a:rPr xmlns:a="http://schemas.openxmlformats.org/drawingml/2006/main" sz="5400" i="1">
                      <a:solidFill>
                        <a:srgbClr val="5E5E5E"/>
                      </a:solidFill>
                      <a:latin typeface="Cambria Math" panose="02040503050406030204" pitchFamily="18" charset="0"/>
                    </a:rPr>
                    <m:t>x</m:t>
                  </m:r>
                  <m:r>
                    <a:rPr xmlns:a="http://schemas.openxmlformats.org/drawingml/2006/main" sz="5400" i="1">
                      <a:solidFill>
                        <a:srgbClr val="5E5E5E"/>
                      </a:solidFill>
                      <a:latin typeface="Cambria Math" panose="02040503050406030204" pitchFamily="18" charset="0"/>
                    </a:rPr>
                    <m:t>,</m:t>
                  </m:r>
                  <m:r>
                    <a:rPr xmlns:a="http://schemas.openxmlformats.org/drawingml/2006/main" sz="5400" i="1">
                      <a:solidFill>
                        <a:srgbClr val="5E5E5E"/>
                      </a:solidFill>
                      <a:latin typeface="Cambria Math" panose="02040503050406030204" pitchFamily="18" charset="0"/>
                    </a:rPr>
                    <m:t>y</m:t>
                  </m:r>
                  <m:r>
                    <a:rPr xmlns:a="http://schemas.openxmlformats.org/drawingml/2006/main" sz="5400" i="1">
                      <a:solidFill>
                        <a:srgbClr val="5E5E5E"/>
                      </a:solidFill>
                      <a:latin typeface="Cambria Math" panose="02040503050406030204" pitchFamily="18" charset="0"/>
                    </a:rPr>
                    <m:t>)</m:t>
                  </m:r>
                  <m:r>
                    <m:rPr>
                      <m:sty m:val="p"/>
                    </m:rPr>
                    <a:rPr xmlns:a="http://schemas.openxmlformats.org/drawingml/2006/main" sz="5400" i="1">
                      <a:solidFill>
                        <a:srgbClr val="5E5E5E"/>
                      </a:solidFill>
                      <a:latin typeface="Cambria Math" panose="02040503050406030204" pitchFamily="18" charset="0"/>
                    </a:rPr>
                    <m:t>log</m:t>
                  </m:r>
                  <m:f>
                    <m:fPr>
                      <m:ctrlPr>
                        <a:rPr xmlns:a="http://schemas.openxmlformats.org/drawingml/2006/main" sz="5400" i="1">
                          <a:solidFill>
                            <a:srgbClr val="5E5E5E"/>
                          </a:solidFill>
                          <a:latin typeface="Cambria Math" panose="02040503050406030204" pitchFamily="18" charset="0"/>
                        </a:rPr>
                      </m:ctrlPr>
                      <m:type m:val="bar"/>
                    </m:fPr>
                    <m:num>
                      <m:r>
                        <a:rPr xmlns:a="http://schemas.openxmlformats.org/drawingml/2006/main" sz="5400" i="1">
                          <a:solidFill>
                            <a:srgbClr val="5E5E5E"/>
                          </a:solidFill>
                          <a:latin typeface="Cambria Math" panose="02040503050406030204" pitchFamily="18" charset="0"/>
                        </a:rPr>
                        <m:t>P</m:t>
                      </m:r>
                      <m:r>
                        <a:rPr xmlns:a="http://schemas.openxmlformats.org/drawingml/2006/main" sz="5400" i="1">
                          <a:solidFill>
                            <a:srgbClr val="5E5E5E"/>
                          </a:solidFill>
                          <a:latin typeface="Cambria Math" panose="02040503050406030204" pitchFamily="18" charset="0"/>
                        </a:rPr>
                        <m:t>(</m:t>
                      </m:r>
                      <m:r>
                        <a:rPr xmlns:a="http://schemas.openxmlformats.org/drawingml/2006/main" sz="5400" i="1">
                          <a:solidFill>
                            <a:srgbClr val="5E5E5E"/>
                          </a:solidFill>
                          <a:latin typeface="Cambria Math" panose="02040503050406030204" pitchFamily="18" charset="0"/>
                        </a:rPr>
                        <m:t>x</m:t>
                      </m:r>
                      <m:r>
                        <a:rPr xmlns:a="http://schemas.openxmlformats.org/drawingml/2006/main" sz="5400" i="1">
                          <a:solidFill>
                            <a:srgbClr val="5E5E5E"/>
                          </a:solidFill>
                          <a:latin typeface="Cambria Math" panose="02040503050406030204" pitchFamily="18" charset="0"/>
                        </a:rPr>
                        <m:t>,</m:t>
                      </m:r>
                      <m:r>
                        <a:rPr xmlns:a="http://schemas.openxmlformats.org/drawingml/2006/main" sz="5400" i="1">
                          <a:solidFill>
                            <a:srgbClr val="5E5E5E"/>
                          </a:solidFill>
                          <a:latin typeface="Cambria Math" panose="02040503050406030204" pitchFamily="18" charset="0"/>
                        </a:rPr>
                        <m:t>y</m:t>
                      </m:r>
                      <m:r>
                        <a:rPr xmlns:a="http://schemas.openxmlformats.org/drawingml/2006/main" sz="5400" i="1">
                          <a:solidFill>
                            <a:srgbClr val="5E5E5E"/>
                          </a:solidFill>
                          <a:latin typeface="Cambria Math" panose="02040503050406030204" pitchFamily="18" charset="0"/>
                        </a:rPr>
                        <m:t>)</m:t>
                      </m:r>
                    </m:num>
                    <m:den>
                      <m:sSub>
                        <m:e>
                          <m:r>
                            <a:rPr xmlns:a="http://schemas.openxmlformats.org/drawingml/2006/main" sz="5400" i="1">
                              <a:solidFill>
                                <a:srgbClr val="5E5E5E"/>
                              </a:solidFill>
                              <a:latin typeface="Cambria Math" panose="02040503050406030204" pitchFamily="18" charset="0"/>
                            </a:rPr>
                            <m:t>P</m:t>
                          </m:r>
                        </m:e>
                        <m:sub>
                          <m:r>
                            <a:rPr xmlns:a="http://schemas.openxmlformats.org/drawingml/2006/main" sz="5400" i="1">
                              <a:solidFill>
                                <a:srgbClr val="5E5E5E"/>
                              </a:solidFill>
                              <a:latin typeface="Cambria Math" panose="02040503050406030204" pitchFamily="18" charset="0"/>
                            </a:rPr>
                            <m:t>1</m:t>
                          </m:r>
                        </m:sub>
                      </m:sSub>
                      <m:r>
                        <a:rPr xmlns:a="http://schemas.openxmlformats.org/drawingml/2006/main" sz="5400" i="1">
                          <a:solidFill>
                            <a:srgbClr val="5E5E5E"/>
                          </a:solidFill>
                          <a:latin typeface="Cambria Math" panose="02040503050406030204" pitchFamily="18" charset="0"/>
                        </a:rPr>
                        <m:t>(</m:t>
                      </m:r>
                      <m:r>
                        <a:rPr xmlns:a="http://schemas.openxmlformats.org/drawingml/2006/main" sz="5400" i="1">
                          <a:solidFill>
                            <a:srgbClr val="5E5E5E"/>
                          </a:solidFill>
                          <a:latin typeface="Cambria Math" panose="02040503050406030204" pitchFamily="18" charset="0"/>
                        </a:rPr>
                        <m:t>x</m:t>
                      </m:r>
                      <m:r>
                        <a:rPr xmlns:a="http://schemas.openxmlformats.org/drawingml/2006/main" sz="5400" i="1">
                          <a:solidFill>
                            <a:srgbClr val="5E5E5E"/>
                          </a:solidFill>
                          <a:latin typeface="Cambria Math" panose="02040503050406030204" pitchFamily="18" charset="0"/>
                        </a:rPr>
                        <m:t>)</m:t>
                      </m:r>
                      <m:sSub>
                        <m:e>
                          <m:r>
                            <a:rPr xmlns:a="http://schemas.openxmlformats.org/drawingml/2006/main" sz="5400" i="1">
                              <a:solidFill>
                                <a:srgbClr val="5E5E5E"/>
                              </a:solidFill>
                              <a:latin typeface="Cambria Math" panose="02040503050406030204" pitchFamily="18" charset="0"/>
                            </a:rPr>
                            <m:t>P</m:t>
                          </m:r>
                        </m:e>
                        <m:sub>
                          <m:r>
                            <a:rPr xmlns:a="http://schemas.openxmlformats.org/drawingml/2006/main" sz="5400" i="1">
                              <a:solidFill>
                                <a:srgbClr val="5E5E5E"/>
                              </a:solidFill>
                              <a:latin typeface="Cambria Math" panose="02040503050406030204" pitchFamily="18" charset="0"/>
                            </a:rPr>
                            <m:t>2</m:t>
                          </m:r>
                        </m:sub>
                      </m:sSub>
                      <m:r>
                        <a:rPr xmlns:a="http://schemas.openxmlformats.org/drawingml/2006/main" sz="5400" i="1">
                          <a:solidFill>
                            <a:srgbClr val="5E5E5E"/>
                          </a:solidFill>
                          <a:latin typeface="Cambria Math" panose="02040503050406030204" pitchFamily="18" charset="0"/>
                        </a:rPr>
                        <m:t>(</m:t>
                      </m:r>
                      <m:r>
                        <a:rPr xmlns:a="http://schemas.openxmlformats.org/drawingml/2006/main" sz="5400" i="1">
                          <a:solidFill>
                            <a:srgbClr val="5E5E5E"/>
                          </a:solidFill>
                          <a:latin typeface="Cambria Math" panose="02040503050406030204" pitchFamily="18" charset="0"/>
                        </a:rPr>
                        <m:t>y</m:t>
                      </m:r>
                      <m:r>
                        <a:rPr xmlns:a="http://schemas.openxmlformats.org/drawingml/2006/main" sz="5400" i="1">
                          <a:solidFill>
                            <a:srgbClr val="5E5E5E"/>
                          </a:solidFill>
                          <a:latin typeface="Cambria Math" panose="02040503050406030204" pitchFamily="18" charset="0"/>
                        </a:rPr>
                        <m:t>)</m:t>
                      </m:r>
                    </m:den>
                  </m:f>
                </m:oMath>
              </m:oMathPara>
            </a14:m>
            <a:endParaRPr sz="5400">
              <a:solidFill>
                <a:srgbClr val="5E5E5E"/>
              </a:solidFill>
            </a:endParaRPr>
          </a:p>
        </p:txBody>
      </p:sp>
      <p:sp>
        <p:nvSpPr>
          <p:cNvPr id="260" name="I(X;Y) is the mutual information…"/>
          <p:cNvSpPr txBox="1"/>
          <p:nvPr/>
        </p:nvSpPr>
        <p:spPr>
          <a:xfrm>
            <a:off x="1586291" y="7156589"/>
            <a:ext cx="21211418" cy="76728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000"/>
            </a:pPr>
          </a:p>
          <a:p>
            <a:pPr algn="l">
              <a:defRPr sz="4000"/>
            </a:pPr>
          </a:p>
          <a:p>
            <a:pPr marL="304800" indent="-304800" algn="l">
              <a:buSzPct val="123000"/>
              <a:buChar char="•"/>
              <a:defRPr sz="4000"/>
            </a:pPr>
            <a:r>
              <a:t>I(X;Y) is the mutual information</a:t>
            </a:r>
          </a:p>
          <a:p>
            <a:pPr marL="304800" indent="-304800" algn="l">
              <a:buSzPct val="123000"/>
              <a:buChar char="•"/>
              <a:defRPr sz="4000"/>
            </a:pPr>
            <a:r>
              <a:t>x is the symbol transmitted</a:t>
            </a:r>
          </a:p>
          <a:p>
            <a:pPr marL="304800" indent="-304800" algn="l">
              <a:buSzPct val="123000"/>
              <a:buChar char="•"/>
              <a:defRPr sz="4000"/>
            </a:pPr>
            <a:r>
              <a:t>y is the symbol received</a:t>
            </a:r>
          </a:p>
          <a:p>
            <a:pPr marL="304800" indent="-304800" algn="l">
              <a:buSzPct val="123000"/>
              <a:buChar char="•"/>
              <a:defRPr sz="4000"/>
            </a:pPr>
            <a:r>
              <a:t>P(x,y) the probability that if symbol x was transmitted the symbol y was received,</a:t>
            </a:r>
          </a:p>
          <a:p>
            <a:pPr marL="304800" indent="-304800" algn="l">
              <a:buSzPct val="123000"/>
              <a:buChar char="•"/>
              <a:defRPr sz="4000"/>
            </a:pPr>
            <a14:m>
              <m:oMath>
                <m:sSub>
                  <m:e>
                    <m:r>
                      <a:rPr xmlns:a="http://schemas.openxmlformats.org/drawingml/2006/main" sz="4900" i="1">
                        <a:solidFill>
                          <a:srgbClr val="5E5E5E"/>
                        </a:solidFill>
                        <a:latin typeface="Cambria Math" panose="02040503050406030204" pitchFamily="18" charset="0"/>
                      </a:rPr>
                      <m:t>P</m:t>
                    </m:r>
                  </m:e>
                  <m:sub>
                    <m:r>
                      <a:rPr xmlns:a="http://schemas.openxmlformats.org/drawingml/2006/main" sz="4900" i="1">
                        <a:solidFill>
                          <a:srgbClr val="5E5E5E"/>
                        </a:solidFill>
                        <a:latin typeface="Cambria Math" panose="02040503050406030204" pitchFamily="18" charset="0"/>
                      </a:rPr>
                      <m:t>1</m:t>
                    </m:r>
                  </m:sub>
                </m:sSub>
                <m:r>
                  <a:rPr xmlns:a="http://schemas.openxmlformats.org/drawingml/2006/main" sz="4900" i="1">
                    <a:solidFill>
                      <a:srgbClr val="5E5E5E"/>
                    </a:solidFill>
                    <a:latin typeface="Cambria Math" panose="02040503050406030204" pitchFamily="18" charset="0"/>
                  </a:rPr>
                  <m:t>(</m:t>
                </m:r>
                <m:r>
                  <a:rPr xmlns:a="http://schemas.openxmlformats.org/drawingml/2006/main" sz="4900" i="1">
                    <a:solidFill>
                      <a:srgbClr val="5E5E5E"/>
                    </a:solidFill>
                    <a:latin typeface="Cambria Math" panose="02040503050406030204" pitchFamily="18" charset="0"/>
                  </a:rPr>
                  <m:t>x</m:t>
                </m:r>
                <m:r>
                  <a:rPr xmlns:a="http://schemas.openxmlformats.org/drawingml/2006/main" sz="4900" i="1">
                    <a:solidFill>
                      <a:srgbClr val="5E5E5E"/>
                    </a:solidFill>
                    <a:latin typeface="Cambria Math" panose="02040503050406030204" pitchFamily="18" charset="0"/>
                  </a:rPr>
                  <m:t>)</m:t>
                </m:r>
              </m:oMath>
            </a14:m>
            <a:r>
              <a:t> is the probability of the x symbol being  transmitted(if the amount of 1s and 0s transmitted is the same the probability is 1/2) </a:t>
            </a:r>
          </a:p>
          <a:p>
            <a:pPr marL="304800" indent="-304800" algn="l">
              <a:buSzPct val="123000"/>
              <a:buChar char="•"/>
              <a:defRPr sz="4000"/>
            </a:pPr>
            <a14:m>
              <m:oMath>
                <m:sSub>
                  <m:e>
                    <m:r>
                      <a:rPr xmlns:a="http://schemas.openxmlformats.org/drawingml/2006/main" sz="4900" i="1">
                        <a:solidFill>
                          <a:srgbClr val="5E5E5E"/>
                        </a:solidFill>
                        <a:latin typeface="Cambria Math" panose="02040503050406030204" pitchFamily="18" charset="0"/>
                      </a:rPr>
                      <m:t>P</m:t>
                    </m:r>
                  </m:e>
                  <m:sub>
                    <m:r>
                      <a:rPr xmlns:a="http://schemas.openxmlformats.org/drawingml/2006/main" sz="4900" i="1">
                        <a:solidFill>
                          <a:srgbClr val="5E5E5E"/>
                        </a:solidFill>
                        <a:latin typeface="Cambria Math" panose="02040503050406030204" pitchFamily="18" charset="0"/>
                      </a:rPr>
                      <m:t>2</m:t>
                    </m:r>
                  </m:sub>
                </m:sSub>
                <m:r>
                  <a:rPr xmlns:a="http://schemas.openxmlformats.org/drawingml/2006/main" sz="4900" i="1">
                    <a:solidFill>
                      <a:srgbClr val="5E5E5E"/>
                    </a:solidFill>
                    <a:latin typeface="Cambria Math" panose="02040503050406030204" pitchFamily="18" charset="0"/>
                  </a:rPr>
                  <m:t>(</m:t>
                </m:r>
                <m:r>
                  <a:rPr xmlns:a="http://schemas.openxmlformats.org/drawingml/2006/main" sz="4900" i="1">
                    <a:solidFill>
                      <a:srgbClr val="5E5E5E"/>
                    </a:solidFill>
                    <a:latin typeface="Cambria Math" panose="02040503050406030204" pitchFamily="18" charset="0"/>
                  </a:rPr>
                  <m:t>y</m:t>
                </m:r>
                <m:r>
                  <a:rPr xmlns:a="http://schemas.openxmlformats.org/drawingml/2006/main" sz="4900" i="1">
                    <a:solidFill>
                      <a:srgbClr val="5E5E5E"/>
                    </a:solidFill>
                    <a:latin typeface="Cambria Math" panose="02040503050406030204" pitchFamily="18" charset="0"/>
                  </a:rPr>
                  <m:t>)</m:t>
                </m:r>
              </m:oMath>
            </a14:m>
            <a:r>
              <a:t> is the probability of the y symbol being received.Both x and y are random variables and can be either 1 or -1.</a:t>
            </a:r>
          </a:p>
          <a:p>
            <a:pPr algn="l">
              <a:defRPr sz="4000"/>
            </a:pPr>
          </a:p>
        </p:txBody>
      </p:sp>
      <p:sp>
        <p:nvSpPr>
          <p:cNvPr id="261" name="Where:"/>
          <p:cNvSpPr txBox="1"/>
          <p:nvPr/>
        </p:nvSpPr>
        <p:spPr>
          <a:xfrm>
            <a:off x="9103526" y="7591058"/>
            <a:ext cx="1713993" cy="6969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vl1pPr>
          </a:lstStyle>
          <a:p>
            <a:pPr/>
            <a:r>
              <a:t>Where:</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3" name="025.jpg" descr="025.jpg"/>
          <p:cNvPicPr>
            <a:picLocks noChangeAspect="1"/>
          </p:cNvPicPr>
          <p:nvPr/>
        </p:nvPicPr>
        <p:blipFill>
          <a:blip r:embed="rId2">
            <a:extLst/>
          </a:blip>
          <a:stretch>
            <a:fillRect/>
          </a:stretch>
        </p:blipFill>
        <p:spPr>
          <a:xfrm>
            <a:off x="869908" y="2765513"/>
            <a:ext cx="11729133" cy="9376067"/>
          </a:xfrm>
          <a:prstGeom prst="rect">
            <a:avLst/>
          </a:prstGeom>
          <a:ln w="12700">
            <a:miter lim="400000"/>
          </a:ln>
        </p:spPr>
      </p:pic>
      <p:pic>
        <p:nvPicPr>
          <p:cNvPr id="264" name="05.jpg" descr="05.jpg"/>
          <p:cNvPicPr>
            <a:picLocks noChangeAspect="1"/>
          </p:cNvPicPr>
          <p:nvPr/>
        </p:nvPicPr>
        <p:blipFill>
          <a:blip r:embed="rId3">
            <a:extLst/>
          </a:blip>
          <a:stretch>
            <a:fillRect/>
          </a:stretch>
        </p:blipFill>
        <p:spPr>
          <a:xfrm>
            <a:off x="12130884" y="2797798"/>
            <a:ext cx="11729133" cy="9311496"/>
          </a:xfrm>
          <a:prstGeom prst="rect">
            <a:avLst/>
          </a:prstGeom>
          <a:ln w="12700">
            <a:miter lim="400000"/>
          </a:ln>
        </p:spPr>
      </p:pic>
      <p:sp>
        <p:nvSpPr>
          <p:cNvPr id="265" name="CAN MUTUAL INFORMATION HELP WITH THE CONCLUSIONS?"/>
          <p:cNvSpPr txBox="1"/>
          <p:nvPr/>
        </p:nvSpPr>
        <p:spPr>
          <a:xfrm>
            <a:off x="47563" y="164887"/>
            <a:ext cx="24288875" cy="202407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80000"/>
              </a:lnSpc>
              <a:defRPr b="1" spc="-140" sz="7000">
                <a:solidFill>
                  <a:srgbClr val="000000"/>
                </a:solidFill>
              </a:defRPr>
            </a:lvl1pPr>
          </a:lstStyle>
          <a:p>
            <a:pPr/>
            <a:r>
              <a:t>CAN MUTUAL INFORMATION HELP WITH THE CONCLUSIONS?</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7" name="1.jpg" descr="1.jpg"/>
          <p:cNvPicPr>
            <a:picLocks noChangeAspect="1"/>
          </p:cNvPicPr>
          <p:nvPr/>
        </p:nvPicPr>
        <p:blipFill>
          <a:blip r:embed="rId2">
            <a:extLst/>
          </a:blip>
          <a:stretch>
            <a:fillRect/>
          </a:stretch>
        </p:blipFill>
        <p:spPr>
          <a:xfrm>
            <a:off x="443116" y="2752926"/>
            <a:ext cx="12319001" cy="9867901"/>
          </a:xfrm>
          <a:prstGeom prst="rect">
            <a:avLst/>
          </a:prstGeom>
          <a:ln w="12700">
            <a:miter lim="400000"/>
          </a:ln>
        </p:spPr>
      </p:pic>
      <p:pic>
        <p:nvPicPr>
          <p:cNvPr id="268" name="2.jpg" descr="2.jpg"/>
          <p:cNvPicPr>
            <a:picLocks noChangeAspect="1"/>
          </p:cNvPicPr>
          <p:nvPr/>
        </p:nvPicPr>
        <p:blipFill>
          <a:blip r:embed="rId3">
            <a:extLst/>
          </a:blip>
          <a:stretch>
            <a:fillRect/>
          </a:stretch>
        </p:blipFill>
        <p:spPr>
          <a:xfrm>
            <a:off x="11671961" y="2740226"/>
            <a:ext cx="12242801" cy="9893301"/>
          </a:xfrm>
          <a:prstGeom prst="rect">
            <a:avLst/>
          </a:prstGeom>
          <a:ln w="12700">
            <a:miter lim="400000"/>
          </a:ln>
        </p:spPr>
      </p:pic>
      <p:sp>
        <p:nvSpPr>
          <p:cNvPr id="269" name="CAN MUTUAL INFORMATION HELP WITH THE CONCLUSIONS?"/>
          <p:cNvSpPr txBox="1"/>
          <p:nvPr/>
        </p:nvSpPr>
        <p:spPr>
          <a:xfrm>
            <a:off x="47563" y="164887"/>
            <a:ext cx="24288875" cy="202407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80000"/>
              </a:lnSpc>
              <a:defRPr b="1" spc="-140" sz="7000">
                <a:solidFill>
                  <a:srgbClr val="000000"/>
                </a:solidFill>
              </a:defRPr>
            </a:lvl1pPr>
          </a:lstStyle>
          <a:p>
            <a:pPr/>
            <a:r>
              <a:t>CAN MUTUAL INFORMATION HELP WITH THE CONCLUSIONS?</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1" name="4.jpg" descr="4.jpg"/>
          <p:cNvPicPr>
            <a:picLocks noChangeAspect="1"/>
          </p:cNvPicPr>
          <p:nvPr/>
        </p:nvPicPr>
        <p:blipFill>
          <a:blip r:embed="rId2">
            <a:extLst/>
          </a:blip>
          <a:stretch>
            <a:fillRect/>
          </a:stretch>
        </p:blipFill>
        <p:spPr>
          <a:xfrm>
            <a:off x="11148737" y="2670663"/>
            <a:ext cx="13164517" cy="10574999"/>
          </a:xfrm>
          <a:prstGeom prst="rect">
            <a:avLst/>
          </a:prstGeom>
          <a:ln w="12700">
            <a:miter lim="400000"/>
          </a:ln>
        </p:spPr>
      </p:pic>
      <p:sp>
        <p:nvSpPr>
          <p:cNvPr id="272" name="SETUP WHERE MULTIPATH HAS NO NEGATIVE IMPACT"/>
          <p:cNvSpPr txBox="1"/>
          <p:nvPr/>
        </p:nvSpPr>
        <p:spPr>
          <a:xfrm>
            <a:off x="823473" y="472318"/>
            <a:ext cx="23713954" cy="108095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ct val="80000"/>
              </a:lnSpc>
              <a:defRPr b="1" spc="-130" sz="6500">
                <a:solidFill>
                  <a:srgbClr val="000000"/>
                </a:solidFill>
              </a:defRPr>
            </a:lvl1pPr>
          </a:lstStyle>
          <a:p>
            <a:pPr/>
            <a:r>
              <a:t>SETUP WHERE MULTIPATH HAS NO NEGATIVE IMPACT</a:t>
            </a:r>
          </a:p>
        </p:txBody>
      </p:sp>
      <p:sp>
        <p:nvSpPr>
          <p:cNvPr id="273" name="As the period of the signal grows, the lower MI clusters shift towards bigger delays on the right, leaving behind an error free communication zone of smaller delays."/>
          <p:cNvSpPr txBox="1"/>
          <p:nvPr/>
        </p:nvSpPr>
        <p:spPr>
          <a:xfrm>
            <a:off x="1942778" y="2538755"/>
            <a:ext cx="8423618" cy="31353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a:lvl1pPr>
          </a:lstStyle>
          <a:p>
            <a:pPr/>
            <a:r>
              <a:t>As the period of the signal grows, the lower MI clusters shift towards bigger delays on the right, leaving behind an error free communication zone of smaller delays.</a:t>
            </a:r>
          </a:p>
        </p:txBody>
      </p:sp>
      <p:sp>
        <p:nvSpPr>
          <p:cNvPr id="274" name="For example in this figure, the received signal with snr 15db and Period 4s achieves maximum Mutual information for all possible combination of delays for indirect signals within the range 0.1s-0.4s for signal 1, and 0.1s-3s for signal 2 (both indirect s"/>
          <p:cNvSpPr txBox="1"/>
          <p:nvPr/>
        </p:nvSpPr>
        <p:spPr>
          <a:xfrm>
            <a:off x="2230039" y="6822013"/>
            <a:ext cx="8101719" cy="55737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000"/>
            </a:pPr>
            <a:r>
              <a:t>For example in this figure, the received signal with snr 15db and Period 4s achieves maximum Mutual information for all possible combination of delays for indirect signals within the range 0.1s-0.4s for signal 1, and 0.1s-3s for signal 2 (both indirect signals).</a:t>
            </a:r>
          </a:p>
          <a:p>
            <a:pPr algn="l">
              <a:defRPr sz="4000"/>
            </a:pPr>
            <a:r>
              <a:t> </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and   are the delays of indirect signals 1 and 2 respectively.…"/>
          <p:cNvSpPr txBox="1"/>
          <p:nvPr/>
        </p:nvSpPr>
        <p:spPr>
          <a:xfrm>
            <a:off x="2659289" y="9263864"/>
            <a:ext cx="20926514" cy="30476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buSzPct val="100000"/>
              <a:buChar char="•"/>
              <a:defRPr sz="4000"/>
            </a:pPr>
            <a14:m>
              <m:oMath>
                <m:sSub>
                  <m:e>
                    <m:r>
                      <a:rPr xmlns:a="http://schemas.openxmlformats.org/drawingml/2006/main" sz="5400" i="1">
                        <a:solidFill>
                          <a:srgbClr val="5E5E5E"/>
                        </a:solidFill>
                        <a:latin typeface="Cambria Math" panose="02040503050406030204" pitchFamily="18" charset="0"/>
                      </a:rPr>
                      <m:t>d</m:t>
                    </m:r>
                  </m:e>
                  <m:sub>
                    <m:r>
                      <a:rPr xmlns:a="http://schemas.openxmlformats.org/drawingml/2006/main" sz="5400" i="1">
                        <a:solidFill>
                          <a:srgbClr val="5E5E5E"/>
                        </a:solidFill>
                        <a:latin typeface="Cambria Math" panose="02040503050406030204" pitchFamily="18" charset="0"/>
                      </a:rPr>
                      <m:t>1</m:t>
                    </m:r>
                  </m:sub>
                </m:sSub>
              </m:oMath>
            </a14:m>
            <a:r>
              <a:t> and </a:t>
            </a:r>
            <a14:m>
              <m:oMath>
                <m:sSub>
                  <m:e>
                    <m:r>
                      <a:rPr xmlns:a="http://schemas.openxmlformats.org/drawingml/2006/main" sz="5000" i="1">
                        <a:solidFill>
                          <a:srgbClr val="5E5E5E"/>
                        </a:solidFill>
                        <a:latin typeface="Cambria Math" panose="02040503050406030204" pitchFamily="18" charset="0"/>
                      </a:rPr>
                      <m:t>d</m:t>
                    </m:r>
                  </m:e>
                  <m:sub>
                    <m:r>
                      <a:rPr xmlns:a="http://schemas.openxmlformats.org/drawingml/2006/main" sz="5000" i="1">
                        <a:solidFill>
                          <a:srgbClr val="5E5E5E"/>
                        </a:solidFill>
                        <a:latin typeface="Cambria Math" panose="02040503050406030204" pitchFamily="18" charset="0"/>
                      </a:rPr>
                      <m:t>2</m:t>
                    </m:r>
                  </m:sub>
                </m:sSub>
              </m:oMath>
            </a14:m>
            <a:r>
              <a:t> are the delays of indirect signals 1 and 2 respectively.</a:t>
            </a:r>
          </a:p>
          <a:p>
            <a:pPr marL="228600" indent="-228600" algn="l">
              <a:buSzPct val="100000"/>
              <a:buChar char="•"/>
              <a:defRPr sz="4000"/>
            </a:pPr>
            <a14:m>
              <m:oMath>
                <m:r>
                  <a:rPr xmlns:a="http://schemas.openxmlformats.org/drawingml/2006/main" sz="2350" i="1">
                    <a:solidFill>
                      <a:srgbClr val="5E5E5E"/>
                    </a:solidFill>
                    <a:latin typeface="Cambria Math" panose="02040503050406030204" pitchFamily="18" charset="0"/>
                  </a:rPr>
                  <m:t>f</m:t>
                </m:r>
              </m:oMath>
            </a14:m>
            <a:r>
              <a:t> is the carrier frequency.</a:t>
            </a:r>
          </a:p>
          <a:p>
            <a:pPr marL="228600" indent="-228600" algn="l">
              <a:buSzPct val="100000"/>
              <a:buChar char="•"/>
              <a:defRPr sz="4000"/>
            </a:pPr>
            <a:r>
              <a:t> </a:t>
            </a:r>
            <a14:m>
              <m:oMath>
                <m:sSub>
                  <m:e>
                    <m:r>
                      <a:rPr xmlns:a="http://schemas.openxmlformats.org/drawingml/2006/main" sz="4800" i="1">
                        <a:solidFill>
                          <a:srgbClr val="5E5E5E"/>
                        </a:solidFill>
                        <a:latin typeface="Cambria Math" panose="02040503050406030204" pitchFamily="18" charset="0"/>
                      </a:rPr>
                      <m:t>I</m:t>
                    </m:r>
                  </m:e>
                  <m:sub>
                    <m:sSub>
                      <m:e>
                        <m:r>
                          <a:rPr xmlns:a="http://schemas.openxmlformats.org/drawingml/2006/main" sz="4800" i="1">
                            <a:solidFill>
                              <a:srgbClr val="5E5E5E"/>
                            </a:solidFill>
                            <a:latin typeface="Cambria Math" panose="02040503050406030204" pitchFamily="18" charset="0"/>
                          </a:rPr>
                          <m:t>d</m:t>
                        </m:r>
                      </m:e>
                      <m:sub>
                        <m:r>
                          <a:rPr xmlns:a="http://schemas.openxmlformats.org/drawingml/2006/main" sz="4800" i="1">
                            <a:solidFill>
                              <a:srgbClr val="5E5E5E"/>
                            </a:solidFill>
                            <a:latin typeface="Cambria Math" panose="02040503050406030204" pitchFamily="18" charset="0"/>
                          </a:rPr>
                          <m:t>1</m:t>
                        </m:r>
                      </m:sub>
                    </m:sSub>
                    <m:r>
                      <a:rPr xmlns:a="http://schemas.openxmlformats.org/drawingml/2006/main" sz="4800" i="1">
                        <a:solidFill>
                          <a:srgbClr val="5E5E5E"/>
                        </a:solidFill>
                        <a:latin typeface="Cambria Math" panose="02040503050406030204" pitchFamily="18" charset="0"/>
                      </a:rPr>
                      <m:t>,</m:t>
                    </m:r>
                    <m:sSub>
                      <m:e>
                        <m:r>
                          <a:rPr xmlns:a="http://schemas.openxmlformats.org/drawingml/2006/main" sz="4800" i="1">
                            <a:solidFill>
                              <a:srgbClr val="5E5E5E"/>
                            </a:solidFill>
                            <a:latin typeface="Cambria Math" panose="02040503050406030204" pitchFamily="18" charset="0"/>
                          </a:rPr>
                          <m:t>d</m:t>
                        </m:r>
                      </m:e>
                      <m:sub>
                        <m:r>
                          <a:rPr xmlns:a="http://schemas.openxmlformats.org/drawingml/2006/main" sz="4800" i="1">
                            <a:solidFill>
                              <a:srgbClr val="5E5E5E"/>
                            </a:solidFill>
                            <a:latin typeface="Cambria Math" panose="02040503050406030204" pitchFamily="18" charset="0"/>
                          </a:rPr>
                          <m:t>2</m:t>
                        </m:r>
                      </m:sub>
                    </m:sSub>
                  </m:sub>
                </m:sSub>
              </m:oMath>
            </a14:m>
            <a:r>
              <a:t> is the mutual information calculated for delays </a:t>
            </a:r>
            <a14:m>
              <m:oMath>
                <m:sSub>
                  <m:e>
                    <m:r>
                      <a:rPr xmlns:a="http://schemas.openxmlformats.org/drawingml/2006/main" sz="5400" i="1">
                        <a:solidFill>
                          <a:srgbClr val="5E5E5E"/>
                        </a:solidFill>
                        <a:latin typeface="Cambria Math" panose="02040503050406030204" pitchFamily="18" charset="0"/>
                      </a:rPr>
                      <m:t>d</m:t>
                    </m:r>
                  </m:e>
                  <m:sub>
                    <m:r>
                      <a:rPr xmlns:a="http://schemas.openxmlformats.org/drawingml/2006/main" sz="5400" i="1">
                        <a:solidFill>
                          <a:srgbClr val="5E5E5E"/>
                        </a:solidFill>
                        <a:latin typeface="Cambria Math" panose="02040503050406030204" pitchFamily="18" charset="0"/>
                      </a:rPr>
                      <m:t>1</m:t>
                    </m:r>
                  </m:sub>
                </m:sSub>
              </m:oMath>
            </a14:m>
            <a:r>
              <a:t>,</a:t>
            </a:r>
            <a14:m>
              <m:oMath>
                <m:sSub>
                  <m:e>
                    <m:r>
                      <a:rPr xmlns:a="http://schemas.openxmlformats.org/drawingml/2006/main" sz="5000" i="1">
                        <a:solidFill>
                          <a:srgbClr val="5E5E5E"/>
                        </a:solidFill>
                        <a:latin typeface="Cambria Math" panose="02040503050406030204" pitchFamily="18" charset="0"/>
                      </a:rPr>
                      <m:t>d</m:t>
                    </m:r>
                  </m:e>
                  <m:sub>
                    <m:r>
                      <a:rPr xmlns:a="http://schemas.openxmlformats.org/drawingml/2006/main" sz="5000" i="1">
                        <a:solidFill>
                          <a:srgbClr val="5E5E5E"/>
                        </a:solidFill>
                        <a:latin typeface="Cambria Math" panose="02040503050406030204" pitchFamily="18" charset="0"/>
                      </a:rPr>
                      <m:t>2</m:t>
                    </m:r>
                  </m:sub>
                </m:sSub>
              </m:oMath>
            </a14:m>
            <a:r>
              <a:t>f or </a:t>
            </a:r>
            <a14:m>
              <m:oMath>
                <m:sSub>
                  <m:e>
                    <m:r>
                      <a:rPr xmlns:a="http://schemas.openxmlformats.org/drawingml/2006/main" sz="5000" i="1">
                        <a:solidFill>
                          <a:srgbClr val="5E5E5E"/>
                        </a:solidFill>
                        <a:latin typeface="Cambria Math" panose="02040503050406030204" pitchFamily="18" charset="0"/>
                      </a:rPr>
                      <m:t>d</m:t>
                    </m:r>
                  </m:e>
                  <m:sub>
                    <m:r>
                      <a:rPr xmlns:a="http://schemas.openxmlformats.org/drawingml/2006/main" sz="5000" i="1">
                        <a:solidFill>
                          <a:srgbClr val="5E5E5E"/>
                        </a:solidFill>
                        <a:latin typeface="Cambria Math" panose="02040503050406030204" pitchFamily="18" charset="0"/>
                      </a:rPr>
                      <m:t>2</m:t>
                    </m:r>
                  </m:sub>
                </m:sSub>
              </m:oMath>
            </a14:m>
            <a:r>
              <a:t>&gt;</a:t>
            </a:r>
            <a14:m>
              <m:oMath>
                <m:sSub>
                  <m:e>
                    <m:r>
                      <a:rPr xmlns:a="http://schemas.openxmlformats.org/drawingml/2006/main" sz="5400" i="1">
                        <a:solidFill>
                          <a:srgbClr val="5E5E5E"/>
                        </a:solidFill>
                        <a:latin typeface="Cambria Math" panose="02040503050406030204" pitchFamily="18" charset="0"/>
                      </a:rPr>
                      <m:t>d</m:t>
                    </m:r>
                  </m:e>
                  <m:sub>
                    <m:r>
                      <a:rPr xmlns:a="http://schemas.openxmlformats.org/drawingml/2006/main" sz="5400" i="1">
                        <a:solidFill>
                          <a:srgbClr val="5E5E5E"/>
                        </a:solidFill>
                        <a:latin typeface="Cambria Math" panose="02040503050406030204" pitchFamily="18" charset="0"/>
                      </a:rPr>
                      <m:t>1</m:t>
                    </m:r>
                  </m:sub>
                </m:sSub>
              </m:oMath>
            </a14:m>
            <a:r>
              <a:t>.</a:t>
            </a:r>
          </a:p>
        </p:txBody>
      </p:sp>
      <p:sp>
        <p:nvSpPr>
          <p:cNvPr id="277" name="CAN AVERAGE MUTUAL INFORMATION TELL US…"/>
          <p:cNvSpPr txBox="1"/>
          <p:nvPr/>
        </p:nvSpPr>
        <p:spPr>
          <a:xfrm>
            <a:off x="1184361" y="47432"/>
            <a:ext cx="24288875" cy="211462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80000"/>
              </a:lnSpc>
              <a:defRPr b="1" spc="-145" sz="7300">
                <a:solidFill>
                  <a:srgbClr val="000000"/>
                </a:solidFill>
              </a:defRPr>
            </a:pPr>
            <a:r>
              <a:t>CAN AVERAGE MUTUAL INFORMATION TELL US</a:t>
            </a:r>
          </a:p>
          <a:p>
            <a:pPr>
              <a:lnSpc>
                <a:spcPct val="80000"/>
              </a:lnSpc>
              <a:defRPr b="1" spc="-145" sz="7300">
                <a:solidFill>
                  <a:srgbClr val="000000"/>
                </a:solidFill>
              </a:defRPr>
            </a:pPr>
            <a:r>
              <a:t>EVEN MORE?</a:t>
            </a:r>
          </a:p>
        </p:txBody>
      </p:sp>
      <p:sp>
        <p:nvSpPr>
          <p:cNvPr id="278" name="Equation"/>
          <p:cNvSpPr txBox="1"/>
          <p:nvPr/>
        </p:nvSpPr>
        <p:spPr>
          <a:xfrm>
            <a:off x="6827177" y="6246078"/>
            <a:ext cx="9316331" cy="2032063"/>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r>
                    <a:rPr xmlns:a="http://schemas.openxmlformats.org/drawingml/2006/main" sz="5300" i="1">
                      <a:solidFill>
                        <a:srgbClr val="5E5E5E"/>
                      </a:solidFill>
                      <a:latin typeface="Cambria Math" panose="02040503050406030204" pitchFamily="18" charset="0"/>
                    </a:rPr>
                    <m:t>A</m:t>
                  </m:r>
                  <m:r>
                    <a:rPr xmlns:a="http://schemas.openxmlformats.org/drawingml/2006/main" sz="5300" i="1">
                      <a:solidFill>
                        <a:srgbClr val="5E5E5E"/>
                      </a:solidFill>
                      <a:latin typeface="Cambria Math" panose="02040503050406030204" pitchFamily="18" charset="0"/>
                    </a:rPr>
                    <m:t>M</m:t>
                  </m:r>
                  <m:r>
                    <a:rPr xmlns:a="http://schemas.openxmlformats.org/drawingml/2006/main" sz="5300" i="1">
                      <a:solidFill>
                        <a:srgbClr val="5E5E5E"/>
                      </a:solidFill>
                      <a:latin typeface="Cambria Math" panose="02040503050406030204" pitchFamily="18" charset="0"/>
                    </a:rPr>
                    <m:t>I</m:t>
                  </m:r>
                  <m:r>
                    <a:rPr xmlns:a="http://schemas.openxmlformats.org/drawingml/2006/main" sz="5300" i="1">
                      <a:solidFill>
                        <a:srgbClr val="5E5E5E"/>
                      </a:solidFill>
                      <a:latin typeface="Cambria Math" panose="02040503050406030204" pitchFamily="18" charset="0"/>
                    </a:rPr>
                    <m:t>(</m:t>
                  </m:r>
                  <m:r>
                    <a:rPr xmlns:a="http://schemas.openxmlformats.org/drawingml/2006/main" sz="5300" i="1">
                      <a:solidFill>
                        <a:srgbClr val="5E5E5E"/>
                      </a:solidFill>
                      <a:latin typeface="Cambria Math" panose="02040503050406030204" pitchFamily="18" charset="0"/>
                    </a:rPr>
                    <m:t>f</m:t>
                  </m:r>
                  <m:r>
                    <a:rPr xmlns:a="http://schemas.openxmlformats.org/drawingml/2006/main" sz="5300" i="1">
                      <a:solidFill>
                        <a:srgbClr val="5E5E5E"/>
                      </a:solidFill>
                      <a:latin typeface="Cambria Math" panose="02040503050406030204" pitchFamily="18" charset="0"/>
                    </a:rPr>
                    <m:t>)</m:t>
                  </m:r>
                  <m:r>
                    <a:rPr xmlns:a="http://schemas.openxmlformats.org/drawingml/2006/main" sz="5300" i="1">
                      <a:solidFill>
                        <a:srgbClr val="5E5E5E"/>
                      </a:solidFill>
                      <a:latin typeface="Cambria Math" panose="02040503050406030204" pitchFamily="18" charset="0"/>
                    </a:rPr>
                    <m:t>=</m:t>
                  </m:r>
                  <m:limUpp>
                    <m:e>
                      <m:limLow>
                        <m:e>
                          <m:r>
                            <a:rPr xmlns:a="http://schemas.openxmlformats.org/drawingml/2006/main" sz="5300" i="1">
                              <a:solidFill>
                                <a:srgbClr val="5E5E5E"/>
                              </a:solidFill>
                              <a:latin typeface="Cambria Math" panose="02040503050406030204" pitchFamily="18" charset="0"/>
                            </a:rPr>
                            <m:t>∑</m:t>
                          </m:r>
                        </m:e>
                        <m:lim>
                          <m:sSub>
                            <m:e>
                              <m:r>
                                <a:rPr xmlns:a="http://schemas.openxmlformats.org/drawingml/2006/main" sz="5300" i="1">
                                  <a:solidFill>
                                    <a:srgbClr val="5E5E5E"/>
                                  </a:solidFill>
                                  <a:latin typeface="Cambria Math" panose="02040503050406030204" pitchFamily="18" charset="0"/>
                                </a:rPr>
                                <m:t>d</m:t>
                              </m:r>
                            </m:e>
                            <m:sub>
                              <m:r>
                                <a:rPr xmlns:a="http://schemas.openxmlformats.org/drawingml/2006/main" sz="5300" i="1">
                                  <a:solidFill>
                                    <a:srgbClr val="5E5E5E"/>
                                  </a:solidFill>
                                  <a:latin typeface="Cambria Math" panose="02040503050406030204" pitchFamily="18" charset="0"/>
                                </a:rPr>
                                <m:t>1</m:t>
                              </m:r>
                            </m:sub>
                          </m:sSub>
                          <m:r>
                            <a:rPr xmlns:a="http://schemas.openxmlformats.org/drawingml/2006/main" sz="5300" i="1">
                              <a:solidFill>
                                <a:srgbClr val="5E5E5E"/>
                              </a:solidFill>
                              <a:latin typeface="Cambria Math" panose="02040503050406030204" pitchFamily="18" charset="0"/>
                            </a:rPr>
                            <m:t>=</m:t>
                          </m:r>
                          <m:r>
                            <a:rPr xmlns:a="http://schemas.openxmlformats.org/drawingml/2006/main" sz="5300" i="1">
                              <a:solidFill>
                                <a:srgbClr val="5E5E5E"/>
                              </a:solidFill>
                              <a:latin typeface="Cambria Math" panose="02040503050406030204" pitchFamily="18" charset="0"/>
                            </a:rPr>
                            <m:t>0.1</m:t>
                          </m:r>
                        </m:lim>
                      </m:limLow>
                    </m:e>
                    <m:lim>
                      <m:r>
                        <a:rPr xmlns:a="http://schemas.openxmlformats.org/drawingml/2006/main" sz="5300" i="1">
                          <a:solidFill>
                            <a:srgbClr val="5E5E5E"/>
                          </a:solidFill>
                          <a:latin typeface="Cambria Math" panose="02040503050406030204" pitchFamily="18" charset="0"/>
                        </a:rPr>
                        <m:t>2.1</m:t>
                      </m:r>
                    </m:lim>
                  </m:limUpp>
                  <m:limUpp>
                    <m:e>
                      <m:limLow>
                        <m:e>
                          <m:r>
                            <a:rPr xmlns:a="http://schemas.openxmlformats.org/drawingml/2006/main" sz="5300" i="1">
                              <a:solidFill>
                                <a:srgbClr val="5E5E5E"/>
                              </a:solidFill>
                              <a:latin typeface="Cambria Math" panose="02040503050406030204" pitchFamily="18" charset="0"/>
                            </a:rPr>
                            <m:t>∑</m:t>
                          </m:r>
                        </m:e>
                        <m:lim>
                          <m:sSub>
                            <m:e>
                              <m:r>
                                <a:rPr xmlns:a="http://schemas.openxmlformats.org/drawingml/2006/main" sz="5300" i="1">
                                  <a:solidFill>
                                    <a:srgbClr val="5E5E5E"/>
                                  </a:solidFill>
                                  <a:latin typeface="Cambria Math" panose="02040503050406030204" pitchFamily="18" charset="0"/>
                                </a:rPr>
                                <m:t>d</m:t>
                              </m:r>
                            </m:e>
                            <m:sub>
                              <m:r>
                                <a:rPr xmlns:a="http://schemas.openxmlformats.org/drawingml/2006/main" sz="5300" i="1">
                                  <a:solidFill>
                                    <a:srgbClr val="5E5E5E"/>
                                  </a:solidFill>
                                  <a:latin typeface="Cambria Math" panose="02040503050406030204" pitchFamily="18" charset="0"/>
                                </a:rPr>
                                <m:t>2</m:t>
                              </m:r>
                            </m:sub>
                          </m:sSub>
                          <m:r>
                            <a:rPr xmlns:a="http://schemas.openxmlformats.org/drawingml/2006/main" sz="5300" i="1">
                              <a:solidFill>
                                <a:srgbClr val="5E5E5E"/>
                              </a:solidFill>
                              <a:latin typeface="Cambria Math" panose="02040503050406030204" pitchFamily="18" charset="0"/>
                            </a:rPr>
                            <m:t>=</m:t>
                          </m:r>
                          <m:r>
                            <a:rPr xmlns:a="http://schemas.openxmlformats.org/drawingml/2006/main" sz="5300" i="1">
                              <a:solidFill>
                                <a:srgbClr val="5E5E5E"/>
                              </a:solidFill>
                              <a:latin typeface="Cambria Math" panose="02040503050406030204" pitchFamily="18" charset="0"/>
                            </a:rPr>
                            <m:t>0.2</m:t>
                          </m:r>
                        </m:lim>
                      </m:limLow>
                    </m:e>
                    <m:lim>
                      <m:r>
                        <a:rPr xmlns:a="http://schemas.openxmlformats.org/drawingml/2006/main" sz="5300" i="1">
                          <a:solidFill>
                            <a:srgbClr val="5E5E5E"/>
                          </a:solidFill>
                          <a:latin typeface="Cambria Math" panose="02040503050406030204" pitchFamily="18" charset="0"/>
                        </a:rPr>
                        <m:t>3</m:t>
                      </m:r>
                    </m:lim>
                  </m:limUpp>
                  <m:sSub>
                    <m:e>
                      <m:r>
                        <a:rPr xmlns:a="http://schemas.openxmlformats.org/drawingml/2006/main" sz="5300" i="1">
                          <a:solidFill>
                            <a:srgbClr val="5E5E5E"/>
                          </a:solidFill>
                          <a:latin typeface="Cambria Math" panose="02040503050406030204" pitchFamily="18" charset="0"/>
                        </a:rPr>
                        <m:t>I</m:t>
                      </m:r>
                    </m:e>
                    <m:sub>
                      <m:sSub>
                        <m:e>
                          <m:r>
                            <a:rPr xmlns:a="http://schemas.openxmlformats.org/drawingml/2006/main" sz="5300" i="1">
                              <a:solidFill>
                                <a:srgbClr val="5E5E5E"/>
                              </a:solidFill>
                              <a:latin typeface="Cambria Math" panose="02040503050406030204" pitchFamily="18" charset="0"/>
                            </a:rPr>
                            <m:t>d</m:t>
                          </m:r>
                        </m:e>
                        <m:sub>
                          <m:r>
                            <a:rPr xmlns:a="http://schemas.openxmlformats.org/drawingml/2006/main" sz="5300" i="1">
                              <a:solidFill>
                                <a:srgbClr val="5E5E5E"/>
                              </a:solidFill>
                              <a:latin typeface="Cambria Math" panose="02040503050406030204" pitchFamily="18" charset="0"/>
                            </a:rPr>
                            <m:t>1</m:t>
                          </m:r>
                        </m:sub>
                      </m:sSub>
                      <m:r>
                        <a:rPr xmlns:a="http://schemas.openxmlformats.org/drawingml/2006/main" sz="5300" i="1">
                          <a:solidFill>
                            <a:srgbClr val="5E5E5E"/>
                          </a:solidFill>
                          <a:latin typeface="Cambria Math" panose="02040503050406030204" pitchFamily="18" charset="0"/>
                        </a:rPr>
                        <m:t>,</m:t>
                      </m:r>
                      <m:sSub>
                        <m:e>
                          <m:r>
                            <a:rPr xmlns:a="http://schemas.openxmlformats.org/drawingml/2006/main" sz="5300" i="1">
                              <a:solidFill>
                                <a:srgbClr val="5E5E5E"/>
                              </a:solidFill>
                              <a:latin typeface="Cambria Math" panose="02040503050406030204" pitchFamily="18" charset="0"/>
                            </a:rPr>
                            <m:t>d</m:t>
                          </m:r>
                        </m:e>
                        <m:sub>
                          <m:r>
                            <a:rPr xmlns:a="http://schemas.openxmlformats.org/drawingml/2006/main" sz="5300" i="1">
                              <a:solidFill>
                                <a:srgbClr val="5E5E5E"/>
                              </a:solidFill>
                              <a:latin typeface="Cambria Math" panose="02040503050406030204" pitchFamily="18" charset="0"/>
                            </a:rPr>
                            <m:t>2</m:t>
                          </m:r>
                        </m:sub>
                      </m:sSub>
                    </m:sub>
                  </m:sSub>
                  <m:r>
                    <a:rPr xmlns:a="http://schemas.openxmlformats.org/drawingml/2006/main" sz="5300" i="1">
                      <a:solidFill>
                        <a:srgbClr val="5E5E5E"/>
                      </a:solidFill>
                      <a:latin typeface="Cambria Math" panose="02040503050406030204" pitchFamily="18" charset="0"/>
                    </a:rPr>
                    <m:t>(</m:t>
                  </m:r>
                  <m:r>
                    <a:rPr xmlns:a="http://schemas.openxmlformats.org/drawingml/2006/main" sz="5300" i="1">
                      <a:solidFill>
                        <a:srgbClr val="5E5E5E"/>
                      </a:solidFill>
                      <a:latin typeface="Cambria Math" panose="02040503050406030204" pitchFamily="18" charset="0"/>
                    </a:rPr>
                    <m:t>X</m:t>
                  </m:r>
                  <m:r>
                    <a:rPr xmlns:a="http://schemas.openxmlformats.org/drawingml/2006/main" sz="5300" i="1">
                      <a:solidFill>
                        <a:srgbClr val="5E5E5E"/>
                      </a:solidFill>
                      <a:latin typeface="Cambria Math" panose="02040503050406030204" pitchFamily="18" charset="0"/>
                    </a:rPr>
                    <m:t>;</m:t>
                  </m:r>
                  <m:r>
                    <a:rPr xmlns:a="http://schemas.openxmlformats.org/drawingml/2006/main" sz="5300" i="1">
                      <a:solidFill>
                        <a:srgbClr val="5E5E5E"/>
                      </a:solidFill>
                      <a:latin typeface="Cambria Math" panose="02040503050406030204" pitchFamily="18" charset="0"/>
                    </a:rPr>
                    <m:t>Y</m:t>
                  </m:r>
                  <m:r>
                    <a:rPr xmlns:a="http://schemas.openxmlformats.org/drawingml/2006/main" sz="5300" i="1">
                      <a:solidFill>
                        <a:srgbClr val="5E5E5E"/>
                      </a:solidFill>
                      <a:latin typeface="Cambria Math" panose="02040503050406030204" pitchFamily="18" charset="0"/>
                    </a:rPr>
                    <m:t>)</m:t>
                  </m:r>
                  <m:r>
                    <a:rPr xmlns:a="http://schemas.openxmlformats.org/drawingml/2006/main" sz="5300" i="1">
                      <a:solidFill>
                        <a:srgbClr val="5E5E5E"/>
                      </a:solidFill>
                      <a:latin typeface="Cambria Math" panose="02040503050406030204" pitchFamily="18" charset="0"/>
                    </a:rPr>
                    <m:t>*</m:t>
                  </m:r>
                  <m:r>
                    <a:rPr xmlns:a="http://schemas.openxmlformats.org/drawingml/2006/main" sz="5300" i="1">
                      <a:solidFill>
                        <a:srgbClr val="5E5E5E"/>
                      </a:solidFill>
                      <a:latin typeface="Cambria Math" panose="02040503050406030204" pitchFamily="18" charset="0"/>
                    </a:rPr>
                    <m:t>f</m:t>
                  </m:r>
                </m:oMath>
              </m:oMathPara>
            </a14:m>
            <a:endParaRPr sz="5300">
              <a:solidFill>
                <a:srgbClr val="5E5E5E"/>
              </a:solidFill>
            </a:endParaRPr>
          </a:p>
        </p:txBody>
      </p:sp>
      <p:sp>
        <p:nvSpPr>
          <p:cNvPr id="279" name="Finally in order to get a clear idea about how the system performs under the influence of noise and multipath propagation for various frequencies we will focus on the average mutual information(AMI).The AMI for a specific carrier frequency is the sum of "/>
          <p:cNvSpPr txBox="1"/>
          <p:nvPr/>
        </p:nvSpPr>
        <p:spPr>
          <a:xfrm>
            <a:off x="2406666" y="2691954"/>
            <a:ext cx="20926516" cy="48861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500"/>
            </a:pPr>
            <a:r>
              <a:t>Finally in order to get a clear idea about how the system performs under the influence of noise and multipath propagation for various frequencies we will focus on the average mutual information(AMI).The AMI for a specific carrier frequency is the sum of each individual MI of every signal delay combination multiplied by the carrier frequency.</a:t>
            </a:r>
          </a:p>
          <a:p>
            <a:pPr algn="l">
              <a:defRPr sz="4500"/>
            </a:pPr>
          </a:p>
        </p:txBody>
      </p:sp>
      <p:sp>
        <p:nvSpPr>
          <p:cNvPr id="280" name="*The delays used in the simulations were in the range of   and"/>
          <p:cNvSpPr txBox="1"/>
          <p:nvPr/>
        </p:nvSpPr>
        <p:spPr>
          <a:xfrm>
            <a:off x="1077910" y="12368255"/>
            <a:ext cx="22228180" cy="84778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000"/>
            </a:pPr>
            <a:r>
              <a:t>*The delays used in the simulations were in the range of </a:t>
            </a:r>
            <a14:m>
              <m:oMath>
                <m:r>
                  <a:rPr xmlns:a="http://schemas.openxmlformats.org/drawingml/2006/main" sz="4850" i="1">
                    <a:solidFill>
                      <a:srgbClr val="5E5E5E"/>
                    </a:solidFill>
                    <a:latin typeface="Cambria Math" panose="02040503050406030204" pitchFamily="18" charset="0"/>
                  </a:rPr>
                  <m:t>0.1</m:t>
                </m:r>
                <m:r>
                  <a:rPr xmlns:a="http://schemas.openxmlformats.org/drawingml/2006/main" sz="4850" i="1">
                    <a:solidFill>
                      <a:srgbClr val="5E5E5E"/>
                    </a:solidFill>
                    <a:latin typeface="Cambria Math" panose="02040503050406030204" pitchFamily="18" charset="0"/>
                  </a:rPr>
                  <m:t>s</m:t>
                </m:r>
                <m:r>
                  <a:rPr xmlns:a="http://schemas.openxmlformats.org/drawingml/2006/main" sz="4850" i="1">
                    <a:solidFill>
                      <a:srgbClr val="5E5E5E"/>
                    </a:solidFill>
                    <a:latin typeface="Cambria Math" panose="02040503050406030204" pitchFamily="18" charset="0"/>
                  </a:rPr>
                  <m:t>≤</m:t>
                </m:r>
                <m:sSub>
                  <m:e>
                    <m:r>
                      <a:rPr xmlns:a="http://schemas.openxmlformats.org/drawingml/2006/main" sz="4850" i="1">
                        <a:solidFill>
                          <a:srgbClr val="5E5E5E"/>
                        </a:solidFill>
                        <a:latin typeface="Cambria Math" panose="02040503050406030204" pitchFamily="18" charset="0"/>
                      </a:rPr>
                      <m:t>d</m:t>
                    </m:r>
                  </m:e>
                  <m:sub>
                    <m:r>
                      <a:rPr xmlns:a="http://schemas.openxmlformats.org/drawingml/2006/main" sz="4850" i="1">
                        <a:solidFill>
                          <a:srgbClr val="5E5E5E"/>
                        </a:solidFill>
                        <a:latin typeface="Cambria Math" panose="02040503050406030204" pitchFamily="18" charset="0"/>
                      </a:rPr>
                      <m:t>1</m:t>
                    </m:r>
                  </m:sub>
                </m:sSub>
                <m:r>
                  <a:rPr xmlns:a="http://schemas.openxmlformats.org/drawingml/2006/main" sz="4850" i="1">
                    <a:solidFill>
                      <a:srgbClr val="5E5E5E"/>
                    </a:solidFill>
                    <a:latin typeface="Cambria Math" panose="02040503050406030204" pitchFamily="18" charset="0"/>
                  </a:rPr>
                  <m:t>≤</m:t>
                </m:r>
                <m:r>
                  <a:rPr xmlns:a="http://schemas.openxmlformats.org/drawingml/2006/main" sz="4850" i="1">
                    <a:solidFill>
                      <a:srgbClr val="5E5E5E"/>
                    </a:solidFill>
                    <a:latin typeface="Cambria Math" panose="02040503050406030204" pitchFamily="18" charset="0"/>
                  </a:rPr>
                  <m:t>2.1</m:t>
                </m:r>
                <m:r>
                  <a:rPr xmlns:a="http://schemas.openxmlformats.org/drawingml/2006/main" sz="4850" i="1">
                    <a:solidFill>
                      <a:srgbClr val="5E5E5E"/>
                    </a:solidFill>
                    <a:latin typeface="Cambria Math" panose="02040503050406030204" pitchFamily="18" charset="0"/>
                  </a:rPr>
                  <m:t>s</m:t>
                </m:r>
              </m:oMath>
            </a14:m>
            <a:r>
              <a:t> and </a:t>
            </a:r>
            <a14:m>
              <m:oMath>
                <m:r>
                  <a:rPr xmlns:a="http://schemas.openxmlformats.org/drawingml/2006/main" sz="4800" i="1">
                    <a:solidFill>
                      <a:srgbClr val="5E5E5E"/>
                    </a:solidFill>
                    <a:latin typeface="Cambria Math" panose="02040503050406030204" pitchFamily="18" charset="0"/>
                  </a:rPr>
                  <m:t>0.2</m:t>
                </m:r>
                <m:r>
                  <a:rPr xmlns:a="http://schemas.openxmlformats.org/drawingml/2006/main" sz="4800" i="1">
                    <a:solidFill>
                      <a:srgbClr val="5E5E5E"/>
                    </a:solidFill>
                    <a:latin typeface="Cambria Math" panose="02040503050406030204" pitchFamily="18" charset="0"/>
                  </a:rPr>
                  <m:t>s</m:t>
                </m:r>
                <m:r>
                  <a:rPr xmlns:a="http://schemas.openxmlformats.org/drawingml/2006/main" sz="4800" i="1">
                    <a:solidFill>
                      <a:srgbClr val="5E5E5E"/>
                    </a:solidFill>
                    <a:latin typeface="Cambria Math" panose="02040503050406030204" pitchFamily="18" charset="0"/>
                  </a:rPr>
                  <m:t>≤</m:t>
                </m:r>
                <m:sSub>
                  <m:e>
                    <m:r>
                      <a:rPr xmlns:a="http://schemas.openxmlformats.org/drawingml/2006/main" sz="4800" i="1">
                        <a:solidFill>
                          <a:srgbClr val="5E5E5E"/>
                        </a:solidFill>
                        <a:latin typeface="Cambria Math" panose="02040503050406030204" pitchFamily="18" charset="0"/>
                      </a:rPr>
                      <m:t>d</m:t>
                    </m:r>
                  </m:e>
                  <m:sub>
                    <m:r>
                      <a:rPr xmlns:a="http://schemas.openxmlformats.org/drawingml/2006/main" sz="4800" i="1">
                        <a:solidFill>
                          <a:srgbClr val="5E5E5E"/>
                        </a:solidFill>
                        <a:latin typeface="Cambria Math" panose="02040503050406030204" pitchFamily="18" charset="0"/>
                      </a:rPr>
                      <m:t>2</m:t>
                    </m:r>
                  </m:sub>
                </m:sSub>
                <m:r>
                  <a:rPr xmlns:a="http://schemas.openxmlformats.org/drawingml/2006/main" sz="4800" i="1">
                    <a:solidFill>
                      <a:srgbClr val="5E5E5E"/>
                    </a:solidFill>
                    <a:latin typeface="Cambria Math" panose="02040503050406030204" pitchFamily="18" charset="0"/>
                  </a:rPr>
                  <m:t>≤</m:t>
                </m:r>
                <m:r>
                  <a:rPr xmlns:a="http://schemas.openxmlformats.org/drawingml/2006/main" sz="4800" i="1">
                    <a:solidFill>
                      <a:srgbClr val="5E5E5E"/>
                    </a:solidFill>
                    <a:latin typeface="Cambria Math" panose="02040503050406030204" pitchFamily="18" charset="0"/>
                  </a:rPr>
                  <m:t>3</m:t>
                </m:r>
                <m:r>
                  <a:rPr xmlns:a="http://schemas.openxmlformats.org/drawingml/2006/main" sz="4800" i="1">
                    <a:solidFill>
                      <a:srgbClr val="5E5E5E"/>
                    </a:solidFill>
                    <a:latin typeface="Cambria Math" panose="02040503050406030204" pitchFamily="18" charset="0"/>
                  </a:rPr>
                  <m:t>s</m:t>
                </m:r>
                <m:r>
                  <a:rPr xmlns:a="http://schemas.openxmlformats.org/drawingml/2006/main" sz="4800" i="1">
                    <a:solidFill>
                      <a:srgbClr val="5E5E5E"/>
                    </a:solidFill>
                    <a:latin typeface="Cambria Math" panose="02040503050406030204" pitchFamily="18" charset="0"/>
                  </a:rPr>
                  <m:t>.</m:t>
                </m:r>
              </m:oMath>
            </a14:m>
          </a:p>
        </p:txBody>
      </p:sp>
      <p:sp>
        <p:nvSpPr>
          <p:cNvPr id="281" name="Where:"/>
          <p:cNvSpPr txBox="1"/>
          <p:nvPr/>
        </p:nvSpPr>
        <p:spPr>
          <a:xfrm>
            <a:off x="10628346" y="8510144"/>
            <a:ext cx="1713993" cy="6969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vl1pPr>
          </a:lstStyle>
          <a:p>
            <a:pPr/>
            <a:r>
              <a:t>Where:</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3" name="mia.jpg" descr="mia.jpg"/>
          <p:cNvPicPr>
            <a:picLocks noChangeAspect="1"/>
          </p:cNvPicPr>
          <p:nvPr/>
        </p:nvPicPr>
        <p:blipFill>
          <a:blip r:embed="rId2">
            <a:extLst/>
          </a:blip>
          <a:stretch>
            <a:fillRect/>
          </a:stretch>
        </p:blipFill>
        <p:spPr>
          <a:xfrm>
            <a:off x="3003030" y="2087901"/>
            <a:ext cx="18070498" cy="11486505"/>
          </a:xfrm>
          <a:prstGeom prst="rect">
            <a:avLst/>
          </a:prstGeom>
          <a:ln w="12700">
            <a:miter lim="400000"/>
          </a:ln>
        </p:spPr>
      </p:pic>
      <p:sp>
        <p:nvSpPr>
          <p:cNvPr id="284" name="WHAT AVERAGE MUTUAL INFORMATION TELLS US(2)"/>
          <p:cNvSpPr txBox="1"/>
          <p:nvPr/>
        </p:nvSpPr>
        <p:spPr>
          <a:xfrm>
            <a:off x="372362" y="412888"/>
            <a:ext cx="24288875" cy="108095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80000"/>
              </a:lnSpc>
              <a:defRPr b="1" spc="-130" sz="6500">
                <a:solidFill>
                  <a:srgbClr val="000000"/>
                </a:solidFill>
              </a:defRPr>
            </a:lvl1pPr>
          </a:lstStyle>
          <a:p>
            <a:pPr/>
            <a:r>
              <a:t>WHAT AVERAGE MUTUAL INFORMATION TELLS US(2)</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FINAL THOUGHTS"/>
          <p:cNvSpPr txBox="1"/>
          <p:nvPr/>
        </p:nvSpPr>
        <p:spPr>
          <a:xfrm>
            <a:off x="47563" y="319395"/>
            <a:ext cx="24288875" cy="13040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80000"/>
              </a:lnSpc>
              <a:defRPr b="1" spc="-159" sz="8000">
                <a:solidFill>
                  <a:srgbClr val="000000"/>
                </a:solidFill>
              </a:defRPr>
            </a:lvl1pPr>
          </a:lstStyle>
          <a:p>
            <a:pPr/>
            <a:r>
              <a:t>FINAL THOUGHTS</a:t>
            </a:r>
          </a:p>
        </p:txBody>
      </p:sp>
      <p:sp>
        <p:nvSpPr>
          <p:cNvPr id="287" name="The last figure (which is the result of a simulation that calculated the AMI for frequencies in the range from 0.25Hz to 0.4Hz for snr ranging from 10 to 20db) demonstrates a controversial effect chaos based communication offers: When operating under mut"/>
          <p:cNvSpPr txBox="1"/>
          <p:nvPr/>
        </p:nvSpPr>
        <p:spPr>
          <a:xfrm>
            <a:off x="1165417" y="2666819"/>
            <a:ext cx="21121690" cy="37449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000"/>
            </a:pPr>
            <a:r>
              <a:t>The last figure (which is the result of a simulation that calculated the AMI for frequencies in the range from 0.25Hz to 0.4Hz for snr ranging from 10 to 20db) demonstrates a controversial effect chaos based communication offers: When operating under mutlipath and noise, higher frequencies offer higher AMI, and better performance .</a:t>
            </a:r>
          </a:p>
          <a:p>
            <a:pPr algn="l">
              <a:defRPr sz="4000"/>
            </a:pPr>
          </a:p>
        </p:txBody>
      </p:sp>
      <p:sp>
        <p:nvSpPr>
          <p:cNvPr id="288" name="With these findings a Multi-path sniffing application can be made: a method for observing the range of frequencies that do not contain harmful delayed signal reflections, in order to apply a  suitable partial topology reconfiguration to the network, and "/>
          <p:cNvSpPr txBox="1"/>
          <p:nvPr/>
        </p:nvSpPr>
        <p:spPr>
          <a:xfrm>
            <a:off x="1051192" y="6164487"/>
            <a:ext cx="20562630" cy="61833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000"/>
            </a:pPr>
            <a:r>
              <a:t>With these findings a Multi-path sniffing application can be made: a method for observing the range of frequencies that do not contain harmful delayed signal reflections, in order to apply a  suitable partial topology reconfiguration to the network, and eradicate most (if not all) possible errors that can be caused by Multi-path.When the frequency and the error free time delays(that cause multipath) are known, the distance the signals travel in the medium before they reach the receiver can be calculated .Therefore ommunication infrastructure can then be placed in more optimal positions based on the coordinates the application will provide.</a:t>
            </a:r>
          </a:p>
          <a:p>
            <a:pPr>
              <a:defRPr sz="4000"/>
            </a:pP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REFERENCES"/>
          <p:cNvSpPr txBox="1"/>
          <p:nvPr/>
        </p:nvSpPr>
        <p:spPr>
          <a:xfrm>
            <a:off x="47563" y="319395"/>
            <a:ext cx="24288875" cy="13040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80000"/>
              </a:lnSpc>
              <a:defRPr b="1" spc="-159" sz="8000">
                <a:solidFill>
                  <a:srgbClr val="000000"/>
                </a:solidFill>
              </a:defRPr>
            </a:lvl1pPr>
          </a:lstStyle>
          <a:p>
            <a:pPr/>
            <a:r>
              <a:t>REFERENCES</a:t>
            </a:r>
          </a:p>
        </p:txBody>
      </p:sp>
      <p:sp>
        <p:nvSpPr>
          <p:cNvPr id="291" name="[2] Baptista, M.S. Chaos for communication. Nonlinear Dyn 105, 1821–1841 (2021).…"/>
          <p:cNvSpPr txBox="1"/>
          <p:nvPr/>
        </p:nvSpPr>
        <p:spPr>
          <a:xfrm>
            <a:off x="325775" y="6192267"/>
            <a:ext cx="23059644" cy="13314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1" sz="4000">
                <a:solidFill>
                  <a:srgbClr val="000000"/>
                </a:solidFill>
              </a:defRPr>
            </a:pPr>
            <a:r>
              <a:t>[2] Baptista, M.S. Chaos for communication. </a:t>
            </a:r>
            <a:r>
              <a:rPr i="1"/>
              <a:t>Nonlinear Dyn</a:t>
            </a:r>
            <a:r>
              <a:t> 105, 1821–1841 (2021).</a:t>
            </a:r>
          </a:p>
          <a:p>
            <a:pPr algn="l" defTabSz="457200">
              <a:defRPr b="1" sz="4000">
                <a:solidFill>
                  <a:srgbClr val="000000"/>
                </a:solidFill>
              </a:defRPr>
            </a:pPr>
            <a:r>
              <a:t> https://doi.org/10.1007/s11071-021-06644-4</a:t>
            </a:r>
          </a:p>
        </p:txBody>
      </p:sp>
      <p:sp>
        <p:nvSpPr>
          <p:cNvPr id="292" name="[1]N. Corron, J. Blakely, and M. Stahl, A matched filter for chaos, Chaos (Woodbury, N.Y.) 20, 023123 (2010)."/>
          <p:cNvSpPr txBox="1"/>
          <p:nvPr/>
        </p:nvSpPr>
        <p:spPr>
          <a:xfrm>
            <a:off x="66039" y="2510147"/>
            <a:ext cx="24251921" cy="13314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4000">
                <a:solidFill>
                  <a:srgbClr val="000000"/>
                </a:solidFill>
              </a:defRPr>
            </a:lvl1pPr>
          </a:lstStyle>
          <a:p>
            <a:pPr/>
            <a:r>
              <a:t>[1]N. Corron, J. Blakely, and M. Stahl, A matched filter for chaos, Chaos (Woodbury, N.Y.) 20, 023123 (2010).</a:t>
            </a:r>
          </a:p>
        </p:txBody>
      </p:sp>
      <p:sp>
        <p:nvSpPr>
          <p:cNvPr id="293" name="3]C. E. Shannon, A mathematical theory of communication, The Bell System Technical Journal 27, 379 (1948)."/>
          <p:cNvSpPr txBox="1"/>
          <p:nvPr/>
        </p:nvSpPr>
        <p:spPr>
          <a:xfrm>
            <a:off x="287782" y="9420409"/>
            <a:ext cx="23808437" cy="13314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4000">
                <a:solidFill>
                  <a:srgbClr val="000000"/>
                </a:solidFill>
              </a:defRPr>
            </a:lvl1pPr>
          </a:lstStyle>
          <a:p>
            <a:pPr/>
            <a:r>
              <a:t>3]C. E. Shannon, A mathematical theory of communication, The Bell System Technical Journal 27, 379 (1948).</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In this work, we study a wireless communication system designed to handle multi users, each communicating with their own frequency bands. We analyze the performance of the system - its information capacity – while considering different number of users, a"/>
          <p:cNvSpPr txBox="1"/>
          <p:nvPr/>
        </p:nvSpPr>
        <p:spPr>
          <a:xfrm>
            <a:off x="15315" y="2140599"/>
            <a:ext cx="24353369" cy="94348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800"/>
            </a:lvl1pPr>
          </a:lstStyle>
          <a:p>
            <a:pPr/>
            <a:r>
              <a:t>In this work, we study a wireless communication system designed to handle multi users, each communicating with their own frequency bands. We analyze the performance of the system - its information capacity – while considering different number of users, and different configurations for the multipath propagation scenarios for each user and their base frequency. Our interest is to discover worst- (blind spots) and best-case scenarios (maximal information transmission). Our results show that a prior effective choice of parameters, such as the natural frequency of the chaotic signal, lead to significant throughput improvement and, in some cases, even enable an error-free communication. It is often to be expected that physical constrains in the channel may block higher-frequency signals used in standard non-chaotic communication systems. For our chaos-based communication system, we show that a significant wireless channel constraint, the multipath propagation, becomes less disruptive, the higher the frequency of the user. That is a win-win result. Not only does the higher frequency allow more information to be transmitted, but it also prevents multipath interference. Moreover, there is an ideal relationship between the time of propagation for the signals with the user natural frequency that results in a communication with no interference due to multipath, thus effectively creating a wireless communication system with similar gains as that obtained for wired communication where multipath propagation is not a significant issue. </a:t>
            </a:r>
          </a:p>
        </p:txBody>
      </p:sp>
      <p:sp>
        <p:nvSpPr>
          <p:cNvPr id="159" name="ABSTRACT"/>
          <p:cNvSpPr txBox="1"/>
          <p:nvPr/>
        </p:nvSpPr>
        <p:spPr>
          <a:xfrm>
            <a:off x="9555593" y="775963"/>
            <a:ext cx="4235197"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6000"/>
            </a:lvl1pPr>
          </a:lstStyle>
          <a:p>
            <a:pPr/>
            <a:r>
              <a:t>ABSTRACT</a:t>
            </a:r>
          </a:p>
        </p:txBody>
      </p:sp>
      <p:sp>
        <p:nvSpPr>
          <p:cNvPr id="160" name="Keywords: Chaos based communication, wireless , multipath propagation"/>
          <p:cNvSpPr txBox="1"/>
          <p:nvPr/>
        </p:nvSpPr>
        <p:spPr>
          <a:xfrm>
            <a:off x="348758" y="13033526"/>
            <a:ext cx="12695429" cy="52308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800"/>
            </a:lvl1pPr>
          </a:lstStyle>
          <a:p>
            <a:pPr/>
            <a:r>
              <a:t>Keywords: Chaos based communication, wireless , multipath propagation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What is chaos?"/>
          <p:cNvSpPr txBox="1"/>
          <p:nvPr/>
        </p:nvSpPr>
        <p:spPr>
          <a:xfrm>
            <a:off x="8850362" y="583812"/>
            <a:ext cx="5645659"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6000"/>
            </a:lvl1pPr>
          </a:lstStyle>
          <a:p>
            <a:pPr/>
            <a:r>
              <a:t>What is chaos?</a:t>
            </a:r>
          </a:p>
        </p:txBody>
      </p:sp>
      <p:pic>
        <p:nvPicPr>
          <p:cNvPr id="163" name="attractor.png" descr="attractor.png"/>
          <p:cNvPicPr>
            <a:picLocks noChangeAspect="1"/>
          </p:cNvPicPr>
          <p:nvPr/>
        </p:nvPicPr>
        <p:blipFill>
          <a:blip r:embed="rId2">
            <a:extLst/>
          </a:blip>
          <a:stretch>
            <a:fillRect/>
          </a:stretch>
        </p:blipFill>
        <p:spPr>
          <a:xfrm>
            <a:off x="4128448" y="2707383"/>
            <a:ext cx="15790715" cy="10078434"/>
          </a:xfrm>
          <a:prstGeom prst="rect">
            <a:avLst/>
          </a:prstGeom>
          <a:ln w="12700">
            <a:miter lim="400000"/>
          </a:ln>
        </p:spPr>
      </p:pic>
      <p:sp>
        <p:nvSpPr>
          <p:cNvPr id="164" name="u(t)"/>
          <p:cNvSpPr txBox="1"/>
          <p:nvPr/>
        </p:nvSpPr>
        <p:spPr>
          <a:xfrm>
            <a:off x="11199304" y="12737767"/>
            <a:ext cx="1985392" cy="4610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a:lvl1pPr>
          </a:lstStyle>
          <a:p>
            <a:pPr/>
            <a:r>
              <a:t>u(t)</a:t>
            </a:r>
          </a:p>
        </p:txBody>
      </p:sp>
      <p:sp>
        <p:nvSpPr>
          <p:cNvPr id="165" name="Equation"/>
          <p:cNvSpPr txBox="1"/>
          <p:nvPr/>
        </p:nvSpPr>
        <p:spPr>
          <a:xfrm>
            <a:off x="3370081" y="7418787"/>
            <a:ext cx="710277" cy="710261"/>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f>
                    <m:fPr>
                      <m:ctrlPr>
                        <a:rPr xmlns:a="http://schemas.openxmlformats.org/drawingml/2006/main" sz="2600" i="1">
                          <a:solidFill>
                            <a:srgbClr val="5E5E5E"/>
                          </a:solidFill>
                          <a:latin typeface="Cambria Math" panose="02040503050406030204" pitchFamily="18" charset="0"/>
                        </a:rPr>
                      </m:ctrlPr>
                      <m:type m:val="bar"/>
                    </m:fPr>
                    <m:num>
                      <m:r>
                        <a:rPr xmlns:a="http://schemas.openxmlformats.org/drawingml/2006/main" sz="2600" i="1">
                          <a:solidFill>
                            <a:srgbClr val="5E5E5E"/>
                          </a:solidFill>
                          <a:latin typeface="Cambria Math" panose="02040503050406030204" pitchFamily="18" charset="0"/>
                        </a:rPr>
                        <m:t>d</m:t>
                      </m:r>
                      <m:r>
                        <a:rPr xmlns:a="http://schemas.openxmlformats.org/drawingml/2006/main" sz="2600" i="1">
                          <a:solidFill>
                            <a:srgbClr val="5E5E5E"/>
                          </a:solidFill>
                          <a:latin typeface="Cambria Math" panose="02040503050406030204" pitchFamily="18" charset="0"/>
                        </a:rPr>
                        <m:t>u</m:t>
                      </m:r>
                      <m:r>
                        <a:rPr xmlns:a="http://schemas.openxmlformats.org/drawingml/2006/main" sz="2600" i="1">
                          <a:solidFill>
                            <a:srgbClr val="5E5E5E"/>
                          </a:solidFill>
                          <a:latin typeface="Cambria Math" panose="02040503050406030204" pitchFamily="18" charset="0"/>
                        </a:rPr>
                        <m:t>(</m:t>
                      </m:r>
                      <m:r>
                        <a:rPr xmlns:a="http://schemas.openxmlformats.org/drawingml/2006/main" sz="2600" i="1">
                          <a:solidFill>
                            <a:srgbClr val="5E5E5E"/>
                          </a:solidFill>
                          <a:latin typeface="Cambria Math" panose="02040503050406030204" pitchFamily="18" charset="0"/>
                        </a:rPr>
                        <m:t>t</m:t>
                      </m:r>
                      <m:r>
                        <a:rPr xmlns:a="http://schemas.openxmlformats.org/drawingml/2006/main" sz="2600" i="1">
                          <a:solidFill>
                            <a:srgbClr val="5E5E5E"/>
                          </a:solidFill>
                          <a:latin typeface="Cambria Math" panose="02040503050406030204" pitchFamily="18" charset="0"/>
                        </a:rPr>
                        <m:t>)</m:t>
                      </m:r>
                    </m:num>
                    <m:den>
                      <m:r>
                        <a:rPr xmlns:a="http://schemas.openxmlformats.org/drawingml/2006/main" sz="2600" i="1">
                          <a:solidFill>
                            <a:srgbClr val="5E5E5E"/>
                          </a:solidFill>
                          <a:latin typeface="Cambria Math" panose="02040503050406030204" pitchFamily="18" charset="0"/>
                        </a:rPr>
                        <m:t>d</m:t>
                      </m:r>
                      <m:r>
                        <a:rPr xmlns:a="http://schemas.openxmlformats.org/drawingml/2006/main" sz="2600" i="1">
                          <a:solidFill>
                            <a:srgbClr val="5E5E5E"/>
                          </a:solidFill>
                          <a:latin typeface="Cambria Math" panose="02040503050406030204" pitchFamily="18" charset="0"/>
                        </a:rPr>
                        <m:t>t</m:t>
                      </m:r>
                    </m:den>
                  </m:f>
                </m:oMath>
              </m:oMathPara>
            </a14:m>
            <a:endParaRPr sz="2600">
              <a:solidFill>
                <a:srgbClr val="5E5E5E"/>
              </a:solidFill>
            </a:endParaR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Some of the advantages of chaos based communication"/>
          <p:cNvSpPr txBox="1"/>
          <p:nvPr/>
        </p:nvSpPr>
        <p:spPr>
          <a:xfrm>
            <a:off x="1400669" y="583812"/>
            <a:ext cx="20545045"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6000"/>
            </a:lvl1pPr>
          </a:lstStyle>
          <a:p>
            <a:pPr/>
            <a:r>
              <a:t>Some of the advantages of chaos based communication</a:t>
            </a:r>
          </a:p>
        </p:txBody>
      </p:sp>
      <p:sp>
        <p:nvSpPr>
          <p:cNvPr id="168" name="The information transmitted is fully preserved,multiple signals can arrive at the same time and their information can be successfully  retrieved.…"/>
          <p:cNvSpPr txBox="1"/>
          <p:nvPr/>
        </p:nvSpPr>
        <p:spPr>
          <a:xfrm>
            <a:off x="2109020" y="2980311"/>
            <a:ext cx="19473180" cy="63344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42900" indent="-342900" algn="l" defTabSz="457200">
              <a:lnSpc>
                <a:spcPct val="90000"/>
              </a:lnSpc>
              <a:spcBef>
                <a:spcPts val="600"/>
              </a:spcBef>
              <a:buSzPct val="100000"/>
              <a:buFont typeface="Arial"/>
              <a:buChar char="•"/>
              <a:defRPr sz="4500">
                <a:solidFill>
                  <a:srgbClr val="000000"/>
                </a:solidFill>
                <a:latin typeface="Calibri"/>
                <a:ea typeface="Calibri"/>
                <a:cs typeface="Calibri"/>
                <a:sym typeface="Calibri"/>
              </a:defRPr>
            </a:pPr>
            <a:r>
              <a:t>The information transmitted is fully preserved,multiple signals can arrive at the same time and their information can be successfully  retrieved.</a:t>
            </a:r>
          </a:p>
          <a:p>
            <a:pPr marL="342900" indent="-342900" algn="l" defTabSz="457200">
              <a:lnSpc>
                <a:spcPct val="90000"/>
              </a:lnSpc>
              <a:spcBef>
                <a:spcPts val="600"/>
              </a:spcBef>
              <a:buSzPct val="100000"/>
              <a:buFont typeface="Arial"/>
              <a:buChar char="•"/>
              <a:defRPr sz="4500">
                <a:solidFill>
                  <a:srgbClr val="000000"/>
                </a:solidFill>
                <a:latin typeface="Calibri"/>
                <a:ea typeface="Calibri"/>
                <a:cs typeface="Calibri"/>
                <a:sym typeface="Calibri"/>
              </a:defRPr>
            </a:pPr>
            <a:r>
              <a:t>The received signal has the same topological features of transmitted signal thus decoding is trivial and without error.</a:t>
            </a:r>
          </a:p>
          <a:p>
            <a:pPr marL="342900" indent="-342900" algn="l" defTabSz="457200">
              <a:lnSpc>
                <a:spcPct val="90000"/>
              </a:lnSpc>
              <a:spcBef>
                <a:spcPts val="600"/>
              </a:spcBef>
              <a:buSzPct val="100000"/>
              <a:buFont typeface="Arial"/>
              <a:buChar char="•"/>
              <a:defRPr sz="4500">
                <a:solidFill>
                  <a:srgbClr val="000000"/>
                </a:solidFill>
                <a:latin typeface="Calibri"/>
                <a:ea typeface="Calibri"/>
                <a:cs typeface="Calibri"/>
                <a:sym typeface="Calibri"/>
              </a:defRPr>
            </a:pPr>
            <a:r>
              <a:t>Faster</a:t>
            </a:r>
          </a:p>
          <a:p>
            <a:pPr marL="342900" indent="-342900" algn="l" defTabSz="457200">
              <a:lnSpc>
                <a:spcPct val="90000"/>
              </a:lnSpc>
              <a:spcBef>
                <a:spcPts val="600"/>
              </a:spcBef>
              <a:buSzPct val="100000"/>
              <a:buFont typeface="Arial"/>
              <a:buChar char="•"/>
              <a:defRPr sz="4500">
                <a:solidFill>
                  <a:srgbClr val="000000"/>
                </a:solidFill>
                <a:latin typeface="Calibri"/>
                <a:ea typeface="Calibri"/>
                <a:cs typeface="Calibri"/>
                <a:sym typeface="Calibri"/>
              </a:defRPr>
            </a:pPr>
            <a:r>
              <a:t>Lighter</a:t>
            </a:r>
          </a:p>
          <a:p>
            <a:pPr marL="342900" indent="-342900" algn="l" defTabSz="457200">
              <a:lnSpc>
                <a:spcPct val="90000"/>
              </a:lnSpc>
              <a:spcBef>
                <a:spcPts val="600"/>
              </a:spcBef>
              <a:buSzPct val="100000"/>
              <a:buFont typeface="Arial"/>
              <a:buChar char="•"/>
              <a:defRPr sz="4500">
                <a:solidFill>
                  <a:srgbClr val="000000"/>
                </a:solidFill>
                <a:latin typeface="Calibri"/>
                <a:ea typeface="Calibri"/>
                <a:cs typeface="Calibri"/>
                <a:sym typeface="Calibri"/>
              </a:defRPr>
            </a:pPr>
            <a:r>
              <a:t> Ease of wideband communication system implementation</a:t>
            </a:r>
          </a:p>
          <a:p>
            <a:pPr marL="342900" indent="-342900" algn="l" defTabSz="457200">
              <a:lnSpc>
                <a:spcPct val="90000"/>
              </a:lnSpc>
              <a:spcBef>
                <a:spcPts val="600"/>
              </a:spcBef>
              <a:buSzPct val="100000"/>
              <a:buFont typeface="Arial"/>
              <a:buChar char="•"/>
              <a:defRPr sz="4500">
                <a:solidFill>
                  <a:srgbClr val="000000"/>
                </a:solidFill>
                <a:latin typeface="Calibri"/>
                <a:ea typeface="Calibri"/>
                <a:cs typeface="Calibri"/>
                <a:sym typeface="Calibri"/>
              </a:defRPr>
            </a:pPr>
            <a:r>
              <a:t> Robustness to multi-path fading</a:t>
            </a:r>
          </a:p>
          <a:p>
            <a:pPr marL="342900" indent="-342900" algn="l" defTabSz="457200">
              <a:lnSpc>
                <a:spcPct val="90000"/>
              </a:lnSpc>
              <a:spcBef>
                <a:spcPts val="600"/>
              </a:spcBef>
              <a:buSzPct val="100000"/>
              <a:buFont typeface="Arial"/>
              <a:buChar char="•"/>
              <a:defRPr sz="4500">
                <a:solidFill>
                  <a:srgbClr val="000000"/>
                </a:solidFill>
                <a:latin typeface="Calibri"/>
                <a:ea typeface="Calibri"/>
                <a:cs typeface="Calibri"/>
                <a:sym typeface="Calibri"/>
              </a:defRPr>
            </a:pPr>
            <a:r>
              <a:t> Better security</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The original hybrid system in [1]"/>
          <p:cNvSpPr txBox="1"/>
          <p:nvPr/>
        </p:nvSpPr>
        <p:spPr>
          <a:xfrm>
            <a:off x="3825781" y="116040"/>
            <a:ext cx="15809152" cy="13783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80000"/>
              </a:lnSpc>
              <a:defRPr b="1" spc="-170" sz="8500">
                <a:solidFill>
                  <a:srgbClr val="000000"/>
                </a:solidFill>
              </a:defRPr>
            </a:lvl1pPr>
          </a:lstStyle>
          <a:p>
            <a:pPr/>
            <a:r>
              <a:t>The original hybrid system in [1]</a:t>
            </a:r>
          </a:p>
        </p:txBody>
      </p:sp>
      <p:sp>
        <p:nvSpPr>
          <p:cNvPr id="171" name="Equation"/>
          <p:cNvSpPr txBox="1"/>
          <p:nvPr/>
        </p:nvSpPr>
        <p:spPr>
          <a:xfrm>
            <a:off x="2057725" y="2125520"/>
            <a:ext cx="20268550" cy="1594362"/>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limUpp>
                    <m:e>
                      <m:r>
                        <a:rPr xmlns:a="http://schemas.openxmlformats.org/drawingml/2006/main" sz="11900" i="1">
                          <a:solidFill>
                            <a:srgbClr val="5E5E5E"/>
                          </a:solidFill>
                          <a:latin typeface="Cambria Math" panose="02040503050406030204" pitchFamily="18" charset="0"/>
                        </a:rPr>
                        <m:t>u</m:t>
                      </m:r>
                    </m:e>
                    <m:lim>
                      <m:r>
                        <a:rPr xmlns:a="http://schemas.openxmlformats.org/drawingml/2006/main" sz="11900" i="1">
                          <a:solidFill>
                            <a:srgbClr val="5E5E5E"/>
                          </a:solidFill>
                          <a:latin typeface="Cambria Math" panose="02040503050406030204" pitchFamily="18" charset="0"/>
                        </a:rPr>
                        <m:t>··</m:t>
                      </m:r>
                    </m:lim>
                  </m:limUpp>
                  <m:r>
                    <a:rPr xmlns:a="http://schemas.openxmlformats.org/drawingml/2006/main" sz="11900" i="1">
                      <a:solidFill>
                        <a:srgbClr val="5E5E5E"/>
                      </a:solidFill>
                      <a:latin typeface="Cambria Math" panose="02040503050406030204" pitchFamily="18" charset="0"/>
                    </a:rPr>
                    <m:t>-</m:t>
                  </m:r>
                  <m:r>
                    <a:rPr xmlns:a="http://schemas.openxmlformats.org/drawingml/2006/main" sz="11900" i="1">
                      <a:solidFill>
                        <a:srgbClr val="5E5E5E"/>
                      </a:solidFill>
                      <a:latin typeface="Cambria Math" panose="02040503050406030204" pitchFamily="18" charset="0"/>
                    </a:rPr>
                    <m:t>2</m:t>
                  </m:r>
                  <m:r>
                    <a:rPr xmlns:a="http://schemas.openxmlformats.org/drawingml/2006/main" sz="11900" i="1">
                      <a:solidFill>
                        <a:srgbClr val="5E5E5E"/>
                      </a:solidFill>
                      <a:latin typeface="Cambria Math" panose="02040503050406030204" pitchFamily="18" charset="0"/>
                    </a:rPr>
                    <m:t>β</m:t>
                  </m:r>
                  <m:limUpp>
                    <m:e>
                      <m:r>
                        <a:rPr xmlns:a="http://schemas.openxmlformats.org/drawingml/2006/main" sz="11900" i="1">
                          <a:solidFill>
                            <a:srgbClr val="5E5E5E"/>
                          </a:solidFill>
                          <a:latin typeface="Cambria Math" panose="02040503050406030204" pitchFamily="18" charset="0"/>
                        </a:rPr>
                        <m:t>u</m:t>
                      </m:r>
                    </m:e>
                    <m:lim>
                      <m:r>
                        <a:rPr xmlns:a="http://schemas.openxmlformats.org/drawingml/2006/main" sz="11900" i="1">
                          <a:solidFill>
                            <a:srgbClr val="5E5E5E"/>
                          </a:solidFill>
                          <a:latin typeface="Cambria Math" panose="02040503050406030204" pitchFamily="18" charset="0"/>
                        </a:rPr>
                        <m:t>·</m:t>
                      </m:r>
                    </m:lim>
                  </m:limUpp>
                  <m:r>
                    <a:rPr xmlns:a="http://schemas.openxmlformats.org/drawingml/2006/main" sz="11900" i="1">
                      <a:solidFill>
                        <a:srgbClr val="5E5E5E"/>
                      </a:solidFill>
                      <a:latin typeface="Cambria Math" panose="02040503050406030204" pitchFamily="18" charset="0"/>
                    </a:rPr>
                    <m:t>+</m:t>
                  </m:r>
                  <m:r>
                    <a:rPr xmlns:a="http://schemas.openxmlformats.org/drawingml/2006/main" sz="11900" i="1">
                      <a:solidFill>
                        <a:srgbClr val="5E5E5E"/>
                      </a:solidFill>
                      <a:latin typeface="Cambria Math" panose="02040503050406030204" pitchFamily="18" charset="0"/>
                    </a:rPr>
                    <m:t>(</m:t>
                  </m:r>
                  <m:sSup>
                    <m:e>
                      <m:r>
                        <a:rPr xmlns:a="http://schemas.openxmlformats.org/drawingml/2006/main" sz="11900" i="1">
                          <a:solidFill>
                            <a:srgbClr val="5E5E5E"/>
                          </a:solidFill>
                          <a:latin typeface="Cambria Math" panose="02040503050406030204" pitchFamily="18" charset="0"/>
                        </a:rPr>
                        <m:t>ω</m:t>
                      </m:r>
                    </m:e>
                    <m:sup>
                      <m:r>
                        <a:rPr xmlns:a="http://schemas.openxmlformats.org/drawingml/2006/main" sz="11900" i="1">
                          <a:solidFill>
                            <a:srgbClr val="5E5E5E"/>
                          </a:solidFill>
                          <a:latin typeface="Cambria Math" panose="02040503050406030204" pitchFamily="18" charset="0"/>
                        </a:rPr>
                        <m:t>2</m:t>
                      </m:r>
                    </m:sup>
                  </m:sSup>
                  <m:r>
                    <a:rPr xmlns:a="http://schemas.openxmlformats.org/drawingml/2006/main" sz="11900" i="1">
                      <a:solidFill>
                        <a:srgbClr val="5E5E5E"/>
                      </a:solidFill>
                      <a:latin typeface="Cambria Math" panose="02040503050406030204" pitchFamily="18" charset="0"/>
                    </a:rPr>
                    <m:t>+</m:t>
                  </m:r>
                  <m:sSup>
                    <m:e>
                      <m:r>
                        <a:rPr xmlns:a="http://schemas.openxmlformats.org/drawingml/2006/main" sz="11900" i="1">
                          <a:solidFill>
                            <a:srgbClr val="5E5E5E"/>
                          </a:solidFill>
                          <a:latin typeface="Cambria Math" panose="02040503050406030204" pitchFamily="18" charset="0"/>
                        </a:rPr>
                        <m:t>β</m:t>
                      </m:r>
                    </m:e>
                    <m:sup>
                      <m:r>
                        <a:rPr xmlns:a="http://schemas.openxmlformats.org/drawingml/2006/main" sz="11900" i="1">
                          <a:solidFill>
                            <a:srgbClr val="5E5E5E"/>
                          </a:solidFill>
                          <a:latin typeface="Cambria Math" panose="02040503050406030204" pitchFamily="18" charset="0"/>
                        </a:rPr>
                        <m:t>2</m:t>
                      </m:r>
                    </m:sup>
                  </m:sSup>
                  <m:r>
                    <a:rPr xmlns:a="http://schemas.openxmlformats.org/drawingml/2006/main" sz="11900" i="1">
                      <a:solidFill>
                        <a:srgbClr val="5E5E5E"/>
                      </a:solidFill>
                      <a:latin typeface="Cambria Math" panose="02040503050406030204" pitchFamily="18" charset="0"/>
                    </a:rPr>
                    <m:t>)</m:t>
                  </m:r>
                  <m:r>
                    <a:rPr xmlns:a="http://schemas.openxmlformats.org/drawingml/2006/main" sz="11900" i="1">
                      <a:solidFill>
                        <a:srgbClr val="5E5E5E"/>
                      </a:solidFill>
                      <a:latin typeface="Cambria Math" panose="02040503050406030204" pitchFamily="18" charset="0"/>
                    </a:rPr>
                    <m:t>(</m:t>
                  </m:r>
                  <m:r>
                    <a:rPr xmlns:a="http://schemas.openxmlformats.org/drawingml/2006/main" sz="11900" i="1">
                      <a:solidFill>
                        <a:srgbClr val="5E5E5E"/>
                      </a:solidFill>
                      <a:latin typeface="Cambria Math" panose="02040503050406030204" pitchFamily="18" charset="0"/>
                    </a:rPr>
                    <m:t>u</m:t>
                  </m:r>
                  <m:r>
                    <a:rPr xmlns:a="http://schemas.openxmlformats.org/drawingml/2006/main" sz="11900" i="1">
                      <a:solidFill>
                        <a:srgbClr val="5E5E5E"/>
                      </a:solidFill>
                      <a:latin typeface="Cambria Math" panose="02040503050406030204" pitchFamily="18" charset="0"/>
                    </a:rPr>
                    <m:t>-</m:t>
                  </m:r>
                  <m:r>
                    <a:rPr xmlns:a="http://schemas.openxmlformats.org/drawingml/2006/main" sz="11900" i="1">
                      <a:solidFill>
                        <a:srgbClr val="5E5E5E"/>
                      </a:solidFill>
                      <a:latin typeface="Cambria Math" panose="02040503050406030204" pitchFamily="18" charset="0"/>
                    </a:rPr>
                    <m:t>s</m:t>
                  </m:r>
                  <m:r>
                    <a:rPr xmlns:a="http://schemas.openxmlformats.org/drawingml/2006/main" sz="11900" i="1">
                      <a:solidFill>
                        <a:srgbClr val="5E5E5E"/>
                      </a:solidFill>
                      <a:latin typeface="Cambria Math" panose="02040503050406030204" pitchFamily="18" charset="0"/>
                    </a:rPr>
                    <m:t>(</m:t>
                  </m:r>
                  <m:r>
                    <a:rPr xmlns:a="http://schemas.openxmlformats.org/drawingml/2006/main" sz="11900" i="1">
                      <a:solidFill>
                        <a:srgbClr val="5E5E5E"/>
                      </a:solidFill>
                      <a:latin typeface="Cambria Math" panose="02040503050406030204" pitchFamily="18" charset="0"/>
                    </a:rPr>
                    <m:t>t</m:t>
                  </m:r>
                  <m:r>
                    <a:rPr xmlns:a="http://schemas.openxmlformats.org/drawingml/2006/main" sz="11900" i="1">
                      <a:solidFill>
                        <a:srgbClr val="5E5E5E"/>
                      </a:solidFill>
                      <a:latin typeface="Cambria Math" panose="02040503050406030204" pitchFamily="18" charset="0"/>
                    </a:rPr>
                    <m:t>)</m:t>
                  </m:r>
                  <m:r>
                    <a:rPr xmlns:a="http://schemas.openxmlformats.org/drawingml/2006/main" sz="11900" i="1">
                      <a:solidFill>
                        <a:srgbClr val="5E5E5E"/>
                      </a:solidFill>
                      <a:latin typeface="Cambria Math" panose="02040503050406030204" pitchFamily="18" charset="0"/>
                    </a:rPr>
                    <m:t>)</m:t>
                  </m:r>
                  <m:r>
                    <a:rPr xmlns:a="http://schemas.openxmlformats.org/drawingml/2006/main" sz="11900" i="1">
                      <a:solidFill>
                        <a:srgbClr val="5E5E5E"/>
                      </a:solidFill>
                      <a:latin typeface="Cambria Math" panose="02040503050406030204" pitchFamily="18" charset="0"/>
                    </a:rPr>
                    <m:t>=</m:t>
                  </m:r>
                  <m:r>
                    <a:rPr xmlns:a="http://schemas.openxmlformats.org/drawingml/2006/main" sz="11900" i="1">
                      <a:solidFill>
                        <a:srgbClr val="5E5E5E"/>
                      </a:solidFill>
                      <a:latin typeface="Cambria Math" panose="02040503050406030204" pitchFamily="18" charset="0"/>
                    </a:rPr>
                    <m:t>0</m:t>
                  </m:r>
                </m:oMath>
              </m:oMathPara>
            </a14:m>
            <a:endParaRPr sz="11900">
              <a:solidFill>
                <a:srgbClr val="5E5E5E"/>
              </a:solidFill>
            </a:endParaRPr>
          </a:p>
        </p:txBody>
      </p:sp>
      <p:sp>
        <p:nvSpPr>
          <p:cNvPr id="172" name="Equation"/>
          <p:cNvSpPr txBox="1"/>
          <p:nvPr/>
        </p:nvSpPr>
        <p:spPr>
          <a:xfrm>
            <a:off x="6476209" y="11149026"/>
            <a:ext cx="8394631" cy="2186941"/>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r>
                    <a:rPr xmlns:a="http://schemas.openxmlformats.org/drawingml/2006/main" sz="7000" i="1">
                      <a:solidFill>
                        <a:srgbClr val="5E5E5E"/>
                      </a:solidFill>
                      <a:latin typeface="Cambria Math" panose="02040503050406030204" pitchFamily="18" charset="0"/>
                    </a:rPr>
                    <m:t>s</m:t>
                  </m:r>
                  <m:r>
                    <a:rPr xmlns:a="http://schemas.openxmlformats.org/drawingml/2006/main" sz="7000" i="1">
                      <a:solidFill>
                        <a:srgbClr val="5E5E5E"/>
                      </a:solidFill>
                      <a:latin typeface="Cambria Math" panose="02040503050406030204" pitchFamily="18" charset="0"/>
                    </a:rPr>
                    <m:t>g</m:t>
                  </m:r>
                  <m:r>
                    <a:rPr xmlns:a="http://schemas.openxmlformats.org/drawingml/2006/main" sz="7000" i="1">
                      <a:solidFill>
                        <a:srgbClr val="5E5E5E"/>
                      </a:solidFill>
                      <a:latin typeface="Cambria Math" panose="02040503050406030204" pitchFamily="18" charset="0"/>
                    </a:rPr>
                    <m:t>n</m:t>
                  </m:r>
                  <m:r>
                    <a:rPr xmlns:a="http://schemas.openxmlformats.org/drawingml/2006/main" sz="7000" i="1">
                      <a:solidFill>
                        <a:srgbClr val="5E5E5E"/>
                      </a:solidFill>
                      <a:latin typeface="Cambria Math" panose="02040503050406030204" pitchFamily="18" charset="0"/>
                    </a:rPr>
                    <m:t>(</m:t>
                  </m:r>
                  <m:r>
                    <a:rPr xmlns:a="http://schemas.openxmlformats.org/drawingml/2006/main" sz="7000" i="1">
                      <a:solidFill>
                        <a:srgbClr val="5E5E5E"/>
                      </a:solidFill>
                      <a:latin typeface="Cambria Math" panose="02040503050406030204" pitchFamily="18" charset="0"/>
                    </a:rPr>
                    <m:t>u</m:t>
                  </m:r>
                  <m:r>
                    <a:rPr xmlns:a="http://schemas.openxmlformats.org/drawingml/2006/main" sz="7000" i="1">
                      <a:solidFill>
                        <a:srgbClr val="5E5E5E"/>
                      </a:solidFill>
                      <a:latin typeface="Cambria Math" panose="02040503050406030204" pitchFamily="18" charset="0"/>
                    </a:rPr>
                    <m:t>)</m:t>
                  </m:r>
                  <m:r>
                    <a:rPr xmlns:a="http://schemas.openxmlformats.org/drawingml/2006/main" sz="7000" i="1">
                      <a:solidFill>
                        <a:srgbClr val="5E5E5E"/>
                      </a:solidFill>
                      <a:latin typeface="Cambria Math" panose="02040503050406030204" pitchFamily="18" charset="0"/>
                    </a:rPr>
                    <m:t>=</m:t>
                  </m:r>
                  <m:r>
                    <a:rPr xmlns:a="http://schemas.openxmlformats.org/drawingml/2006/main" sz="7000" i="1">
                      <a:solidFill>
                        <a:srgbClr val="5E5E5E"/>
                      </a:solidFill>
                      <a:latin typeface="Cambria Math" panose="02040503050406030204" pitchFamily="18" charset="0"/>
                    </a:rPr>
                    <m:t>{</m:t>
                  </m:r>
                  <m:eqArr>
                    <m:eqArrPr>
                      <m:ctrlPr>
                        <a:rPr xmlns:a="http://schemas.openxmlformats.org/drawingml/2006/main" sz="7000" i="1">
                          <a:solidFill>
                            <a:srgbClr val="5E5E5E"/>
                          </a:solidFill>
                          <a:latin typeface="Cambria Math" panose="02040503050406030204" pitchFamily="18" charset="0"/>
                        </a:rPr>
                      </m:ctrlPr>
                    </m:eqArrPr>
                    <m:e>
                      <m:r>
                        <m:rPr>
                          <m:nor/>
                        </m:rPr>
                        <a:rPr xmlns:a="http://schemas.openxmlformats.org/drawingml/2006/main" sz="7000" i="1">
                          <a:solidFill>
                            <a:srgbClr val="5E5E5E"/>
                          </a:solidFill>
                          <a:latin typeface="Cambria Math" panose="02040503050406030204" pitchFamily="18" charset="0"/>
                        </a:rPr>
                        <m:t>+1</m:t>
                      </m:r>
                      <m:r>
                        <a:rPr xmlns:a="http://schemas.openxmlformats.org/drawingml/2006/main" sz="7000" i="1">
                          <a:solidFill>
                            <a:srgbClr val="5E5E5E"/>
                          </a:solidFill>
                          <a:latin typeface="Cambria Math" panose="02040503050406030204" pitchFamily="18" charset="0"/>
                        </a:rPr>
                        <m:t>,</m:t>
                      </m:r>
                      <m:r>
                        <a:rPr xmlns:a="http://schemas.openxmlformats.org/drawingml/2006/main" sz="7000" i="1">
                          <a:solidFill>
                            <a:srgbClr val="5E5E5E"/>
                          </a:solidFill>
                          <a:latin typeface="Cambria Math" panose="02040503050406030204" pitchFamily="18" charset="0"/>
                        </a:rPr>
                        <m:t>u</m:t>
                      </m:r>
                      <m:r>
                        <a:rPr xmlns:a="http://schemas.openxmlformats.org/drawingml/2006/main" sz="7000" i="1">
                          <a:solidFill>
                            <a:srgbClr val="5E5E5E"/>
                          </a:solidFill>
                          <a:latin typeface="Cambria Math" panose="02040503050406030204" pitchFamily="18" charset="0"/>
                        </a:rPr>
                        <m:t>(</m:t>
                      </m:r>
                      <m:r>
                        <a:rPr xmlns:a="http://schemas.openxmlformats.org/drawingml/2006/main" sz="7000" i="1">
                          <a:solidFill>
                            <a:srgbClr val="5E5E5E"/>
                          </a:solidFill>
                          <a:latin typeface="Cambria Math" panose="02040503050406030204" pitchFamily="18" charset="0"/>
                        </a:rPr>
                        <m:t>t</m:t>
                      </m:r>
                      <m:r>
                        <a:rPr xmlns:a="http://schemas.openxmlformats.org/drawingml/2006/main" sz="7000" i="1">
                          <a:solidFill>
                            <a:srgbClr val="5E5E5E"/>
                          </a:solidFill>
                          <a:latin typeface="Cambria Math" panose="02040503050406030204" pitchFamily="18" charset="0"/>
                        </a:rPr>
                        <m:t>)</m:t>
                      </m:r>
                      <m:r>
                        <a:rPr xmlns:a="http://schemas.openxmlformats.org/drawingml/2006/main" sz="7000" i="1">
                          <a:solidFill>
                            <a:srgbClr val="5E5E5E"/>
                          </a:solidFill>
                          <a:latin typeface="Cambria Math" panose="02040503050406030204" pitchFamily="18" charset="0"/>
                        </a:rPr>
                        <m:t>≥</m:t>
                      </m:r>
                      <m:r>
                        <a:rPr xmlns:a="http://schemas.openxmlformats.org/drawingml/2006/main" sz="7000" i="1">
                          <a:solidFill>
                            <a:srgbClr val="5E5E5E"/>
                          </a:solidFill>
                          <a:latin typeface="Cambria Math" panose="02040503050406030204" pitchFamily="18" charset="0"/>
                        </a:rPr>
                        <m:t>0</m:t>
                      </m:r>
                    </m:e>
                    <m:e>
                      <m:r>
                        <m:rPr>
                          <m:nor/>
                        </m:rPr>
                        <a:rPr xmlns:a="http://schemas.openxmlformats.org/drawingml/2006/main" sz="7000" i="1">
                          <a:solidFill>
                            <a:srgbClr val="5E5E5E"/>
                          </a:solidFill>
                          <a:latin typeface="Cambria Math" panose="02040503050406030204" pitchFamily="18" charset="0"/>
                        </a:rPr>
                        <m:t>-1</m:t>
                      </m:r>
                      <m:r>
                        <a:rPr xmlns:a="http://schemas.openxmlformats.org/drawingml/2006/main" sz="7000" i="1">
                          <a:solidFill>
                            <a:srgbClr val="5E5E5E"/>
                          </a:solidFill>
                          <a:latin typeface="Cambria Math" panose="02040503050406030204" pitchFamily="18" charset="0"/>
                        </a:rPr>
                        <m:t>,</m:t>
                      </m:r>
                      <m:r>
                        <a:rPr xmlns:a="http://schemas.openxmlformats.org/drawingml/2006/main" sz="7000" i="1">
                          <a:solidFill>
                            <a:srgbClr val="5E5E5E"/>
                          </a:solidFill>
                          <a:latin typeface="Cambria Math" panose="02040503050406030204" pitchFamily="18" charset="0"/>
                        </a:rPr>
                        <m:t>u</m:t>
                      </m:r>
                      <m:r>
                        <a:rPr xmlns:a="http://schemas.openxmlformats.org/drawingml/2006/main" sz="7000" i="1">
                          <a:solidFill>
                            <a:srgbClr val="5E5E5E"/>
                          </a:solidFill>
                          <a:latin typeface="Cambria Math" panose="02040503050406030204" pitchFamily="18" charset="0"/>
                        </a:rPr>
                        <m:t>(</m:t>
                      </m:r>
                      <m:r>
                        <a:rPr xmlns:a="http://schemas.openxmlformats.org/drawingml/2006/main" sz="7000" i="1">
                          <a:solidFill>
                            <a:srgbClr val="5E5E5E"/>
                          </a:solidFill>
                          <a:latin typeface="Cambria Math" panose="02040503050406030204" pitchFamily="18" charset="0"/>
                        </a:rPr>
                        <m:t>t</m:t>
                      </m:r>
                      <m:r>
                        <a:rPr xmlns:a="http://schemas.openxmlformats.org/drawingml/2006/main" sz="7000" i="1">
                          <a:solidFill>
                            <a:srgbClr val="5E5E5E"/>
                          </a:solidFill>
                          <a:latin typeface="Cambria Math" panose="02040503050406030204" pitchFamily="18" charset="0"/>
                        </a:rPr>
                        <m:t>)</m:t>
                      </m:r>
                      <m:r>
                        <a:rPr xmlns:a="http://schemas.openxmlformats.org/drawingml/2006/main" sz="7000" i="1">
                          <a:solidFill>
                            <a:srgbClr val="5E5E5E"/>
                          </a:solidFill>
                          <a:latin typeface="Cambria Math" panose="02040503050406030204" pitchFamily="18" charset="0"/>
                        </a:rPr>
                        <m:t>&lt;</m:t>
                      </m:r>
                      <m:r>
                        <a:rPr xmlns:a="http://schemas.openxmlformats.org/drawingml/2006/main" sz="7000" i="1">
                          <a:solidFill>
                            <a:srgbClr val="5E5E5E"/>
                          </a:solidFill>
                          <a:latin typeface="Cambria Math" panose="02040503050406030204" pitchFamily="18" charset="0"/>
                        </a:rPr>
                        <m:t>0</m:t>
                      </m:r>
                    </m:e>
                  </m:eqArr>
                </m:oMath>
              </m:oMathPara>
            </a14:m>
            <a:endParaRPr sz="7000">
              <a:solidFill>
                <a:srgbClr val="5E5E5E"/>
              </a:solidFill>
            </a:endParaRPr>
          </a:p>
        </p:txBody>
      </p:sp>
      <p:sp>
        <p:nvSpPr>
          <p:cNvPr id="173" name="Where:…"/>
          <p:cNvSpPr txBox="1"/>
          <p:nvPr/>
        </p:nvSpPr>
        <p:spPr>
          <a:xfrm>
            <a:off x="1908247" y="3950591"/>
            <a:ext cx="20412139" cy="50846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100"/>
            </a:pPr>
            <a:r>
              <a:t>Where:</a:t>
            </a:r>
          </a:p>
          <a:p>
            <a:pPr marL="304800" indent="-304800">
              <a:buSzPct val="123000"/>
              <a:buChar char="•"/>
              <a:defRPr sz="4100"/>
            </a:pPr>
            <a14:m>
              <m:oMath>
                <m:r>
                  <a:rPr xmlns:a="http://schemas.openxmlformats.org/drawingml/2006/main" sz="5700" i="1">
                    <a:solidFill>
                      <a:srgbClr val="5E5E5E"/>
                    </a:solidFill>
                    <a:latin typeface="Cambria Math" panose="02040503050406030204" pitchFamily="18" charset="0"/>
                  </a:rPr>
                  <m:t>u</m:t>
                </m:r>
              </m:oMath>
            </a14:m>
            <a:r>
              <a:t> : is the signal voltage</a:t>
            </a:r>
          </a:p>
          <a:p>
            <a:pPr marL="304800" indent="-304800">
              <a:buSzPct val="123000"/>
              <a:buChar char="•"/>
              <a:defRPr sz="4100"/>
            </a:pPr>
            <a:r>
              <a:t>Transitions in the discrete state s(t) can only occur when t=n*T for </a:t>
            </a:r>
            <a14:m>
              <m:oMath>
                <m:r>
                  <a:rPr xmlns:a="http://schemas.openxmlformats.org/drawingml/2006/main" sz="5100" i="1">
                    <a:solidFill>
                      <a:srgbClr val="5E5E5E"/>
                    </a:solidFill>
                    <a:latin typeface="Cambria Math" panose="02040503050406030204" pitchFamily="18" charset="0"/>
                  </a:rPr>
                  <m:t>n</m:t>
                </m:r>
                <m:r>
                  <a:rPr xmlns:a="http://schemas.openxmlformats.org/drawingml/2006/main" sz="5100" i="1">
                    <a:solidFill>
                      <a:srgbClr val="5E5E5E"/>
                    </a:solidFill>
                    <a:latin typeface="Cambria Math" panose="02040503050406030204" pitchFamily="18" charset="0"/>
                  </a:rPr>
                  <m:t>∈</m:t>
                </m:r>
                <m:r>
                  <m:rPr>
                    <m:sty m:val="p"/>
                    <m:scr m:val="double-struck"/>
                  </m:rPr>
                  <a:rPr xmlns:a="http://schemas.openxmlformats.org/drawingml/2006/main" sz="5100" i="1">
                    <a:solidFill>
                      <a:srgbClr val="5E5E5E"/>
                    </a:solidFill>
                    <a:latin typeface="Cambria Math" panose="02040503050406030204" pitchFamily="18" charset="0"/>
                  </a:rPr>
                  <m:t>N</m:t>
                </m:r>
              </m:oMath>
            </a14:m>
          </a:p>
          <a:p>
            <a:pPr marL="304800" indent="-304800">
              <a:buSzPct val="123000"/>
              <a:buChar char="•"/>
              <a:defRPr sz="4100"/>
            </a:pPr>
            <a:r>
              <a:t>s(n)=-1 and s(n)=1 encode bits 0 and 1 respectively of the information transmitted</a:t>
            </a:r>
          </a:p>
          <a:p>
            <a:pPr marL="304800" indent="-304800">
              <a:buSzPct val="123000"/>
              <a:buChar char="•"/>
              <a:defRPr sz="4100"/>
            </a:pPr>
            <a:r>
              <a:t> </a:t>
            </a:r>
            <a14:m>
              <m:oMath>
                <m:r>
                  <a:rPr xmlns:a="http://schemas.openxmlformats.org/drawingml/2006/main" sz="4850" i="1">
                    <a:solidFill>
                      <a:srgbClr val="5E5E5E"/>
                    </a:solidFill>
                    <a:latin typeface="Cambria Math" panose="02040503050406030204" pitchFamily="18" charset="0"/>
                  </a:rPr>
                  <m:t>ω</m:t>
                </m:r>
                <m:r>
                  <a:rPr xmlns:a="http://schemas.openxmlformats.org/drawingml/2006/main" sz="4850" i="1">
                    <a:solidFill>
                      <a:srgbClr val="5E5E5E"/>
                    </a:solidFill>
                    <a:latin typeface="Cambria Math" panose="02040503050406030204" pitchFamily="18" charset="0"/>
                  </a:rPr>
                  <m:t>=</m:t>
                </m:r>
                <m:r>
                  <a:rPr xmlns:a="http://schemas.openxmlformats.org/drawingml/2006/main" sz="4850" i="1">
                    <a:solidFill>
                      <a:srgbClr val="5E5E5E"/>
                    </a:solidFill>
                    <a:latin typeface="Cambria Math" panose="02040503050406030204" pitchFamily="18" charset="0"/>
                  </a:rPr>
                  <m:t>2</m:t>
                </m:r>
                <m:r>
                  <a:rPr xmlns:a="http://schemas.openxmlformats.org/drawingml/2006/main" sz="4850" i="1">
                    <a:solidFill>
                      <a:srgbClr val="5E5E5E"/>
                    </a:solidFill>
                    <a:latin typeface="Cambria Math" panose="02040503050406030204" pitchFamily="18" charset="0"/>
                  </a:rPr>
                  <m:t>π</m:t>
                </m:r>
                <m:r>
                  <a:rPr xmlns:a="http://schemas.openxmlformats.org/drawingml/2006/main" sz="4850" i="1">
                    <a:solidFill>
                      <a:srgbClr val="5E5E5E"/>
                    </a:solidFill>
                    <a:latin typeface="Cambria Math" panose="02040503050406030204" pitchFamily="18" charset="0"/>
                  </a:rPr>
                  <m:t>/</m:t>
                </m:r>
                <m:r>
                  <a:rPr xmlns:a="http://schemas.openxmlformats.org/drawingml/2006/main" sz="4850" i="1">
                    <a:solidFill>
                      <a:srgbClr val="5E5E5E"/>
                    </a:solidFill>
                    <a:latin typeface="Cambria Math" panose="02040503050406030204" pitchFamily="18" charset="0"/>
                  </a:rPr>
                  <m:t>T</m:t>
                </m:r>
              </m:oMath>
            </a14:m>
            <a:r>
              <a:t> is the angular frequency</a:t>
            </a:r>
          </a:p>
          <a:p>
            <a:pPr marL="304800" indent="-304800">
              <a:buSzPct val="123000"/>
              <a:buChar char="•"/>
              <a:defRPr sz="4100"/>
            </a:pPr>
            <a14:m>
              <m:oMath>
                <m:r>
                  <a:rPr xmlns:a="http://schemas.openxmlformats.org/drawingml/2006/main" sz="4500" i="1">
                    <a:solidFill>
                      <a:srgbClr val="5E5E5E"/>
                    </a:solidFill>
                    <a:latin typeface="Cambria Math" panose="02040503050406030204" pitchFamily="18" charset="0"/>
                  </a:rPr>
                  <m:t>β</m:t>
                </m:r>
              </m:oMath>
            </a14:m>
            <a:r>
              <a:t> is a fixed parameter: </a:t>
            </a:r>
            <a14:m>
              <m:oMath>
                <m:r>
                  <a:rPr xmlns:a="http://schemas.openxmlformats.org/drawingml/2006/main" sz="4900" i="1">
                    <a:solidFill>
                      <a:srgbClr val="5E5E5E"/>
                    </a:solidFill>
                    <a:latin typeface="Cambria Math" panose="02040503050406030204" pitchFamily="18" charset="0"/>
                  </a:rPr>
                  <m:t>0</m:t>
                </m:r>
                <m:r>
                  <a:rPr xmlns:a="http://schemas.openxmlformats.org/drawingml/2006/main" sz="4900" i="1">
                    <a:solidFill>
                      <a:srgbClr val="5E5E5E"/>
                    </a:solidFill>
                    <a:latin typeface="Cambria Math" panose="02040503050406030204" pitchFamily="18" charset="0"/>
                  </a:rPr>
                  <m:t>&lt;</m:t>
                </m:r>
                <m:r>
                  <a:rPr xmlns:a="http://schemas.openxmlformats.org/drawingml/2006/main" sz="4900" i="1">
                    <a:solidFill>
                      <a:srgbClr val="5E5E5E"/>
                    </a:solidFill>
                    <a:latin typeface="Cambria Math" panose="02040503050406030204" pitchFamily="18" charset="0"/>
                  </a:rPr>
                  <m:t>β</m:t>
                </m:r>
                <m:r>
                  <a:rPr xmlns:a="http://schemas.openxmlformats.org/drawingml/2006/main" sz="4900" i="1">
                    <a:solidFill>
                      <a:srgbClr val="5E5E5E"/>
                    </a:solidFill>
                    <a:latin typeface="Cambria Math" panose="02040503050406030204" pitchFamily="18" charset="0"/>
                  </a:rPr>
                  <m:t>≤</m:t>
                </m:r>
                <m:r>
                  <m:rPr>
                    <m:sty m:val="p"/>
                  </m:rPr>
                  <a:rPr xmlns:a="http://schemas.openxmlformats.org/drawingml/2006/main" sz="4900" i="1">
                    <a:solidFill>
                      <a:srgbClr val="5E5E5E"/>
                    </a:solidFill>
                    <a:latin typeface="Cambria Math" panose="02040503050406030204" pitchFamily="18" charset="0"/>
                  </a:rPr>
                  <m:t>log</m:t>
                </m:r>
                <m:r>
                  <a:rPr xmlns:a="http://schemas.openxmlformats.org/drawingml/2006/main" sz="4900" i="1">
                    <a:solidFill>
                      <a:srgbClr val="5E5E5E"/>
                    </a:solidFill>
                    <a:latin typeface="Cambria Math" panose="02040503050406030204" pitchFamily="18" charset="0"/>
                  </a:rPr>
                  <m:t>2</m:t>
                </m:r>
                <m:r>
                  <a:rPr xmlns:a="http://schemas.openxmlformats.org/drawingml/2006/main" sz="4900" i="1">
                    <a:solidFill>
                      <a:srgbClr val="5E5E5E"/>
                    </a:solidFill>
                    <a:latin typeface="Cambria Math" panose="02040503050406030204" pitchFamily="18" charset="0"/>
                  </a:rPr>
                  <m:t>/</m:t>
                </m:r>
                <m:r>
                  <a:rPr xmlns:a="http://schemas.openxmlformats.org/drawingml/2006/main" sz="4900" i="1">
                    <a:solidFill>
                      <a:srgbClr val="5E5E5E"/>
                    </a:solidFill>
                    <a:latin typeface="Cambria Math" panose="02040503050406030204" pitchFamily="18" charset="0"/>
                  </a:rPr>
                  <m:t>T</m:t>
                </m:r>
              </m:oMath>
            </a14:m>
          </a:p>
          <a:p>
            <a:pPr marL="304800" indent="-304800">
              <a:buSzPct val="123000"/>
              <a:buChar char="•"/>
              <a:defRPr sz="4100"/>
            </a:pPr>
            <a14:m>
              <m:oMath>
                <m:r>
                  <a:rPr xmlns:a="http://schemas.openxmlformats.org/drawingml/2006/main" sz="4800" i="1">
                    <a:solidFill>
                      <a:srgbClr val="5E5E5E"/>
                    </a:solidFill>
                    <a:latin typeface="Cambria Math" panose="02040503050406030204" pitchFamily="18" charset="0"/>
                  </a:rPr>
                  <m:t>β</m:t>
                </m:r>
                <m:r>
                  <a:rPr xmlns:a="http://schemas.openxmlformats.org/drawingml/2006/main" sz="4800" i="1">
                    <a:solidFill>
                      <a:srgbClr val="5E5E5E"/>
                    </a:solidFill>
                    <a:latin typeface="Cambria Math" panose="02040503050406030204" pitchFamily="18" charset="0"/>
                  </a:rPr>
                  <m:t>=</m:t>
                </m:r>
                <m:r>
                  <a:rPr xmlns:a="http://schemas.openxmlformats.org/drawingml/2006/main" sz="4800" i="1">
                    <a:solidFill>
                      <a:srgbClr val="5E5E5E"/>
                    </a:solidFill>
                    <a:latin typeface="Cambria Math" panose="02040503050406030204" pitchFamily="18" charset="0"/>
                  </a:rPr>
                  <m:t>l</m:t>
                </m:r>
                <m:r>
                  <a:rPr xmlns:a="http://schemas.openxmlformats.org/drawingml/2006/main" sz="4800" i="1">
                    <a:solidFill>
                      <a:srgbClr val="5E5E5E"/>
                    </a:solidFill>
                    <a:latin typeface="Cambria Math" panose="02040503050406030204" pitchFamily="18" charset="0"/>
                  </a:rPr>
                  <m:t>o</m:t>
                </m:r>
                <m:r>
                  <a:rPr xmlns:a="http://schemas.openxmlformats.org/drawingml/2006/main" sz="4800" i="1">
                    <a:solidFill>
                      <a:srgbClr val="5E5E5E"/>
                    </a:solidFill>
                    <a:latin typeface="Cambria Math" panose="02040503050406030204" pitchFamily="18" charset="0"/>
                  </a:rPr>
                  <m:t>g</m:t>
                </m:r>
                <m:r>
                  <a:rPr xmlns:a="http://schemas.openxmlformats.org/drawingml/2006/main" sz="4800" i="1">
                    <a:solidFill>
                      <a:srgbClr val="5E5E5E"/>
                    </a:solidFill>
                    <a:latin typeface="Cambria Math" panose="02040503050406030204" pitchFamily="18" charset="0"/>
                  </a:rPr>
                  <m:t>2</m:t>
                </m:r>
                <m:r>
                  <a:rPr xmlns:a="http://schemas.openxmlformats.org/drawingml/2006/main" sz="4800" i="1">
                    <a:solidFill>
                      <a:srgbClr val="5E5E5E"/>
                    </a:solidFill>
                    <a:latin typeface="Cambria Math" panose="02040503050406030204" pitchFamily="18" charset="0"/>
                  </a:rPr>
                  <m:t>/</m:t>
                </m:r>
                <m:r>
                  <a:rPr xmlns:a="http://schemas.openxmlformats.org/drawingml/2006/main" sz="4800" i="1">
                    <a:solidFill>
                      <a:srgbClr val="5E5E5E"/>
                    </a:solidFill>
                    <a:latin typeface="Cambria Math" panose="02040503050406030204" pitchFamily="18" charset="0"/>
                  </a:rPr>
                  <m:t>T</m:t>
                </m:r>
              </m:oMath>
            </a14:m>
            <a:r>
              <a:t> will produce chaotic oscillations with values ranging between -1 and 1</a:t>
            </a:r>
          </a:p>
        </p:txBody>
      </p:sp>
      <p:sp>
        <p:nvSpPr>
          <p:cNvPr id="174" name="When transitions in the discrete dynamics occur , guard condition is always    and s(t) acquires its value from: s(t)=sgn(u) :"/>
          <p:cNvSpPr txBox="1"/>
          <p:nvPr/>
        </p:nvSpPr>
        <p:spPr>
          <a:xfrm>
            <a:off x="396818" y="9265943"/>
            <a:ext cx="23590363" cy="131578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600"/>
            </a:pPr>
            <a:r>
              <a:t>When transitions in the discrete dynamics occur , guard condition is always </a:t>
            </a:r>
            <a14:m>
              <m:oMath>
                <m:limUpp>
                  <m:e>
                    <m:r>
                      <a:rPr xmlns:a="http://schemas.openxmlformats.org/drawingml/2006/main" sz="4350" i="1">
                        <a:solidFill>
                          <a:srgbClr val="5E5E5E"/>
                        </a:solidFill>
                        <a:latin typeface="Cambria Math" panose="02040503050406030204" pitchFamily="18" charset="0"/>
                      </a:rPr>
                      <m:t>u</m:t>
                    </m:r>
                  </m:e>
                  <m:lim>
                    <m:r>
                      <a:rPr xmlns:a="http://schemas.openxmlformats.org/drawingml/2006/main" sz="4350" i="1">
                        <a:solidFill>
                          <a:srgbClr val="5E5E5E"/>
                        </a:solidFill>
                        <a:latin typeface="Cambria Math" panose="02040503050406030204" pitchFamily="18" charset="0"/>
                      </a:rPr>
                      <m:t>·</m:t>
                    </m:r>
                  </m:lim>
                </m:limUpp>
                <m:r>
                  <a:rPr xmlns:a="http://schemas.openxmlformats.org/drawingml/2006/main" sz="4350" i="1">
                    <a:solidFill>
                      <a:srgbClr val="5E5E5E"/>
                    </a:solidFill>
                    <a:latin typeface="Cambria Math" panose="02040503050406030204" pitchFamily="18" charset="0"/>
                  </a:rPr>
                  <m:t>=</m:t>
                </m:r>
                <m:r>
                  <a:rPr xmlns:a="http://schemas.openxmlformats.org/drawingml/2006/main" sz="4350" i="1">
                    <a:solidFill>
                      <a:srgbClr val="5E5E5E"/>
                    </a:solidFill>
                    <a:latin typeface="Cambria Math" panose="02040503050406030204" pitchFamily="18" charset="0"/>
                  </a:rPr>
                  <m:t>0</m:t>
                </m:r>
              </m:oMath>
            </a14:m>
            <a:r>
              <a:t>  and s(t) acquires its value from: s(t)=</a:t>
            </a:r>
            <a:r>
              <a:rPr sz="3800"/>
              <a:t>sgn</a:t>
            </a:r>
            <a:r>
              <a:t>(u)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Offers an exact analytical solution :"/>
          <p:cNvSpPr txBox="1"/>
          <p:nvPr/>
        </p:nvSpPr>
        <p:spPr>
          <a:xfrm>
            <a:off x="4399967" y="2867749"/>
            <a:ext cx="15584066" cy="79608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700"/>
            </a:lvl1pPr>
          </a:lstStyle>
          <a:p>
            <a:pPr/>
            <a:r>
              <a:t>Offers an exact analytical solution :</a:t>
            </a:r>
          </a:p>
        </p:txBody>
      </p:sp>
      <p:sp>
        <p:nvSpPr>
          <p:cNvPr id="177" name="But considers signals with frequency 1Hz."/>
          <p:cNvSpPr txBox="1"/>
          <p:nvPr/>
        </p:nvSpPr>
        <p:spPr>
          <a:xfrm>
            <a:off x="6591882" y="5994687"/>
            <a:ext cx="11200236" cy="6969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a:lvl1pPr>
          </a:lstStyle>
          <a:p>
            <a:pPr/>
            <a:r>
              <a:t>But considers signals with frequency 1Hz.</a:t>
            </a:r>
          </a:p>
        </p:txBody>
      </p:sp>
      <p:sp>
        <p:nvSpPr>
          <p:cNvPr id="178" name="Equation"/>
          <p:cNvSpPr txBox="1"/>
          <p:nvPr/>
        </p:nvSpPr>
        <p:spPr>
          <a:xfrm>
            <a:off x="4812432" y="3998783"/>
            <a:ext cx="13542614" cy="1660958"/>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r>
                    <a:rPr xmlns:a="http://schemas.openxmlformats.org/drawingml/2006/main" sz="6100" i="1">
                      <a:solidFill>
                        <a:srgbClr val="000000"/>
                      </a:solidFill>
                      <a:latin typeface="Cambria Math" panose="02040503050406030204" pitchFamily="18" charset="0"/>
                    </a:rPr>
                    <m:t>u</m:t>
                  </m:r>
                  <m:r>
                    <a:rPr xmlns:a="http://schemas.openxmlformats.org/drawingml/2006/main" sz="6100" i="1">
                      <a:solidFill>
                        <a:srgbClr val="000000"/>
                      </a:solidFill>
                      <a:latin typeface="Cambria Math" panose="02040503050406030204" pitchFamily="18" charset="0"/>
                    </a:rPr>
                    <m:t>(</m:t>
                  </m:r>
                  <m:r>
                    <a:rPr xmlns:a="http://schemas.openxmlformats.org/drawingml/2006/main" sz="6100" i="1">
                      <a:solidFill>
                        <a:srgbClr val="000000"/>
                      </a:solidFill>
                      <a:latin typeface="Cambria Math" panose="02040503050406030204" pitchFamily="18" charset="0"/>
                    </a:rPr>
                    <m:t>t</m:t>
                  </m:r>
                  <m:r>
                    <a:rPr xmlns:a="http://schemas.openxmlformats.org/drawingml/2006/main" sz="6100" i="1">
                      <a:solidFill>
                        <a:srgbClr val="000000"/>
                      </a:solidFill>
                      <a:latin typeface="Cambria Math" panose="02040503050406030204" pitchFamily="18" charset="0"/>
                    </a:rPr>
                    <m:t>)</m:t>
                  </m:r>
                  <m:r>
                    <a:rPr xmlns:a="http://schemas.openxmlformats.org/drawingml/2006/main" sz="6100" i="1">
                      <a:solidFill>
                        <a:srgbClr val="000000"/>
                      </a:solidFill>
                      <a:latin typeface="Cambria Math" panose="02040503050406030204" pitchFamily="18" charset="0"/>
                    </a:rPr>
                    <m:t>=</m:t>
                  </m:r>
                  <m:sSub>
                    <m:e>
                      <m:r>
                        <a:rPr xmlns:a="http://schemas.openxmlformats.org/drawingml/2006/main" sz="6100" i="1">
                          <a:solidFill>
                            <a:srgbClr val="000000"/>
                          </a:solidFill>
                          <a:latin typeface="Cambria Math" panose="02040503050406030204" pitchFamily="18" charset="0"/>
                        </a:rPr>
                        <m:t>s</m:t>
                      </m:r>
                    </m:e>
                    <m:sub>
                      <m:r>
                        <a:rPr xmlns:a="http://schemas.openxmlformats.org/drawingml/2006/main" sz="6100" i="1">
                          <a:solidFill>
                            <a:srgbClr val="000000"/>
                          </a:solidFill>
                          <a:latin typeface="Cambria Math" panose="02040503050406030204" pitchFamily="18" charset="0"/>
                        </a:rPr>
                        <m:t>n</m:t>
                      </m:r>
                    </m:sub>
                  </m:sSub>
                  <m:r>
                    <a:rPr xmlns:a="http://schemas.openxmlformats.org/drawingml/2006/main" sz="6100" i="1">
                      <a:solidFill>
                        <a:srgbClr val="000000"/>
                      </a:solidFill>
                      <a:latin typeface="Cambria Math" panose="02040503050406030204" pitchFamily="18" charset="0"/>
                    </a:rPr>
                    <m:t>+</m:t>
                  </m:r>
                  <m:r>
                    <a:rPr xmlns:a="http://schemas.openxmlformats.org/drawingml/2006/main" sz="6100" i="1">
                      <a:solidFill>
                        <a:srgbClr val="000000"/>
                      </a:solidFill>
                      <a:latin typeface="Cambria Math" panose="02040503050406030204" pitchFamily="18" charset="0"/>
                    </a:rPr>
                    <m:t>(</m:t>
                  </m:r>
                  <m:sSub>
                    <m:e>
                      <m:r>
                        <a:rPr xmlns:a="http://schemas.openxmlformats.org/drawingml/2006/main" sz="6100" i="1">
                          <a:solidFill>
                            <a:srgbClr val="000000"/>
                          </a:solidFill>
                          <a:latin typeface="Cambria Math" panose="02040503050406030204" pitchFamily="18" charset="0"/>
                        </a:rPr>
                        <m:t>u</m:t>
                      </m:r>
                    </m:e>
                    <m:sub>
                      <m:r>
                        <a:rPr xmlns:a="http://schemas.openxmlformats.org/drawingml/2006/main" sz="6100" i="1">
                          <a:solidFill>
                            <a:srgbClr val="000000"/>
                          </a:solidFill>
                          <a:latin typeface="Cambria Math" panose="02040503050406030204" pitchFamily="18" charset="0"/>
                        </a:rPr>
                        <m:t>n</m:t>
                      </m:r>
                    </m:sub>
                  </m:sSub>
                  <m:r>
                    <a:rPr xmlns:a="http://schemas.openxmlformats.org/drawingml/2006/main" sz="6100" i="1">
                      <a:solidFill>
                        <a:srgbClr val="000000"/>
                      </a:solidFill>
                      <a:latin typeface="Cambria Math" panose="02040503050406030204" pitchFamily="18" charset="0"/>
                    </a:rPr>
                    <m:t>-</m:t>
                  </m:r>
                  <m:sSub>
                    <m:e>
                      <m:r>
                        <a:rPr xmlns:a="http://schemas.openxmlformats.org/drawingml/2006/main" sz="6100" i="1">
                          <a:solidFill>
                            <a:srgbClr val="000000"/>
                          </a:solidFill>
                          <a:latin typeface="Cambria Math" panose="02040503050406030204" pitchFamily="18" charset="0"/>
                        </a:rPr>
                        <m:t>s</m:t>
                      </m:r>
                    </m:e>
                    <m:sub>
                      <m:r>
                        <a:rPr xmlns:a="http://schemas.openxmlformats.org/drawingml/2006/main" sz="6100" i="1">
                          <a:solidFill>
                            <a:srgbClr val="000000"/>
                          </a:solidFill>
                          <a:latin typeface="Cambria Math" panose="02040503050406030204" pitchFamily="18" charset="0"/>
                        </a:rPr>
                        <m:t>n</m:t>
                      </m:r>
                    </m:sub>
                  </m:sSub>
                  <m:r>
                    <a:rPr xmlns:a="http://schemas.openxmlformats.org/drawingml/2006/main" sz="6100" i="1">
                      <a:solidFill>
                        <a:srgbClr val="000000"/>
                      </a:solidFill>
                      <a:latin typeface="Cambria Math" panose="02040503050406030204" pitchFamily="18" charset="0"/>
                    </a:rPr>
                    <m:t>)</m:t>
                  </m:r>
                  <m:sSup>
                    <m:e>
                      <m:r>
                        <a:rPr xmlns:a="http://schemas.openxmlformats.org/drawingml/2006/main" sz="6100" i="1">
                          <a:solidFill>
                            <a:srgbClr val="000000"/>
                          </a:solidFill>
                          <a:latin typeface="Cambria Math" panose="02040503050406030204" pitchFamily="18" charset="0"/>
                        </a:rPr>
                        <m:t>e</m:t>
                      </m:r>
                    </m:e>
                    <m:sup>
                      <m:r>
                        <a:rPr xmlns:a="http://schemas.openxmlformats.org/drawingml/2006/main" sz="6100" i="1">
                          <a:solidFill>
                            <a:srgbClr val="000000"/>
                          </a:solidFill>
                          <a:latin typeface="Cambria Math" panose="02040503050406030204" pitchFamily="18" charset="0"/>
                        </a:rPr>
                        <m:t>β</m:t>
                      </m:r>
                      <m:r>
                        <a:rPr xmlns:a="http://schemas.openxmlformats.org/drawingml/2006/main" sz="6100" i="1">
                          <a:solidFill>
                            <a:srgbClr val="000000"/>
                          </a:solidFill>
                          <a:latin typeface="Cambria Math" panose="02040503050406030204" pitchFamily="18" charset="0"/>
                        </a:rPr>
                        <m:t>(</m:t>
                      </m:r>
                      <m:r>
                        <a:rPr xmlns:a="http://schemas.openxmlformats.org/drawingml/2006/main" sz="6100" i="1">
                          <a:solidFill>
                            <a:srgbClr val="000000"/>
                          </a:solidFill>
                          <a:latin typeface="Cambria Math" panose="02040503050406030204" pitchFamily="18" charset="0"/>
                        </a:rPr>
                        <m:t>T</m:t>
                      </m:r>
                      <m:r>
                        <a:rPr xmlns:a="http://schemas.openxmlformats.org/drawingml/2006/main" sz="6100" i="1">
                          <a:solidFill>
                            <a:srgbClr val="000000"/>
                          </a:solidFill>
                          <a:latin typeface="Cambria Math" panose="02040503050406030204" pitchFamily="18" charset="0"/>
                        </a:rPr>
                        <m:t>-</m:t>
                      </m:r>
                      <m:r>
                        <a:rPr xmlns:a="http://schemas.openxmlformats.org/drawingml/2006/main" sz="6100" i="1">
                          <a:solidFill>
                            <a:srgbClr val="000000"/>
                          </a:solidFill>
                          <a:latin typeface="Cambria Math" panose="02040503050406030204" pitchFamily="18" charset="0"/>
                        </a:rPr>
                        <m:t>n</m:t>
                      </m:r>
                      <m:r>
                        <a:rPr xmlns:a="http://schemas.openxmlformats.org/drawingml/2006/main" sz="6100" i="1">
                          <a:solidFill>
                            <a:srgbClr val="000000"/>
                          </a:solidFill>
                          <a:latin typeface="Cambria Math" panose="02040503050406030204" pitchFamily="18" charset="0"/>
                        </a:rPr>
                        <m:t>)</m:t>
                      </m:r>
                    </m:sup>
                  </m:sSup>
                  <m:r>
                    <a:rPr xmlns:a="http://schemas.openxmlformats.org/drawingml/2006/main" sz="6100" i="1">
                      <a:solidFill>
                        <a:srgbClr val="000000"/>
                      </a:solidFill>
                      <a:latin typeface="Cambria Math" panose="02040503050406030204" pitchFamily="18" charset="0"/>
                    </a:rPr>
                    <m:t>(</m:t>
                  </m:r>
                  <m:r>
                    <a:rPr xmlns:a="http://schemas.openxmlformats.org/drawingml/2006/main" sz="6100" i="1">
                      <a:solidFill>
                        <a:srgbClr val="000000"/>
                      </a:solidFill>
                      <a:latin typeface="Cambria Math" panose="02040503050406030204" pitchFamily="18" charset="0"/>
                    </a:rPr>
                    <m:t>c</m:t>
                  </m:r>
                  <m:r>
                    <a:rPr xmlns:a="http://schemas.openxmlformats.org/drawingml/2006/main" sz="6100" i="1">
                      <a:solidFill>
                        <a:srgbClr val="000000"/>
                      </a:solidFill>
                      <a:latin typeface="Cambria Math" panose="02040503050406030204" pitchFamily="18" charset="0"/>
                    </a:rPr>
                    <m:t>o</m:t>
                  </m:r>
                  <m:r>
                    <a:rPr xmlns:a="http://schemas.openxmlformats.org/drawingml/2006/main" sz="6100" i="1">
                      <a:solidFill>
                        <a:srgbClr val="000000"/>
                      </a:solidFill>
                      <a:latin typeface="Cambria Math" panose="02040503050406030204" pitchFamily="18" charset="0"/>
                    </a:rPr>
                    <m:t>s</m:t>
                  </m:r>
                  <m:r>
                    <a:rPr xmlns:a="http://schemas.openxmlformats.org/drawingml/2006/main" sz="6100" i="1">
                      <a:solidFill>
                        <a:srgbClr val="000000"/>
                      </a:solidFill>
                      <a:latin typeface="Cambria Math" panose="02040503050406030204" pitchFamily="18" charset="0"/>
                    </a:rPr>
                    <m:t>ω</m:t>
                  </m:r>
                  <m:r>
                    <a:rPr xmlns:a="http://schemas.openxmlformats.org/drawingml/2006/main" sz="6100" i="1">
                      <a:solidFill>
                        <a:srgbClr val="000000"/>
                      </a:solidFill>
                      <a:latin typeface="Cambria Math" panose="02040503050406030204" pitchFamily="18" charset="0"/>
                    </a:rPr>
                    <m:t>t</m:t>
                  </m:r>
                  <m:r>
                    <a:rPr xmlns:a="http://schemas.openxmlformats.org/drawingml/2006/main" sz="6100" i="1">
                      <a:solidFill>
                        <a:srgbClr val="000000"/>
                      </a:solidFill>
                      <a:latin typeface="Cambria Math" panose="02040503050406030204" pitchFamily="18" charset="0"/>
                    </a:rPr>
                    <m:t>-</m:t>
                  </m:r>
                  <m:f>
                    <m:fPr>
                      <m:ctrlPr>
                        <a:rPr xmlns:a="http://schemas.openxmlformats.org/drawingml/2006/main" sz="6100" i="1">
                          <a:solidFill>
                            <a:srgbClr val="000000"/>
                          </a:solidFill>
                          <a:latin typeface="Cambria Math" panose="02040503050406030204" pitchFamily="18" charset="0"/>
                        </a:rPr>
                      </m:ctrlPr>
                      <m:type m:val="bar"/>
                    </m:fPr>
                    <m:num>
                      <m:r>
                        <a:rPr xmlns:a="http://schemas.openxmlformats.org/drawingml/2006/main" sz="6100" i="1">
                          <a:solidFill>
                            <a:srgbClr val="000000"/>
                          </a:solidFill>
                          <a:latin typeface="Cambria Math" panose="02040503050406030204" pitchFamily="18" charset="0"/>
                        </a:rPr>
                        <m:t>β</m:t>
                      </m:r>
                    </m:num>
                    <m:den>
                      <m:r>
                        <a:rPr xmlns:a="http://schemas.openxmlformats.org/drawingml/2006/main" sz="6100" i="1">
                          <a:solidFill>
                            <a:srgbClr val="000000"/>
                          </a:solidFill>
                          <a:latin typeface="Cambria Math" panose="02040503050406030204" pitchFamily="18" charset="0"/>
                        </a:rPr>
                        <m:t>ω</m:t>
                      </m:r>
                    </m:den>
                  </m:f>
                  <m:r>
                    <a:rPr xmlns:a="http://schemas.openxmlformats.org/drawingml/2006/main" sz="6100" i="1">
                      <a:solidFill>
                        <a:srgbClr val="000000"/>
                      </a:solidFill>
                      <a:latin typeface="Cambria Math" panose="02040503050406030204" pitchFamily="18" charset="0"/>
                    </a:rPr>
                    <m:t>s</m:t>
                  </m:r>
                  <m:r>
                    <a:rPr xmlns:a="http://schemas.openxmlformats.org/drawingml/2006/main" sz="6100" i="1">
                      <a:solidFill>
                        <a:srgbClr val="000000"/>
                      </a:solidFill>
                      <a:latin typeface="Cambria Math" panose="02040503050406030204" pitchFamily="18" charset="0"/>
                    </a:rPr>
                    <m:t>i</m:t>
                  </m:r>
                  <m:r>
                    <a:rPr xmlns:a="http://schemas.openxmlformats.org/drawingml/2006/main" sz="6100" i="1">
                      <a:solidFill>
                        <a:srgbClr val="000000"/>
                      </a:solidFill>
                      <a:latin typeface="Cambria Math" panose="02040503050406030204" pitchFamily="18" charset="0"/>
                    </a:rPr>
                    <m:t>n</m:t>
                  </m:r>
                  <m:r>
                    <a:rPr xmlns:a="http://schemas.openxmlformats.org/drawingml/2006/main" sz="6100" i="1">
                      <a:solidFill>
                        <a:srgbClr val="000000"/>
                      </a:solidFill>
                      <a:latin typeface="Cambria Math" panose="02040503050406030204" pitchFamily="18" charset="0"/>
                    </a:rPr>
                    <m:t>ω</m:t>
                  </m:r>
                  <m:r>
                    <a:rPr xmlns:a="http://schemas.openxmlformats.org/drawingml/2006/main" sz="6100" i="1">
                      <a:solidFill>
                        <a:srgbClr val="000000"/>
                      </a:solidFill>
                      <a:latin typeface="Cambria Math" panose="02040503050406030204" pitchFamily="18" charset="0"/>
                    </a:rPr>
                    <m:t>t</m:t>
                  </m:r>
                  <m:r>
                    <a:rPr xmlns:a="http://schemas.openxmlformats.org/drawingml/2006/main" sz="6100" i="1">
                      <a:solidFill>
                        <a:srgbClr val="000000"/>
                      </a:solidFill>
                      <a:latin typeface="Cambria Math" panose="02040503050406030204" pitchFamily="18" charset="0"/>
                    </a:rPr>
                    <m:t>)</m:t>
                  </m:r>
                </m:oMath>
              </m:oMathPara>
            </a14:m>
            <a:endParaRPr sz="6100"/>
          </a:p>
        </p:txBody>
      </p:sp>
      <p:sp>
        <p:nvSpPr>
          <p:cNvPr id="179" name="And a shift map type return map:"/>
          <p:cNvSpPr txBox="1"/>
          <p:nvPr/>
        </p:nvSpPr>
        <p:spPr>
          <a:xfrm>
            <a:off x="7300739" y="7999834"/>
            <a:ext cx="9782523" cy="7713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500"/>
            </a:lvl1pPr>
          </a:lstStyle>
          <a:p>
            <a:pPr/>
            <a:r>
              <a:t>And a shift map type return map:</a:t>
            </a:r>
          </a:p>
        </p:txBody>
      </p:sp>
      <p:sp>
        <p:nvSpPr>
          <p:cNvPr id="180" name="Equation"/>
          <p:cNvSpPr txBox="1"/>
          <p:nvPr/>
        </p:nvSpPr>
        <p:spPr>
          <a:xfrm>
            <a:off x="6692478" y="9412802"/>
            <a:ext cx="9782522" cy="1191650"/>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sSub>
                    <m:e>
                      <m:r>
                        <a:rPr xmlns:a="http://schemas.openxmlformats.org/drawingml/2006/main" sz="8300" i="1">
                          <a:solidFill>
                            <a:srgbClr val="5E5E5E"/>
                          </a:solidFill>
                          <a:latin typeface="Cambria Math" panose="02040503050406030204" pitchFamily="18" charset="0"/>
                        </a:rPr>
                        <m:t>r</m:t>
                      </m:r>
                    </m:e>
                    <m:sub>
                      <m:r>
                        <a:rPr xmlns:a="http://schemas.openxmlformats.org/drawingml/2006/main" sz="8300" i="1">
                          <a:solidFill>
                            <a:srgbClr val="5E5E5E"/>
                          </a:solidFill>
                          <a:latin typeface="Cambria Math" panose="02040503050406030204" pitchFamily="18" charset="0"/>
                        </a:rPr>
                        <m:t>n</m:t>
                      </m:r>
                      <m:r>
                        <a:rPr xmlns:a="http://schemas.openxmlformats.org/drawingml/2006/main" sz="8300" i="1">
                          <a:solidFill>
                            <a:srgbClr val="5E5E5E"/>
                          </a:solidFill>
                          <a:latin typeface="Cambria Math" panose="02040503050406030204" pitchFamily="18" charset="0"/>
                        </a:rPr>
                        <m:t>+</m:t>
                      </m:r>
                      <m:r>
                        <a:rPr xmlns:a="http://schemas.openxmlformats.org/drawingml/2006/main" sz="8300" i="1">
                          <a:solidFill>
                            <a:srgbClr val="5E5E5E"/>
                          </a:solidFill>
                          <a:latin typeface="Cambria Math" panose="02040503050406030204" pitchFamily="18" charset="0"/>
                        </a:rPr>
                        <m:t>1</m:t>
                      </m:r>
                    </m:sub>
                  </m:sSub>
                  <m:r>
                    <a:rPr xmlns:a="http://schemas.openxmlformats.org/drawingml/2006/main" sz="8300" i="1">
                      <a:solidFill>
                        <a:srgbClr val="5E5E5E"/>
                      </a:solidFill>
                      <a:latin typeface="Cambria Math" panose="02040503050406030204" pitchFamily="18" charset="0"/>
                    </a:rPr>
                    <m:t>=</m:t>
                  </m:r>
                  <m:sSup>
                    <m:e>
                      <m:r>
                        <a:rPr xmlns:a="http://schemas.openxmlformats.org/drawingml/2006/main" sz="8300" i="1">
                          <a:solidFill>
                            <a:srgbClr val="5E5E5E"/>
                          </a:solidFill>
                          <a:latin typeface="Cambria Math" panose="02040503050406030204" pitchFamily="18" charset="0"/>
                        </a:rPr>
                        <m:t>e</m:t>
                      </m:r>
                    </m:e>
                    <m:sup>
                      <m:r>
                        <a:rPr xmlns:a="http://schemas.openxmlformats.org/drawingml/2006/main" sz="8300" i="1">
                          <a:solidFill>
                            <a:srgbClr val="5E5E5E"/>
                          </a:solidFill>
                          <a:latin typeface="Cambria Math" panose="02040503050406030204" pitchFamily="18" charset="0"/>
                        </a:rPr>
                        <m:t>β</m:t>
                      </m:r>
                    </m:sup>
                  </m:sSup>
                  <m:sSub>
                    <m:e>
                      <m:r>
                        <a:rPr xmlns:a="http://schemas.openxmlformats.org/drawingml/2006/main" sz="8300" i="1">
                          <a:solidFill>
                            <a:srgbClr val="5E5E5E"/>
                          </a:solidFill>
                          <a:latin typeface="Cambria Math" panose="02040503050406030204" pitchFamily="18" charset="0"/>
                        </a:rPr>
                        <m:t>r</m:t>
                      </m:r>
                    </m:e>
                    <m:sub>
                      <m:r>
                        <a:rPr xmlns:a="http://schemas.openxmlformats.org/drawingml/2006/main" sz="8300" i="1">
                          <a:solidFill>
                            <a:srgbClr val="5E5E5E"/>
                          </a:solidFill>
                          <a:latin typeface="Cambria Math" panose="02040503050406030204" pitchFamily="18" charset="0"/>
                        </a:rPr>
                        <m:t>n</m:t>
                      </m:r>
                    </m:sub>
                  </m:sSub>
                  <m:r>
                    <a:rPr xmlns:a="http://schemas.openxmlformats.org/drawingml/2006/main" sz="8300" i="1">
                      <a:solidFill>
                        <a:srgbClr val="5E5E5E"/>
                      </a:solidFill>
                      <a:latin typeface="Cambria Math" panose="02040503050406030204" pitchFamily="18" charset="0"/>
                    </a:rPr>
                    <m:t>-</m:t>
                  </m:r>
                  <m:r>
                    <a:rPr xmlns:a="http://schemas.openxmlformats.org/drawingml/2006/main" sz="8300" i="1">
                      <a:solidFill>
                        <a:srgbClr val="5E5E5E"/>
                      </a:solidFill>
                      <a:latin typeface="Cambria Math" panose="02040503050406030204" pitchFamily="18" charset="0"/>
                    </a:rPr>
                    <m:t>(</m:t>
                  </m:r>
                  <m:sSup>
                    <m:e>
                      <m:r>
                        <a:rPr xmlns:a="http://schemas.openxmlformats.org/drawingml/2006/main" sz="8300" i="1">
                          <a:solidFill>
                            <a:srgbClr val="5E5E5E"/>
                          </a:solidFill>
                          <a:latin typeface="Cambria Math" panose="02040503050406030204" pitchFamily="18" charset="0"/>
                        </a:rPr>
                        <m:t>e</m:t>
                      </m:r>
                    </m:e>
                    <m:sup>
                      <m:r>
                        <a:rPr xmlns:a="http://schemas.openxmlformats.org/drawingml/2006/main" sz="8300" i="1">
                          <a:solidFill>
                            <a:srgbClr val="5E5E5E"/>
                          </a:solidFill>
                          <a:latin typeface="Cambria Math" panose="02040503050406030204" pitchFamily="18" charset="0"/>
                        </a:rPr>
                        <m:t>β</m:t>
                      </m:r>
                    </m:sup>
                  </m:sSup>
                  <m:r>
                    <a:rPr xmlns:a="http://schemas.openxmlformats.org/drawingml/2006/main" sz="8300" i="1">
                      <a:solidFill>
                        <a:srgbClr val="5E5E5E"/>
                      </a:solidFill>
                      <a:latin typeface="Cambria Math" panose="02040503050406030204" pitchFamily="18" charset="0"/>
                    </a:rPr>
                    <m:t>-</m:t>
                  </m:r>
                  <m:r>
                    <a:rPr xmlns:a="http://schemas.openxmlformats.org/drawingml/2006/main" sz="8300" i="1">
                      <a:solidFill>
                        <a:srgbClr val="5E5E5E"/>
                      </a:solidFill>
                      <a:latin typeface="Cambria Math" panose="02040503050406030204" pitchFamily="18" charset="0"/>
                    </a:rPr>
                    <m:t>1</m:t>
                  </m:r>
                  <m:r>
                    <a:rPr xmlns:a="http://schemas.openxmlformats.org/drawingml/2006/main" sz="8300" i="1">
                      <a:solidFill>
                        <a:srgbClr val="5E5E5E"/>
                      </a:solidFill>
                      <a:latin typeface="Cambria Math" panose="02040503050406030204" pitchFamily="18" charset="0"/>
                    </a:rPr>
                    <m:t>)</m:t>
                  </m:r>
                  <m:sSub>
                    <m:e>
                      <m:r>
                        <a:rPr xmlns:a="http://schemas.openxmlformats.org/drawingml/2006/main" sz="8300" i="1">
                          <a:solidFill>
                            <a:srgbClr val="5E5E5E"/>
                          </a:solidFill>
                          <a:latin typeface="Cambria Math" panose="02040503050406030204" pitchFamily="18" charset="0"/>
                        </a:rPr>
                        <m:t>s</m:t>
                      </m:r>
                    </m:e>
                    <m:sub>
                      <m:r>
                        <a:rPr xmlns:a="http://schemas.openxmlformats.org/drawingml/2006/main" sz="8300" i="1">
                          <a:solidFill>
                            <a:srgbClr val="5E5E5E"/>
                          </a:solidFill>
                          <a:latin typeface="Cambria Math" panose="02040503050406030204" pitchFamily="18" charset="0"/>
                        </a:rPr>
                        <m:t>n</m:t>
                      </m:r>
                    </m:sub>
                  </m:sSub>
                </m:oMath>
              </m:oMathPara>
            </a14:m>
            <a:endParaRPr sz="8300">
              <a:solidFill>
                <a:srgbClr val="5E5E5E"/>
              </a:solidFill>
            </a:endParaRPr>
          </a:p>
        </p:txBody>
      </p:sp>
      <p:sp>
        <p:nvSpPr>
          <p:cNvPr id="181" name="That assumes a system with not multipath propagation."/>
          <p:cNvSpPr txBox="1"/>
          <p:nvPr/>
        </p:nvSpPr>
        <p:spPr>
          <a:xfrm>
            <a:off x="5230944" y="11598737"/>
            <a:ext cx="12705589" cy="6969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vl1pPr>
          </a:lstStyle>
          <a:p>
            <a:pPr/>
            <a:r>
              <a:t>That assumes a system with not multipath propagation.</a:t>
            </a:r>
          </a:p>
        </p:txBody>
      </p:sp>
      <p:sp>
        <p:nvSpPr>
          <p:cNvPr id="182" name="The original hybrid system in [1]"/>
          <p:cNvSpPr txBox="1"/>
          <p:nvPr/>
        </p:nvSpPr>
        <p:spPr>
          <a:xfrm>
            <a:off x="3825781" y="116040"/>
            <a:ext cx="15809152" cy="13783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80000"/>
              </a:lnSpc>
              <a:defRPr b="1" spc="-170" sz="8500">
                <a:solidFill>
                  <a:srgbClr val="000000"/>
                </a:solidFill>
              </a:defRPr>
            </a:lvl1pPr>
          </a:lstStyle>
          <a:p>
            <a:pPr/>
            <a:r>
              <a:t>The original hybrid system in [1]</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Equation"/>
          <p:cNvSpPr txBox="1"/>
          <p:nvPr/>
        </p:nvSpPr>
        <p:spPr>
          <a:xfrm>
            <a:off x="5409215" y="6520875"/>
            <a:ext cx="15488078" cy="2208980"/>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sSub>
                    <m:e>
                      <m:r>
                        <a:rPr xmlns:a="http://schemas.openxmlformats.org/drawingml/2006/main" sz="6100" i="1">
                          <a:solidFill>
                            <a:srgbClr val="000000"/>
                          </a:solidFill>
                          <a:latin typeface="Cambria Math" panose="02040503050406030204" pitchFamily="18" charset="0"/>
                        </a:rPr>
                        <m:t>r</m:t>
                      </m:r>
                    </m:e>
                    <m:sub>
                      <m:r>
                        <a:rPr xmlns:a="http://schemas.openxmlformats.org/drawingml/2006/main" sz="6100" i="1">
                          <a:solidFill>
                            <a:srgbClr val="000000"/>
                          </a:solidFill>
                          <a:latin typeface="Cambria Math" panose="02040503050406030204" pitchFamily="18" charset="0"/>
                        </a:rPr>
                        <m:t>n</m:t>
                      </m:r>
                      <m:r>
                        <a:rPr xmlns:a="http://schemas.openxmlformats.org/drawingml/2006/main" sz="6100" i="1">
                          <a:solidFill>
                            <a:srgbClr val="000000"/>
                          </a:solidFill>
                          <a:latin typeface="Cambria Math" panose="02040503050406030204" pitchFamily="18" charset="0"/>
                        </a:rPr>
                        <m:t>+</m:t>
                      </m:r>
                      <m:r>
                        <a:rPr xmlns:a="http://schemas.openxmlformats.org/drawingml/2006/main" sz="6100" i="1">
                          <a:solidFill>
                            <a:srgbClr val="000000"/>
                          </a:solidFill>
                          <a:latin typeface="Cambria Math" panose="02040503050406030204" pitchFamily="18" charset="0"/>
                        </a:rPr>
                        <m:t>1</m:t>
                      </m:r>
                    </m:sub>
                  </m:sSub>
                  <m:r>
                    <a:rPr xmlns:a="http://schemas.openxmlformats.org/drawingml/2006/main" sz="6100" i="1">
                      <a:solidFill>
                        <a:srgbClr val="000000"/>
                      </a:solidFill>
                      <a:latin typeface="Cambria Math" panose="02040503050406030204" pitchFamily="18" charset="0"/>
                    </a:rPr>
                    <m:t>=</m:t>
                  </m:r>
                  <m:sSup>
                    <m:e>
                      <m:r>
                        <a:rPr xmlns:a="http://schemas.openxmlformats.org/drawingml/2006/main" sz="6100" i="1">
                          <a:solidFill>
                            <a:srgbClr val="000000"/>
                          </a:solidFill>
                          <a:latin typeface="Cambria Math" panose="02040503050406030204" pitchFamily="18" charset="0"/>
                        </a:rPr>
                        <m:t>e</m:t>
                      </m:r>
                    </m:e>
                    <m:sup>
                      <m:r>
                        <a:rPr xmlns:a="http://schemas.openxmlformats.org/drawingml/2006/main" sz="6100" i="1">
                          <a:solidFill>
                            <a:srgbClr val="000000"/>
                          </a:solidFill>
                          <a:latin typeface="Cambria Math" panose="02040503050406030204" pitchFamily="18" charset="0"/>
                        </a:rPr>
                        <m:t>β</m:t>
                      </m:r>
                      <m:r>
                        <a:rPr xmlns:a="http://schemas.openxmlformats.org/drawingml/2006/main" sz="6100" i="1">
                          <a:solidFill>
                            <a:srgbClr val="000000"/>
                          </a:solidFill>
                          <a:latin typeface="Cambria Math" panose="02040503050406030204" pitchFamily="18" charset="0"/>
                        </a:rPr>
                        <m:t>T</m:t>
                      </m:r>
                    </m:sup>
                  </m:sSup>
                  <m:sSub>
                    <m:e>
                      <m:r>
                        <a:rPr xmlns:a="http://schemas.openxmlformats.org/drawingml/2006/main" sz="6100" i="1">
                          <a:solidFill>
                            <a:srgbClr val="000000"/>
                          </a:solidFill>
                          <a:latin typeface="Cambria Math" panose="02040503050406030204" pitchFamily="18" charset="0"/>
                        </a:rPr>
                        <m:t>r</m:t>
                      </m:r>
                    </m:e>
                    <m:sub>
                      <m:r>
                        <a:rPr xmlns:a="http://schemas.openxmlformats.org/drawingml/2006/main" sz="6100" i="1">
                          <a:solidFill>
                            <a:srgbClr val="000000"/>
                          </a:solidFill>
                          <a:latin typeface="Cambria Math" panose="02040503050406030204" pitchFamily="18" charset="0"/>
                        </a:rPr>
                        <m:t>n</m:t>
                      </m:r>
                    </m:sub>
                  </m:sSub>
                  <m:r>
                    <a:rPr xmlns:a="http://schemas.openxmlformats.org/drawingml/2006/main" sz="6100" i="1">
                      <a:solidFill>
                        <a:srgbClr val="000000"/>
                      </a:solidFill>
                      <a:latin typeface="Cambria Math" panose="02040503050406030204" pitchFamily="18" charset="0"/>
                    </a:rPr>
                    <m:t>-</m:t>
                  </m:r>
                  <m:limUpp>
                    <m:e>
                      <m:limLow>
                        <m:e>
                          <m:r>
                            <a:rPr xmlns:a="http://schemas.openxmlformats.org/drawingml/2006/main" sz="6100" i="1">
                              <a:solidFill>
                                <a:srgbClr val="000000"/>
                              </a:solidFill>
                              <a:latin typeface="Cambria Math" panose="02040503050406030204" pitchFamily="18" charset="0"/>
                            </a:rPr>
                            <m:t>∑</m:t>
                          </m:r>
                        </m:e>
                        <m:lim>
                          <m:r>
                            <a:rPr xmlns:a="http://schemas.openxmlformats.org/drawingml/2006/main" sz="6100" i="1">
                              <a:solidFill>
                                <a:srgbClr val="000000"/>
                              </a:solidFill>
                              <a:latin typeface="Cambria Math" panose="02040503050406030204" pitchFamily="18" charset="0"/>
                            </a:rPr>
                            <m:t>l</m:t>
                          </m:r>
                          <m:r>
                            <a:rPr xmlns:a="http://schemas.openxmlformats.org/drawingml/2006/main" sz="6100" i="1">
                              <a:solidFill>
                                <a:srgbClr val="000000"/>
                              </a:solidFill>
                              <a:latin typeface="Cambria Math" panose="02040503050406030204" pitchFamily="18" charset="0"/>
                            </a:rPr>
                            <m:t>=</m:t>
                          </m:r>
                          <m:r>
                            <a:rPr xmlns:a="http://schemas.openxmlformats.org/drawingml/2006/main" sz="6100" i="1">
                              <a:solidFill>
                                <a:srgbClr val="000000"/>
                              </a:solidFill>
                              <a:latin typeface="Cambria Math" panose="02040503050406030204" pitchFamily="18" charset="0"/>
                            </a:rPr>
                            <m:t>0</m:t>
                          </m:r>
                        </m:lim>
                      </m:limLow>
                    </m:e>
                    <m:lim>
                      <m:r>
                        <a:rPr xmlns:a="http://schemas.openxmlformats.org/drawingml/2006/main" sz="6100" i="1">
                          <a:solidFill>
                            <a:srgbClr val="000000"/>
                          </a:solidFill>
                          <a:latin typeface="Cambria Math" panose="02040503050406030204" pitchFamily="18" charset="0"/>
                        </a:rPr>
                        <m:t>L</m:t>
                      </m:r>
                      <m:r>
                        <a:rPr xmlns:a="http://schemas.openxmlformats.org/drawingml/2006/main" sz="6100" i="1">
                          <a:solidFill>
                            <a:srgbClr val="000000"/>
                          </a:solidFill>
                          <a:latin typeface="Cambria Math" panose="02040503050406030204" pitchFamily="18" charset="0"/>
                        </a:rPr>
                        <m:t>-</m:t>
                      </m:r>
                      <m:r>
                        <a:rPr xmlns:a="http://schemas.openxmlformats.org/drawingml/2006/main" sz="6100" i="1">
                          <a:solidFill>
                            <a:srgbClr val="000000"/>
                          </a:solidFill>
                          <a:latin typeface="Cambria Math" panose="02040503050406030204" pitchFamily="18" charset="0"/>
                        </a:rPr>
                        <m:t>1</m:t>
                      </m:r>
                    </m:lim>
                  </m:limUpp>
                  <m:sSub>
                    <m:e>
                      <m:r>
                        <a:rPr xmlns:a="http://schemas.openxmlformats.org/drawingml/2006/main" sz="6100" i="1">
                          <a:solidFill>
                            <a:srgbClr val="000000"/>
                          </a:solidFill>
                          <a:latin typeface="Cambria Math" panose="02040503050406030204" pitchFamily="18" charset="0"/>
                        </a:rPr>
                        <m:t>a</m:t>
                      </m:r>
                    </m:e>
                    <m:sub>
                      <m:r>
                        <a:rPr xmlns:a="http://schemas.openxmlformats.org/drawingml/2006/main" sz="6100" i="1">
                          <a:solidFill>
                            <a:srgbClr val="000000"/>
                          </a:solidFill>
                          <a:latin typeface="Cambria Math" panose="02040503050406030204" pitchFamily="18" charset="0"/>
                        </a:rPr>
                        <m:t>l</m:t>
                      </m:r>
                    </m:sub>
                  </m:sSub>
                  <m:r>
                    <a:rPr xmlns:a="http://schemas.openxmlformats.org/drawingml/2006/main" sz="6100" i="1">
                      <a:solidFill>
                        <a:srgbClr val="000000"/>
                      </a:solidFill>
                      <a:latin typeface="Cambria Math" panose="02040503050406030204" pitchFamily="18" charset="0"/>
                    </a:rPr>
                    <m:t>(</m:t>
                  </m:r>
                  <m:sSup>
                    <m:e>
                      <m:r>
                        <a:rPr xmlns:a="http://schemas.openxmlformats.org/drawingml/2006/main" sz="6100" i="1">
                          <a:solidFill>
                            <a:srgbClr val="000000"/>
                          </a:solidFill>
                          <a:latin typeface="Cambria Math" panose="02040503050406030204" pitchFamily="18" charset="0"/>
                        </a:rPr>
                        <m:t>e</m:t>
                      </m:r>
                    </m:e>
                    <m:sup>
                      <m:r>
                        <a:rPr xmlns:a="http://schemas.openxmlformats.org/drawingml/2006/main" sz="6100" i="1">
                          <a:solidFill>
                            <a:srgbClr val="000000"/>
                          </a:solidFill>
                          <a:latin typeface="Cambria Math" panose="02040503050406030204" pitchFamily="18" charset="0"/>
                        </a:rPr>
                        <m:t>β</m:t>
                      </m:r>
                      <m:r>
                        <a:rPr xmlns:a="http://schemas.openxmlformats.org/drawingml/2006/main" sz="6100" i="1">
                          <a:solidFill>
                            <a:srgbClr val="000000"/>
                          </a:solidFill>
                          <a:latin typeface="Cambria Math" panose="02040503050406030204" pitchFamily="18" charset="0"/>
                        </a:rPr>
                        <m:t>T</m:t>
                      </m:r>
                    </m:sup>
                  </m:sSup>
                  <m:sSub>
                    <m:e>
                      <m:r>
                        <a:rPr xmlns:a="http://schemas.openxmlformats.org/drawingml/2006/main" sz="6100" i="1">
                          <a:solidFill>
                            <a:srgbClr val="000000"/>
                          </a:solidFill>
                          <a:latin typeface="Cambria Math" panose="02040503050406030204" pitchFamily="18" charset="0"/>
                        </a:rPr>
                        <m:t>s</m:t>
                      </m:r>
                    </m:e>
                    <m:sub>
                      <m:sSup>
                        <m:e>
                          <m:r>
                            <a:rPr xmlns:a="http://schemas.openxmlformats.org/drawingml/2006/main" sz="6100" i="1">
                              <a:solidFill>
                                <a:srgbClr val="000000"/>
                              </a:solidFill>
                              <a:latin typeface="Cambria Math" panose="02040503050406030204" pitchFamily="18" charset="0"/>
                            </a:rPr>
                            <m:t>n</m:t>
                          </m:r>
                        </m:e>
                        <m:sup>
                          <m:r>
                            <a:rPr xmlns:a="http://schemas.openxmlformats.org/drawingml/2006/main" sz="6100" i="1">
                              <a:solidFill>
                                <a:srgbClr val="000000"/>
                              </a:solidFill>
                              <a:latin typeface="Cambria Math" panose="02040503050406030204" pitchFamily="18" charset="0"/>
                            </a:rPr>
                            <m:t>′</m:t>
                          </m:r>
                        </m:sup>
                      </m:sSup>
                    </m:sub>
                  </m:sSub>
                  <m:r>
                    <a:rPr xmlns:a="http://schemas.openxmlformats.org/drawingml/2006/main" sz="6100" i="1">
                      <a:solidFill>
                        <a:srgbClr val="000000"/>
                      </a:solidFill>
                      <a:latin typeface="Cambria Math" panose="02040503050406030204" pitchFamily="18" charset="0"/>
                    </a:rPr>
                    <m:t>-</m:t>
                  </m:r>
                  <m:sSub>
                    <m:e>
                      <m:r>
                        <a:rPr xmlns:a="http://schemas.openxmlformats.org/drawingml/2006/main" sz="6100" i="1">
                          <a:solidFill>
                            <a:srgbClr val="000000"/>
                          </a:solidFill>
                          <a:latin typeface="Cambria Math" panose="02040503050406030204" pitchFamily="18" charset="0"/>
                        </a:rPr>
                        <m:t>K</m:t>
                      </m:r>
                    </m:e>
                    <m:sub>
                      <m:r>
                        <a:rPr xmlns:a="http://schemas.openxmlformats.org/drawingml/2006/main" sz="6100" i="1">
                          <a:solidFill>
                            <a:srgbClr val="000000"/>
                          </a:solidFill>
                          <a:latin typeface="Cambria Math" panose="02040503050406030204" pitchFamily="18" charset="0"/>
                        </a:rPr>
                        <m:t>l</m:t>
                      </m:r>
                    </m:sub>
                  </m:sSub>
                  <m:sSub>
                    <m:e>
                      <m:r>
                        <a:rPr xmlns:a="http://schemas.openxmlformats.org/drawingml/2006/main" sz="6100" i="1">
                          <a:solidFill>
                            <a:srgbClr val="000000"/>
                          </a:solidFill>
                          <a:latin typeface="Cambria Math" panose="02040503050406030204" pitchFamily="18" charset="0"/>
                        </a:rPr>
                        <m:t>s</m:t>
                      </m:r>
                    </m:e>
                    <m:sub>
                      <m:sSup>
                        <m:e>
                          <m:r>
                            <a:rPr xmlns:a="http://schemas.openxmlformats.org/drawingml/2006/main" sz="6100" i="1">
                              <a:solidFill>
                                <a:srgbClr val="000000"/>
                              </a:solidFill>
                              <a:latin typeface="Cambria Math" panose="02040503050406030204" pitchFamily="18" charset="0"/>
                            </a:rPr>
                            <m:t>n</m:t>
                          </m:r>
                        </m:e>
                        <m:sup>
                          <m:r>
                            <a:rPr xmlns:a="http://schemas.openxmlformats.org/drawingml/2006/main" sz="6100" i="1">
                              <a:solidFill>
                                <a:srgbClr val="000000"/>
                              </a:solidFill>
                              <a:latin typeface="Cambria Math" panose="02040503050406030204" pitchFamily="18" charset="0"/>
                            </a:rPr>
                            <m:t>′</m:t>
                          </m:r>
                        </m:sup>
                      </m:sSup>
                    </m:sub>
                  </m:sSub>
                  <m:r>
                    <a:rPr xmlns:a="http://schemas.openxmlformats.org/drawingml/2006/main" sz="6100" i="1">
                      <a:solidFill>
                        <a:srgbClr val="000000"/>
                      </a:solidFill>
                      <a:latin typeface="Cambria Math" panose="02040503050406030204" pitchFamily="18" charset="0"/>
                    </a:rPr>
                    <m:t>-</m:t>
                  </m:r>
                  <m:sSub>
                    <m:e>
                      <m:r>
                        <a:rPr xmlns:a="http://schemas.openxmlformats.org/drawingml/2006/main" sz="6100" i="1">
                          <a:solidFill>
                            <a:srgbClr val="000000"/>
                          </a:solidFill>
                          <a:latin typeface="Cambria Math" panose="02040503050406030204" pitchFamily="18" charset="0"/>
                        </a:rPr>
                        <m:t>s</m:t>
                      </m:r>
                    </m:e>
                    <m:sub>
                      <m:sSup>
                        <m:e>
                          <m:r>
                            <a:rPr xmlns:a="http://schemas.openxmlformats.org/drawingml/2006/main" sz="6100" i="1">
                              <a:solidFill>
                                <a:srgbClr val="000000"/>
                              </a:solidFill>
                              <a:latin typeface="Cambria Math" panose="02040503050406030204" pitchFamily="18" charset="0"/>
                            </a:rPr>
                            <m:t>n</m:t>
                          </m:r>
                        </m:e>
                        <m:sup>
                          <m:r>
                            <a:rPr xmlns:a="http://schemas.openxmlformats.org/drawingml/2006/main" sz="6100" i="1">
                              <a:solidFill>
                                <a:srgbClr val="000000"/>
                              </a:solidFill>
                              <a:latin typeface="Cambria Math" panose="02040503050406030204" pitchFamily="18" charset="0"/>
                            </a:rPr>
                            <m:t>′</m:t>
                          </m:r>
                        </m:sup>
                      </m:sSup>
                      <m:r>
                        <a:rPr xmlns:a="http://schemas.openxmlformats.org/drawingml/2006/main" sz="6100" i="1">
                          <a:solidFill>
                            <a:srgbClr val="000000"/>
                          </a:solidFill>
                          <a:latin typeface="Cambria Math" panose="02040503050406030204" pitchFamily="18" charset="0"/>
                        </a:rPr>
                        <m:t>+</m:t>
                      </m:r>
                      <m:r>
                        <a:rPr xmlns:a="http://schemas.openxmlformats.org/drawingml/2006/main" sz="6100" i="1">
                          <a:solidFill>
                            <a:srgbClr val="000000"/>
                          </a:solidFill>
                          <a:latin typeface="Cambria Math" panose="02040503050406030204" pitchFamily="18" charset="0"/>
                        </a:rPr>
                        <m:t>1</m:t>
                      </m:r>
                    </m:sub>
                  </m:sSub>
                  <m:r>
                    <a:rPr xmlns:a="http://schemas.openxmlformats.org/drawingml/2006/main" sz="6100" i="1">
                      <a:solidFill>
                        <a:srgbClr val="000000"/>
                      </a:solidFill>
                      <a:latin typeface="Cambria Math" panose="02040503050406030204" pitchFamily="18" charset="0"/>
                    </a:rPr>
                    <m:t>+</m:t>
                  </m:r>
                  <m:sSub>
                    <m:e>
                      <m:r>
                        <a:rPr xmlns:a="http://schemas.openxmlformats.org/drawingml/2006/main" sz="6100" i="1">
                          <a:solidFill>
                            <a:srgbClr val="000000"/>
                          </a:solidFill>
                          <a:latin typeface="Cambria Math" panose="02040503050406030204" pitchFamily="18" charset="0"/>
                        </a:rPr>
                        <m:t>s</m:t>
                      </m:r>
                    </m:e>
                    <m:sub>
                      <m:sSup>
                        <m:e>
                          <m:r>
                            <a:rPr xmlns:a="http://schemas.openxmlformats.org/drawingml/2006/main" sz="6100" i="1">
                              <a:solidFill>
                                <a:srgbClr val="000000"/>
                              </a:solidFill>
                              <a:latin typeface="Cambria Math" panose="02040503050406030204" pitchFamily="18" charset="0"/>
                            </a:rPr>
                            <m:t>n</m:t>
                          </m:r>
                        </m:e>
                        <m:sup>
                          <m:r>
                            <a:rPr xmlns:a="http://schemas.openxmlformats.org/drawingml/2006/main" sz="6100" i="1">
                              <a:solidFill>
                                <a:srgbClr val="000000"/>
                              </a:solidFill>
                              <a:latin typeface="Cambria Math" panose="02040503050406030204" pitchFamily="18" charset="0"/>
                            </a:rPr>
                            <m:t>′</m:t>
                          </m:r>
                        </m:sup>
                      </m:sSup>
                      <m:r>
                        <a:rPr xmlns:a="http://schemas.openxmlformats.org/drawingml/2006/main" sz="6100" i="1">
                          <a:solidFill>
                            <a:srgbClr val="000000"/>
                          </a:solidFill>
                          <a:latin typeface="Cambria Math" panose="02040503050406030204" pitchFamily="18" charset="0"/>
                        </a:rPr>
                        <m:t>+</m:t>
                      </m:r>
                      <m:r>
                        <a:rPr xmlns:a="http://schemas.openxmlformats.org/drawingml/2006/main" sz="6100" i="1">
                          <a:solidFill>
                            <a:srgbClr val="000000"/>
                          </a:solidFill>
                          <a:latin typeface="Cambria Math" panose="02040503050406030204" pitchFamily="18" charset="0"/>
                        </a:rPr>
                        <m:t>1</m:t>
                      </m:r>
                    </m:sub>
                  </m:sSub>
                  <m:sSub>
                    <m:e>
                      <m:r>
                        <a:rPr xmlns:a="http://schemas.openxmlformats.org/drawingml/2006/main" sz="6100" i="1">
                          <a:solidFill>
                            <a:srgbClr val="000000"/>
                          </a:solidFill>
                          <a:latin typeface="Cambria Math" panose="02040503050406030204" pitchFamily="18" charset="0"/>
                        </a:rPr>
                        <m:t>K</m:t>
                      </m:r>
                    </m:e>
                    <m:sub>
                      <m:r>
                        <a:rPr xmlns:a="http://schemas.openxmlformats.org/drawingml/2006/main" sz="6100" i="1">
                          <a:solidFill>
                            <a:srgbClr val="000000"/>
                          </a:solidFill>
                          <a:latin typeface="Cambria Math" panose="02040503050406030204" pitchFamily="18" charset="0"/>
                        </a:rPr>
                        <m:t>l</m:t>
                      </m:r>
                    </m:sub>
                  </m:sSub>
                  <m:r>
                    <a:rPr xmlns:a="http://schemas.openxmlformats.org/drawingml/2006/main" sz="6100" i="1">
                      <a:solidFill>
                        <a:srgbClr val="000000"/>
                      </a:solidFill>
                      <a:latin typeface="Cambria Math" panose="02040503050406030204" pitchFamily="18" charset="0"/>
                    </a:rPr>
                    <m:t>)</m:t>
                  </m:r>
                </m:oMath>
              </m:oMathPara>
            </a14:m>
            <a:endParaRPr sz="6100"/>
          </a:p>
        </p:txBody>
      </p:sp>
      <p:sp>
        <p:nvSpPr>
          <p:cNvPr id="185" name="General equations that extends the work in (1)"/>
          <p:cNvSpPr txBox="1"/>
          <p:nvPr>
            <p:ph type="title" idx="4294967295"/>
          </p:nvPr>
        </p:nvSpPr>
        <p:spPr>
          <a:xfrm>
            <a:off x="2177179" y="-822519"/>
            <a:ext cx="22989766" cy="2538841"/>
          </a:xfrm>
          <a:prstGeom prst="rect">
            <a:avLst/>
          </a:prstGeom>
        </p:spPr>
        <p:txBody>
          <a:bodyPr anchor="b"/>
          <a:lstStyle>
            <a:lvl1pPr>
              <a:defRPr spc="-150" sz="7500"/>
            </a:lvl1pPr>
          </a:lstStyle>
          <a:p>
            <a:pPr/>
            <a:r>
              <a:t>General equations that extends the work in (1)</a:t>
            </a:r>
          </a:p>
        </p:txBody>
      </p:sp>
      <p:sp>
        <p:nvSpPr>
          <p:cNvPr id="186" name="Equation"/>
          <p:cNvSpPr txBox="1"/>
          <p:nvPr/>
        </p:nvSpPr>
        <p:spPr>
          <a:xfrm>
            <a:off x="4680168" y="3174815"/>
            <a:ext cx="15447391" cy="1552043"/>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r>
                    <a:rPr xmlns:a="http://schemas.openxmlformats.org/drawingml/2006/main" sz="5700" i="1">
                      <a:solidFill>
                        <a:srgbClr val="000000"/>
                      </a:solidFill>
                      <a:latin typeface="Cambria Math" panose="02040503050406030204" pitchFamily="18" charset="0"/>
                    </a:rPr>
                    <m:t>u</m:t>
                  </m:r>
                  <m:r>
                    <a:rPr xmlns:a="http://schemas.openxmlformats.org/drawingml/2006/main" sz="5700" i="1">
                      <a:solidFill>
                        <a:srgbClr val="000000"/>
                      </a:solidFill>
                      <a:latin typeface="Cambria Math" panose="02040503050406030204" pitchFamily="18" charset="0"/>
                    </a:rPr>
                    <m:t>(</m:t>
                  </m:r>
                  <m:r>
                    <a:rPr xmlns:a="http://schemas.openxmlformats.org/drawingml/2006/main" sz="5700" i="1">
                      <a:solidFill>
                        <a:srgbClr val="000000"/>
                      </a:solidFill>
                      <a:latin typeface="Cambria Math" panose="02040503050406030204" pitchFamily="18" charset="0"/>
                    </a:rPr>
                    <m:t>t</m:t>
                  </m:r>
                  <m:r>
                    <a:rPr xmlns:a="http://schemas.openxmlformats.org/drawingml/2006/main" sz="5700" i="1">
                      <a:solidFill>
                        <a:srgbClr val="000000"/>
                      </a:solidFill>
                      <a:latin typeface="Cambria Math" panose="02040503050406030204" pitchFamily="18" charset="0"/>
                    </a:rPr>
                    <m:t>)</m:t>
                  </m:r>
                  <m:r>
                    <a:rPr xmlns:a="http://schemas.openxmlformats.org/drawingml/2006/main" sz="5700" i="1">
                      <a:solidFill>
                        <a:srgbClr val="000000"/>
                      </a:solidFill>
                      <a:latin typeface="Cambria Math" panose="02040503050406030204" pitchFamily="18" charset="0"/>
                    </a:rPr>
                    <m:t>=</m:t>
                  </m:r>
                  <m:r>
                    <a:rPr xmlns:a="http://schemas.openxmlformats.org/drawingml/2006/main" sz="5700" i="1">
                      <a:solidFill>
                        <a:srgbClr val="000000"/>
                      </a:solidFill>
                      <a:latin typeface="Cambria Math" panose="02040503050406030204" pitchFamily="18" charset="0"/>
                    </a:rPr>
                    <m:t>s</m:t>
                  </m:r>
                  <m:r>
                    <a:rPr xmlns:a="http://schemas.openxmlformats.org/drawingml/2006/main" sz="5700" i="1">
                      <a:solidFill>
                        <a:srgbClr val="000000"/>
                      </a:solidFill>
                      <a:latin typeface="Cambria Math" panose="02040503050406030204" pitchFamily="18" charset="0"/>
                    </a:rPr>
                    <m:t>(</m:t>
                  </m:r>
                  <m:r>
                    <a:rPr xmlns:a="http://schemas.openxmlformats.org/drawingml/2006/main" sz="5700" i="1">
                      <a:solidFill>
                        <a:srgbClr val="000000"/>
                      </a:solidFill>
                      <a:latin typeface="Cambria Math" panose="02040503050406030204" pitchFamily="18" charset="0"/>
                    </a:rPr>
                    <m:t>n</m:t>
                  </m:r>
                  <m:r>
                    <a:rPr xmlns:a="http://schemas.openxmlformats.org/drawingml/2006/main" sz="5700" i="1">
                      <a:solidFill>
                        <a:srgbClr val="000000"/>
                      </a:solidFill>
                      <a:latin typeface="Cambria Math" panose="02040503050406030204" pitchFamily="18" charset="0"/>
                    </a:rPr>
                    <m:t>)</m:t>
                  </m:r>
                  <m:r>
                    <a:rPr xmlns:a="http://schemas.openxmlformats.org/drawingml/2006/main" sz="5700" i="1">
                      <a:solidFill>
                        <a:srgbClr val="000000"/>
                      </a:solidFill>
                      <a:latin typeface="Cambria Math" panose="02040503050406030204" pitchFamily="18" charset="0"/>
                    </a:rPr>
                    <m:t>+</m:t>
                  </m:r>
                  <m:r>
                    <a:rPr xmlns:a="http://schemas.openxmlformats.org/drawingml/2006/main" sz="5700" i="1">
                      <a:solidFill>
                        <a:srgbClr val="000000"/>
                      </a:solidFill>
                      <a:latin typeface="Cambria Math" panose="02040503050406030204" pitchFamily="18" charset="0"/>
                    </a:rPr>
                    <m:t>(</m:t>
                  </m:r>
                  <m:r>
                    <a:rPr xmlns:a="http://schemas.openxmlformats.org/drawingml/2006/main" sz="5700" i="1">
                      <a:solidFill>
                        <a:srgbClr val="000000"/>
                      </a:solidFill>
                      <a:latin typeface="Cambria Math" panose="02040503050406030204" pitchFamily="18" charset="0"/>
                    </a:rPr>
                    <m:t>u</m:t>
                  </m:r>
                  <m:r>
                    <a:rPr xmlns:a="http://schemas.openxmlformats.org/drawingml/2006/main" sz="5700" i="1">
                      <a:solidFill>
                        <a:srgbClr val="000000"/>
                      </a:solidFill>
                      <a:latin typeface="Cambria Math" panose="02040503050406030204" pitchFamily="18" charset="0"/>
                    </a:rPr>
                    <m:t>(</m:t>
                  </m:r>
                  <m:r>
                    <a:rPr xmlns:a="http://schemas.openxmlformats.org/drawingml/2006/main" sz="5700" i="1">
                      <a:solidFill>
                        <a:srgbClr val="000000"/>
                      </a:solidFill>
                      <a:latin typeface="Cambria Math" panose="02040503050406030204" pitchFamily="18" charset="0"/>
                    </a:rPr>
                    <m:t>n</m:t>
                  </m:r>
                  <m:r>
                    <a:rPr xmlns:a="http://schemas.openxmlformats.org/drawingml/2006/main" sz="5700" i="1">
                      <a:solidFill>
                        <a:srgbClr val="000000"/>
                      </a:solidFill>
                      <a:latin typeface="Cambria Math" panose="02040503050406030204" pitchFamily="18" charset="0"/>
                    </a:rPr>
                    <m:t>)</m:t>
                  </m:r>
                  <m:r>
                    <a:rPr xmlns:a="http://schemas.openxmlformats.org/drawingml/2006/main" sz="5700" i="1">
                      <a:solidFill>
                        <a:srgbClr val="000000"/>
                      </a:solidFill>
                      <a:latin typeface="Cambria Math" panose="02040503050406030204" pitchFamily="18" charset="0"/>
                    </a:rPr>
                    <m:t>-</m:t>
                  </m:r>
                  <m:r>
                    <a:rPr xmlns:a="http://schemas.openxmlformats.org/drawingml/2006/main" sz="5700" i="1">
                      <a:solidFill>
                        <a:srgbClr val="000000"/>
                      </a:solidFill>
                      <a:latin typeface="Cambria Math" panose="02040503050406030204" pitchFamily="18" charset="0"/>
                    </a:rPr>
                    <m:t>s</m:t>
                  </m:r>
                  <m:r>
                    <a:rPr xmlns:a="http://schemas.openxmlformats.org/drawingml/2006/main" sz="5700" i="1">
                      <a:solidFill>
                        <a:srgbClr val="000000"/>
                      </a:solidFill>
                      <a:latin typeface="Cambria Math" panose="02040503050406030204" pitchFamily="18" charset="0"/>
                    </a:rPr>
                    <m:t>(</m:t>
                  </m:r>
                  <m:r>
                    <a:rPr xmlns:a="http://schemas.openxmlformats.org/drawingml/2006/main" sz="5700" i="1">
                      <a:solidFill>
                        <a:srgbClr val="000000"/>
                      </a:solidFill>
                      <a:latin typeface="Cambria Math" panose="02040503050406030204" pitchFamily="18" charset="0"/>
                    </a:rPr>
                    <m:t>n</m:t>
                  </m:r>
                  <m:r>
                    <a:rPr xmlns:a="http://schemas.openxmlformats.org/drawingml/2006/main" sz="5700" i="1">
                      <a:solidFill>
                        <a:srgbClr val="000000"/>
                      </a:solidFill>
                      <a:latin typeface="Cambria Math" panose="02040503050406030204" pitchFamily="18" charset="0"/>
                    </a:rPr>
                    <m:t>)</m:t>
                  </m:r>
                  <m:r>
                    <a:rPr xmlns:a="http://schemas.openxmlformats.org/drawingml/2006/main" sz="5700" i="1">
                      <a:solidFill>
                        <a:srgbClr val="000000"/>
                      </a:solidFill>
                      <a:latin typeface="Cambria Math" panose="02040503050406030204" pitchFamily="18" charset="0"/>
                    </a:rPr>
                    <m:t>)</m:t>
                  </m:r>
                  <m:sSup>
                    <m:e>
                      <m:r>
                        <a:rPr xmlns:a="http://schemas.openxmlformats.org/drawingml/2006/main" sz="5700" i="1">
                          <a:solidFill>
                            <a:srgbClr val="000000"/>
                          </a:solidFill>
                          <a:latin typeface="Cambria Math" panose="02040503050406030204" pitchFamily="18" charset="0"/>
                        </a:rPr>
                        <m:t>e</m:t>
                      </m:r>
                    </m:e>
                    <m:sup>
                      <m:r>
                        <a:rPr xmlns:a="http://schemas.openxmlformats.org/drawingml/2006/main" sz="5700" i="1">
                          <a:solidFill>
                            <a:srgbClr val="000000"/>
                          </a:solidFill>
                          <a:latin typeface="Cambria Math" panose="02040503050406030204" pitchFamily="18" charset="0"/>
                        </a:rPr>
                        <m:t>β</m:t>
                      </m:r>
                      <m:r>
                        <a:rPr xmlns:a="http://schemas.openxmlformats.org/drawingml/2006/main" sz="5700" i="1">
                          <a:solidFill>
                            <a:srgbClr val="000000"/>
                          </a:solidFill>
                          <a:latin typeface="Cambria Math" panose="02040503050406030204" pitchFamily="18" charset="0"/>
                        </a:rPr>
                        <m:t>(</m:t>
                      </m:r>
                      <m:r>
                        <a:rPr xmlns:a="http://schemas.openxmlformats.org/drawingml/2006/main" sz="5700" i="1">
                          <a:solidFill>
                            <a:srgbClr val="000000"/>
                          </a:solidFill>
                          <a:latin typeface="Cambria Math" panose="02040503050406030204" pitchFamily="18" charset="0"/>
                        </a:rPr>
                        <m:t>t</m:t>
                      </m:r>
                      <m:r>
                        <a:rPr xmlns:a="http://schemas.openxmlformats.org/drawingml/2006/main" sz="5700" i="1">
                          <a:solidFill>
                            <a:srgbClr val="000000"/>
                          </a:solidFill>
                          <a:latin typeface="Cambria Math" panose="02040503050406030204" pitchFamily="18" charset="0"/>
                        </a:rPr>
                        <m:t>-</m:t>
                      </m:r>
                      <m:r>
                        <a:rPr xmlns:a="http://schemas.openxmlformats.org/drawingml/2006/main" sz="5700" i="1">
                          <a:solidFill>
                            <a:srgbClr val="000000"/>
                          </a:solidFill>
                          <a:latin typeface="Cambria Math" panose="02040503050406030204" pitchFamily="18" charset="0"/>
                        </a:rPr>
                        <m:t>n</m:t>
                      </m:r>
                      <m:r>
                        <a:rPr xmlns:a="http://schemas.openxmlformats.org/drawingml/2006/main" sz="5700" i="1">
                          <a:solidFill>
                            <a:srgbClr val="000000"/>
                          </a:solidFill>
                          <a:latin typeface="Cambria Math" panose="02040503050406030204" pitchFamily="18" charset="0"/>
                        </a:rPr>
                        <m:t>*</m:t>
                      </m:r>
                      <m:r>
                        <a:rPr xmlns:a="http://schemas.openxmlformats.org/drawingml/2006/main" sz="5700" i="1">
                          <a:solidFill>
                            <a:srgbClr val="000000"/>
                          </a:solidFill>
                          <a:latin typeface="Cambria Math" panose="02040503050406030204" pitchFamily="18" charset="0"/>
                        </a:rPr>
                        <m:t>T</m:t>
                      </m:r>
                      <m:r>
                        <a:rPr xmlns:a="http://schemas.openxmlformats.org/drawingml/2006/main" sz="5700" i="1">
                          <a:solidFill>
                            <a:srgbClr val="000000"/>
                          </a:solidFill>
                          <a:latin typeface="Cambria Math" panose="02040503050406030204" pitchFamily="18" charset="0"/>
                        </a:rPr>
                        <m:t>)</m:t>
                      </m:r>
                    </m:sup>
                  </m:sSup>
                  <m:r>
                    <a:rPr xmlns:a="http://schemas.openxmlformats.org/drawingml/2006/main" sz="5700" i="1">
                      <a:solidFill>
                        <a:srgbClr val="000000"/>
                      </a:solidFill>
                      <a:latin typeface="Cambria Math" panose="02040503050406030204" pitchFamily="18" charset="0"/>
                    </a:rPr>
                    <m:t>(</m:t>
                  </m:r>
                  <m:r>
                    <a:rPr xmlns:a="http://schemas.openxmlformats.org/drawingml/2006/main" sz="5700" i="1">
                      <a:solidFill>
                        <a:srgbClr val="000000"/>
                      </a:solidFill>
                      <a:latin typeface="Cambria Math" panose="02040503050406030204" pitchFamily="18" charset="0"/>
                    </a:rPr>
                    <m:t>c</m:t>
                  </m:r>
                  <m:r>
                    <a:rPr xmlns:a="http://schemas.openxmlformats.org/drawingml/2006/main" sz="5700" i="1">
                      <a:solidFill>
                        <a:srgbClr val="000000"/>
                      </a:solidFill>
                      <a:latin typeface="Cambria Math" panose="02040503050406030204" pitchFamily="18" charset="0"/>
                    </a:rPr>
                    <m:t>o</m:t>
                  </m:r>
                  <m:r>
                    <a:rPr xmlns:a="http://schemas.openxmlformats.org/drawingml/2006/main" sz="5700" i="1">
                      <a:solidFill>
                        <a:srgbClr val="000000"/>
                      </a:solidFill>
                      <a:latin typeface="Cambria Math" panose="02040503050406030204" pitchFamily="18" charset="0"/>
                    </a:rPr>
                    <m:t>s</m:t>
                  </m:r>
                  <m:r>
                    <a:rPr xmlns:a="http://schemas.openxmlformats.org/drawingml/2006/main" sz="5700" i="1">
                      <a:solidFill>
                        <a:srgbClr val="000000"/>
                      </a:solidFill>
                      <a:latin typeface="Cambria Math" panose="02040503050406030204" pitchFamily="18" charset="0"/>
                    </a:rPr>
                    <m:t>ω</m:t>
                  </m:r>
                  <m:r>
                    <a:rPr xmlns:a="http://schemas.openxmlformats.org/drawingml/2006/main" sz="5700" i="1">
                      <a:solidFill>
                        <a:srgbClr val="000000"/>
                      </a:solidFill>
                      <a:latin typeface="Cambria Math" panose="02040503050406030204" pitchFamily="18" charset="0"/>
                    </a:rPr>
                    <m:t>t</m:t>
                  </m:r>
                  <m:r>
                    <a:rPr xmlns:a="http://schemas.openxmlformats.org/drawingml/2006/main" sz="5700" i="1">
                      <a:solidFill>
                        <a:srgbClr val="000000"/>
                      </a:solidFill>
                      <a:latin typeface="Cambria Math" panose="02040503050406030204" pitchFamily="18" charset="0"/>
                    </a:rPr>
                    <m:t>-</m:t>
                  </m:r>
                  <m:r>
                    <a:rPr xmlns:a="http://schemas.openxmlformats.org/drawingml/2006/main" sz="5700" i="1">
                      <a:solidFill>
                        <a:srgbClr val="000000"/>
                      </a:solidFill>
                      <a:latin typeface="Cambria Math" panose="02040503050406030204" pitchFamily="18" charset="0"/>
                    </a:rPr>
                    <m:t>(</m:t>
                  </m:r>
                  <m:f>
                    <m:fPr>
                      <m:ctrlPr>
                        <a:rPr xmlns:a="http://schemas.openxmlformats.org/drawingml/2006/main" sz="5700" i="1">
                          <a:solidFill>
                            <a:srgbClr val="000000"/>
                          </a:solidFill>
                          <a:latin typeface="Cambria Math" panose="02040503050406030204" pitchFamily="18" charset="0"/>
                        </a:rPr>
                      </m:ctrlPr>
                      <m:type m:val="bar"/>
                    </m:fPr>
                    <m:num>
                      <m:r>
                        <a:rPr xmlns:a="http://schemas.openxmlformats.org/drawingml/2006/main" sz="5700" i="1">
                          <a:solidFill>
                            <a:srgbClr val="000000"/>
                          </a:solidFill>
                          <a:latin typeface="Cambria Math" panose="02040503050406030204" pitchFamily="18" charset="0"/>
                        </a:rPr>
                        <m:t>β</m:t>
                      </m:r>
                    </m:num>
                    <m:den>
                      <m:r>
                        <a:rPr xmlns:a="http://schemas.openxmlformats.org/drawingml/2006/main" sz="5700" i="1">
                          <a:solidFill>
                            <a:srgbClr val="000000"/>
                          </a:solidFill>
                          <a:latin typeface="Cambria Math" panose="02040503050406030204" pitchFamily="18" charset="0"/>
                        </a:rPr>
                        <m:t>ω</m:t>
                      </m:r>
                    </m:den>
                  </m:f>
                  <m:r>
                    <a:rPr xmlns:a="http://schemas.openxmlformats.org/drawingml/2006/main" sz="5700" i="1">
                      <a:solidFill>
                        <a:srgbClr val="000000"/>
                      </a:solidFill>
                      <a:latin typeface="Cambria Math" panose="02040503050406030204" pitchFamily="18" charset="0"/>
                    </a:rPr>
                    <m:t>)</m:t>
                  </m:r>
                  <m:r>
                    <a:rPr xmlns:a="http://schemas.openxmlformats.org/drawingml/2006/main" sz="5700" i="1">
                      <a:solidFill>
                        <a:srgbClr val="000000"/>
                      </a:solidFill>
                      <a:latin typeface="Cambria Math" panose="02040503050406030204" pitchFamily="18" charset="0"/>
                    </a:rPr>
                    <m:t>s</m:t>
                  </m:r>
                  <m:r>
                    <a:rPr xmlns:a="http://schemas.openxmlformats.org/drawingml/2006/main" sz="5700" i="1">
                      <a:solidFill>
                        <a:srgbClr val="000000"/>
                      </a:solidFill>
                      <a:latin typeface="Cambria Math" panose="02040503050406030204" pitchFamily="18" charset="0"/>
                    </a:rPr>
                    <m:t>i</m:t>
                  </m:r>
                  <m:r>
                    <a:rPr xmlns:a="http://schemas.openxmlformats.org/drawingml/2006/main" sz="5700" i="1">
                      <a:solidFill>
                        <a:srgbClr val="000000"/>
                      </a:solidFill>
                      <a:latin typeface="Cambria Math" panose="02040503050406030204" pitchFamily="18" charset="0"/>
                    </a:rPr>
                    <m:t>n</m:t>
                  </m:r>
                  <m:r>
                    <a:rPr xmlns:a="http://schemas.openxmlformats.org/drawingml/2006/main" sz="5700" i="1">
                      <a:solidFill>
                        <a:srgbClr val="000000"/>
                      </a:solidFill>
                      <a:latin typeface="Cambria Math" panose="02040503050406030204" pitchFamily="18" charset="0"/>
                    </a:rPr>
                    <m:t>ω</m:t>
                  </m:r>
                  <m:r>
                    <a:rPr xmlns:a="http://schemas.openxmlformats.org/drawingml/2006/main" sz="5700" i="1">
                      <a:solidFill>
                        <a:srgbClr val="000000"/>
                      </a:solidFill>
                      <a:latin typeface="Cambria Math" panose="02040503050406030204" pitchFamily="18" charset="0"/>
                    </a:rPr>
                    <m:t>t</m:t>
                  </m:r>
                  <m:r>
                    <a:rPr xmlns:a="http://schemas.openxmlformats.org/drawingml/2006/main" sz="5700" i="1">
                      <a:solidFill>
                        <a:srgbClr val="000000"/>
                      </a:solidFill>
                      <a:latin typeface="Cambria Math" panose="02040503050406030204" pitchFamily="18" charset="0"/>
                    </a:rPr>
                    <m:t>)</m:t>
                  </m:r>
                </m:oMath>
              </m:oMathPara>
            </a14:m>
            <a:endParaRPr sz="5700"/>
          </a:p>
        </p:txBody>
      </p:sp>
      <p:sp>
        <p:nvSpPr>
          <p:cNvPr id="187" name="Now we introduce a general analytical solution that extends the work in [1], which can assume any value for period T:"/>
          <p:cNvSpPr txBox="1"/>
          <p:nvPr/>
        </p:nvSpPr>
        <p:spPr>
          <a:xfrm>
            <a:off x="251968" y="1909260"/>
            <a:ext cx="23880065" cy="13065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vl1pPr>
          </a:lstStyle>
          <a:p>
            <a:pPr/>
            <a:r>
              <a:t>Now we introduce a general analytical solution that extends the work in [1], which can assume any value for period T:</a:t>
            </a:r>
          </a:p>
        </p:txBody>
      </p:sp>
      <p:sp>
        <p:nvSpPr>
          <p:cNvPr id="188" name="Which was proved when the appropriate time rescale   was applied."/>
          <p:cNvSpPr txBox="1"/>
          <p:nvPr/>
        </p:nvSpPr>
        <p:spPr>
          <a:xfrm>
            <a:off x="8603" y="4770015"/>
            <a:ext cx="19684683" cy="8207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000"/>
            </a:pPr>
            <a:r>
              <a:t>Which was proved when the appropriate time rescale </a:t>
            </a:r>
            <a14:m>
              <m:oMath>
                <m:r>
                  <a:rPr xmlns:a="http://schemas.openxmlformats.org/drawingml/2006/main" sz="4850" i="1">
                    <a:solidFill>
                      <a:srgbClr val="5E5E5E"/>
                    </a:solidFill>
                    <a:latin typeface="Cambria Math" panose="02040503050406030204" pitchFamily="18" charset="0"/>
                  </a:rPr>
                  <m:t>d</m:t>
                </m:r>
                <m:r>
                  <a:rPr xmlns:a="http://schemas.openxmlformats.org/drawingml/2006/main" sz="4850" i="1">
                    <a:solidFill>
                      <a:srgbClr val="5E5E5E"/>
                    </a:solidFill>
                    <a:latin typeface="Cambria Math" panose="02040503050406030204" pitchFamily="18" charset="0"/>
                  </a:rPr>
                  <m:t>t</m:t>
                </m:r>
                <m:r>
                  <a:rPr xmlns:a="http://schemas.openxmlformats.org/drawingml/2006/main" sz="4850" i="1">
                    <a:solidFill>
                      <a:srgbClr val="5E5E5E"/>
                    </a:solidFill>
                    <a:latin typeface="Cambria Math" panose="02040503050406030204" pitchFamily="18" charset="0"/>
                  </a:rPr>
                  <m:t>(</m:t>
                </m:r>
                <m:r>
                  <a:rPr xmlns:a="http://schemas.openxmlformats.org/drawingml/2006/main" sz="4850" i="1">
                    <a:solidFill>
                      <a:srgbClr val="5E5E5E"/>
                    </a:solidFill>
                    <a:latin typeface="Cambria Math" panose="02040503050406030204" pitchFamily="18" charset="0"/>
                  </a:rPr>
                  <m:t>γ</m:t>
                </m:r>
                <m:r>
                  <a:rPr xmlns:a="http://schemas.openxmlformats.org/drawingml/2006/main" sz="4850" i="1">
                    <a:solidFill>
                      <a:srgbClr val="5E5E5E"/>
                    </a:solidFill>
                    <a:latin typeface="Cambria Math" panose="02040503050406030204" pitchFamily="18" charset="0"/>
                  </a:rPr>
                  <m:t>)</m:t>
                </m:r>
                <m:r>
                  <a:rPr xmlns:a="http://schemas.openxmlformats.org/drawingml/2006/main" sz="4850" i="1">
                    <a:solidFill>
                      <a:srgbClr val="5E5E5E"/>
                    </a:solidFill>
                    <a:latin typeface="Cambria Math" panose="02040503050406030204" pitchFamily="18" charset="0"/>
                  </a:rPr>
                  <m:t>=</m:t>
                </m:r>
                <m:r>
                  <a:rPr xmlns:a="http://schemas.openxmlformats.org/drawingml/2006/main" sz="4850" i="1">
                    <a:solidFill>
                      <a:srgbClr val="5E5E5E"/>
                    </a:solidFill>
                    <a:latin typeface="Cambria Math" panose="02040503050406030204" pitchFamily="18" charset="0"/>
                  </a:rPr>
                  <m:t>γ</m:t>
                </m:r>
                <m:r>
                  <a:rPr xmlns:a="http://schemas.openxmlformats.org/drawingml/2006/main" sz="4850" i="1">
                    <a:solidFill>
                      <a:srgbClr val="5E5E5E"/>
                    </a:solidFill>
                    <a:latin typeface="Cambria Math" panose="02040503050406030204" pitchFamily="18" charset="0"/>
                  </a:rPr>
                  <m:t>d</m:t>
                </m:r>
                <m:r>
                  <a:rPr xmlns:a="http://schemas.openxmlformats.org/drawingml/2006/main" sz="4850" i="1">
                    <a:solidFill>
                      <a:srgbClr val="5E5E5E"/>
                    </a:solidFill>
                    <a:latin typeface="Cambria Math" panose="02040503050406030204" pitchFamily="18" charset="0"/>
                  </a:rPr>
                  <m:t>t</m:t>
                </m:r>
                <m:r>
                  <a:rPr xmlns:a="http://schemas.openxmlformats.org/drawingml/2006/main" sz="4850" i="1">
                    <a:solidFill>
                      <a:srgbClr val="5E5E5E"/>
                    </a:solidFill>
                    <a:latin typeface="Cambria Math" panose="02040503050406030204" pitchFamily="18" charset="0"/>
                  </a:rPr>
                  <m:t>(</m:t>
                </m:r>
                <m:r>
                  <a:rPr xmlns:a="http://schemas.openxmlformats.org/drawingml/2006/main" sz="4850" i="1">
                    <a:solidFill>
                      <a:srgbClr val="5E5E5E"/>
                    </a:solidFill>
                    <a:latin typeface="Cambria Math" panose="02040503050406030204" pitchFamily="18" charset="0"/>
                  </a:rPr>
                  <m:t>γ</m:t>
                </m:r>
                <m:r>
                  <a:rPr xmlns:a="http://schemas.openxmlformats.org/drawingml/2006/main" sz="4850" i="1">
                    <a:solidFill>
                      <a:srgbClr val="5E5E5E"/>
                    </a:solidFill>
                    <a:latin typeface="Cambria Math" panose="02040503050406030204" pitchFamily="18" charset="0"/>
                  </a:rPr>
                  <m:t>=</m:t>
                </m:r>
                <m:r>
                  <a:rPr xmlns:a="http://schemas.openxmlformats.org/drawingml/2006/main" sz="4850" i="1">
                    <a:solidFill>
                      <a:srgbClr val="5E5E5E"/>
                    </a:solidFill>
                    <a:latin typeface="Cambria Math" panose="02040503050406030204" pitchFamily="18" charset="0"/>
                  </a:rPr>
                  <m:t>1</m:t>
                </m:r>
                <m:r>
                  <a:rPr xmlns:a="http://schemas.openxmlformats.org/drawingml/2006/main" sz="4850" i="1">
                    <a:solidFill>
                      <a:srgbClr val="5E5E5E"/>
                    </a:solidFill>
                    <a:latin typeface="Cambria Math" panose="02040503050406030204" pitchFamily="18" charset="0"/>
                  </a:rPr>
                  <m:t>)</m:t>
                </m:r>
              </m:oMath>
            </a14:m>
            <a:r>
              <a:t> was applied.</a:t>
            </a:r>
          </a:p>
        </p:txBody>
      </p:sp>
      <p:sp>
        <p:nvSpPr>
          <p:cNvPr id="189" name="As a result a general return map was also made possible in [3] which consider multipath propagation:"/>
          <p:cNvSpPr txBox="1"/>
          <p:nvPr/>
        </p:nvSpPr>
        <p:spPr>
          <a:xfrm>
            <a:off x="168150" y="5633951"/>
            <a:ext cx="23016465" cy="6969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vl1pPr>
          </a:lstStyle>
          <a:p>
            <a:pPr/>
            <a:r>
              <a:t>As a result a general return map was also made possible in [3] which consider multipath propagation:</a:t>
            </a:r>
          </a:p>
        </p:txBody>
      </p:sp>
      <p:sp>
        <p:nvSpPr>
          <p:cNvPr id="190" name="Where :"/>
          <p:cNvSpPr txBox="1"/>
          <p:nvPr/>
        </p:nvSpPr>
        <p:spPr>
          <a:xfrm>
            <a:off x="4592637" y="8777578"/>
            <a:ext cx="15198726" cy="6969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a:lvl1pPr>
          </a:lstStyle>
          <a:p>
            <a:pPr/>
            <a:r>
              <a:t>Where :</a:t>
            </a:r>
          </a:p>
        </p:txBody>
      </p:sp>
      <p:sp>
        <p:nvSpPr>
          <p:cNvPr id="191" name="is the delay of an indirect signal that causes multipath fading…"/>
          <p:cNvSpPr txBox="1"/>
          <p:nvPr/>
        </p:nvSpPr>
        <p:spPr>
          <a:xfrm>
            <a:off x="4821398" y="9659936"/>
            <a:ext cx="16663711" cy="36264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buSzPct val="100000"/>
              <a:buChar char="•"/>
              <a:defRPr sz="4000"/>
            </a:pPr>
            <a14:m>
              <m:oMathPara>
                <m:oMathParaPr>
                  <m:jc m:val="left"/>
                </m:oMathParaPr>
                <m:oMath>
                  <m:sSup>
                    <m:e>
                      <m:r>
                        <a:rPr xmlns:a="http://schemas.openxmlformats.org/drawingml/2006/main" sz="4950" i="1">
                          <a:solidFill>
                            <a:srgbClr val="5E5E5E"/>
                          </a:solidFill>
                          <a:latin typeface="Cambria Math" panose="02040503050406030204" pitchFamily="18" charset="0"/>
                        </a:rPr>
                        <m:t>n</m:t>
                      </m:r>
                    </m:e>
                    <m:sup>
                      <m:r>
                        <a:rPr xmlns:a="http://schemas.openxmlformats.org/drawingml/2006/main" sz="4950" i="1">
                          <a:solidFill>
                            <a:srgbClr val="5E5E5E"/>
                          </a:solidFill>
                          <a:latin typeface="Cambria Math" panose="02040503050406030204" pitchFamily="18" charset="0"/>
                        </a:rPr>
                        <m:t>′</m:t>
                      </m:r>
                    </m:sup>
                  </m:sSup>
                  <m:r>
                    <a:rPr xmlns:a="http://schemas.openxmlformats.org/drawingml/2006/main" sz="4950" i="1">
                      <a:solidFill>
                        <a:srgbClr val="5E5E5E"/>
                      </a:solidFill>
                      <a:latin typeface="Cambria Math" panose="02040503050406030204" pitchFamily="18" charset="0"/>
                    </a:rPr>
                    <m:t>=</m:t>
                  </m:r>
                  <m:r>
                    <a:rPr xmlns:a="http://schemas.openxmlformats.org/drawingml/2006/main" sz="4950" i="1">
                      <a:solidFill>
                        <a:srgbClr val="5E5E5E"/>
                      </a:solidFill>
                      <a:latin typeface="Cambria Math" panose="02040503050406030204" pitchFamily="18" charset="0"/>
                    </a:rPr>
                    <m:t>n</m:t>
                  </m:r>
                  <m:r>
                    <a:rPr xmlns:a="http://schemas.openxmlformats.org/drawingml/2006/main" sz="4950" i="1">
                      <a:solidFill>
                        <a:srgbClr val="5E5E5E"/>
                      </a:solidFill>
                      <a:latin typeface="Cambria Math" panose="02040503050406030204" pitchFamily="18" charset="0"/>
                    </a:rPr>
                    <m:t>-</m:t>
                  </m:r>
                  <m:r>
                    <a:rPr xmlns:a="http://schemas.openxmlformats.org/drawingml/2006/main" sz="4950" i="1">
                      <a:solidFill>
                        <a:srgbClr val="5E5E5E"/>
                      </a:solidFill>
                      <a:latin typeface="Cambria Math" panose="02040503050406030204" pitchFamily="18" charset="0"/>
                    </a:rPr>
                    <m:t>⌈</m:t>
                  </m:r>
                  <m:f>
                    <m:fPr>
                      <m:ctrlPr>
                        <a:rPr xmlns:a="http://schemas.openxmlformats.org/drawingml/2006/main" sz="4950" i="1">
                          <a:solidFill>
                            <a:srgbClr val="5E5E5E"/>
                          </a:solidFill>
                          <a:latin typeface="Cambria Math" panose="02040503050406030204" pitchFamily="18" charset="0"/>
                        </a:rPr>
                      </m:ctrlPr>
                      <m:type m:val="lin"/>
                    </m:fPr>
                    <m:num>
                      <m:sSub>
                        <m:e>
                          <m:r>
                            <a:rPr xmlns:a="http://schemas.openxmlformats.org/drawingml/2006/main" sz="4950" i="1">
                              <a:solidFill>
                                <a:srgbClr val="5E5E5E"/>
                              </a:solidFill>
                              <a:latin typeface="Cambria Math" panose="02040503050406030204" pitchFamily="18" charset="0"/>
                            </a:rPr>
                            <m:t>τ</m:t>
                          </m:r>
                        </m:e>
                        <m:sub>
                          <m:r>
                            <a:rPr xmlns:a="http://schemas.openxmlformats.org/drawingml/2006/main" sz="4950" i="1">
                              <a:solidFill>
                                <a:srgbClr val="5E5E5E"/>
                              </a:solidFill>
                              <a:latin typeface="Cambria Math" panose="02040503050406030204" pitchFamily="18" charset="0"/>
                            </a:rPr>
                            <m:t>l</m:t>
                          </m:r>
                        </m:sub>
                      </m:sSub>
                    </m:num>
                    <m:den>
                      <m:r>
                        <a:rPr xmlns:a="http://schemas.openxmlformats.org/drawingml/2006/main" sz="4950" i="1">
                          <a:solidFill>
                            <a:srgbClr val="5E5E5E"/>
                          </a:solidFill>
                          <a:latin typeface="Cambria Math" panose="02040503050406030204" pitchFamily="18" charset="0"/>
                        </a:rPr>
                        <m:t>T</m:t>
                      </m:r>
                    </m:den>
                  </m:f>
                  <m:r>
                    <a:rPr xmlns:a="http://schemas.openxmlformats.org/drawingml/2006/main" sz="4950" i="1">
                      <a:solidFill>
                        <a:srgbClr val="5E5E5E"/>
                      </a:solidFill>
                      <a:latin typeface="Cambria Math" panose="02040503050406030204" pitchFamily="18" charset="0"/>
                    </a:rPr>
                    <m:t>⌉</m:t>
                  </m:r>
                </m:oMath>
              </m:oMathPara>
            </a14:m>
          </a:p>
          <a:p>
            <a:pPr marL="228600" indent="-228600" algn="l">
              <a:buSzPct val="100000"/>
              <a:buChar char="•"/>
              <a:defRPr sz="4000"/>
            </a:pPr>
            <a14:m>
              <m:oMathPara>
                <m:oMathParaPr>
                  <m:jc m:val="left"/>
                </m:oMathParaPr>
                <m:oMath>
                  <m:sSub>
                    <m:e>
                      <m:r>
                        <a:rPr xmlns:a="http://schemas.openxmlformats.org/drawingml/2006/main" sz="4850" i="1">
                          <a:solidFill>
                            <a:srgbClr val="5E5E5E"/>
                          </a:solidFill>
                          <a:latin typeface="Cambria Math" panose="02040503050406030204" pitchFamily="18" charset="0"/>
                        </a:rPr>
                        <m:t>K</m:t>
                      </m:r>
                    </m:e>
                    <m:sub>
                      <m:r>
                        <a:rPr xmlns:a="http://schemas.openxmlformats.org/drawingml/2006/main" sz="4850" i="1">
                          <a:solidFill>
                            <a:srgbClr val="5E5E5E"/>
                          </a:solidFill>
                          <a:latin typeface="Cambria Math" panose="02040503050406030204" pitchFamily="18" charset="0"/>
                        </a:rPr>
                        <m:t>l</m:t>
                      </m:r>
                    </m:sub>
                  </m:sSub>
                  <m:r>
                    <a:rPr xmlns:a="http://schemas.openxmlformats.org/drawingml/2006/main" sz="4850" i="1">
                      <a:solidFill>
                        <a:srgbClr val="5E5E5E"/>
                      </a:solidFill>
                      <a:latin typeface="Cambria Math" panose="02040503050406030204" pitchFamily="18" charset="0"/>
                    </a:rPr>
                    <m:t>=</m:t>
                  </m:r>
                  <m:sSup>
                    <m:e>
                      <m:r>
                        <a:rPr xmlns:a="http://schemas.openxmlformats.org/drawingml/2006/main" sz="4850" i="1">
                          <a:solidFill>
                            <a:srgbClr val="5E5E5E"/>
                          </a:solidFill>
                          <a:latin typeface="Cambria Math" panose="02040503050406030204" pitchFamily="18" charset="0"/>
                        </a:rPr>
                        <m:t>e</m:t>
                      </m:r>
                    </m:e>
                    <m:sup>
                      <m:r>
                        <a:rPr xmlns:a="http://schemas.openxmlformats.org/drawingml/2006/main" sz="4850" i="1">
                          <a:solidFill>
                            <a:srgbClr val="5E5E5E"/>
                          </a:solidFill>
                          <a:latin typeface="Cambria Math" panose="02040503050406030204" pitchFamily="18" charset="0"/>
                        </a:rPr>
                        <m:t>-</m:t>
                      </m:r>
                      <m:r>
                        <a:rPr xmlns:a="http://schemas.openxmlformats.org/drawingml/2006/main" sz="4850" i="1">
                          <a:solidFill>
                            <a:srgbClr val="5E5E5E"/>
                          </a:solidFill>
                          <a:latin typeface="Cambria Math" panose="02040503050406030204" pitchFamily="18" charset="0"/>
                        </a:rPr>
                        <m:t>β</m:t>
                      </m:r>
                      <m:r>
                        <a:rPr xmlns:a="http://schemas.openxmlformats.org/drawingml/2006/main" sz="4850" i="1">
                          <a:solidFill>
                            <a:srgbClr val="5E5E5E"/>
                          </a:solidFill>
                          <a:latin typeface="Cambria Math" panose="02040503050406030204" pitchFamily="18" charset="0"/>
                        </a:rPr>
                        <m:t>(</m:t>
                      </m:r>
                      <m:sSub>
                        <m:e>
                          <m:r>
                            <a:rPr xmlns:a="http://schemas.openxmlformats.org/drawingml/2006/main" sz="4850" i="1">
                              <a:solidFill>
                                <a:srgbClr val="5E5E5E"/>
                              </a:solidFill>
                              <a:latin typeface="Cambria Math" panose="02040503050406030204" pitchFamily="18" charset="0"/>
                            </a:rPr>
                            <m:t>τ</m:t>
                          </m:r>
                        </m:e>
                        <m:sub>
                          <m:r>
                            <a:rPr xmlns:a="http://schemas.openxmlformats.org/drawingml/2006/main" sz="4850" i="1">
                              <a:solidFill>
                                <a:srgbClr val="5E5E5E"/>
                              </a:solidFill>
                              <a:latin typeface="Cambria Math" panose="02040503050406030204" pitchFamily="18" charset="0"/>
                            </a:rPr>
                            <m:t>l</m:t>
                          </m:r>
                        </m:sub>
                      </m:sSub>
                      <m:r>
                        <a:rPr xmlns:a="http://schemas.openxmlformats.org/drawingml/2006/main" sz="4850" i="1">
                          <a:solidFill>
                            <a:srgbClr val="5E5E5E"/>
                          </a:solidFill>
                          <a:latin typeface="Cambria Math" panose="02040503050406030204" pitchFamily="18" charset="0"/>
                        </a:rPr>
                        <m:t>-</m:t>
                      </m:r>
                      <m:r>
                        <a:rPr xmlns:a="http://schemas.openxmlformats.org/drawingml/2006/main" sz="4850" i="1">
                          <a:solidFill>
                            <a:srgbClr val="5E5E5E"/>
                          </a:solidFill>
                          <a:latin typeface="Cambria Math" panose="02040503050406030204" pitchFamily="18" charset="0"/>
                        </a:rPr>
                        <m:t>⌈</m:t>
                      </m:r>
                      <m:f>
                        <m:fPr>
                          <m:ctrlPr>
                            <a:rPr xmlns:a="http://schemas.openxmlformats.org/drawingml/2006/main" sz="4850" i="1">
                              <a:solidFill>
                                <a:srgbClr val="5E5E5E"/>
                              </a:solidFill>
                              <a:latin typeface="Cambria Math" panose="02040503050406030204" pitchFamily="18" charset="0"/>
                            </a:rPr>
                          </m:ctrlPr>
                          <m:type m:val="bar"/>
                        </m:fPr>
                        <m:num>
                          <m:sSub>
                            <m:e>
                              <m:r>
                                <a:rPr xmlns:a="http://schemas.openxmlformats.org/drawingml/2006/main" sz="4850" i="1">
                                  <a:solidFill>
                                    <a:srgbClr val="5E5E5E"/>
                                  </a:solidFill>
                                  <a:latin typeface="Cambria Math" panose="02040503050406030204" pitchFamily="18" charset="0"/>
                                </a:rPr>
                                <m:t>τ</m:t>
                              </m:r>
                            </m:e>
                            <m:sub>
                              <m:r>
                                <a:rPr xmlns:a="http://schemas.openxmlformats.org/drawingml/2006/main" sz="4850" i="1">
                                  <a:solidFill>
                                    <a:srgbClr val="5E5E5E"/>
                                  </a:solidFill>
                                  <a:latin typeface="Cambria Math" panose="02040503050406030204" pitchFamily="18" charset="0"/>
                                </a:rPr>
                                <m:t>l</m:t>
                              </m:r>
                            </m:sub>
                          </m:sSub>
                        </m:num>
                        <m:den>
                          <m:r>
                            <a:rPr xmlns:a="http://schemas.openxmlformats.org/drawingml/2006/main" sz="4850" i="1">
                              <a:solidFill>
                                <a:srgbClr val="5E5E5E"/>
                              </a:solidFill>
                              <a:latin typeface="Cambria Math" panose="02040503050406030204" pitchFamily="18" charset="0"/>
                            </a:rPr>
                            <m:t>T</m:t>
                          </m:r>
                        </m:den>
                      </m:f>
                      <m:r>
                        <a:rPr xmlns:a="http://schemas.openxmlformats.org/drawingml/2006/main" sz="4850" i="1">
                          <a:solidFill>
                            <a:srgbClr val="5E5E5E"/>
                          </a:solidFill>
                          <a:latin typeface="Cambria Math" panose="02040503050406030204" pitchFamily="18" charset="0"/>
                        </a:rPr>
                        <m:t>⌉</m:t>
                      </m:r>
                      <m:r>
                        <a:rPr xmlns:a="http://schemas.openxmlformats.org/drawingml/2006/main" sz="4850" i="1">
                          <a:solidFill>
                            <a:srgbClr val="5E5E5E"/>
                          </a:solidFill>
                          <a:latin typeface="Cambria Math" panose="02040503050406030204" pitchFamily="18" charset="0"/>
                        </a:rPr>
                        <m:t>T</m:t>
                      </m:r>
                      <m:r>
                        <a:rPr xmlns:a="http://schemas.openxmlformats.org/drawingml/2006/main" sz="4850" i="1">
                          <a:solidFill>
                            <a:srgbClr val="5E5E5E"/>
                          </a:solidFill>
                          <a:latin typeface="Cambria Math" panose="02040503050406030204" pitchFamily="18" charset="0"/>
                        </a:rPr>
                        <m:t>)</m:t>
                      </m:r>
                    </m:sup>
                  </m:sSup>
                  <m:r>
                    <a:rPr xmlns:a="http://schemas.openxmlformats.org/drawingml/2006/main" sz="4850" i="1">
                      <a:solidFill>
                        <a:srgbClr val="5E5E5E"/>
                      </a:solidFill>
                      <a:latin typeface="Cambria Math" panose="02040503050406030204" pitchFamily="18" charset="0"/>
                    </a:rPr>
                    <m:t>[</m:t>
                  </m:r>
                  <m:r>
                    <a:rPr xmlns:a="http://schemas.openxmlformats.org/drawingml/2006/main" sz="4850" i="1">
                      <a:solidFill>
                        <a:srgbClr val="5E5E5E"/>
                      </a:solidFill>
                      <a:latin typeface="Cambria Math" panose="02040503050406030204" pitchFamily="18" charset="0"/>
                    </a:rPr>
                    <m:t>c</m:t>
                  </m:r>
                  <m:r>
                    <a:rPr xmlns:a="http://schemas.openxmlformats.org/drawingml/2006/main" sz="4850" i="1">
                      <a:solidFill>
                        <a:srgbClr val="5E5E5E"/>
                      </a:solidFill>
                      <a:latin typeface="Cambria Math" panose="02040503050406030204" pitchFamily="18" charset="0"/>
                    </a:rPr>
                    <m:t>o</m:t>
                  </m:r>
                  <m:r>
                    <a:rPr xmlns:a="http://schemas.openxmlformats.org/drawingml/2006/main" sz="4850" i="1">
                      <a:solidFill>
                        <a:srgbClr val="5E5E5E"/>
                      </a:solidFill>
                      <a:latin typeface="Cambria Math" panose="02040503050406030204" pitchFamily="18" charset="0"/>
                    </a:rPr>
                    <m:t>s</m:t>
                  </m:r>
                  <m:r>
                    <a:rPr xmlns:a="http://schemas.openxmlformats.org/drawingml/2006/main" sz="4850" i="1">
                      <a:solidFill>
                        <a:srgbClr val="5E5E5E"/>
                      </a:solidFill>
                      <a:latin typeface="Cambria Math" panose="02040503050406030204" pitchFamily="18" charset="0"/>
                    </a:rPr>
                    <m:t>(</m:t>
                  </m:r>
                  <m:f>
                    <m:fPr>
                      <m:ctrlPr>
                        <a:rPr xmlns:a="http://schemas.openxmlformats.org/drawingml/2006/main" sz="4850" i="1">
                          <a:solidFill>
                            <a:srgbClr val="5E5E5E"/>
                          </a:solidFill>
                          <a:latin typeface="Cambria Math" panose="02040503050406030204" pitchFamily="18" charset="0"/>
                        </a:rPr>
                      </m:ctrlPr>
                      <m:type m:val="bar"/>
                    </m:fPr>
                    <m:num>
                      <m:r>
                        <a:rPr xmlns:a="http://schemas.openxmlformats.org/drawingml/2006/main" sz="4850" i="1">
                          <a:solidFill>
                            <a:srgbClr val="5E5E5E"/>
                          </a:solidFill>
                          <a:latin typeface="Cambria Math" panose="02040503050406030204" pitchFamily="18" charset="0"/>
                        </a:rPr>
                        <m:t>2</m:t>
                      </m:r>
                      <m:r>
                        <a:rPr xmlns:a="http://schemas.openxmlformats.org/drawingml/2006/main" sz="4850" i="1">
                          <a:solidFill>
                            <a:srgbClr val="5E5E5E"/>
                          </a:solidFill>
                          <a:latin typeface="Cambria Math" panose="02040503050406030204" pitchFamily="18" charset="0"/>
                        </a:rPr>
                        <m:t>π</m:t>
                      </m:r>
                      <m:sSub>
                        <m:e>
                          <m:r>
                            <a:rPr xmlns:a="http://schemas.openxmlformats.org/drawingml/2006/main" sz="4850" i="1">
                              <a:solidFill>
                                <a:srgbClr val="5E5E5E"/>
                              </a:solidFill>
                              <a:latin typeface="Cambria Math" panose="02040503050406030204" pitchFamily="18" charset="0"/>
                            </a:rPr>
                            <m:t>τ</m:t>
                          </m:r>
                        </m:e>
                        <m:sub>
                          <m:r>
                            <a:rPr xmlns:a="http://schemas.openxmlformats.org/drawingml/2006/main" sz="4850" i="1">
                              <a:solidFill>
                                <a:srgbClr val="5E5E5E"/>
                              </a:solidFill>
                              <a:latin typeface="Cambria Math" panose="02040503050406030204" pitchFamily="18" charset="0"/>
                            </a:rPr>
                            <m:t>l</m:t>
                          </m:r>
                        </m:sub>
                      </m:sSub>
                    </m:num>
                    <m:den>
                      <m:r>
                        <a:rPr xmlns:a="http://schemas.openxmlformats.org/drawingml/2006/main" sz="4850" i="1">
                          <a:solidFill>
                            <a:srgbClr val="5E5E5E"/>
                          </a:solidFill>
                          <a:latin typeface="Cambria Math" panose="02040503050406030204" pitchFamily="18" charset="0"/>
                        </a:rPr>
                        <m:t>T</m:t>
                      </m:r>
                    </m:den>
                  </m:f>
                  <m:r>
                    <a:rPr xmlns:a="http://schemas.openxmlformats.org/drawingml/2006/main" sz="4850" i="1">
                      <a:solidFill>
                        <a:srgbClr val="5E5E5E"/>
                      </a:solidFill>
                      <a:latin typeface="Cambria Math" panose="02040503050406030204" pitchFamily="18" charset="0"/>
                    </a:rPr>
                    <m:t>)</m:t>
                  </m:r>
                  <m:r>
                    <a:rPr xmlns:a="http://schemas.openxmlformats.org/drawingml/2006/main" sz="4850" i="1">
                      <a:solidFill>
                        <a:srgbClr val="5E5E5E"/>
                      </a:solidFill>
                      <a:latin typeface="Cambria Math" panose="02040503050406030204" pitchFamily="18" charset="0"/>
                    </a:rPr>
                    <m:t>+</m:t>
                  </m:r>
                  <m:f>
                    <m:fPr>
                      <m:ctrlPr>
                        <a:rPr xmlns:a="http://schemas.openxmlformats.org/drawingml/2006/main" sz="4850" i="1">
                          <a:solidFill>
                            <a:srgbClr val="5E5E5E"/>
                          </a:solidFill>
                          <a:latin typeface="Cambria Math" panose="02040503050406030204" pitchFamily="18" charset="0"/>
                        </a:rPr>
                      </m:ctrlPr>
                      <m:type m:val="bar"/>
                    </m:fPr>
                    <m:num>
                      <m:r>
                        <a:rPr xmlns:a="http://schemas.openxmlformats.org/drawingml/2006/main" sz="4850" i="1">
                          <a:solidFill>
                            <a:srgbClr val="5E5E5E"/>
                          </a:solidFill>
                          <a:latin typeface="Cambria Math" panose="02040503050406030204" pitchFamily="18" charset="0"/>
                        </a:rPr>
                        <m:t>β</m:t>
                      </m:r>
                    </m:num>
                    <m:den>
                      <m:r>
                        <a:rPr xmlns:a="http://schemas.openxmlformats.org/drawingml/2006/main" sz="4850" i="1">
                          <a:solidFill>
                            <a:srgbClr val="5E5E5E"/>
                          </a:solidFill>
                          <a:latin typeface="Cambria Math" panose="02040503050406030204" pitchFamily="18" charset="0"/>
                        </a:rPr>
                        <m:t>ω</m:t>
                      </m:r>
                    </m:den>
                  </m:f>
                  <m:r>
                    <a:rPr xmlns:a="http://schemas.openxmlformats.org/drawingml/2006/main" sz="4850" i="1">
                      <a:solidFill>
                        <a:srgbClr val="5E5E5E"/>
                      </a:solidFill>
                      <a:latin typeface="Cambria Math" panose="02040503050406030204" pitchFamily="18" charset="0"/>
                    </a:rPr>
                    <m:t>s</m:t>
                  </m:r>
                  <m:r>
                    <a:rPr xmlns:a="http://schemas.openxmlformats.org/drawingml/2006/main" sz="4850" i="1">
                      <a:solidFill>
                        <a:srgbClr val="5E5E5E"/>
                      </a:solidFill>
                      <a:latin typeface="Cambria Math" panose="02040503050406030204" pitchFamily="18" charset="0"/>
                    </a:rPr>
                    <m:t>i</m:t>
                  </m:r>
                  <m:r>
                    <a:rPr xmlns:a="http://schemas.openxmlformats.org/drawingml/2006/main" sz="4850" i="1">
                      <a:solidFill>
                        <a:srgbClr val="5E5E5E"/>
                      </a:solidFill>
                      <a:latin typeface="Cambria Math" panose="02040503050406030204" pitchFamily="18" charset="0"/>
                    </a:rPr>
                    <m:t>n</m:t>
                  </m:r>
                  <m:r>
                    <a:rPr xmlns:a="http://schemas.openxmlformats.org/drawingml/2006/main" sz="4850" i="1">
                      <a:solidFill>
                        <a:srgbClr val="5E5E5E"/>
                      </a:solidFill>
                      <a:latin typeface="Cambria Math" panose="02040503050406030204" pitchFamily="18" charset="0"/>
                    </a:rPr>
                    <m:t>(</m:t>
                  </m:r>
                  <m:f>
                    <m:fPr>
                      <m:ctrlPr>
                        <a:rPr xmlns:a="http://schemas.openxmlformats.org/drawingml/2006/main" sz="4850" i="1">
                          <a:solidFill>
                            <a:srgbClr val="5E5E5E"/>
                          </a:solidFill>
                          <a:latin typeface="Cambria Math" panose="02040503050406030204" pitchFamily="18" charset="0"/>
                        </a:rPr>
                      </m:ctrlPr>
                      <m:type m:val="bar"/>
                    </m:fPr>
                    <m:num>
                      <m:r>
                        <a:rPr xmlns:a="http://schemas.openxmlformats.org/drawingml/2006/main" sz="4850" i="1">
                          <a:solidFill>
                            <a:srgbClr val="5E5E5E"/>
                          </a:solidFill>
                          <a:latin typeface="Cambria Math" panose="02040503050406030204" pitchFamily="18" charset="0"/>
                        </a:rPr>
                        <m:t>2</m:t>
                      </m:r>
                      <m:r>
                        <a:rPr xmlns:a="http://schemas.openxmlformats.org/drawingml/2006/main" sz="4850" i="1">
                          <a:solidFill>
                            <a:srgbClr val="5E5E5E"/>
                          </a:solidFill>
                          <a:latin typeface="Cambria Math" panose="02040503050406030204" pitchFamily="18" charset="0"/>
                        </a:rPr>
                        <m:t>π</m:t>
                      </m:r>
                      <m:sSub>
                        <m:e>
                          <m:r>
                            <a:rPr xmlns:a="http://schemas.openxmlformats.org/drawingml/2006/main" sz="4850" i="1">
                              <a:solidFill>
                                <a:srgbClr val="5E5E5E"/>
                              </a:solidFill>
                              <a:latin typeface="Cambria Math" panose="02040503050406030204" pitchFamily="18" charset="0"/>
                            </a:rPr>
                            <m:t>τ</m:t>
                          </m:r>
                        </m:e>
                        <m:sub>
                          <m:r>
                            <a:rPr xmlns:a="http://schemas.openxmlformats.org/drawingml/2006/main" sz="4850" i="1">
                              <a:solidFill>
                                <a:srgbClr val="5E5E5E"/>
                              </a:solidFill>
                              <a:latin typeface="Cambria Math" panose="02040503050406030204" pitchFamily="18" charset="0"/>
                            </a:rPr>
                            <m:t>l</m:t>
                          </m:r>
                        </m:sub>
                      </m:sSub>
                    </m:num>
                    <m:den>
                      <m:r>
                        <a:rPr xmlns:a="http://schemas.openxmlformats.org/drawingml/2006/main" sz="4850" i="1">
                          <a:solidFill>
                            <a:srgbClr val="5E5E5E"/>
                          </a:solidFill>
                          <a:latin typeface="Cambria Math" panose="02040503050406030204" pitchFamily="18" charset="0"/>
                        </a:rPr>
                        <m:t>T</m:t>
                      </m:r>
                    </m:den>
                  </m:f>
                  <m:r>
                    <a:rPr xmlns:a="http://schemas.openxmlformats.org/drawingml/2006/main" sz="4850" i="1">
                      <a:solidFill>
                        <a:srgbClr val="5E5E5E"/>
                      </a:solidFill>
                      <a:latin typeface="Cambria Math" panose="02040503050406030204" pitchFamily="18" charset="0"/>
                    </a:rPr>
                    <m:t>)</m:t>
                  </m:r>
                  <m:r>
                    <a:rPr xmlns:a="http://schemas.openxmlformats.org/drawingml/2006/main" sz="4850" i="1">
                      <a:solidFill>
                        <a:srgbClr val="5E5E5E"/>
                      </a:solidFill>
                      <a:latin typeface="Cambria Math" panose="02040503050406030204" pitchFamily="18" charset="0"/>
                    </a:rPr>
                    <m:t>]</m:t>
                  </m:r>
                </m:oMath>
              </m:oMathPara>
            </a14:m>
          </a:p>
          <a:p>
            <a:pPr marL="228600" indent="-228600" algn="l">
              <a:buSzPct val="100000"/>
              <a:buChar char="•"/>
              <a:defRPr sz="4000"/>
            </a:pPr>
            <a14:m>
              <m:oMath>
                <m:r>
                  <a:rPr xmlns:a="http://schemas.openxmlformats.org/drawingml/2006/main" sz="4750" i="1">
                    <a:solidFill>
                      <a:srgbClr val="5E5E5E"/>
                    </a:solidFill>
                    <a:latin typeface="Cambria Math" panose="02040503050406030204" pitchFamily="18" charset="0"/>
                  </a:rPr>
                  <m:t>τ</m:t>
                </m:r>
              </m:oMath>
            </a14:m>
            <a:r>
              <a:t> is the delay of an indirect signal that causes multipath fading</a:t>
            </a:r>
          </a:p>
          <a:p>
            <a:pPr marL="228600" indent="-228600" algn="l">
              <a:buSzPct val="100000"/>
              <a:buChar char="•"/>
              <a:defRPr sz="4000"/>
            </a:pPr>
            <a:r>
              <a:t>L is the number of signals received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3" name="numerical.png" descr="numerical.png"/>
          <p:cNvPicPr>
            <a:picLocks noChangeAspect="1"/>
          </p:cNvPicPr>
          <p:nvPr/>
        </p:nvPicPr>
        <p:blipFill>
          <a:blip r:embed="rId2">
            <a:extLst/>
          </a:blip>
          <a:stretch>
            <a:fillRect/>
          </a:stretch>
        </p:blipFill>
        <p:spPr>
          <a:xfrm>
            <a:off x="224930" y="4367384"/>
            <a:ext cx="12008804" cy="7762994"/>
          </a:xfrm>
          <a:prstGeom prst="rect">
            <a:avLst/>
          </a:prstGeom>
          <a:ln w="12700">
            <a:miter lim="400000"/>
          </a:ln>
        </p:spPr>
      </p:pic>
      <p:pic>
        <p:nvPicPr>
          <p:cNvPr id="194" name="analytical.png" descr="analytical.png"/>
          <p:cNvPicPr>
            <a:picLocks noChangeAspect="1"/>
          </p:cNvPicPr>
          <p:nvPr/>
        </p:nvPicPr>
        <p:blipFill>
          <a:blip r:embed="rId3">
            <a:extLst/>
          </a:blip>
          <a:stretch>
            <a:fillRect/>
          </a:stretch>
        </p:blipFill>
        <p:spPr>
          <a:xfrm>
            <a:off x="12495154" y="4325346"/>
            <a:ext cx="12008804" cy="7847070"/>
          </a:xfrm>
          <a:prstGeom prst="rect">
            <a:avLst/>
          </a:prstGeom>
          <a:ln w="12700">
            <a:miter lim="400000"/>
          </a:ln>
        </p:spPr>
      </p:pic>
      <p:sp>
        <p:nvSpPr>
          <p:cNvPr id="195" name="A comparison between the numerical and analytical solution when transmitting a signal with period 0.8s"/>
          <p:cNvSpPr txBox="1"/>
          <p:nvPr/>
        </p:nvSpPr>
        <p:spPr>
          <a:xfrm>
            <a:off x="-261228" y="498215"/>
            <a:ext cx="23889966" cy="195909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6000"/>
            </a:lvl1pPr>
          </a:lstStyle>
          <a:p>
            <a:pPr/>
            <a:r>
              <a:t>A comparison between the numerical and analytical solution when transmitting a signal with period 0.8s</a:t>
            </a:r>
          </a:p>
        </p:txBody>
      </p:sp>
      <p:sp>
        <p:nvSpPr>
          <p:cNvPr id="196" name="Time in seconds"/>
          <p:cNvSpPr txBox="1"/>
          <p:nvPr/>
        </p:nvSpPr>
        <p:spPr>
          <a:xfrm>
            <a:off x="4375622" y="12257504"/>
            <a:ext cx="3707420" cy="4610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a:lvl1pPr>
          </a:lstStyle>
          <a:p>
            <a:pPr/>
            <a:r>
              <a:t>Time in seconds</a:t>
            </a:r>
          </a:p>
        </p:txBody>
      </p:sp>
      <p:sp>
        <p:nvSpPr>
          <p:cNvPr id="197" name="Time in seconds"/>
          <p:cNvSpPr txBox="1"/>
          <p:nvPr/>
        </p:nvSpPr>
        <p:spPr>
          <a:xfrm>
            <a:off x="16645846" y="12257504"/>
            <a:ext cx="3707420" cy="4610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a:lvl1pPr>
          </a:lstStyle>
          <a:p>
            <a:pPr/>
            <a:r>
              <a:t>Time in seconds</a:t>
            </a:r>
          </a:p>
        </p:txBody>
      </p:sp>
      <p:sp>
        <p:nvSpPr>
          <p:cNvPr id="198" name="u(t)"/>
          <p:cNvSpPr txBox="1"/>
          <p:nvPr/>
        </p:nvSpPr>
        <p:spPr>
          <a:xfrm>
            <a:off x="11217792" y="7672479"/>
            <a:ext cx="2870743" cy="4610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a:lvl1pPr>
          </a:lstStyle>
          <a:p>
            <a:pPr/>
            <a:r>
              <a:t>u(t)</a:t>
            </a:r>
          </a:p>
        </p:txBody>
      </p:sp>
      <p:sp>
        <p:nvSpPr>
          <p:cNvPr id="199" name="u(t)"/>
          <p:cNvSpPr txBox="1"/>
          <p:nvPr/>
        </p:nvSpPr>
        <p:spPr>
          <a:xfrm>
            <a:off x="-722310" y="7511252"/>
            <a:ext cx="1985392" cy="4610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a:lvl1pPr>
          </a:lstStyle>
          <a:p>
            <a:pPr/>
            <a:r>
              <a:t>u(t)</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