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8" r:id="rId4"/>
    <p:sldId id="267" r:id="rId5"/>
    <p:sldId id="261" r:id="rId6"/>
    <p:sldId id="264" r:id="rId7"/>
    <p:sldId id="265" r:id="rId8"/>
    <p:sldId id="273" r:id="rId9"/>
    <p:sldId id="274" r:id="rId10"/>
    <p:sldId id="275" r:id="rId11"/>
    <p:sldId id="276" r:id="rId12"/>
    <p:sldId id="271"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3759"/>
    <a:srgbClr val="1A7B7C"/>
    <a:srgbClr val="EAEAEA"/>
    <a:srgbClr val="FCFBF2"/>
    <a:srgbClr val="000000"/>
    <a:srgbClr val="EBE4AF"/>
    <a:srgbClr val="EBFFFF"/>
    <a:srgbClr val="CCFF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1522"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7519AEB6-5A5C-4DB2-9D46-98EABA38A501}"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Date Placeholder 4"/>
          <p:cNvSpPr>
            <a:spLocks noGrp="1"/>
          </p:cNvSpPr>
          <p:nvPr>
            <p:ph type="dt" sz="half" idx="10"/>
          </p:nvPr>
        </p:nvSpPr>
        <p:spPr/>
        <p:txBody>
          <a:bodyPr/>
          <a:lstStyle/>
          <a:p>
            <a:fld id="{7519AEB6-5A5C-4DB2-9D46-98EABA38A501}"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7" name="Date Placeholder 6"/>
          <p:cNvSpPr>
            <a:spLocks noGrp="1"/>
          </p:cNvSpPr>
          <p:nvPr>
            <p:ph type="dt" sz="half" idx="10"/>
          </p:nvPr>
        </p:nvSpPr>
        <p:spPr/>
        <p:txBody>
          <a:bodyPr/>
          <a:lstStyle/>
          <a:p>
            <a:fld id="{7519AEB6-5A5C-4DB2-9D46-98EABA38A501}"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6E8413-8B64-46A0-A043-DA7FCA8C4DD3}"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19AEB6-5A5C-4DB2-9D46-98EABA38A501}"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6E8413-8B64-46A0-A043-DA7FCA8C4DD3}"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19AEB6-5A5C-4DB2-9D46-98EABA38A501}"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6E8413-8B64-46A0-A043-DA7FCA8C4DD3}"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7519AEB6-5A5C-4DB2-9D46-98EABA38A501}"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7519AEB6-5A5C-4DB2-9D46-98EABA38A501}"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9AEB6-5A5C-4DB2-9D46-98EABA38A501}" type="datetimeFigureOut">
              <a:rPr lang="en-US" smtClean="0"/>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E8413-8B64-46A0-A043-DA7FCA8C4DD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hyperlink" Target="#_ENREF_87" TargetMode="Externa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2.jpeg"/><Relationship Id="rId3" Type="http://schemas.openxmlformats.org/officeDocument/2006/relationships/hyperlink" Target="#_ENREF_112" TargetMode="External"/><Relationship Id="rId2" Type="http://schemas.openxmlformats.org/officeDocument/2006/relationships/hyperlink" Target="#_ENREF_230" TargetMode="External"/><Relationship Id="rId1" Type="http://schemas.openxmlformats.org/officeDocument/2006/relationships/hyperlink" Target="#_ENREF_236" TargetMode="Externa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5" Type="http://schemas.openxmlformats.org/officeDocument/2006/relationships/vmlDrawing" Target="../drawings/vmlDrawing1.vml"/><Relationship Id="rId4" Type="http://schemas.openxmlformats.org/officeDocument/2006/relationships/slideLayout" Target="../slideLayouts/slideLayout2.xml"/><Relationship Id="rId3" Type="http://schemas.openxmlformats.org/officeDocument/2006/relationships/image" Target="../media/image3.emf"/><Relationship Id="rId2" Type="http://schemas.openxmlformats.org/officeDocument/2006/relationships/oleObject" Target="../embeddings/oleObject1.bin"/><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8958" y="3255031"/>
            <a:ext cx="8305800" cy="3539430"/>
          </a:xfrm>
          <a:prstGeom prst="rect">
            <a:avLst/>
          </a:prstGeom>
          <a:noFill/>
        </p:spPr>
        <p:txBody>
          <a:bodyPr wrap="square" rtlCol="0">
            <a:spAutoFit/>
          </a:bodyPr>
          <a:lstStyle/>
          <a:p>
            <a:pPr algn="ctr"/>
            <a:r>
              <a:rPr lang="en-US" sz="2400" b="1" dirty="0">
                <a:latin typeface="Palatino Linotype" panose="02040502050505030304" pitchFamily="18" charset="0"/>
              </a:rPr>
              <a:t>Title of </a:t>
            </a:r>
            <a:r>
              <a:rPr lang="en-US" sz="2400" b="1" dirty="0" err="1">
                <a:latin typeface="Palatino Linotype" panose="02040502050505030304" pitchFamily="18" charset="0"/>
              </a:rPr>
              <a:t>thentation</a:t>
            </a:r>
            <a:endParaRPr lang="en-US" sz="2400" b="1" dirty="0">
              <a:latin typeface="Palatino Linotype" panose="02040502050505030304" pitchFamily="18" charset="0"/>
            </a:endParaRPr>
          </a:p>
          <a:p>
            <a:pPr algn="ctr"/>
            <a:r>
              <a:rPr lang="en-US" sz="2400" b="1" dirty="0">
                <a:latin typeface="Palatino Linotype" panose="02040502050505030304" pitchFamily="18" charset="0"/>
              </a:rPr>
              <a:t>Open Government Data Adoption and Implementation Research: A Meta-Analysis</a:t>
            </a:r>
            <a:endParaRPr lang="en-US" sz="2400" b="1" dirty="0">
              <a:latin typeface="Palatino Linotype" panose="02040502050505030304" pitchFamily="18" charset="0"/>
            </a:endParaRPr>
          </a:p>
          <a:p>
            <a:pPr algn="ctr"/>
            <a:r>
              <a:rPr lang="it-IT" b="1" dirty="0">
                <a:latin typeface="Palatino Linotype" panose="02040502050505030304" pitchFamily="18" charset="0"/>
              </a:rPr>
              <a:t>Muhammad Mahboob Khurshid </a:t>
            </a:r>
            <a:r>
              <a:rPr lang="it-IT" b="1" baseline="30000" dirty="0">
                <a:latin typeface="Palatino Linotype" panose="02040502050505030304" pitchFamily="18" charset="0"/>
              </a:rPr>
              <a:t>1,</a:t>
            </a:r>
            <a:r>
              <a:rPr lang="it-IT" b="1" dirty="0">
                <a:latin typeface="Palatino Linotype" panose="02040502050505030304" pitchFamily="18" charset="0"/>
              </a:rPr>
              <a:t>*, Nor Hidayati Zakaria </a:t>
            </a:r>
            <a:r>
              <a:rPr lang="it-IT" b="1" baseline="30000" dirty="0">
                <a:latin typeface="Palatino Linotype" panose="02040502050505030304" pitchFamily="18" charset="0"/>
              </a:rPr>
              <a:t>2</a:t>
            </a:r>
            <a:r>
              <a:rPr lang="it-IT" b="1" dirty="0">
                <a:latin typeface="Palatino Linotype" panose="02040502050505030304" pitchFamily="18" charset="0"/>
              </a:rPr>
              <a:t>, Ammar Rashid </a:t>
            </a:r>
            <a:r>
              <a:rPr lang="it-IT" b="1" baseline="30000" dirty="0">
                <a:latin typeface="Palatino Linotype" panose="02040502050505030304" pitchFamily="18" charset="0"/>
              </a:rPr>
              <a:t>3</a:t>
            </a:r>
            <a:r>
              <a:rPr lang="it-IT" b="1" dirty="0">
                <a:latin typeface="Palatino Linotype" panose="02040502050505030304" pitchFamily="18" charset="0"/>
              </a:rPr>
              <a:t>, Muhammad Irfanullah Arfeen </a:t>
            </a:r>
            <a:r>
              <a:rPr lang="it-IT" b="1" baseline="30000" dirty="0">
                <a:latin typeface="Palatino Linotype" panose="02040502050505030304" pitchFamily="18" charset="0"/>
              </a:rPr>
              <a:t>4</a:t>
            </a:r>
            <a:r>
              <a:rPr lang="it-IT" b="1" dirty="0">
                <a:latin typeface="Palatino Linotype" panose="02040502050505030304" pitchFamily="18" charset="0"/>
              </a:rPr>
              <a:t>, and Hafiz Muhammad Faisal Shehzad </a:t>
            </a:r>
            <a:r>
              <a:rPr lang="it-IT" b="1" baseline="30000" dirty="0">
                <a:latin typeface="Palatino Linotype" panose="02040502050505030304" pitchFamily="18" charset="0"/>
              </a:rPr>
              <a:t>5</a:t>
            </a:r>
            <a:endParaRPr lang="it-IT" b="1" baseline="30000" dirty="0">
              <a:latin typeface="Palatino Linotype" panose="02040502050505030304" pitchFamily="18" charset="0"/>
            </a:endParaRPr>
          </a:p>
          <a:p>
            <a:endParaRPr lang="it-IT" b="1" baseline="30000" dirty="0">
              <a:latin typeface="Palatino Linotype" panose="02040502050505030304" pitchFamily="18" charset="0"/>
            </a:endParaRPr>
          </a:p>
          <a:p>
            <a:r>
              <a:rPr lang="en-US" baseline="30000" dirty="0">
                <a:latin typeface="Palatino Linotype" panose="02040502050505030304" pitchFamily="18" charset="0"/>
              </a:rPr>
              <a:t>1,5</a:t>
            </a:r>
            <a:r>
              <a:rPr lang="en-US" dirty="0">
                <a:latin typeface="Palatino Linotype" panose="02040502050505030304" pitchFamily="18" charset="0"/>
              </a:rPr>
              <a:t> School of Computing, Faculty of Engineering, </a:t>
            </a:r>
            <a:r>
              <a:rPr lang="en-US" dirty="0" err="1">
                <a:latin typeface="Palatino Linotype" panose="02040502050505030304" pitchFamily="18" charset="0"/>
              </a:rPr>
              <a:t>Universiti</a:t>
            </a:r>
            <a:r>
              <a:rPr lang="en-US" dirty="0">
                <a:latin typeface="Palatino Linotype" panose="02040502050505030304" pitchFamily="18" charset="0"/>
              </a:rPr>
              <a:t> </a:t>
            </a:r>
            <a:r>
              <a:rPr lang="en-US" dirty="0" err="1">
                <a:latin typeface="Palatino Linotype" panose="02040502050505030304" pitchFamily="18" charset="0"/>
              </a:rPr>
              <a:t>Teknologi</a:t>
            </a:r>
            <a:r>
              <a:rPr lang="en-US" dirty="0">
                <a:latin typeface="Palatino Linotype" panose="02040502050505030304" pitchFamily="18" charset="0"/>
              </a:rPr>
              <a:t> Malaysia; </a:t>
            </a:r>
            <a:endParaRPr lang="fr-FR" dirty="0">
              <a:latin typeface="Palatino Linotype" panose="02040502050505030304" pitchFamily="18" charset="0"/>
            </a:endParaRPr>
          </a:p>
          <a:p>
            <a:r>
              <a:rPr lang="en-US" baseline="30000" dirty="0">
                <a:latin typeface="Palatino Linotype" panose="02040502050505030304" pitchFamily="18" charset="0"/>
              </a:rPr>
              <a:t>2</a:t>
            </a:r>
            <a:r>
              <a:rPr lang="en-US" dirty="0">
                <a:latin typeface="Palatino Linotype" panose="02040502050505030304" pitchFamily="18" charset="0"/>
              </a:rPr>
              <a:t> Azman Hashim International Business School, </a:t>
            </a:r>
            <a:r>
              <a:rPr lang="en-US" dirty="0" err="1">
                <a:latin typeface="Palatino Linotype" panose="02040502050505030304" pitchFamily="18" charset="0"/>
              </a:rPr>
              <a:t>Universiti</a:t>
            </a:r>
            <a:r>
              <a:rPr lang="en-US" dirty="0">
                <a:latin typeface="Palatino Linotype" panose="02040502050505030304" pitchFamily="18" charset="0"/>
              </a:rPr>
              <a:t> </a:t>
            </a:r>
            <a:r>
              <a:rPr lang="en-US" dirty="0" err="1">
                <a:latin typeface="Palatino Linotype" panose="02040502050505030304" pitchFamily="18" charset="0"/>
              </a:rPr>
              <a:t>Teknologi</a:t>
            </a:r>
            <a:r>
              <a:rPr lang="en-US" dirty="0">
                <a:latin typeface="Palatino Linotype" panose="02040502050505030304" pitchFamily="18" charset="0"/>
              </a:rPr>
              <a:t> Malaysia;</a:t>
            </a:r>
            <a:endParaRPr lang="en-US" dirty="0">
              <a:latin typeface="Palatino Linotype" panose="02040502050505030304" pitchFamily="18" charset="0"/>
            </a:endParaRPr>
          </a:p>
          <a:p>
            <a:r>
              <a:rPr lang="en-US" baseline="30000" dirty="0">
                <a:latin typeface="Palatino Linotype" panose="02040502050505030304" pitchFamily="18" charset="0"/>
              </a:rPr>
              <a:t>3</a:t>
            </a:r>
            <a:r>
              <a:rPr lang="en-US" dirty="0">
                <a:latin typeface="Palatino Linotype" panose="02040502050505030304" pitchFamily="18" charset="0"/>
              </a:rPr>
              <a:t> College of Engineering and IT, Ajman University, Ajman;</a:t>
            </a:r>
            <a:endParaRPr lang="fr-FR" dirty="0">
              <a:latin typeface="Palatino Linotype" panose="02040502050505030304" pitchFamily="18" charset="0"/>
            </a:endParaRPr>
          </a:p>
          <a:p>
            <a:r>
              <a:rPr lang="en-US" baseline="30000" dirty="0">
                <a:latin typeface="Palatino Linotype" panose="02040502050505030304" pitchFamily="18" charset="0"/>
              </a:rPr>
              <a:t>4</a:t>
            </a:r>
            <a:r>
              <a:rPr lang="en-US" dirty="0">
                <a:latin typeface="Palatino Linotype" panose="02040502050505030304" pitchFamily="18" charset="0"/>
              </a:rPr>
              <a:t> Quaid-</a:t>
            </a:r>
            <a:r>
              <a:rPr lang="en-US" dirty="0" err="1">
                <a:latin typeface="Palatino Linotype" panose="02040502050505030304" pitchFamily="18" charset="0"/>
              </a:rPr>
              <a:t>i</a:t>
            </a:r>
            <a:r>
              <a:rPr lang="en-US" dirty="0">
                <a:latin typeface="Palatino Linotype" panose="02040502050505030304" pitchFamily="18" charset="0"/>
              </a:rPr>
              <a:t>-Azam School of Management Sciences, Quaid-</a:t>
            </a:r>
            <a:r>
              <a:rPr lang="en-US" dirty="0" err="1">
                <a:latin typeface="Palatino Linotype" panose="02040502050505030304" pitchFamily="18" charset="0"/>
              </a:rPr>
              <a:t>i</a:t>
            </a:r>
            <a:r>
              <a:rPr lang="en-US" dirty="0">
                <a:latin typeface="Palatino Linotype" panose="02040502050505030304" pitchFamily="18" charset="0"/>
              </a:rPr>
              <a:t>-Azam University, Islamabad. </a:t>
            </a:r>
            <a:endParaRPr lang="en-US" dirty="0">
              <a:latin typeface="Palatino Linotype" panose="02040502050505030304" pitchFamily="18" charset="0"/>
            </a:endParaRPr>
          </a:p>
          <a:p>
            <a:r>
              <a:rPr lang="en-US" sz="1400" b="1" dirty="0">
                <a:latin typeface="Palatino Linotype" panose="02040502050505030304" pitchFamily="18" charset="0"/>
              </a:rPr>
              <a:t>*</a:t>
            </a:r>
            <a:r>
              <a:rPr lang="en-US" sz="1400" dirty="0">
                <a:latin typeface="Palatino Linotype" panose="02040502050505030304" pitchFamily="18" charset="0"/>
              </a:rPr>
              <a:t> Corresponding author: mahboobkhurshid77@gmail.com</a:t>
            </a:r>
            <a:endParaRPr lang="fr-FR" sz="1400" dirty="0">
              <a:latin typeface="Palatino Linotype" panose="02040502050505030304" pitchFamily="18" charset="0"/>
            </a:endParaRPr>
          </a:p>
        </p:txBody>
      </p:sp>
      <p:sp>
        <p:nvSpPr>
          <p:cNvPr id="6" name="Slide Number Placeholder 4"/>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fld>
            <a:endParaRPr lang="fr-FR">
              <a:latin typeface="Palatino Linotype" panose="02040502050505030304" pitchFamily="18" charset="0"/>
            </a:endParaRPr>
          </a:p>
        </p:txBody>
      </p:sp>
      <p:pic>
        <p:nvPicPr>
          <p:cNvPr id="3" name="Picture 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9144000" cy="371703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85800"/>
            <a:ext cx="8153400" cy="1107996"/>
          </a:xfrm>
          <a:prstGeom prst="rect">
            <a:avLst/>
          </a:prstGeom>
          <a:noFill/>
        </p:spPr>
        <p:txBody>
          <a:bodyPr wrap="square" rtlCol="0">
            <a:spAutoFit/>
          </a:bodyPr>
          <a:lstStyle/>
          <a:p>
            <a:r>
              <a:rPr lang="fr-FR" sz="2400" b="1" dirty="0" err="1">
                <a:latin typeface="Palatino Linotype" panose="02040502050505030304" pitchFamily="18" charset="0"/>
              </a:rPr>
              <a:t>Results</a:t>
            </a:r>
            <a:endParaRPr lang="fr-FR" sz="2400" b="1" dirty="0">
              <a:latin typeface="Palatino Linotype" panose="02040502050505030304" pitchFamily="18" charset="0"/>
            </a:endParaRPr>
          </a:p>
          <a:p>
            <a:r>
              <a:rPr lang="en-US" b="0" i="0" u="none" strike="noStrike" baseline="0" dirty="0">
                <a:solidFill>
                  <a:srgbClr val="131413"/>
                </a:solidFill>
                <a:latin typeface="Palatino Linotype" panose="02040502050505030304" pitchFamily="18" charset="0"/>
              </a:rPr>
              <a:t>Moderator Variables and their Categories</a:t>
            </a:r>
            <a:endParaRPr lang="fr-FR" b="1" i="0" u="none" strike="noStrike" baseline="0" dirty="0">
              <a:solidFill>
                <a:srgbClr val="131413"/>
              </a:solidFill>
              <a:latin typeface="Palatino Linotype" panose="02040502050505030304" pitchFamily="18" charset="0"/>
            </a:endParaRPr>
          </a:p>
          <a:p>
            <a:endParaRPr lang="fr-FR" sz="2400" b="1"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fld>
            <a:endParaRPr lang="fr-FR">
              <a:latin typeface="Palatino Linotype" panose="02040502050505030304" pitchFamily="18" charset="0"/>
            </a:endParaRPr>
          </a:p>
        </p:txBody>
      </p:sp>
      <p:pic>
        <p:nvPicPr>
          <p:cNvPr id="6"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001000" y="5710532"/>
            <a:ext cx="1143000" cy="1143000"/>
          </a:xfrm>
          <a:prstGeom prst="rect">
            <a:avLst/>
          </a:prstGeom>
        </p:spPr>
      </p:pic>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US"/>
          </a:p>
        </p:txBody>
      </p:sp>
      <p:sp>
        <p:nvSpPr>
          <p:cNvPr id="9" name="Rectangle 3"/>
          <p:cNvSpPr>
            <a:spLocks noChangeArrowheads="1"/>
          </p:cNvSpPr>
          <p:nvPr/>
        </p:nvSpPr>
        <p:spPr bwMode="auto">
          <a:xfrm>
            <a:off x="2742597" y="1977484"/>
            <a:ext cx="365880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en-US" altLang="en-US" sz="1400" b="1"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Cordia New" panose="020B0502040204020203" pitchFamily="34" charset="-34"/>
              </a:rPr>
              <a:t>Table 4. </a:t>
            </a:r>
            <a:r>
              <a:rPr kumimoji="0" lang="en-US" altLang="en-US" sz="1400" b="0"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Cordia New" panose="020B0502040204020203" pitchFamily="34" charset="-34"/>
              </a:rPr>
              <a:t>Moderator Variable and Categories</a:t>
            </a:r>
            <a:endParaRPr kumimoji="0" lang="en-US" altLang="en-US" sz="1400" b="0" i="0" u="none" strike="noStrike" cap="none" normalizeH="0" baseline="0" dirty="0">
              <a:ln>
                <a:noFill/>
              </a:ln>
              <a:solidFill>
                <a:schemeClr val="tx1"/>
              </a:solidFill>
              <a:effectLst/>
              <a:latin typeface="Palatino Linotype" panose="02040502050505030304" pitchFamily="18" charset="0"/>
            </a:endParaRPr>
          </a:p>
        </p:txBody>
      </p:sp>
      <p:graphicFrame>
        <p:nvGraphicFramePr>
          <p:cNvPr id="3" name="Table 2"/>
          <p:cNvGraphicFramePr>
            <a:graphicFrameLocks noGrp="1"/>
          </p:cNvGraphicFramePr>
          <p:nvPr/>
        </p:nvGraphicFramePr>
        <p:xfrm>
          <a:off x="2081546" y="2345376"/>
          <a:ext cx="4980907" cy="2167247"/>
        </p:xfrm>
        <a:graphic>
          <a:graphicData uri="http://schemas.openxmlformats.org/drawingml/2006/table">
            <a:tbl>
              <a:tblPr firstRow="1" firstCol="1" bandRow="1">
                <a:tableStyleId>{5C22544A-7EE6-4342-B048-85BDC9FD1C3A}</a:tableStyleId>
              </a:tblPr>
              <a:tblGrid>
                <a:gridCol w="3306763"/>
                <a:gridCol w="1674144"/>
              </a:tblGrid>
              <a:tr h="239804">
                <a:tc>
                  <a:txBody>
                    <a:bodyPr/>
                    <a:lstStyle/>
                    <a:p>
                      <a:pPr marL="0" marR="0" algn="ctr">
                        <a:lnSpc>
                          <a:spcPts val="1300"/>
                        </a:lnSpc>
                        <a:spcBef>
                          <a:spcPts val="0"/>
                        </a:spcBef>
                        <a:spcAft>
                          <a:spcPts val="0"/>
                        </a:spcAft>
                      </a:pPr>
                      <a:r>
                        <a:rPr lang="en-US" sz="1400" dirty="0">
                          <a:effectLst/>
                          <a:latin typeface="Palatino Linotype" panose="02040502050505030304" pitchFamily="18" charset="0"/>
                        </a:rPr>
                        <a:t>Moderator Variable</a:t>
                      </a:r>
                      <a:endParaRPr lang="en-US" sz="1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400" dirty="0">
                          <a:effectLst/>
                          <a:latin typeface="Palatino Linotype" panose="02040502050505030304" pitchFamily="18" charset="0"/>
                        </a:rPr>
                        <a:t>Category</a:t>
                      </a:r>
                      <a:endParaRPr lang="en-US" sz="1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r>
              <a:tr h="239804">
                <a:tc>
                  <a:txBody>
                    <a:bodyPr/>
                    <a:lstStyle/>
                    <a:p>
                      <a:pPr marL="0" marR="0" algn="ctr">
                        <a:lnSpc>
                          <a:spcPts val="1300"/>
                        </a:lnSpc>
                        <a:spcBef>
                          <a:spcPts val="0"/>
                        </a:spcBef>
                        <a:spcAft>
                          <a:spcPts val="0"/>
                        </a:spcAft>
                      </a:pPr>
                      <a:r>
                        <a:rPr lang="en-US" sz="1400" dirty="0">
                          <a:effectLst/>
                          <a:latin typeface="Palatino Linotype" panose="02040502050505030304" pitchFamily="18" charset="0"/>
                        </a:rPr>
                        <a:t>Year or open data experience</a:t>
                      </a:r>
                      <a:endParaRPr lang="en-US" sz="1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400" dirty="0">
                          <a:effectLst/>
                          <a:latin typeface="Palatino Linotype" panose="02040502050505030304" pitchFamily="18" charset="0"/>
                        </a:rPr>
                        <a:t>Categorical</a:t>
                      </a:r>
                      <a:endParaRPr lang="en-US" sz="1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tc>
              </a:tr>
              <a:tr h="248815">
                <a:tc>
                  <a:txBody>
                    <a:bodyPr/>
                    <a:lstStyle/>
                    <a:p>
                      <a:pPr marL="0" marR="0" algn="ctr">
                        <a:lnSpc>
                          <a:spcPts val="1300"/>
                        </a:lnSpc>
                        <a:spcBef>
                          <a:spcPts val="0"/>
                        </a:spcBef>
                        <a:spcAft>
                          <a:spcPts val="0"/>
                        </a:spcAft>
                      </a:pPr>
                      <a:r>
                        <a:rPr lang="en-US" sz="1400" dirty="0">
                          <a:effectLst/>
                          <a:latin typeface="Palatino Linotype" panose="02040502050505030304" pitchFamily="18" charset="0"/>
                        </a:rPr>
                        <a:t>Pressure from higher-level governments</a:t>
                      </a:r>
                      <a:endParaRPr lang="en-US" sz="1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400" dirty="0">
                          <a:effectLst/>
                          <a:latin typeface="Palatino Linotype" panose="02040502050505030304" pitchFamily="18" charset="0"/>
                        </a:rPr>
                        <a:t>Continuous</a:t>
                      </a:r>
                      <a:endParaRPr lang="en-US" sz="1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tc>
              </a:tr>
              <a:tr h="239804">
                <a:tc>
                  <a:txBody>
                    <a:bodyPr/>
                    <a:lstStyle/>
                    <a:p>
                      <a:pPr marL="0" marR="0" algn="ctr">
                        <a:lnSpc>
                          <a:spcPts val="1300"/>
                        </a:lnSpc>
                        <a:spcBef>
                          <a:spcPts val="0"/>
                        </a:spcBef>
                        <a:spcAft>
                          <a:spcPts val="0"/>
                        </a:spcAft>
                      </a:pPr>
                      <a:r>
                        <a:rPr lang="en-US" sz="1400" dirty="0">
                          <a:effectLst/>
                          <a:latin typeface="Palatino Linotype" panose="02040502050505030304" pitchFamily="18" charset="0"/>
                        </a:rPr>
                        <a:t>Public pressure</a:t>
                      </a:r>
                      <a:endParaRPr lang="en-US" sz="1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400" dirty="0">
                          <a:effectLst/>
                          <a:latin typeface="Palatino Linotype" panose="02040502050505030304" pitchFamily="18" charset="0"/>
                        </a:rPr>
                        <a:t>Continuous</a:t>
                      </a:r>
                      <a:endParaRPr lang="en-US" sz="1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tc>
              </a:tr>
              <a:tr h="239804">
                <a:tc>
                  <a:txBody>
                    <a:bodyPr/>
                    <a:lstStyle/>
                    <a:p>
                      <a:pPr marL="0" marR="0" algn="ctr">
                        <a:lnSpc>
                          <a:spcPts val="1300"/>
                        </a:lnSpc>
                        <a:spcBef>
                          <a:spcPts val="0"/>
                        </a:spcBef>
                        <a:spcAft>
                          <a:spcPts val="0"/>
                        </a:spcAft>
                      </a:pPr>
                      <a:r>
                        <a:rPr lang="en-US" sz="1400" dirty="0">
                          <a:effectLst/>
                          <a:latin typeface="Palatino Linotype" panose="02040502050505030304" pitchFamily="18" charset="0"/>
                        </a:rPr>
                        <a:t>Power Distance</a:t>
                      </a:r>
                      <a:endParaRPr lang="en-US" sz="1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400" dirty="0">
                          <a:effectLst/>
                          <a:latin typeface="Palatino Linotype" panose="02040502050505030304" pitchFamily="18" charset="0"/>
                        </a:rPr>
                        <a:t>Continuous</a:t>
                      </a:r>
                      <a:endParaRPr lang="en-US" sz="1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tc>
              </a:tr>
              <a:tr h="239804">
                <a:tc>
                  <a:txBody>
                    <a:bodyPr/>
                    <a:lstStyle/>
                    <a:p>
                      <a:pPr marL="0" marR="0" algn="ctr">
                        <a:lnSpc>
                          <a:spcPts val="1300"/>
                        </a:lnSpc>
                        <a:spcBef>
                          <a:spcPts val="0"/>
                        </a:spcBef>
                        <a:spcAft>
                          <a:spcPts val="0"/>
                        </a:spcAft>
                      </a:pPr>
                      <a:r>
                        <a:rPr lang="en-US" sz="1400" dirty="0">
                          <a:effectLst/>
                          <a:latin typeface="Palatino Linotype" panose="02040502050505030304" pitchFamily="18" charset="0"/>
                        </a:rPr>
                        <a:t>Uncertainty Avoidance</a:t>
                      </a:r>
                      <a:endParaRPr lang="en-US" sz="1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400" dirty="0">
                          <a:effectLst/>
                          <a:latin typeface="Palatino Linotype" panose="02040502050505030304" pitchFamily="18" charset="0"/>
                        </a:rPr>
                        <a:t>Continuous</a:t>
                      </a:r>
                      <a:endParaRPr lang="en-US" sz="1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tc>
              </a:tr>
              <a:tr h="239804">
                <a:tc>
                  <a:txBody>
                    <a:bodyPr/>
                    <a:lstStyle/>
                    <a:p>
                      <a:pPr marL="0" marR="0" algn="ctr">
                        <a:lnSpc>
                          <a:spcPts val="1300"/>
                        </a:lnSpc>
                        <a:spcBef>
                          <a:spcPts val="0"/>
                        </a:spcBef>
                        <a:spcAft>
                          <a:spcPts val="0"/>
                        </a:spcAft>
                      </a:pPr>
                      <a:r>
                        <a:rPr lang="en-US" sz="1400" dirty="0">
                          <a:effectLst/>
                          <a:latin typeface="Palatino Linotype" panose="02040502050505030304" pitchFamily="18" charset="0"/>
                        </a:rPr>
                        <a:t>Organizational Awareness</a:t>
                      </a:r>
                      <a:endParaRPr lang="en-US" sz="1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400" dirty="0">
                          <a:effectLst/>
                          <a:latin typeface="Palatino Linotype" panose="02040502050505030304" pitchFamily="18" charset="0"/>
                        </a:rPr>
                        <a:t>Continuous</a:t>
                      </a:r>
                      <a:endParaRPr lang="en-US" sz="1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tc>
              </a:tr>
              <a:tr h="239804">
                <a:tc>
                  <a:txBody>
                    <a:bodyPr/>
                    <a:lstStyle/>
                    <a:p>
                      <a:pPr marL="0" marR="0" algn="ctr">
                        <a:lnSpc>
                          <a:spcPts val="1300"/>
                        </a:lnSpc>
                        <a:spcBef>
                          <a:spcPts val="0"/>
                        </a:spcBef>
                        <a:spcAft>
                          <a:spcPts val="0"/>
                        </a:spcAft>
                      </a:pPr>
                      <a:r>
                        <a:rPr lang="en-US" sz="1400" dirty="0">
                          <a:effectLst/>
                          <a:latin typeface="Palatino Linotype" panose="02040502050505030304" pitchFamily="18" charset="0"/>
                        </a:rPr>
                        <a:t>Organizational Readiness</a:t>
                      </a:r>
                      <a:endParaRPr lang="en-US" sz="1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400" dirty="0">
                          <a:effectLst/>
                          <a:latin typeface="Palatino Linotype" panose="02040502050505030304" pitchFamily="18" charset="0"/>
                        </a:rPr>
                        <a:t>Continuous</a:t>
                      </a:r>
                      <a:endParaRPr lang="en-US" sz="1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tc>
              </a:tr>
              <a:tr h="239804">
                <a:tc>
                  <a:txBody>
                    <a:bodyPr/>
                    <a:lstStyle/>
                    <a:p>
                      <a:pPr marL="0" marR="0" algn="ctr">
                        <a:lnSpc>
                          <a:spcPts val="1300"/>
                        </a:lnSpc>
                        <a:spcBef>
                          <a:spcPts val="0"/>
                        </a:spcBef>
                        <a:spcAft>
                          <a:spcPts val="0"/>
                        </a:spcAft>
                      </a:pPr>
                      <a:r>
                        <a:rPr lang="en-US" sz="1400" dirty="0">
                          <a:effectLst/>
                          <a:latin typeface="Palatino Linotype" panose="02040502050505030304" pitchFamily="18" charset="0"/>
                        </a:rPr>
                        <a:t>Institutional Capacity</a:t>
                      </a:r>
                      <a:endParaRPr lang="en-US" sz="1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400" dirty="0">
                          <a:effectLst/>
                          <a:latin typeface="Palatino Linotype" panose="02040502050505030304" pitchFamily="18" charset="0"/>
                        </a:rPr>
                        <a:t>Continuous</a:t>
                      </a:r>
                      <a:endParaRPr lang="en-US" sz="1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85800"/>
            <a:ext cx="8153400" cy="5447645"/>
          </a:xfrm>
          <a:prstGeom prst="rect">
            <a:avLst/>
          </a:prstGeom>
          <a:noFill/>
        </p:spPr>
        <p:txBody>
          <a:bodyPr wrap="square" rtlCol="0">
            <a:spAutoFit/>
          </a:bodyPr>
          <a:lstStyle/>
          <a:p>
            <a:r>
              <a:rPr lang="fr-FR" sz="2400" b="1" dirty="0">
                <a:latin typeface="Palatino Linotype" panose="02040502050505030304" pitchFamily="18" charset="0"/>
              </a:rPr>
              <a:t>Discussion</a:t>
            </a:r>
            <a:endParaRPr lang="fr-FR" sz="2400" b="1" dirty="0">
              <a:latin typeface="Palatino Linotype" panose="02040502050505030304" pitchFamily="18" charset="0"/>
            </a:endParaRPr>
          </a:p>
          <a:p>
            <a:pPr marL="285750" indent="-285750" algn="just">
              <a:buFont typeface="Arial" panose="020B0604020202020204" pitchFamily="34" charset="0"/>
              <a:buChar char="•"/>
            </a:pPr>
            <a:r>
              <a:rPr lang="en-US" dirty="0">
                <a:solidFill>
                  <a:srgbClr val="131413"/>
                </a:solidFill>
                <a:latin typeface="Palatino Linotype" panose="02040502050505030304" pitchFamily="18" charset="0"/>
              </a:rPr>
              <a:t>When the weight of a factor (independent variable) is high, its significance corresponding to dependent variable may be considered high.</a:t>
            </a:r>
            <a:endParaRPr lang="en-US" dirty="0">
              <a:solidFill>
                <a:srgbClr val="131413"/>
              </a:solidFill>
              <a:latin typeface="Palatino Linotype" panose="02040502050505030304" pitchFamily="18" charset="0"/>
            </a:endParaRPr>
          </a:p>
          <a:p>
            <a:pPr marL="285750" indent="-285750" algn="just">
              <a:buFont typeface="Arial" panose="020B0604020202020204" pitchFamily="34" charset="0"/>
              <a:buChar char="•"/>
            </a:pPr>
            <a:endParaRPr lang="en-US" dirty="0">
              <a:solidFill>
                <a:srgbClr val="131413"/>
              </a:solidFill>
              <a:latin typeface="Palatino Linotype" panose="02040502050505030304" pitchFamily="18" charset="0"/>
            </a:endParaRPr>
          </a:p>
          <a:p>
            <a:pPr marL="285750" indent="-285750" algn="just">
              <a:buFont typeface="Arial" panose="020B0604020202020204" pitchFamily="34" charset="0"/>
              <a:buChar char="•"/>
            </a:pPr>
            <a:r>
              <a:rPr lang="en-US" dirty="0">
                <a:solidFill>
                  <a:srgbClr val="131413"/>
                </a:solidFill>
                <a:latin typeface="Palatino Linotype" panose="02040502050505030304" pitchFamily="18" charset="0"/>
              </a:rPr>
              <a:t>Organizational capacity, external pressures, organizational readiness are the significant factors of OGD adoption behavior.</a:t>
            </a:r>
            <a:endParaRPr lang="en-US" dirty="0">
              <a:solidFill>
                <a:srgbClr val="131413"/>
              </a:solidFill>
              <a:latin typeface="Palatino Linotype" panose="02040502050505030304" pitchFamily="18" charset="0"/>
            </a:endParaRPr>
          </a:p>
          <a:p>
            <a:pPr marL="285750" indent="-285750" algn="just">
              <a:buFont typeface="Arial" panose="020B0604020202020204" pitchFamily="34" charset="0"/>
              <a:buChar char="•"/>
            </a:pPr>
            <a:endParaRPr lang="en-US" dirty="0">
              <a:solidFill>
                <a:srgbClr val="131413"/>
              </a:solidFill>
              <a:latin typeface="Palatino Linotype" panose="02040502050505030304" pitchFamily="18" charset="0"/>
            </a:endParaRPr>
          </a:p>
          <a:p>
            <a:pPr marL="285750" indent="-285750" algn="just">
              <a:buFont typeface="Arial" panose="020B0604020202020204" pitchFamily="34" charset="0"/>
              <a:buChar char="•"/>
            </a:pPr>
            <a:r>
              <a:rPr lang="en-US" sz="1800" b="0" dirty="0">
                <a:effectLst/>
                <a:latin typeface="Palatino Linotype" panose="02040502050505030304" pitchFamily="18" charset="0"/>
              </a:rPr>
              <a:t>External inﬂuence</a:t>
            </a:r>
            <a:r>
              <a:rPr lang="en-US" dirty="0">
                <a:solidFill>
                  <a:srgbClr val="000000"/>
                </a:solidFill>
                <a:latin typeface="Palatino Linotype" panose="02040502050505030304" pitchFamily="18" charset="0"/>
                <a:cs typeface="Times New Roman" panose="02020603050405020304" pitchFamily="18" charset="0"/>
              </a:rPr>
              <a:t>,</a:t>
            </a:r>
            <a:r>
              <a:rPr lang="en-US" sz="1800" b="0" dirty="0">
                <a:effectLst/>
                <a:latin typeface="Palatino Linotype" panose="02040502050505030304" pitchFamily="18" charset="0"/>
              </a:rPr>
              <a:t> facilitating </a:t>
            </a:r>
            <a:r>
              <a:rPr lang="en-US" dirty="0">
                <a:latin typeface="Palatino Linotype" panose="02040502050505030304" pitchFamily="18" charset="0"/>
              </a:rPr>
              <a:t>c</a:t>
            </a:r>
            <a:r>
              <a:rPr lang="en-US" sz="1800" b="0" dirty="0">
                <a:effectLst/>
                <a:latin typeface="Palatino Linotype" panose="02040502050505030304" pitchFamily="18" charset="0"/>
              </a:rPr>
              <a:t>ondition, organizational capability, perceived risks</a:t>
            </a:r>
            <a:r>
              <a:rPr lang="en-US" dirty="0">
                <a:solidFill>
                  <a:srgbClr val="000000"/>
                </a:solidFill>
                <a:latin typeface="Palatino Linotype" panose="02040502050505030304" pitchFamily="18" charset="0"/>
                <a:cs typeface="Times New Roman" panose="02020603050405020304" pitchFamily="18" charset="0"/>
              </a:rPr>
              <a:t>, </a:t>
            </a:r>
            <a:r>
              <a:rPr lang="en-US" sz="1800" b="0" dirty="0">
                <a:effectLst/>
                <a:latin typeface="Palatino Linotype" panose="02040502050505030304" pitchFamily="18" charset="0"/>
              </a:rPr>
              <a:t>perceived usefulness, and perceived effort are the significant predictors of implementation intention.</a:t>
            </a:r>
            <a:endParaRPr lang="en-US" sz="1800" b="0" dirty="0">
              <a:effectLst/>
              <a:latin typeface="Palatino Linotype" panose="02040502050505030304" pitchFamily="18" charset="0"/>
            </a:endParaRPr>
          </a:p>
          <a:p>
            <a:pPr marL="285750" indent="-285750" algn="just">
              <a:buFont typeface="Arial" panose="020B0604020202020204" pitchFamily="34" charset="0"/>
              <a:buChar char="•"/>
            </a:pPr>
            <a:endParaRPr lang="en-US" sz="1800" b="0" dirty="0">
              <a:effectLst/>
              <a:latin typeface="Palatino Linotype" panose="02040502050505030304" pitchFamily="18" charset="0"/>
            </a:endParaRPr>
          </a:p>
          <a:p>
            <a:pPr marL="285750" indent="-285750" algn="just">
              <a:buFont typeface="Arial" panose="020B0604020202020204" pitchFamily="34" charset="0"/>
              <a:buChar char="•"/>
            </a:pPr>
            <a:r>
              <a:rPr lang="en-US" dirty="0">
                <a:latin typeface="Palatino Linotype" panose="02040502050505030304" pitchFamily="18" charset="0"/>
              </a:rPr>
              <a:t>Implementation intention, institutional capacity, organizational arrangement, technical capacity, and organizational awareness are the significant predictors of implementation behavior.</a:t>
            </a:r>
            <a:endParaRPr lang="en-US" dirty="0">
              <a:latin typeface="Palatino Linotype" panose="02040502050505030304" pitchFamily="18" charset="0"/>
            </a:endParaRPr>
          </a:p>
          <a:p>
            <a:pPr marL="285750" indent="-285750" algn="just">
              <a:buFont typeface="Arial" panose="020B0604020202020204" pitchFamily="34" charset="0"/>
              <a:buChar char="•"/>
            </a:pPr>
            <a:endParaRPr lang="en-US" dirty="0">
              <a:latin typeface="Palatino Linotype" panose="02040502050505030304" pitchFamily="18" charset="0"/>
            </a:endParaRPr>
          </a:p>
          <a:p>
            <a:pPr marL="285750" indent="-285750" algn="just">
              <a:buFont typeface="Arial" panose="020B0604020202020204" pitchFamily="34" charset="0"/>
              <a:buChar char="•"/>
            </a:pPr>
            <a:r>
              <a:rPr lang="en-US" dirty="0">
                <a:latin typeface="Palatino Linotype" panose="02040502050505030304" pitchFamily="18" charset="0"/>
              </a:rPr>
              <a:t>Year or open data experience, pressure from higher-level governments, public pressure, power distance, uncertainty avoidance, organizational awareness, organizational readiness, and institutional capacity are the moderator variables.</a:t>
            </a:r>
            <a:endParaRPr lang="fr-FR" sz="2400" b="1"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fld>
            <a:endParaRPr lang="fr-FR">
              <a:latin typeface="Palatino Linotype" panose="02040502050505030304" pitchFamily="18" charset="0"/>
            </a:endParaRPr>
          </a:p>
        </p:txBody>
      </p:sp>
      <p:pic>
        <p:nvPicPr>
          <p:cNvPr id="6"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001000" y="5710532"/>
            <a:ext cx="1143000" cy="11430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85800"/>
            <a:ext cx="8153400" cy="3323987"/>
          </a:xfrm>
          <a:prstGeom prst="rect">
            <a:avLst/>
          </a:prstGeom>
          <a:noFill/>
        </p:spPr>
        <p:txBody>
          <a:bodyPr wrap="square" rtlCol="0">
            <a:spAutoFit/>
          </a:bodyPr>
          <a:lstStyle/>
          <a:p>
            <a:r>
              <a:rPr lang="fr-FR" sz="2400" b="1" dirty="0">
                <a:latin typeface="Palatino Linotype" panose="02040502050505030304" pitchFamily="18" charset="0"/>
              </a:rPr>
              <a:t>Limitations and Future </a:t>
            </a:r>
            <a:r>
              <a:rPr lang="fr-FR" sz="2400" b="1" dirty="0" err="1">
                <a:latin typeface="Palatino Linotype" panose="02040502050505030304" pitchFamily="18" charset="0"/>
              </a:rPr>
              <a:t>Research</a:t>
            </a:r>
            <a:r>
              <a:rPr lang="fr-FR" sz="2400" b="1" dirty="0">
                <a:latin typeface="Palatino Linotype" panose="02040502050505030304" pitchFamily="18" charset="0"/>
              </a:rPr>
              <a:t> Directions</a:t>
            </a:r>
            <a:endParaRPr lang="fr-FR" sz="2400" b="1" dirty="0">
              <a:latin typeface="Palatino Linotype" panose="02040502050505030304" pitchFamily="18" charset="0"/>
            </a:endParaRPr>
          </a:p>
          <a:p>
            <a:endParaRPr lang="fr-FR" sz="2400" b="1" dirty="0">
              <a:latin typeface="Palatino Linotype" panose="02040502050505030304" pitchFamily="18" charset="0"/>
            </a:endParaRPr>
          </a:p>
          <a:p>
            <a:pPr marL="285750" indent="-285750" algn="just">
              <a:buFont typeface="Arial" panose="020B0604020202020204" pitchFamily="34" charset="0"/>
              <a:buChar char="•"/>
            </a:pPr>
            <a:r>
              <a:rPr lang="fr-FR" dirty="0" err="1">
                <a:latin typeface="Palatino Linotype" panose="02040502050505030304" pitchFamily="18" charset="0"/>
              </a:rPr>
              <a:t>Only</a:t>
            </a:r>
            <a:r>
              <a:rPr lang="fr-FR" dirty="0">
                <a:latin typeface="Palatino Linotype" panose="02040502050505030304" pitchFamily="18" charset="0"/>
              </a:rPr>
              <a:t> </a:t>
            </a:r>
            <a:r>
              <a:rPr lang="fr-FR" dirty="0" err="1">
                <a:latin typeface="Palatino Linotype" panose="02040502050505030304" pitchFamily="18" charset="0"/>
              </a:rPr>
              <a:t>Weight</a:t>
            </a:r>
            <a:r>
              <a:rPr lang="fr-FR" dirty="0">
                <a:latin typeface="Palatino Linotype" panose="02040502050505030304" pitchFamily="18" charset="0"/>
              </a:rPr>
              <a:t> </a:t>
            </a:r>
            <a:r>
              <a:rPr lang="fr-FR" dirty="0" err="1">
                <a:latin typeface="Palatino Linotype" panose="02040502050505030304" pitchFamily="18" charset="0"/>
              </a:rPr>
              <a:t>Analysis</a:t>
            </a:r>
            <a:r>
              <a:rPr lang="fr-FR" dirty="0">
                <a:latin typeface="Palatino Linotype" panose="02040502050505030304" pitchFamily="18" charset="0"/>
              </a:rPr>
              <a:t> </a:t>
            </a:r>
            <a:r>
              <a:rPr lang="fr-FR" dirty="0" err="1">
                <a:latin typeface="Palatino Linotype" panose="02040502050505030304" pitchFamily="18" charset="0"/>
              </a:rPr>
              <a:t>was</a:t>
            </a:r>
            <a:r>
              <a:rPr lang="fr-FR" dirty="0">
                <a:latin typeface="Palatino Linotype" panose="02040502050505030304" pitchFamily="18" charset="0"/>
              </a:rPr>
              <a:t> </a:t>
            </a:r>
            <a:r>
              <a:rPr lang="fr-FR" dirty="0" err="1">
                <a:latin typeface="Palatino Linotype" panose="02040502050505030304" pitchFamily="18" charset="0"/>
              </a:rPr>
              <a:t>performed</a:t>
            </a:r>
            <a:r>
              <a:rPr lang="fr-FR" dirty="0">
                <a:latin typeface="Palatino Linotype" panose="02040502050505030304" pitchFamily="18" charset="0"/>
              </a:rPr>
              <a:t>.</a:t>
            </a:r>
            <a:endParaRPr lang="fr-FR" dirty="0">
              <a:latin typeface="Palatino Linotype" panose="02040502050505030304" pitchFamily="18" charset="0"/>
            </a:endParaRPr>
          </a:p>
          <a:p>
            <a:pPr marL="285750" indent="-285750" algn="just">
              <a:buFont typeface="Arial" panose="020B0604020202020204" pitchFamily="34" charset="0"/>
              <a:buChar char="•"/>
            </a:pPr>
            <a:endParaRPr lang="fr-FR" dirty="0">
              <a:latin typeface="Palatino Linotype" panose="02040502050505030304" pitchFamily="18" charset="0"/>
            </a:endParaRPr>
          </a:p>
          <a:p>
            <a:pPr marL="285750" indent="-285750" algn="just">
              <a:buFont typeface="Arial" panose="020B0604020202020204" pitchFamily="34" charset="0"/>
              <a:buChar char="•"/>
            </a:pPr>
            <a:r>
              <a:rPr lang="fr-FR" dirty="0">
                <a:latin typeface="Palatino Linotype" panose="02040502050505030304" pitchFamily="18" charset="0"/>
              </a:rPr>
              <a:t>Meta-</a:t>
            </a:r>
            <a:r>
              <a:rPr lang="fr-FR" dirty="0" err="1">
                <a:latin typeface="Palatino Linotype" panose="02040502050505030304" pitchFamily="18" charset="0"/>
              </a:rPr>
              <a:t>Analysis</a:t>
            </a:r>
            <a:r>
              <a:rPr lang="fr-FR" dirty="0">
                <a:latin typeface="Palatino Linotype" panose="02040502050505030304" pitchFamily="18" charset="0"/>
              </a:rPr>
              <a:t> on </a:t>
            </a:r>
            <a:r>
              <a:rPr lang="en-US" dirty="0">
                <a:latin typeface="Palatino Linotype" panose="02040502050505030304" pitchFamily="18" charset="0"/>
              </a:rPr>
              <a:t>zero-order random correlations</a:t>
            </a:r>
            <a:r>
              <a:rPr lang="fr-FR" dirty="0">
                <a:latin typeface="Palatino Linotype" panose="02040502050505030304" pitchFamily="18" charset="0"/>
              </a:rPr>
              <a:t> </a:t>
            </a:r>
            <a:r>
              <a:rPr lang="fr-FR" dirty="0" err="1">
                <a:latin typeface="Palatino Linotype" panose="02040502050505030304" pitchFamily="18" charset="0"/>
              </a:rPr>
              <a:t>is</a:t>
            </a:r>
            <a:r>
              <a:rPr lang="fr-FR" dirty="0">
                <a:latin typeface="Palatino Linotype" panose="02040502050505030304" pitchFamily="18" charset="0"/>
              </a:rPr>
              <a:t> to </a:t>
            </a:r>
            <a:r>
              <a:rPr lang="fr-FR" dirty="0" err="1">
                <a:latin typeface="Palatino Linotype" panose="02040502050505030304" pitchFamily="18" charset="0"/>
              </a:rPr>
              <a:t>be</a:t>
            </a:r>
            <a:r>
              <a:rPr lang="fr-FR" dirty="0">
                <a:latin typeface="Palatino Linotype" panose="02040502050505030304" pitchFamily="18" charset="0"/>
              </a:rPr>
              <a:t> </a:t>
            </a:r>
            <a:r>
              <a:rPr lang="fr-FR" dirty="0" err="1">
                <a:latin typeface="Palatino Linotype" panose="02040502050505030304" pitchFamily="18" charset="0"/>
              </a:rPr>
              <a:t>performed</a:t>
            </a:r>
            <a:r>
              <a:rPr lang="fr-FR" dirty="0">
                <a:latin typeface="Palatino Linotype" panose="02040502050505030304" pitchFamily="18" charset="0"/>
              </a:rPr>
              <a:t>.</a:t>
            </a:r>
            <a:endParaRPr lang="fr-FR" dirty="0">
              <a:latin typeface="Palatino Linotype" panose="02040502050505030304" pitchFamily="18" charset="0"/>
            </a:endParaRPr>
          </a:p>
          <a:p>
            <a:pPr marL="285750" indent="-285750" algn="just">
              <a:buFont typeface="Arial" panose="020B0604020202020204" pitchFamily="34" charset="0"/>
              <a:buChar char="•"/>
            </a:pPr>
            <a:endParaRPr lang="fr-FR" dirty="0">
              <a:latin typeface="Palatino Linotype" panose="02040502050505030304" pitchFamily="18" charset="0"/>
            </a:endParaRPr>
          </a:p>
          <a:p>
            <a:pPr marL="285750" indent="-285750" algn="just">
              <a:buFont typeface="Arial" panose="020B0604020202020204" pitchFamily="34" charset="0"/>
              <a:buChar char="•"/>
            </a:pPr>
            <a:r>
              <a:rPr lang="fr-FR" dirty="0">
                <a:latin typeface="Palatino Linotype" panose="02040502050505030304" pitchFamily="18" charset="0"/>
              </a:rPr>
              <a:t>No longitudinal </a:t>
            </a:r>
            <a:r>
              <a:rPr lang="fr-FR" dirty="0" err="1">
                <a:latin typeface="Palatino Linotype" panose="02040502050505030304" pitchFamily="18" charset="0"/>
              </a:rPr>
              <a:t>study</a:t>
            </a:r>
            <a:r>
              <a:rPr lang="fr-FR" dirty="0">
                <a:latin typeface="Palatino Linotype" panose="02040502050505030304" pitchFamily="18" charset="0"/>
              </a:rPr>
              <a:t> </a:t>
            </a:r>
            <a:r>
              <a:rPr lang="fr-FR" dirty="0" err="1">
                <a:latin typeface="Palatino Linotype" panose="02040502050505030304" pitchFamily="18" charset="0"/>
              </a:rPr>
              <a:t>exists</a:t>
            </a:r>
            <a:r>
              <a:rPr lang="fr-FR" dirty="0">
                <a:latin typeface="Palatino Linotype" panose="02040502050505030304" pitchFamily="18" charset="0"/>
              </a:rPr>
              <a:t> in OGD adoption </a:t>
            </a:r>
            <a:r>
              <a:rPr lang="fr-FR" dirty="0" err="1">
                <a:latin typeface="Palatino Linotype" panose="02040502050505030304" pitchFamily="18" charset="0"/>
              </a:rPr>
              <a:t>literature</a:t>
            </a:r>
            <a:r>
              <a:rPr lang="fr-FR" dirty="0">
                <a:latin typeface="Palatino Linotype" panose="02040502050505030304" pitchFamily="18" charset="0"/>
              </a:rPr>
              <a:t>.</a:t>
            </a:r>
            <a:endParaRPr lang="fr-FR" dirty="0">
              <a:latin typeface="Palatino Linotype" panose="02040502050505030304" pitchFamily="18" charset="0"/>
            </a:endParaRPr>
          </a:p>
          <a:p>
            <a:pPr marL="285750" indent="-285750" algn="just">
              <a:buFont typeface="Arial" panose="020B0604020202020204" pitchFamily="34" charset="0"/>
              <a:buChar char="•"/>
            </a:pPr>
            <a:endParaRPr lang="fr-FR" dirty="0">
              <a:latin typeface="Palatino Linotype" panose="02040502050505030304" pitchFamily="18" charset="0"/>
            </a:endParaRPr>
          </a:p>
          <a:p>
            <a:pPr marL="285750" indent="-285750" algn="just">
              <a:buFont typeface="Arial" panose="020B0604020202020204" pitchFamily="34" charset="0"/>
              <a:buChar char="•"/>
            </a:pPr>
            <a:r>
              <a:rPr lang="fr-FR" dirty="0" err="1">
                <a:latin typeface="Palatino Linotype" panose="02040502050505030304" pitchFamily="18" charset="0"/>
              </a:rPr>
              <a:t>Some</a:t>
            </a:r>
            <a:r>
              <a:rPr lang="fr-FR" dirty="0">
                <a:latin typeface="Palatino Linotype" panose="02040502050505030304" pitchFamily="18" charset="0"/>
              </a:rPr>
              <a:t> </a:t>
            </a:r>
            <a:r>
              <a:rPr lang="fr-FR" dirty="0" err="1">
                <a:latin typeface="Palatino Linotype" panose="02040502050505030304" pitchFamily="18" charset="0"/>
              </a:rPr>
              <a:t>other</a:t>
            </a:r>
            <a:r>
              <a:rPr lang="fr-FR" dirty="0">
                <a:latin typeface="Palatino Linotype" panose="02040502050505030304" pitchFamily="18" charset="0"/>
              </a:rPr>
              <a:t> </a:t>
            </a:r>
            <a:r>
              <a:rPr lang="fr-FR" dirty="0" err="1">
                <a:latin typeface="Palatino Linotype" panose="02040502050505030304" pitchFamily="18" charset="0"/>
              </a:rPr>
              <a:t>models</a:t>
            </a:r>
            <a:r>
              <a:rPr lang="fr-FR" dirty="0">
                <a:latin typeface="Palatino Linotype" panose="02040502050505030304" pitchFamily="18" charset="0"/>
              </a:rPr>
              <a:t>, </a:t>
            </a:r>
            <a:r>
              <a:rPr lang="fr-FR" dirty="0" err="1">
                <a:latin typeface="Palatino Linotype" panose="02040502050505030304" pitchFamily="18" charset="0"/>
              </a:rPr>
              <a:t>which</a:t>
            </a:r>
            <a:r>
              <a:rPr lang="fr-FR" dirty="0">
                <a:latin typeface="Palatino Linotype" panose="02040502050505030304" pitchFamily="18" charset="0"/>
              </a:rPr>
              <a:t> </a:t>
            </a:r>
            <a:r>
              <a:rPr lang="fr-FR" dirty="0" err="1">
                <a:latin typeface="Palatino Linotype" panose="02040502050505030304" pitchFamily="18" charset="0"/>
              </a:rPr>
              <a:t>were</a:t>
            </a:r>
            <a:r>
              <a:rPr lang="fr-FR" dirty="0">
                <a:latin typeface="Palatino Linotype" panose="02040502050505030304" pitchFamily="18" charset="0"/>
              </a:rPr>
              <a:t> </a:t>
            </a:r>
            <a:r>
              <a:rPr lang="fr-FR" dirty="0" err="1">
                <a:latin typeface="Palatino Linotype" panose="02040502050505030304" pitchFamily="18" charset="0"/>
              </a:rPr>
              <a:t>only</a:t>
            </a:r>
            <a:r>
              <a:rPr lang="fr-FR" dirty="0">
                <a:latin typeface="Palatino Linotype" panose="02040502050505030304" pitchFamily="18" charset="0"/>
              </a:rPr>
              <a:t> </a:t>
            </a:r>
            <a:r>
              <a:rPr lang="fr-FR" dirty="0" err="1">
                <a:latin typeface="Palatino Linotype" panose="02040502050505030304" pitchFamily="18" charset="0"/>
              </a:rPr>
              <a:t>presented</a:t>
            </a:r>
            <a:r>
              <a:rPr lang="fr-FR" dirty="0">
                <a:latin typeface="Palatino Linotype" panose="02040502050505030304" pitchFamily="18" charset="0"/>
              </a:rPr>
              <a:t> and not </a:t>
            </a:r>
            <a:r>
              <a:rPr lang="fr-FR" dirty="0" err="1">
                <a:latin typeface="Palatino Linotype" panose="02040502050505030304" pitchFamily="18" charset="0"/>
              </a:rPr>
              <a:t>empirically</a:t>
            </a:r>
            <a:r>
              <a:rPr lang="fr-FR" dirty="0">
                <a:latin typeface="Palatino Linotype" panose="02040502050505030304" pitchFamily="18" charset="0"/>
              </a:rPr>
              <a:t> </a:t>
            </a:r>
            <a:r>
              <a:rPr lang="fr-FR" dirty="0" err="1">
                <a:latin typeface="Palatino Linotype" panose="02040502050505030304" pitchFamily="18" charset="0"/>
              </a:rPr>
              <a:t>investigated</a:t>
            </a:r>
            <a:r>
              <a:rPr lang="fr-FR" dirty="0">
                <a:latin typeface="Palatino Linotype" panose="02040502050505030304" pitchFamily="18" charset="0"/>
              </a:rPr>
              <a:t>, are not </a:t>
            </a:r>
            <a:r>
              <a:rPr lang="fr-FR" dirty="0" err="1">
                <a:latin typeface="Palatino Linotype" panose="02040502050505030304" pitchFamily="18" charset="0"/>
              </a:rPr>
              <a:t>included</a:t>
            </a:r>
            <a:r>
              <a:rPr lang="fr-FR" dirty="0">
                <a:latin typeface="Palatino Linotype" panose="02040502050505030304" pitchFamily="18" charset="0"/>
              </a:rPr>
              <a:t> in the </a:t>
            </a:r>
            <a:r>
              <a:rPr lang="fr-FR" dirty="0" err="1">
                <a:latin typeface="Palatino Linotype" panose="02040502050505030304" pitchFamily="18" charset="0"/>
              </a:rPr>
              <a:t>current</a:t>
            </a:r>
            <a:r>
              <a:rPr lang="fr-FR" dirty="0">
                <a:latin typeface="Palatino Linotype" panose="02040502050505030304" pitchFamily="18" charset="0"/>
              </a:rPr>
              <a:t> </a:t>
            </a:r>
            <a:r>
              <a:rPr lang="fr-FR" dirty="0" err="1">
                <a:latin typeface="Palatino Linotype" panose="02040502050505030304" pitchFamily="18" charset="0"/>
              </a:rPr>
              <a:t>study</a:t>
            </a:r>
            <a:r>
              <a:rPr lang="fr-FR" dirty="0">
                <a:latin typeface="Palatino Linotype" panose="02040502050505030304" pitchFamily="18" charset="0"/>
              </a:rPr>
              <a:t> </a:t>
            </a:r>
            <a:r>
              <a:rPr lang="fr-FR" dirty="0" err="1">
                <a:latin typeface="Palatino Linotype" panose="02040502050505030304" pitchFamily="18" charset="0"/>
              </a:rPr>
              <a:t>such</a:t>
            </a:r>
            <a:r>
              <a:rPr lang="fr-FR" dirty="0">
                <a:latin typeface="Palatino Linotype" panose="02040502050505030304" pitchFamily="18" charset="0"/>
              </a:rPr>
              <a:t> as </a:t>
            </a:r>
            <a:r>
              <a:rPr lang="en-MY" sz="1800" dirty="0">
                <a:solidFill>
                  <a:srgbClr val="000000"/>
                </a:solidFill>
                <a:effectLst/>
                <a:latin typeface="Palatino Linotype" panose="02040502050505030304" pitchFamily="18" charset="0"/>
                <a:ea typeface="Times New Roman" panose="02020603050405020304" pitchFamily="18" charset="0"/>
              </a:rPr>
              <a:t>(</a:t>
            </a:r>
            <a:r>
              <a:rPr lang="en-MY" sz="1800" u="none" strike="noStrike"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hlinkClick r:id="rId1" tooltip="Hossain, 2015 #1982" action="ppaction://hlinkfile"/>
              </a:rPr>
              <a:t>Hossain and Chan, 2015</a:t>
            </a:r>
            <a:r>
              <a:rPr lang="en-MY" sz="1800" dirty="0">
                <a:solidFill>
                  <a:srgbClr val="000000"/>
                </a:solidFill>
                <a:effectLst/>
                <a:latin typeface="Palatino Linotype" panose="02040502050505030304" pitchFamily="18" charset="0"/>
                <a:ea typeface="Times New Roman" panose="02020603050405020304" pitchFamily="18" charset="0"/>
              </a:rPr>
              <a:t>) and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t>
            </a:r>
            <a:r>
              <a:rPr lang="en-US" dirty="0">
                <a:solidFill>
                  <a:srgbClr val="0070C0"/>
                </a:solidFill>
                <a:latin typeface="Palatino Linotype" panose="02040502050505030304" pitchFamily="18" charset="0"/>
                <a:cs typeface="Times New Roman" panose="02020603050405020304" pitchFamily="18" charset="0"/>
              </a:rPr>
              <a:t>Khurshid et al., 2020</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t>
            </a:r>
            <a:r>
              <a:rPr lang="fr-FR" dirty="0">
                <a:latin typeface="Palatino Linotype" panose="02040502050505030304" pitchFamily="18" charset="0"/>
              </a:rPr>
              <a:t>.</a:t>
            </a:r>
            <a:endParaRPr lang="fr-FR"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fld>
            <a:endParaRPr lang="fr-FR">
              <a:latin typeface="Palatino Linotype" panose="02040502050505030304" pitchFamily="18" charset="0"/>
            </a:endParaRPr>
          </a:p>
        </p:txBody>
      </p:sp>
      <p:sp>
        <p:nvSpPr>
          <p:cNvPr id="7" name="TextBox 6"/>
          <p:cNvSpPr txBox="1"/>
          <p:nvPr/>
        </p:nvSpPr>
        <p:spPr>
          <a:xfrm>
            <a:off x="609600" y="4142938"/>
            <a:ext cx="8153400" cy="1569660"/>
          </a:xfrm>
          <a:prstGeom prst="rect">
            <a:avLst/>
          </a:prstGeom>
          <a:noFill/>
        </p:spPr>
        <p:txBody>
          <a:bodyPr wrap="square" rtlCol="0">
            <a:spAutoFit/>
          </a:bodyPr>
          <a:lstStyle/>
          <a:p>
            <a:r>
              <a:rPr lang="fr-FR" sz="2400" b="1" dirty="0">
                <a:latin typeface="Palatino Linotype" panose="02040502050505030304" pitchFamily="18" charset="0"/>
              </a:rPr>
              <a:t>Conclusions</a:t>
            </a:r>
            <a:endParaRPr lang="fr-FR" sz="2400" b="1" dirty="0">
              <a:latin typeface="Palatino Linotype" panose="02040502050505030304" pitchFamily="18" charset="0"/>
            </a:endParaRPr>
          </a:p>
          <a:p>
            <a:pPr algn="l"/>
            <a:endParaRPr lang="en-US" dirty="0">
              <a:latin typeface="Palatino Linotype" panose="02040502050505030304" pitchFamily="18" charset="0"/>
            </a:endParaRPr>
          </a:p>
          <a:p>
            <a:pPr algn="just"/>
            <a:r>
              <a:rPr lang="en-US" dirty="0">
                <a:latin typeface="Palatino Linotype" panose="02040502050505030304" pitchFamily="18" charset="0"/>
              </a:rPr>
              <a:t>This OGD research allowed the researchers to identify the theoretical gaps in the existing knowledge and would suggest the further lines of research in this area about the possible pattern of constructs and their overall performance.</a:t>
            </a:r>
            <a:endParaRPr lang="fr-FR" dirty="0">
              <a:latin typeface="Palatino Linotype" panose="02040502050505030304"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00" y="5710532"/>
            <a:ext cx="1143000" cy="1143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970786"/>
            <a:ext cx="7924800" cy="5631180"/>
          </a:xfrm>
          <a:prstGeom prst="rect">
            <a:avLst/>
          </a:prstGeom>
          <a:noFill/>
        </p:spPr>
        <p:txBody>
          <a:bodyPr wrap="square" rtlCol="0">
            <a:spAutoFit/>
          </a:bodyPr>
          <a:lstStyle/>
          <a:p>
            <a:r>
              <a:rPr lang="fr-FR" b="1" dirty="0">
                <a:latin typeface="Palatino Linotype" panose="02040502050505030304" pitchFamily="18" charset="0"/>
              </a:rPr>
              <a:t>Abstract:</a:t>
            </a:r>
            <a:endParaRPr lang="fr-FR" dirty="0">
              <a:latin typeface="Palatino Linotype" panose="02040502050505030304" pitchFamily="18" charset="0"/>
            </a:endParaRPr>
          </a:p>
          <a:p>
            <a:pPr algn="just">
              <a:buClrTx/>
              <a:buSzTx/>
              <a:buFontTx/>
            </a:pPr>
            <a:r>
              <a:rPr lang="en-US" sz="1600" dirty="0">
                <a:latin typeface="Palatino Linotype" panose="02040502050505030304" pitchFamily="18" charset="0"/>
              </a:rPr>
              <a:t>Open Government Data (OGD) is catalyzed with advances in electronic government, digital technologies, and citizen’s sense of ownership over the last decade. Earlier OGD studies has applied different theoretical bases to explore organization’s behavior to adopt or implement OGD but has also produced uneven results. This study combines various theoretical bases and conducts weight and meta-analysis in OGD research. Further, an interconnected model of existing factors impacting OGD adoption or implementation is portrayed by synthesizing empirical results in OGD studies. Inconsistencies in the level of effect and significance among several factors within empirical OGD studies at organizational level (represented by decision-makers) provide the basis for conducting a weight and meta-analysis. Therefore, the main purpose of this study is to carry out weight and meta-analysis of all factors for confirming their overall influence on adoption or implementation of OGD. The results of this study suggest that organizational capacity, external pressures, and organizational readiness are found to be significant factors of adoption behavior. While implementation intention, organizational arrangement, technical capacity, and organizational awareness are the significant factors of implementation behavior of OGD. The recommendations drawn from this research would help to decide if and when to use such antecedents for predicting adoption and implementation of OGD. </a:t>
            </a:r>
            <a:endParaRPr lang="en-US" sz="1600" dirty="0">
              <a:latin typeface="Palatino Linotype" panose="02040502050505030304" pitchFamily="18" charset="0"/>
            </a:endParaRPr>
          </a:p>
          <a:p>
            <a:endParaRPr lang="fr-FR" dirty="0">
              <a:latin typeface="Palatino Linotype" panose="02040502050505030304" pitchFamily="18" charset="0"/>
            </a:endParaRPr>
          </a:p>
          <a:p>
            <a:r>
              <a:rPr lang="fr-FR" b="1" dirty="0">
                <a:latin typeface="Palatino Linotype" panose="02040502050505030304" pitchFamily="18" charset="0"/>
              </a:rPr>
              <a:t>Keywords: </a:t>
            </a:r>
            <a:r>
              <a:rPr lang="en-US" dirty="0">
                <a:latin typeface="Palatino Linotype" panose="02040502050505030304" pitchFamily="18" charset="0"/>
              </a:rPr>
              <a:t>Open Data; Open Government Data; Adoption; Implementation; Public Sector Organizations</a:t>
            </a:r>
            <a:endParaRPr lang="fr-FR" b="1"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fld>
            <a:endParaRPr lang="fr-FR">
              <a:latin typeface="Palatino Linotype" panose="02040502050505030304" pitchFamily="18" charset="0"/>
            </a:endParaRPr>
          </a:p>
        </p:txBody>
      </p:sp>
      <p:pic>
        <p:nvPicPr>
          <p:cNvPr id="6"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001000" y="5715000"/>
            <a:ext cx="1143000" cy="1143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85800"/>
            <a:ext cx="8153400" cy="5509200"/>
          </a:xfrm>
          <a:prstGeom prst="rect">
            <a:avLst/>
          </a:prstGeom>
          <a:noFill/>
        </p:spPr>
        <p:txBody>
          <a:bodyPr wrap="square" rtlCol="0">
            <a:spAutoFit/>
          </a:bodyPr>
          <a:lstStyle/>
          <a:p>
            <a:r>
              <a:rPr lang="fr-FR" sz="2400" b="1" dirty="0">
                <a:latin typeface="Palatino Linotype" panose="02040502050505030304" pitchFamily="18" charset="0"/>
              </a:rPr>
              <a:t>Introduction</a:t>
            </a:r>
            <a:endParaRPr lang="fr-FR" sz="2400" b="1" dirty="0">
              <a:latin typeface="Palatino Linotype" panose="02040502050505030304" pitchFamily="18" charset="0"/>
            </a:endParaRPr>
          </a:p>
          <a:p>
            <a:endParaRPr lang="fr-FR" sz="2400" b="1" dirty="0">
              <a:latin typeface="Palatino Linotype" panose="02040502050505030304" pitchFamily="18" charset="0"/>
            </a:endParaRPr>
          </a:p>
          <a:p>
            <a:pPr marL="285750" indent="-285750" algn="just">
              <a:buFont typeface="Arial" panose="020B0604020202020204" pitchFamily="34" charset="0"/>
              <a:buChar char="•"/>
            </a:pPr>
            <a:r>
              <a:rPr lang="en-MY" dirty="0">
                <a:latin typeface="Palatino Linotype" panose="02040502050505030304" pitchFamily="18" charset="0"/>
              </a:rPr>
              <a:t>“Open government data refer to making any public sector data and information available in formats and ways that enable free access, use and distribution and facilitate exploitation.”</a:t>
            </a:r>
            <a:r>
              <a:rPr lang="en-MY" dirty="0">
                <a:solidFill>
                  <a:srgbClr val="000000"/>
                </a:solidFill>
                <a:effectLst/>
                <a:latin typeface="Palatino Linotype" panose="02040502050505030304" pitchFamily="18" charset="0"/>
                <a:ea typeface="Times New Roman" panose="02020603050405020304" pitchFamily="18" charset="0"/>
              </a:rPr>
              <a:t> (</a:t>
            </a:r>
            <a:r>
              <a:rPr lang="en-MY" u="none" strike="noStrike"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hlinkClick r:id="rId1" tooltip="Wirtz, 2016 #629" action="ppaction://hlinkfile"/>
              </a:rPr>
              <a:t>Wirtz</a:t>
            </a:r>
            <a:r>
              <a:rPr lang="en-MY" i="1" u="none" strike="noStrike"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hlinkClick r:id="rId1" tooltip="Wirtz, 2016 #629" action="ppaction://hlinkfile"/>
              </a:rPr>
              <a:t> et al.</a:t>
            </a:r>
            <a:r>
              <a:rPr lang="en-MY" u="none" strike="noStrike"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hlinkClick r:id="rId1" tooltip="Wirtz, 2016 #629" action="ppaction://hlinkfile"/>
              </a:rPr>
              <a:t>, 2016</a:t>
            </a:r>
            <a:r>
              <a:rPr lang="en-MY" dirty="0">
                <a:solidFill>
                  <a:srgbClr val="000000"/>
                </a:solidFill>
                <a:effectLst/>
                <a:latin typeface="Palatino Linotype" panose="02040502050505030304" pitchFamily="18" charset="0"/>
                <a:ea typeface="Times New Roman" panose="02020603050405020304" pitchFamily="18" charset="0"/>
              </a:rPr>
              <a:t>)</a:t>
            </a:r>
            <a:endParaRPr lang="en-MY" dirty="0">
              <a:solidFill>
                <a:srgbClr val="000000"/>
              </a:solidFill>
              <a:effectLst/>
              <a:latin typeface="Palatino Linotype" panose="02040502050505030304" pitchFamily="18" charset="0"/>
              <a:ea typeface="Times New Roman" panose="02020603050405020304" pitchFamily="18" charset="0"/>
            </a:endParaRPr>
          </a:p>
          <a:p>
            <a:pPr marL="285750" indent="-285750" algn="just">
              <a:buFont typeface="Arial" panose="020B0604020202020204" pitchFamily="34" charset="0"/>
              <a:buChar char="•"/>
            </a:pPr>
            <a:endParaRPr lang="en-MY" dirty="0">
              <a:latin typeface="Palatino Linotype" panose="02040502050505030304" pitchFamily="18" charset="0"/>
            </a:endParaRPr>
          </a:p>
          <a:p>
            <a:pPr marL="285750" indent="-285750" algn="just">
              <a:buFont typeface="Arial" panose="020B0604020202020204" pitchFamily="34" charset="0"/>
              <a:buChar char="•"/>
            </a:pPr>
            <a:r>
              <a:rPr lang="en-MY" dirty="0">
                <a:latin typeface="Palatino Linotype" panose="02040502050505030304" pitchFamily="18" charset="0"/>
              </a:rPr>
              <a:t>OGD improvs economic growth, transparency, and accountability in organizations </a:t>
            </a:r>
            <a:r>
              <a:rPr lang="en-MY" dirty="0">
                <a:effectLst/>
                <a:latin typeface="Palatino Linotype" panose="02040502050505030304" pitchFamily="18" charset="0"/>
                <a:ea typeface="Calibri" panose="020F0502020204030204" pitchFamily="34" charset="0"/>
              </a:rPr>
              <a:t>(</a:t>
            </a:r>
            <a:r>
              <a:rPr lang="en-MY" u="none" strike="noStrike" dirty="0">
                <a:solidFill>
                  <a:srgbClr val="0000FF"/>
                </a:solidFill>
                <a:effectLst/>
                <a:latin typeface="Palatino Linotype" panose="02040502050505030304" pitchFamily="18" charset="0"/>
                <a:ea typeface="Calibri" panose="020F0502020204030204" pitchFamily="34" charset="0"/>
                <a:cs typeface="Times New Roman" panose="02020603050405020304" pitchFamily="18" charset="0"/>
                <a:hlinkClick r:id="rId2" tooltip="Wang, 2019 #2014" action="ppaction://hlinkfile"/>
              </a:rPr>
              <a:t>Wang and Shepherd, 2019</a:t>
            </a:r>
            <a:r>
              <a:rPr lang="en-MY" dirty="0">
                <a:effectLst/>
                <a:latin typeface="Palatino Linotype" panose="02040502050505030304" pitchFamily="18" charset="0"/>
                <a:ea typeface="Calibri" panose="020F0502020204030204" pitchFamily="34" charset="0"/>
              </a:rPr>
              <a:t>).</a:t>
            </a:r>
            <a:endParaRPr lang="en-MY" dirty="0">
              <a:effectLst/>
              <a:latin typeface="Palatino Linotype" panose="02040502050505030304" pitchFamily="18" charset="0"/>
              <a:ea typeface="Calibri" panose="020F0502020204030204" pitchFamily="34" charset="0"/>
            </a:endParaRPr>
          </a:p>
          <a:p>
            <a:pPr marL="285750" indent="-285750" algn="just">
              <a:buFont typeface="Arial" panose="020B0604020202020204" pitchFamily="34" charset="0"/>
              <a:buChar char="•"/>
            </a:pPr>
            <a:endParaRPr lang="en-MY" dirty="0">
              <a:effectLst/>
              <a:latin typeface="Palatino Linotype" panose="02040502050505030304" pitchFamily="18" charset="0"/>
              <a:ea typeface="Calibri" panose="020F0502020204030204" pitchFamily="34" charset="0"/>
            </a:endParaRPr>
          </a:p>
          <a:p>
            <a:pPr marL="285750" indent="-285750" algn="just">
              <a:buFont typeface="Arial" panose="020B0604020202020204" pitchFamily="34" charset="0"/>
              <a:buChar char="•"/>
            </a:pPr>
            <a:r>
              <a:rPr lang="en-MY" dirty="0">
                <a:latin typeface="Palatino Linotype" panose="02040502050505030304" pitchFamily="18" charset="0"/>
              </a:rPr>
              <a:t>It increases participation, collaboration, decision-making and policy development </a:t>
            </a:r>
            <a:r>
              <a:rPr lang="en-MY" dirty="0">
                <a:effectLst/>
                <a:latin typeface="Palatino Linotype" panose="02040502050505030304" pitchFamily="18" charset="0"/>
                <a:ea typeface="Calibri" panose="020F0502020204030204" pitchFamily="34" charset="0"/>
              </a:rPr>
              <a:t>(</a:t>
            </a:r>
            <a:r>
              <a:rPr lang="en-MY" u="none" strike="noStrike" dirty="0">
                <a:solidFill>
                  <a:srgbClr val="0000FF"/>
                </a:solidFill>
                <a:effectLst/>
                <a:latin typeface="Palatino Linotype" panose="02040502050505030304" pitchFamily="18" charset="0"/>
                <a:ea typeface="Calibri" panose="020F0502020204030204" pitchFamily="34" charset="0"/>
                <a:cs typeface="Times New Roman" panose="02020603050405020304" pitchFamily="18" charset="0"/>
                <a:hlinkClick r:id="rId3" tooltip="Kleiman, 2020 #2346" action="ppaction://hlinkfile"/>
              </a:rPr>
              <a:t>Kleiman</a:t>
            </a:r>
            <a:r>
              <a:rPr lang="en-MY" i="1" u="none" strike="noStrike" dirty="0">
                <a:solidFill>
                  <a:srgbClr val="0000FF"/>
                </a:solidFill>
                <a:effectLst/>
                <a:latin typeface="Palatino Linotype" panose="02040502050505030304" pitchFamily="18" charset="0"/>
                <a:ea typeface="Calibri" panose="020F0502020204030204" pitchFamily="34" charset="0"/>
                <a:cs typeface="Times New Roman" panose="02020603050405020304" pitchFamily="18" charset="0"/>
                <a:hlinkClick r:id="rId3" tooltip="Kleiman, 2020 #2346" action="ppaction://hlinkfile"/>
              </a:rPr>
              <a:t> et al.</a:t>
            </a:r>
            <a:r>
              <a:rPr lang="en-MY" u="none" strike="noStrike" dirty="0">
                <a:solidFill>
                  <a:srgbClr val="0000FF"/>
                </a:solidFill>
                <a:effectLst/>
                <a:latin typeface="Palatino Linotype" panose="02040502050505030304" pitchFamily="18" charset="0"/>
                <a:ea typeface="Calibri" panose="020F0502020204030204" pitchFamily="34" charset="0"/>
                <a:cs typeface="Times New Roman" panose="02020603050405020304" pitchFamily="18" charset="0"/>
                <a:hlinkClick r:id="rId3" tooltip="Kleiman, 2020 #2346" action="ppaction://hlinkfile"/>
              </a:rPr>
              <a:t>, </a:t>
            </a:r>
            <a:r>
              <a:rPr lang="en-MY" u="none" strike="noStrike" dirty="0" err="1">
                <a:solidFill>
                  <a:srgbClr val="0000FF"/>
                </a:solidFill>
                <a:effectLst/>
                <a:latin typeface="Palatino Linotype" panose="02040502050505030304" pitchFamily="18" charset="0"/>
                <a:ea typeface="Calibri" panose="020F0502020204030204" pitchFamily="34" charset="0"/>
                <a:cs typeface="Times New Roman" panose="02020603050405020304" pitchFamily="18" charset="0"/>
                <a:hlinkClick r:id="rId3" tooltip="Kleiman, 2020 #2346" action="ppaction://hlinkfile"/>
              </a:rPr>
              <a:t>2020a</a:t>
            </a:r>
            <a:r>
              <a:rPr lang="en-MY" dirty="0">
                <a:effectLst/>
                <a:latin typeface="Palatino Linotype" panose="02040502050505030304" pitchFamily="18" charset="0"/>
                <a:ea typeface="Calibri" panose="020F0502020204030204" pitchFamily="34" charset="0"/>
              </a:rPr>
              <a:t>). </a:t>
            </a:r>
            <a:endParaRPr lang="en-MY" dirty="0">
              <a:effectLst/>
              <a:latin typeface="Palatino Linotype" panose="02040502050505030304" pitchFamily="18" charset="0"/>
              <a:ea typeface="Calibri" panose="020F0502020204030204" pitchFamily="34" charset="0"/>
            </a:endParaRPr>
          </a:p>
          <a:p>
            <a:pPr marL="285750" indent="-285750" algn="just">
              <a:buFont typeface="Arial" panose="020B0604020202020204" pitchFamily="34" charset="0"/>
              <a:buChar char="•"/>
            </a:pPr>
            <a:endParaRPr lang="en-MY" dirty="0">
              <a:latin typeface="Palatino Linotype" panose="02040502050505030304" pitchFamily="18" charset="0"/>
            </a:endParaRPr>
          </a:p>
          <a:p>
            <a:pPr marL="285750" indent="-285750" algn="just">
              <a:buFont typeface="Arial" panose="020B0604020202020204" pitchFamily="34" charset="0"/>
              <a:buChar char="•"/>
            </a:pPr>
            <a:r>
              <a:rPr lang="en-MY" dirty="0">
                <a:latin typeface="Palatino Linotype" panose="02040502050505030304" pitchFamily="18" charset="0"/>
              </a:rPr>
              <a:t>OGD is still at infancy stage. </a:t>
            </a:r>
            <a:endParaRPr lang="en-MY" dirty="0">
              <a:latin typeface="Palatino Linotype" panose="02040502050505030304" pitchFamily="18" charset="0"/>
            </a:endParaRPr>
          </a:p>
          <a:p>
            <a:pPr marL="285750" indent="-285750" algn="just">
              <a:buFont typeface="Arial" panose="020B0604020202020204" pitchFamily="34" charset="0"/>
              <a:buChar char="•"/>
            </a:pPr>
            <a:endParaRPr lang="en-MY" dirty="0">
              <a:latin typeface="Palatino Linotype" panose="02040502050505030304" pitchFamily="18" charset="0"/>
            </a:endParaRPr>
          </a:p>
          <a:p>
            <a:pPr marL="285750" indent="-285750" algn="just">
              <a:buFont typeface="Arial" panose="020B0604020202020204" pitchFamily="34" charset="0"/>
              <a:buChar char="•"/>
            </a:pPr>
            <a:r>
              <a:rPr lang="en-MY" dirty="0">
                <a:latin typeface="Palatino Linotype" panose="02040502050505030304" pitchFamily="18" charset="0"/>
              </a:rPr>
              <a:t>Scholarly literature on OGD is emerging but not matured yet. </a:t>
            </a:r>
            <a:endParaRPr lang="en-MY" dirty="0">
              <a:latin typeface="Palatino Linotype" panose="02040502050505030304" pitchFamily="18" charset="0"/>
            </a:endParaRPr>
          </a:p>
          <a:p>
            <a:pPr marL="285750" indent="-285750" algn="just">
              <a:buFont typeface="Arial" panose="020B0604020202020204" pitchFamily="34" charset="0"/>
              <a:buChar char="•"/>
            </a:pPr>
            <a:endParaRPr lang="en-MY" dirty="0">
              <a:latin typeface="Palatino Linotype" panose="02040502050505030304" pitchFamily="18" charset="0"/>
            </a:endParaRPr>
          </a:p>
          <a:p>
            <a:pPr marL="285750" indent="-285750" algn="just">
              <a:buFont typeface="Arial" panose="020B0604020202020204" pitchFamily="34" charset="0"/>
              <a:buChar char="•"/>
            </a:pPr>
            <a:r>
              <a:rPr lang="en-US" dirty="0">
                <a:latin typeface="Palatino Linotype" panose="02040502050505030304" pitchFamily="18" charset="0"/>
              </a:rPr>
              <a:t>Despite the significant benefits of OGD to date</a:t>
            </a:r>
            <a:r>
              <a:rPr lang="en-MY" dirty="0">
                <a:latin typeface="Palatino Linotype" panose="02040502050505030304" pitchFamily="18" charset="0"/>
              </a:rPr>
              <a:t>, </a:t>
            </a:r>
            <a:r>
              <a:rPr lang="en-US" dirty="0">
                <a:latin typeface="Palatino Linotype" panose="02040502050505030304" pitchFamily="18" charset="0"/>
              </a:rPr>
              <a:t>only a few methodical and comprehensive studies have been undertaken on OGD.</a:t>
            </a:r>
            <a:endParaRPr lang="en-US" dirty="0">
              <a:latin typeface="Palatino Linotype" panose="02040502050505030304" pitchFamily="18" charset="0"/>
            </a:endParaRPr>
          </a:p>
          <a:p>
            <a:endParaRPr lang="fr-FR" sz="1600"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fld>
            <a:endParaRPr lang="fr-FR">
              <a:latin typeface="Palatino Linotype" panose="02040502050505030304" pitchFamily="18" charset="0"/>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01000" y="5710532"/>
            <a:ext cx="1143000" cy="1143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85800"/>
            <a:ext cx="8153400" cy="5478423"/>
          </a:xfrm>
          <a:prstGeom prst="rect">
            <a:avLst/>
          </a:prstGeom>
          <a:noFill/>
        </p:spPr>
        <p:txBody>
          <a:bodyPr wrap="square" rtlCol="0">
            <a:spAutoFit/>
          </a:bodyPr>
          <a:lstStyle/>
          <a:p>
            <a:r>
              <a:rPr lang="fr-FR" sz="2400" b="1" dirty="0">
                <a:latin typeface="Palatino Linotype" panose="02040502050505030304" pitchFamily="18" charset="0"/>
              </a:rPr>
              <a:t>Introduction</a:t>
            </a:r>
            <a:endParaRPr lang="fr-FR" sz="2400" b="1" dirty="0">
              <a:latin typeface="Palatino Linotype" panose="02040502050505030304" pitchFamily="18" charset="0"/>
            </a:endParaRPr>
          </a:p>
          <a:p>
            <a:endParaRPr lang="fr-FR" sz="2400" b="1" dirty="0">
              <a:latin typeface="Palatino Linotype" panose="02040502050505030304" pitchFamily="18" charset="0"/>
            </a:endParaRPr>
          </a:p>
          <a:p>
            <a:pPr marL="285750" indent="-285750" algn="just">
              <a:buFont typeface="Arial" panose="020B0604020202020204" pitchFamily="34" charset="0"/>
              <a:buChar char="•"/>
            </a:pPr>
            <a:r>
              <a:rPr lang="en-US" dirty="0">
                <a:latin typeface="Palatino Linotype" panose="02040502050505030304" pitchFamily="18" charset="0"/>
              </a:rPr>
              <a:t>Although research on OGD is being explored across different countries, the authenticity and consistency of the various theoretical approaches being used in OGD adoption and implementation research has yet to be examined.</a:t>
            </a:r>
            <a:endParaRPr lang="en-US" dirty="0">
              <a:latin typeface="Palatino Linotype" panose="02040502050505030304" pitchFamily="18" charset="0"/>
            </a:endParaRPr>
          </a:p>
          <a:p>
            <a:pPr marL="285750" indent="-285750" algn="just">
              <a:buFont typeface="Arial" panose="020B0604020202020204" pitchFamily="34" charset="0"/>
              <a:buChar char="•"/>
            </a:pPr>
            <a:endParaRPr lang="en-US" dirty="0">
              <a:latin typeface="Palatino Linotype" panose="02040502050505030304" pitchFamily="18" charset="0"/>
            </a:endParaRPr>
          </a:p>
          <a:p>
            <a:pPr marL="285750" indent="-285750" algn="just">
              <a:buFont typeface="Arial" panose="020B0604020202020204" pitchFamily="34" charset="0"/>
              <a:buChar char="•"/>
            </a:pPr>
            <a:r>
              <a:rPr lang="en-US" dirty="0">
                <a:latin typeface="Palatino Linotype" panose="02040502050505030304" pitchFamily="18" charset="0"/>
              </a:rPr>
              <a:t>No study made collective design of factors to determine the trend of OGD adoption in public sector.</a:t>
            </a:r>
            <a:endParaRPr lang="en-US" dirty="0">
              <a:latin typeface="Palatino Linotype" panose="02040502050505030304" pitchFamily="18" charset="0"/>
            </a:endParaRPr>
          </a:p>
          <a:p>
            <a:pPr marL="285750" indent="-285750" algn="just">
              <a:buFont typeface="Arial" panose="020B0604020202020204" pitchFamily="34" charset="0"/>
              <a:buChar char="•"/>
            </a:pPr>
            <a:endParaRPr lang="en-US" dirty="0">
              <a:latin typeface="Palatino Linotype" panose="02040502050505030304" pitchFamily="18" charset="0"/>
            </a:endParaRPr>
          </a:p>
          <a:p>
            <a:pPr marL="285750" indent="-285750" algn="just">
              <a:buFont typeface="Arial" panose="020B0604020202020204" pitchFamily="34" charset="0"/>
              <a:buChar char="•"/>
            </a:pPr>
            <a:r>
              <a:rPr lang="en-US" dirty="0">
                <a:latin typeface="Palatino Linotype" panose="02040502050505030304" pitchFamily="18" charset="0"/>
              </a:rPr>
              <a:t>No attempt has been made towards performing a comprehensive meta-analysis of the existing empirical publications.</a:t>
            </a:r>
            <a:endParaRPr lang="en-US" dirty="0">
              <a:latin typeface="Palatino Linotype" panose="02040502050505030304" pitchFamily="18" charset="0"/>
            </a:endParaRPr>
          </a:p>
          <a:p>
            <a:pPr marL="285750" indent="-285750" algn="just">
              <a:buFont typeface="Arial" panose="020B0604020202020204" pitchFamily="34" charset="0"/>
              <a:buChar char="•"/>
            </a:pPr>
            <a:endParaRPr lang="en-US" dirty="0">
              <a:latin typeface="Palatino Linotype" panose="02040502050505030304" pitchFamily="18" charset="0"/>
            </a:endParaRPr>
          </a:p>
          <a:p>
            <a:pPr marL="285750" indent="-285750" algn="just">
              <a:buFont typeface="Arial" panose="020B0604020202020204" pitchFamily="34" charset="0"/>
              <a:buChar char="•"/>
            </a:pPr>
            <a:r>
              <a:rPr lang="en-US" dirty="0">
                <a:latin typeface="Palatino Linotype" panose="02040502050505030304" pitchFamily="18" charset="0"/>
              </a:rPr>
              <a:t>In order to understand the OGD publication and progression of research models, </a:t>
            </a:r>
            <a:r>
              <a:rPr lang="en-US" i="1" dirty="0">
                <a:latin typeface="Palatino Linotype" panose="02040502050505030304" pitchFamily="18" charset="0"/>
              </a:rPr>
              <a:t>the aim of this study is to perform a weight analysis and to undertake a meta-analysis of findings reported in existing research on the adoption and implementation of OGD</a:t>
            </a:r>
            <a:r>
              <a:rPr lang="en-US" dirty="0">
                <a:latin typeface="Palatino Linotype" panose="02040502050505030304" pitchFamily="18" charset="0"/>
              </a:rPr>
              <a:t>.</a:t>
            </a:r>
            <a:endParaRPr lang="en-MY" dirty="0">
              <a:latin typeface="Palatino Linotype" panose="02040502050505030304" pitchFamily="18" charset="0"/>
            </a:endParaRPr>
          </a:p>
          <a:p>
            <a:endParaRPr lang="en-MY" sz="1600" dirty="0">
              <a:latin typeface="Palatino Linotype" panose="02040502050505030304" pitchFamily="18" charset="0"/>
            </a:endParaRPr>
          </a:p>
          <a:p>
            <a:endParaRPr lang="fr-FR" sz="1600"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fld>
            <a:endParaRPr lang="fr-FR">
              <a:latin typeface="Palatino Linotype" panose="02040502050505030304" pitchFamily="18" charset="0"/>
            </a:endParaRPr>
          </a:p>
        </p:txBody>
      </p:sp>
      <p:pic>
        <p:nvPicPr>
          <p:cNvPr id="6"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001000" y="5710532"/>
            <a:ext cx="1143000" cy="1143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85800"/>
            <a:ext cx="8153400" cy="5816977"/>
          </a:xfrm>
          <a:prstGeom prst="rect">
            <a:avLst/>
          </a:prstGeom>
          <a:noFill/>
        </p:spPr>
        <p:txBody>
          <a:bodyPr wrap="square" rtlCol="0">
            <a:spAutoFit/>
          </a:bodyPr>
          <a:lstStyle/>
          <a:p>
            <a:r>
              <a:rPr lang="fr-FR" sz="2400" b="1" dirty="0" err="1">
                <a:latin typeface="Palatino Linotype" panose="02040502050505030304" pitchFamily="18" charset="0"/>
              </a:rPr>
              <a:t>Methodology</a:t>
            </a:r>
            <a:endParaRPr lang="fr-FR" sz="2400" b="1" dirty="0">
              <a:latin typeface="Palatino Linotype" panose="02040502050505030304" pitchFamily="18" charset="0"/>
            </a:endParaRPr>
          </a:p>
          <a:p>
            <a:endParaRPr lang="fr-FR" sz="2400" b="1" dirty="0">
              <a:latin typeface="Palatino Linotype" panose="02040502050505030304" pitchFamily="18" charset="0"/>
            </a:endParaRPr>
          </a:p>
          <a:p>
            <a:pPr marL="285750" indent="-285750" algn="just">
              <a:buFont typeface="Arial" panose="020B0604020202020204" pitchFamily="34" charset="0"/>
              <a:buChar char="•"/>
            </a:pPr>
            <a:r>
              <a:rPr lang="en-US" dirty="0">
                <a:latin typeface="Palatino Linotype" panose="02040502050505030304" pitchFamily="18" charset="0"/>
              </a:rPr>
              <a:t>In order to accomplish the research aim, both the review and meta-analysis approaches have been used.</a:t>
            </a:r>
            <a:endParaRPr lang="en-US" dirty="0">
              <a:latin typeface="Palatino Linotype" panose="02040502050505030304" pitchFamily="18" charset="0"/>
            </a:endParaRPr>
          </a:p>
          <a:p>
            <a:pPr marL="285750" indent="-285750" algn="just">
              <a:buFont typeface="Arial" panose="020B0604020202020204" pitchFamily="34" charset="0"/>
              <a:buChar char="•"/>
            </a:pPr>
            <a:endParaRPr lang="en-US" dirty="0">
              <a:latin typeface="Palatino Linotype" panose="02040502050505030304" pitchFamily="18" charset="0"/>
            </a:endParaRPr>
          </a:p>
          <a:p>
            <a:pPr marL="285750" indent="-285750" algn="just">
              <a:buFont typeface="Arial" panose="020B0604020202020204" pitchFamily="34" charset="0"/>
              <a:buChar char="•"/>
            </a:pPr>
            <a:r>
              <a:rPr lang="en-US" dirty="0">
                <a:latin typeface="Palatino Linotype" panose="02040502050505030304" pitchFamily="18" charset="0"/>
              </a:rPr>
              <a:t>Searched articles related to Open Government Data.</a:t>
            </a:r>
            <a:endParaRPr lang="en-US" dirty="0">
              <a:latin typeface="Palatino Linotype" panose="02040502050505030304" pitchFamily="18" charset="0"/>
            </a:endParaRPr>
          </a:p>
          <a:p>
            <a:pPr marL="285750" indent="-285750" algn="just">
              <a:buFont typeface="Arial" panose="020B0604020202020204" pitchFamily="34" charset="0"/>
              <a:buChar char="•"/>
            </a:pPr>
            <a:endParaRPr lang="en-US" dirty="0">
              <a:latin typeface="Palatino Linotype" panose="02040502050505030304" pitchFamily="18" charset="0"/>
            </a:endParaRPr>
          </a:p>
          <a:p>
            <a:pPr marL="285750" indent="-285750" algn="just">
              <a:buFont typeface="Arial" panose="020B0604020202020204" pitchFamily="34" charset="0"/>
              <a:buChar char="•"/>
            </a:pPr>
            <a:r>
              <a:rPr lang="en-US" dirty="0">
                <a:latin typeface="Palatino Linotype" panose="02040502050505030304" pitchFamily="18" charset="0"/>
              </a:rPr>
              <a:t>Keywords used ‘Open Data’, ‘Open Government Data’, ‘OGD’, </a:t>
            </a:r>
            <a:r>
              <a:rPr lang="fr-FR" dirty="0">
                <a:latin typeface="Palatino Linotype" panose="02040502050505030304" pitchFamily="18" charset="0"/>
              </a:rPr>
              <a:t>‘adoption’, ‘publication’, ‘</a:t>
            </a:r>
            <a:r>
              <a:rPr lang="fr-FR" dirty="0" err="1">
                <a:latin typeface="Palatino Linotype" panose="02040502050505030304" pitchFamily="18" charset="0"/>
              </a:rPr>
              <a:t>publishing</a:t>
            </a:r>
            <a:r>
              <a:rPr lang="fr-FR" dirty="0">
                <a:latin typeface="Palatino Linotype" panose="02040502050505030304" pitchFamily="18" charset="0"/>
              </a:rPr>
              <a:t>’, ‘</a:t>
            </a:r>
            <a:r>
              <a:rPr lang="fr-FR" dirty="0" err="1">
                <a:latin typeface="Palatino Linotype" panose="02040502050505030304" pitchFamily="18" charset="0"/>
              </a:rPr>
              <a:t>implementation</a:t>
            </a:r>
            <a:r>
              <a:rPr lang="fr-FR" dirty="0">
                <a:latin typeface="Palatino Linotype" panose="02040502050505030304" pitchFamily="18" charset="0"/>
              </a:rPr>
              <a:t>’, ‘public </a:t>
            </a:r>
            <a:r>
              <a:rPr lang="fr-FR" dirty="0" err="1">
                <a:latin typeface="Palatino Linotype" panose="02040502050505030304" pitchFamily="18" charset="0"/>
              </a:rPr>
              <a:t>sector</a:t>
            </a:r>
            <a:r>
              <a:rPr lang="fr-FR" dirty="0">
                <a:latin typeface="Palatino Linotype" panose="02040502050505030304" pitchFamily="18" charset="0"/>
              </a:rPr>
              <a:t>’, </a:t>
            </a:r>
            <a:r>
              <a:rPr lang="en-US" dirty="0">
                <a:latin typeface="Palatino Linotype" panose="02040502050505030304" pitchFamily="18" charset="0"/>
              </a:rPr>
              <a:t>in all possible permutations and combinations.</a:t>
            </a:r>
            <a:endParaRPr lang="en-US" dirty="0">
              <a:latin typeface="Palatino Linotype" panose="02040502050505030304" pitchFamily="18" charset="0"/>
            </a:endParaRPr>
          </a:p>
          <a:p>
            <a:pPr marL="285750" indent="-285750" algn="just">
              <a:buFont typeface="Arial" panose="020B0604020202020204" pitchFamily="34" charset="0"/>
              <a:buChar char="•"/>
            </a:pPr>
            <a:endParaRPr lang="en-US" dirty="0">
              <a:latin typeface="Palatino Linotype" panose="02040502050505030304" pitchFamily="18" charset="0"/>
            </a:endParaRPr>
          </a:p>
          <a:p>
            <a:pPr marL="285750" indent="-285750" algn="just">
              <a:buFont typeface="Arial" panose="020B0604020202020204" pitchFamily="34" charset="0"/>
              <a:buChar char="•"/>
            </a:pPr>
            <a:r>
              <a:rPr lang="en-US" dirty="0">
                <a:latin typeface="Palatino Linotype" panose="02040502050505030304" pitchFamily="18" charset="0"/>
              </a:rPr>
              <a:t>Logical operators AND and OR are used.</a:t>
            </a:r>
            <a:endParaRPr lang="en-US" dirty="0">
              <a:latin typeface="Palatino Linotype" panose="02040502050505030304" pitchFamily="18" charset="0"/>
            </a:endParaRPr>
          </a:p>
          <a:p>
            <a:pPr marL="285750" indent="-285750" algn="just">
              <a:buFont typeface="Arial" panose="020B0604020202020204" pitchFamily="34" charset="0"/>
              <a:buChar char="•"/>
            </a:pPr>
            <a:endParaRPr lang="en-US" dirty="0">
              <a:latin typeface="Palatino Linotype" panose="02040502050505030304" pitchFamily="18" charset="0"/>
            </a:endParaRPr>
          </a:p>
          <a:p>
            <a:pPr marL="285750" indent="-285750" algn="just">
              <a:buFont typeface="Arial" panose="020B0604020202020204" pitchFamily="34" charset="0"/>
              <a:buChar char="•"/>
            </a:pPr>
            <a:r>
              <a:rPr lang="en-US" dirty="0">
                <a:latin typeface="Palatino Linotype" panose="02040502050505030304" pitchFamily="18" charset="0"/>
              </a:rPr>
              <a:t>Online databases such as Pakistan Research Database, Web of Science, and Scopus were used.</a:t>
            </a:r>
            <a:endParaRPr lang="en-US" dirty="0">
              <a:latin typeface="Palatino Linotype" panose="02040502050505030304" pitchFamily="18" charset="0"/>
            </a:endParaRPr>
          </a:p>
          <a:p>
            <a:pPr marL="285750" indent="-285750" algn="just">
              <a:buFont typeface="Arial" panose="020B0604020202020204" pitchFamily="34" charset="0"/>
              <a:buChar char="•"/>
            </a:pPr>
            <a:endParaRPr lang="en-US" dirty="0">
              <a:latin typeface="Palatino Linotype" panose="02040502050505030304" pitchFamily="18" charset="0"/>
            </a:endParaRPr>
          </a:p>
          <a:p>
            <a:pPr marL="285750" indent="-285750" algn="just">
              <a:buFont typeface="Arial" panose="020B0604020202020204" pitchFamily="34" charset="0"/>
              <a:buChar char="•"/>
            </a:pPr>
            <a:r>
              <a:rPr lang="en-US" dirty="0">
                <a:latin typeface="Palatino Linotype" panose="02040502050505030304" pitchFamily="18" charset="0"/>
              </a:rPr>
              <a:t>In total, 83 publications were found.</a:t>
            </a:r>
            <a:endParaRPr lang="en-US" dirty="0">
              <a:latin typeface="Palatino Linotype" panose="02040502050505030304" pitchFamily="18" charset="0"/>
            </a:endParaRPr>
          </a:p>
          <a:p>
            <a:pPr marL="285750" indent="-285750" algn="just">
              <a:buFont typeface="Arial" panose="020B0604020202020204" pitchFamily="34" charset="0"/>
              <a:buChar char="•"/>
            </a:pPr>
            <a:endParaRPr lang="en-US" dirty="0">
              <a:latin typeface="Palatino Linotype" panose="02040502050505030304" pitchFamily="18" charset="0"/>
            </a:endParaRPr>
          </a:p>
          <a:p>
            <a:pPr marL="285750" indent="-285750" algn="just">
              <a:buFont typeface="Arial" panose="020B0604020202020204" pitchFamily="34" charset="0"/>
              <a:buChar char="•"/>
            </a:pPr>
            <a:r>
              <a:rPr lang="en-US" dirty="0">
                <a:latin typeface="Palatino Linotype" panose="02040502050505030304" pitchFamily="18" charset="0"/>
              </a:rPr>
              <a:t>13 studies used a range of different constructs to investigate OGD quantitatively.</a:t>
            </a:r>
            <a:endParaRPr lang="en-US"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fld>
            <a:endParaRPr lang="fr-FR">
              <a:latin typeface="Palatino Linotype" panose="02040502050505030304" pitchFamily="18" charset="0"/>
            </a:endParaRPr>
          </a:p>
        </p:txBody>
      </p:sp>
      <p:pic>
        <p:nvPicPr>
          <p:cNvPr id="6"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001000" y="5710532"/>
            <a:ext cx="1143000" cy="1143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85800"/>
            <a:ext cx="8153400" cy="1107996"/>
          </a:xfrm>
          <a:prstGeom prst="rect">
            <a:avLst/>
          </a:prstGeom>
          <a:noFill/>
        </p:spPr>
        <p:txBody>
          <a:bodyPr wrap="square" rtlCol="0">
            <a:spAutoFit/>
          </a:bodyPr>
          <a:lstStyle/>
          <a:p>
            <a:r>
              <a:rPr lang="fr-FR" sz="2400" b="1" dirty="0" err="1">
                <a:latin typeface="Palatino Linotype" panose="02040502050505030304" pitchFamily="18" charset="0"/>
              </a:rPr>
              <a:t>Results</a:t>
            </a:r>
            <a:endParaRPr lang="fr-FR" sz="2400" b="1" dirty="0">
              <a:latin typeface="Palatino Linotype" panose="02040502050505030304" pitchFamily="18" charset="0"/>
            </a:endParaRPr>
          </a:p>
          <a:p>
            <a:r>
              <a:rPr lang="en-US" b="0" i="0" u="none" strike="noStrike" baseline="0" dirty="0">
                <a:solidFill>
                  <a:srgbClr val="131413"/>
                </a:solidFill>
                <a:latin typeface="Palatino Linotype" panose="02040502050505030304" pitchFamily="18" charset="0"/>
              </a:rPr>
              <a:t>Constructs’ Relationships</a:t>
            </a:r>
            <a:endParaRPr lang="fr-FR" b="1" i="0" u="none" strike="noStrike" baseline="0" dirty="0">
              <a:solidFill>
                <a:srgbClr val="131413"/>
              </a:solidFill>
              <a:latin typeface="Palatino Linotype" panose="02040502050505030304" pitchFamily="18" charset="0"/>
            </a:endParaRPr>
          </a:p>
          <a:p>
            <a:endParaRPr lang="fr-FR" sz="2400" b="1"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fld>
            <a:endParaRPr lang="fr-FR">
              <a:latin typeface="Palatino Linotype" panose="02040502050505030304" pitchFamily="18" charset="0"/>
            </a:endParaRPr>
          </a:p>
        </p:txBody>
      </p:sp>
      <p:pic>
        <p:nvPicPr>
          <p:cNvPr id="6"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001000" y="5710532"/>
            <a:ext cx="1143000" cy="1143000"/>
          </a:xfrm>
          <a:prstGeom prst="rect">
            <a:avLst/>
          </a:prstGeom>
        </p:spPr>
      </p:pic>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US"/>
          </a:p>
        </p:txBody>
      </p:sp>
      <p:graphicFrame>
        <p:nvGraphicFramePr>
          <p:cNvPr id="3" name="Object 2"/>
          <p:cNvGraphicFramePr>
            <a:graphicFrameLocks noChangeAspect="1"/>
          </p:cNvGraphicFramePr>
          <p:nvPr/>
        </p:nvGraphicFramePr>
        <p:xfrm>
          <a:off x="809268" y="1475049"/>
          <a:ext cx="7191732" cy="5382951"/>
        </p:xfrm>
        <a:graphic>
          <a:graphicData uri="http://schemas.openxmlformats.org/presentationml/2006/ole">
            <mc:AlternateContent xmlns:mc="http://schemas.openxmlformats.org/markup-compatibility/2006">
              <mc:Choice xmlns:v="urn:schemas-microsoft-com:vml" Requires="v">
                <p:oleObj spid="_x0000_s1077" name="Visio" r:id="rId2" imgW="8242300" imgH="6175375" progId="Visio.Drawing.15">
                  <p:embed/>
                </p:oleObj>
              </mc:Choice>
              <mc:Fallback>
                <p:oleObj name="Visio" r:id="rId2" imgW="8242300" imgH="6175375" progId="Visio.Drawing.15">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268" y="1475049"/>
                        <a:ext cx="7191732" cy="5382951"/>
                      </a:xfrm>
                      <a:prstGeom prst="rect">
                        <a:avLst/>
                      </a:prstGeom>
                      <a:noFill/>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85800"/>
            <a:ext cx="8153400" cy="1107996"/>
          </a:xfrm>
          <a:prstGeom prst="rect">
            <a:avLst/>
          </a:prstGeom>
          <a:noFill/>
        </p:spPr>
        <p:txBody>
          <a:bodyPr wrap="square" rtlCol="0">
            <a:spAutoFit/>
          </a:bodyPr>
          <a:lstStyle/>
          <a:p>
            <a:r>
              <a:rPr lang="fr-FR" sz="2400" b="1" dirty="0" err="1">
                <a:latin typeface="Palatino Linotype" panose="02040502050505030304" pitchFamily="18" charset="0"/>
              </a:rPr>
              <a:t>Results</a:t>
            </a:r>
            <a:endParaRPr lang="fr-FR" sz="2400" b="1" dirty="0">
              <a:latin typeface="Palatino Linotype" panose="02040502050505030304" pitchFamily="18" charset="0"/>
            </a:endParaRPr>
          </a:p>
          <a:p>
            <a:r>
              <a:rPr lang="en-US" b="0" i="0" u="none" strike="noStrike" baseline="0" dirty="0">
                <a:solidFill>
                  <a:srgbClr val="131413"/>
                </a:solidFill>
                <a:latin typeface="Palatino Linotype" panose="02040502050505030304" pitchFamily="18" charset="0"/>
              </a:rPr>
              <a:t>Weight Analysis (Adoption)</a:t>
            </a:r>
            <a:endParaRPr lang="fr-FR" b="1" i="0" u="none" strike="noStrike" baseline="0" dirty="0">
              <a:solidFill>
                <a:srgbClr val="131413"/>
              </a:solidFill>
              <a:latin typeface="Palatino Linotype" panose="02040502050505030304" pitchFamily="18" charset="0"/>
            </a:endParaRPr>
          </a:p>
          <a:p>
            <a:endParaRPr lang="fr-FR" sz="2400" b="1"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fld>
            <a:endParaRPr lang="fr-FR">
              <a:latin typeface="Palatino Linotype" panose="02040502050505030304" pitchFamily="18" charset="0"/>
            </a:endParaRPr>
          </a:p>
        </p:txBody>
      </p:sp>
      <p:pic>
        <p:nvPicPr>
          <p:cNvPr id="6"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001000" y="5710532"/>
            <a:ext cx="1143000" cy="1143000"/>
          </a:xfrm>
          <a:prstGeom prst="rect">
            <a:avLst/>
          </a:prstGeom>
        </p:spPr>
      </p:pic>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US"/>
          </a:p>
        </p:txBody>
      </p:sp>
      <p:graphicFrame>
        <p:nvGraphicFramePr>
          <p:cNvPr id="8" name="Table 7"/>
          <p:cNvGraphicFramePr>
            <a:graphicFrameLocks noGrp="1"/>
          </p:cNvGraphicFramePr>
          <p:nvPr/>
        </p:nvGraphicFramePr>
        <p:xfrm>
          <a:off x="495301" y="3023982"/>
          <a:ext cx="8153398" cy="1859102"/>
        </p:xfrm>
        <a:graphic>
          <a:graphicData uri="http://schemas.openxmlformats.org/drawingml/2006/table">
            <a:tbl>
              <a:tblPr firstRow="1" firstCol="1" bandRow="1">
                <a:tableStyleId>{5C22544A-7EE6-4342-B048-85BDC9FD1C3A}</a:tableStyleId>
              </a:tblPr>
              <a:tblGrid>
                <a:gridCol w="2312849"/>
                <a:gridCol w="1812477"/>
                <a:gridCol w="1007018"/>
                <a:gridCol w="1007018"/>
                <a:gridCol w="1007018"/>
                <a:gridCol w="1007018"/>
              </a:tblGrid>
              <a:tr h="718459">
                <a:tc>
                  <a:txBody>
                    <a:bodyPr/>
                    <a:lstStyle/>
                    <a:p>
                      <a:pPr marL="0" marR="0" algn="ctr">
                        <a:lnSpc>
                          <a:spcPts val="1300"/>
                        </a:lnSpc>
                        <a:spcBef>
                          <a:spcPts val="0"/>
                        </a:spcBef>
                        <a:spcAft>
                          <a:spcPts val="0"/>
                        </a:spcAft>
                      </a:pPr>
                      <a:r>
                        <a:rPr lang="en-US" sz="1600" b="1" dirty="0">
                          <a:effectLst/>
                          <a:latin typeface="Palatino Linotype" panose="02040502050505030304" pitchFamily="18" charset="0"/>
                        </a:rPr>
                        <a:t>Independent Variable</a:t>
                      </a:r>
                      <a:endParaRPr lang="en-US" sz="16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600" b="1" dirty="0">
                          <a:effectLst/>
                          <a:latin typeface="Palatino Linotype" panose="02040502050505030304" pitchFamily="18" charset="0"/>
                        </a:rPr>
                        <a:t>Dependent Variable</a:t>
                      </a:r>
                      <a:endParaRPr lang="en-US" sz="16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600" b="1" dirty="0">
                          <a:effectLst/>
                          <a:latin typeface="Palatino Linotype" panose="02040502050505030304" pitchFamily="18" charset="0"/>
                        </a:rPr>
                        <a:t>Sig</a:t>
                      </a:r>
                      <a:endParaRPr lang="en-US" sz="16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600" b="1" dirty="0">
                          <a:effectLst/>
                          <a:latin typeface="Palatino Linotype" panose="02040502050505030304" pitchFamily="18" charset="0"/>
                        </a:rPr>
                        <a:t>Not-Sig</a:t>
                      </a:r>
                      <a:endParaRPr lang="en-US" sz="16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endParaRPr lang="en-US" sz="1600" b="1" dirty="0">
                        <a:effectLst/>
                        <a:latin typeface="Palatino Linotype" panose="02040502050505030304" pitchFamily="18" charset="0"/>
                      </a:endParaRPr>
                    </a:p>
                    <a:p>
                      <a:pPr marL="0" marR="0" algn="ctr">
                        <a:lnSpc>
                          <a:spcPts val="1300"/>
                        </a:lnSpc>
                        <a:spcBef>
                          <a:spcPts val="0"/>
                        </a:spcBef>
                        <a:spcAft>
                          <a:spcPts val="0"/>
                        </a:spcAft>
                      </a:pPr>
                      <a:r>
                        <a:rPr lang="en-US" sz="1600" b="1" dirty="0">
                          <a:effectLst/>
                          <a:latin typeface="Palatino Linotype" panose="02040502050505030304" pitchFamily="18" charset="0"/>
                        </a:rPr>
                        <a:t>Total</a:t>
                      </a:r>
                      <a:endParaRPr lang="en-US" sz="16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ts val="1300"/>
                        </a:lnSpc>
                        <a:spcBef>
                          <a:spcPts val="0"/>
                        </a:spcBef>
                        <a:spcAft>
                          <a:spcPts val="0"/>
                        </a:spcAft>
                      </a:pPr>
                      <a:endParaRPr lang="en-US" sz="1600" b="1" dirty="0">
                        <a:effectLst/>
                        <a:latin typeface="Palatino Linotype" panose="02040502050505030304" pitchFamily="18" charset="0"/>
                      </a:endParaRPr>
                    </a:p>
                    <a:p>
                      <a:pPr marL="0" marR="0" algn="ctr">
                        <a:lnSpc>
                          <a:spcPts val="1300"/>
                        </a:lnSpc>
                        <a:spcBef>
                          <a:spcPts val="0"/>
                        </a:spcBef>
                        <a:spcAft>
                          <a:spcPts val="0"/>
                        </a:spcAft>
                      </a:pPr>
                      <a:r>
                        <a:rPr lang="en-US" sz="1600" b="1" dirty="0">
                          <a:effectLst/>
                          <a:latin typeface="Palatino Linotype" panose="02040502050505030304" pitchFamily="18" charset="0"/>
                        </a:rPr>
                        <a:t>Weight (Sig / Total)</a:t>
                      </a:r>
                      <a:endParaRPr lang="en-US" sz="16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tc>
              </a:tr>
              <a:tr h="424206">
                <a:tc>
                  <a:txBody>
                    <a:bodyPr/>
                    <a:lstStyle/>
                    <a:p>
                      <a:pPr marL="0" marR="0" algn="ctr">
                        <a:lnSpc>
                          <a:spcPts val="1300"/>
                        </a:lnSpc>
                        <a:spcBef>
                          <a:spcPts val="0"/>
                        </a:spcBef>
                        <a:spcAft>
                          <a:spcPts val="0"/>
                        </a:spcAft>
                      </a:pPr>
                      <a:r>
                        <a:rPr lang="en-US" sz="1400" b="0" dirty="0">
                          <a:effectLst/>
                          <a:latin typeface="Palatino Linotype" panose="02040502050505030304" pitchFamily="18" charset="0"/>
                        </a:rPr>
                        <a:t>Organizational Capacity</a:t>
                      </a:r>
                      <a:endParaRPr lang="en-US" sz="14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400" b="0" dirty="0">
                          <a:effectLst/>
                          <a:latin typeface="Palatino Linotype" panose="02040502050505030304" pitchFamily="18" charset="0"/>
                        </a:rPr>
                        <a:t>Adoption Behavior</a:t>
                      </a:r>
                      <a:endParaRPr lang="en-US" sz="14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ts val="1300"/>
                        </a:lnSpc>
                        <a:spcBef>
                          <a:spcPts val="0"/>
                        </a:spcBef>
                        <a:spcAft>
                          <a:spcPts val="0"/>
                        </a:spcAft>
                      </a:pPr>
                      <a:r>
                        <a:rPr lang="en-US" sz="1400" b="0" dirty="0">
                          <a:effectLst/>
                          <a:latin typeface="Palatino Linotype" panose="02040502050505030304" pitchFamily="18" charset="0"/>
                        </a:rPr>
                        <a:t>2</a:t>
                      </a:r>
                      <a:endParaRPr lang="en-US" sz="14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400" b="0" dirty="0">
                          <a:effectLst/>
                          <a:latin typeface="Palatino Linotype" panose="02040502050505030304" pitchFamily="18" charset="0"/>
                        </a:rPr>
                        <a:t> </a:t>
                      </a:r>
                      <a:endParaRPr lang="en-US" sz="14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400" b="0">
                          <a:effectLst/>
                          <a:latin typeface="Palatino Linotype" panose="02040502050505030304" pitchFamily="18" charset="0"/>
                        </a:rPr>
                        <a:t>2</a:t>
                      </a:r>
                      <a:endParaRPr lang="en-US" sz="14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400" b="0">
                          <a:effectLst/>
                          <a:latin typeface="Palatino Linotype" panose="02040502050505030304" pitchFamily="18" charset="0"/>
                        </a:rPr>
                        <a:t>1.00</a:t>
                      </a:r>
                      <a:endParaRPr lang="en-US" sz="14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r>
              <a:tr h="395926">
                <a:tc>
                  <a:txBody>
                    <a:bodyPr/>
                    <a:lstStyle/>
                    <a:p>
                      <a:pPr marL="0" marR="0" algn="ctr">
                        <a:lnSpc>
                          <a:spcPts val="1300"/>
                        </a:lnSpc>
                        <a:spcBef>
                          <a:spcPts val="0"/>
                        </a:spcBef>
                        <a:spcAft>
                          <a:spcPts val="0"/>
                        </a:spcAft>
                      </a:pPr>
                      <a:r>
                        <a:rPr lang="en-US" sz="1400" b="0" dirty="0">
                          <a:effectLst/>
                          <a:latin typeface="Palatino Linotype" panose="02040502050505030304" pitchFamily="18" charset="0"/>
                        </a:rPr>
                        <a:t>External Pressures</a:t>
                      </a:r>
                      <a:endParaRPr lang="en-US" sz="14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400" b="0" dirty="0">
                          <a:effectLst/>
                          <a:latin typeface="Palatino Linotype" panose="02040502050505030304" pitchFamily="18" charset="0"/>
                        </a:rPr>
                        <a:t>Adoption Behavior</a:t>
                      </a:r>
                      <a:endParaRPr lang="en-US" sz="14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ts val="1300"/>
                        </a:lnSpc>
                        <a:spcBef>
                          <a:spcPts val="0"/>
                        </a:spcBef>
                        <a:spcAft>
                          <a:spcPts val="0"/>
                        </a:spcAft>
                      </a:pPr>
                      <a:r>
                        <a:rPr lang="en-US" sz="1400" b="0" dirty="0">
                          <a:effectLst/>
                          <a:latin typeface="Palatino Linotype" panose="02040502050505030304" pitchFamily="18" charset="0"/>
                        </a:rPr>
                        <a:t>2</a:t>
                      </a:r>
                      <a:endParaRPr lang="en-US" sz="14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400" b="0" dirty="0">
                          <a:effectLst/>
                          <a:latin typeface="Palatino Linotype" panose="02040502050505030304" pitchFamily="18" charset="0"/>
                        </a:rPr>
                        <a:t>1</a:t>
                      </a:r>
                      <a:endParaRPr lang="en-US" sz="14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400" b="0" dirty="0">
                          <a:effectLst/>
                          <a:latin typeface="Palatino Linotype" panose="02040502050505030304" pitchFamily="18" charset="0"/>
                        </a:rPr>
                        <a:t>3</a:t>
                      </a:r>
                      <a:endParaRPr lang="en-US" sz="14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400" b="0">
                          <a:effectLst/>
                          <a:latin typeface="Palatino Linotype" panose="02040502050505030304" pitchFamily="18" charset="0"/>
                        </a:rPr>
                        <a:t>0.67</a:t>
                      </a:r>
                      <a:endParaRPr lang="en-US" sz="14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r>
              <a:tr h="320511">
                <a:tc>
                  <a:txBody>
                    <a:bodyPr/>
                    <a:lstStyle/>
                    <a:p>
                      <a:pPr marL="0" marR="0" algn="ctr">
                        <a:lnSpc>
                          <a:spcPts val="1300"/>
                        </a:lnSpc>
                        <a:spcBef>
                          <a:spcPts val="0"/>
                        </a:spcBef>
                        <a:spcAft>
                          <a:spcPts val="0"/>
                        </a:spcAft>
                      </a:pPr>
                      <a:r>
                        <a:rPr lang="en-US" sz="1400" b="0" dirty="0">
                          <a:effectLst/>
                          <a:latin typeface="Palatino Linotype" panose="02040502050505030304" pitchFamily="18" charset="0"/>
                        </a:rPr>
                        <a:t>Organizational Readiness</a:t>
                      </a:r>
                      <a:endParaRPr lang="en-US" sz="14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400" b="0">
                          <a:effectLst/>
                          <a:latin typeface="Palatino Linotype" panose="02040502050505030304" pitchFamily="18" charset="0"/>
                        </a:rPr>
                        <a:t>Adoption Behavior</a:t>
                      </a:r>
                      <a:endParaRPr lang="en-US" sz="14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ts val="1300"/>
                        </a:lnSpc>
                        <a:spcBef>
                          <a:spcPts val="0"/>
                        </a:spcBef>
                        <a:spcAft>
                          <a:spcPts val="0"/>
                        </a:spcAft>
                      </a:pPr>
                      <a:r>
                        <a:rPr lang="en-US" sz="1400" b="0">
                          <a:effectLst/>
                          <a:latin typeface="Palatino Linotype" panose="02040502050505030304" pitchFamily="18" charset="0"/>
                        </a:rPr>
                        <a:t>3</a:t>
                      </a:r>
                      <a:endParaRPr lang="en-US" sz="14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400" b="0">
                          <a:effectLst/>
                          <a:latin typeface="Palatino Linotype" panose="02040502050505030304" pitchFamily="18" charset="0"/>
                        </a:rPr>
                        <a:t> </a:t>
                      </a:r>
                      <a:endParaRPr lang="en-US" sz="14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400" b="0" dirty="0">
                          <a:effectLst/>
                          <a:latin typeface="Palatino Linotype" panose="02040502050505030304" pitchFamily="18" charset="0"/>
                        </a:rPr>
                        <a:t>3</a:t>
                      </a:r>
                      <a:endParaRPr lang="en-US" sz="14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400" b="0" dirty="0">
                          <a:effectLst/>
                          <a:latin typeface="Palatino Linotype" panose="02040502050505030304" pitchFamily="18" charset="0"/>
                        </a:rPr>
                        <a:t>1.00</a:t>
                      </a:r>
                      <a:endParaRPr lang="en-US" sz="14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r>
            </a:tbl>
          </a:graphicData>
        </a:graphic>
      </p:graphicFrame>
      <p:sp>
        <p:nvSpPr>
          <p:cNvPr id="9" name="Rectangle 3"/>
          <p:cNvSpPr>
            <a:spLocks noChangeArrowheads="1"/>
          </p:cNvSpPr>
          <p:nvPr/>
        </p:nvSpPr>
        <p:spPr bwMode="auto">
          <a:xfrm>
            <a:off x="1425690" y="2393040"/>
            <a:ext cx="629262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en-US" altLang="en-US" sz="1400" b="1"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Cordia New" panose="020B0502040204020203" pitchFamily="34" charset="-34"/>
              </a:rPr>
              <a:t>Table 1. </a:t>
            </a:r>
            <a:r>
              <a:rPr kumimoji="0" lang="en-US" altLang="en-US" sz="1400" b="0"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Cordia New" panose="020B0502040204020203" pitchFamily="34" charset="-34"/>
              </a:rPr>
              <a:t>Weight analysis of the most frequently used relationships regarding </a:t>
            </a:r>
            <a:endParaRPr kumimoji="0" lang="en-US" altLang="en-US" sz="1400" b="0"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Cordia New" panose="020B0502040204020203" pitchFamily="34" charset="-34"/>
            </a:endParaRPr>
          </a:p>
          <a:p>
            <a:pPr marL="0" marR="0" lvl="0" indent="0" algn="ctr" defTabSz="914400" rtl="0" eaLnBrk="0" fontAlgn="base" latinLnBrk="0" hangingPunct="0">
              <a:lnSpc>
                <a:spcPct val="100000"/>
              </a:lnSpc>
              <a:spcBef>
                <a:spcPct val="0"/>
              </a:spcBef>
              <a:spcAft>
                <a:spcPct val="0"/>
              </a:spcAft>
              <a:buClrTx/>
              <a:buSzTx/>
              <a:buFontTx/>
              <a:buNone/>
            </a:pPr>
            <a:r>
              <a:rPr kumimoji="0" lang="en-US" altLang="en-US" sz="1400" b="0"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Cordia New" panose="020B0502040204020203" pitchFamily="34" charset="-34"/>
              </a:rPr>
              <a:t>OGD Adoption (Approach adapted from: Jeyaraj</a:t>
            </a:r>
            <a:r>
              <a:rPr kumimoji="0" lang="en-US" altLang="en-US" sz="1400" b="0" i="1"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Cordia New" panose="020B0502040204020203" pitchFamily="34" charset="-34"/>
              </a:rPr>
              <a:t> et al.</a:t>
            </a:r>
            <a:r>
              <a:rPr kumimoji="0" lang="en-US" altLang="en-US" sz="1400" b="0"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Cordia New" panose="020B0502040204020203" pitchFamily="34" charset="-34"/>
              </a:rPr>
              <a:t> (2006))</a:t>
            </a:r>
            <a:endParaRPr kumimoji="0" lang="en-US" altLang="en-US" sz="1400" b="0" i="0" u="none" strike="noStrike" cap="none" normalizeH="0" baseline="0" dirty="0">
              <a:ln>
                <a:noFill/>
              </a:ln>
              <a:solidFill>
                <a:schemeClr val="tx1"/>
              </a:solidFill>
              <a:effectLst/>
              <a:latin typeface="Palatino Linotype" panose="0204050205050503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85800"/>
            <a:ext cx="8153400" cy="1107996"/>
          </a:xfrm>
          <a:prstGeom prst="rect">
            <a:avLst/>
          </a:prstGeom>
          <a:noFill/>
        </p:spPr>
        <p:txBody>
          <a:bodyPr wrap="square" rtlCol="0">
            <a:spAutoFit/>
          </a:bodyPr>
          <a:lstStyle/>
          <a:p>
            <a:r>
              <a:rPr lang="fr-FR" sz="2400" b="1" dirty="0" err="1">
                <a:latin typeface="Palatino Linotype" panose="02040502050505030304" pitchFamily="18" charset="0"/>
              </a:rPr>
              <a:t>Results</a:t>
            </a:r>
            <a:endParaRPr lang="fr-FR" sz="2400" b="1" dirty="0">
              <a:latin typeface="Palatino Linotype" panose="02040502050505030304" pitchFamily="18" charset="0"/>
            </a:endParaRPr>
          </a:p>
          <a:p>
            <a:r>
              <a:rPr lang="en-US" b="0" i="0" u="none" strike="noStrike" baseline="0" dirty="0">
                <a:solidFill>
                  <a:srgbClr val="131413"/>
                </a:solidFill>
                <a:latin typeface="Palatino Linotype" panose="02040502050505030304" pitchFamily="18" charset="0"/>
              </a:rPr>
              <a:t>Weight Analysis (Implementation)</a:t>
            </a:r>
            <a:endParaRPr lang="fr-FR" b="1" i="0" u="none" strike="noStrike" baseline="0" dirty="0">
              <a:solidFill>
                <a:srgbClr val="131413"/>
              </a:solidFill>
              <a:latin typeface="Palatino Linotype" panose="02040502050505030304" pitchFamily="18" charset="0"/>
            </a:endParaRPr>
          </a:p>
          <a:p>
            <a:endParaRPr lang="fr-FR" sz="2400" b="1"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fld>
            <a:endParaRPr lang="fr-FR">
              <a:latin typeface="Palatino Linotype" panose="02040502050505030304" pitchFamily="18" charset="0"/>
            </a:endParaRPr>
          </a:p>
        </p:txBody>
      </p:sp>
      <p:pic>
        <p:nvPicPr>
          <p:cNvPr id="6"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001000" y="5710532"/>
            <a:ext cx="1143000" cy="1143000"/>
          </a:xfrm>
          <a:prstGeom prst="rect">
            <a:avLst/>
          </a:prstGeom>
        </p:spPr>
      </p:pic>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US"/>
          </a:p>
        </p:txBody>
      </p:sp>
      <p:sp>
        <p:nvSpPr>
          <p:cNvPr id="9" name="Rectangle 3"/>
          <p:cNvSpPr>
            <a:spLocks noChangeArrowheads="1"/>
          </p:cNvSpPr>
          <p:nvPr/>
        </p:nvSpPr>
        <p:spPr bwMode="auto">
          <a:xfrm>
            <a:off x="1425690" y="1400208"/>
            <a:ext cx="629262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en-US" altLang="en-US" sz="1400" b="1"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Cordia New" panose="020B0502040204020203" pitchFamily="34" charset="-34"/>
              </a:rPr>
              <a:t>Table 2. </a:t>
            </a:r>
            <a:r>
              <a:rPr kumimoji="0" lang="en-US" altLang="en-US" sz="1400" b="0"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Cordia New" panose="020B0502040204020203" pitchFamily="34" charset="-34"/>
              </a:rPr>
              <a:t>Weight analysis of the most frequently used relationships regarding </a:t>
            </a:r>
            <a:endParaRPr kumimoji="0" lang="en-US" altLang="en-US" sz="1400" b="0"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Cordia New" panose="020B0502040204020203" pitchFamily="34" charset="-34"/>
            </a:endParaRPr>
          </a:p>
          <a:p>
            <a:pPr marL="0" marR="0" lvl="0" indent="0" algn="ctr" defTabSz="914400" rtl="0" eaLnBrk="0" fontAlgn="base" latinLnBrk="0" hangingPunct="0">
              <a:lnSpc>
                <a:spcPct val="100000"/>
              </a:lnSpc>
              <a:spcBef>
                <a:spcPct val="0"/>
              </a:spcBef>
              <a:spcAft>
                <a:spcPct val="0"/>
              </a:spcAft>
              <a:buClrTx/>
              <a:buSzTx/>
              <a:buFontTx/>
              <a:buNone/>
            </a:pPr>
            <a:r>
              <a:rPr kumimoji="0" lang="en-US" altLang="en-US" sz="1400" b="0"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Cordia New" panose="020B0502040204020203" pitchFamily="34" charset="-34"/>
              </a:rPr>
              <a:t>OGD Implementation (Approach adapted from: Jeyaraj</a:t>
            </a:r>
            <a:r>
              <a:rPr kumimoji="0" lang="en-US" altLang="en-US" sz="1400" b="0" i="1"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Cordia New" panose="020B0502040204020203" pitchFamily="34" charset="-34"/>
              </a:rPr>
              <a:t> et al.</a:t>
            </a:r>
            <a:r>
              <a:rPr kumimoji="0" lang="en-US" altLang="en-US" sz="1400" b="0"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Cordia New" panose="020B0502040204020203" pitchFamily="34" charset="-34"/>
              </a:rPr>
              <a:t> (2006))</a:t>
            </a:r>
            <a:endParaRPr kumimoji="0" lang="en-US" altLang="en-US" sz="1400" b="0" i="0" u="none" strike="noStrike" cap="none" normalizeH="0" baseline="0" dirty="0">
              <a:ln>
                <a:noFill/>
              </a:ln>
              <a:solidFill>
                <a:schemeClr val="tx1"/>
              </a:solidFill>
              <a:effectLst/>
              <a:latin typeface="Palatino Linotype" panose="02040502050505030304" pitchFamily="18" charset="0"/>
            </a:endParaRPr>
          </a:p>
        </p:txBody>
      </p:sp>
      <p:graphicFrame>
        <p:nvGraphicFramePr>
          <p:cNvPr id="3" name="Table 2"/>
          <p:cNvGraphicFramePr>
            <a:graphicFrameLocks noGrp="1"/>
          </p:cNvGraphicFramePr>
          <p:nvPr/>
        </p:nvGraphicFramePr>
        <p:xfrm>
          <a:off x="1735297" y="1954163"/>
          <a:ext cx="5902005" cy="4865336"/>
        </p:xfrm>
        <a:graphic>
          <a:graphicData uri="http://schemas.openxmlformats.org/drawingml/2006/table">
            <a:tbl>
              <a:tblPr firstRow="1" firstCol="1" bandRow="1">
                <a:tableStyleId>{5C22544A-7EE6-4342-B048-85BDC9FD1C3A}</a:tableStyleId>
              </a:tblPr>
              <a:tblGrid>
                <a:gridCol w="1674203"/>
                <a:gridCol w="1311998"/>
                <a:gridCol w="728951"/>
                <a:gridCol w="728951"/>
                <a:gridCol w="728951"/>
                <a:gridCol w="728951"/>
              </a:tblGrid>
              <a:tr h="397276">
                <a:tc>
                  <a:txBody>
                    <a:bodyPr/>
                    <a:lstStyle/>
                    <a:p>
                      <a:pPr marL="0" marR="0" algn="ctr">
                        <a:lnSpc>
                          <a:spcPts val="1300"/>
                        </a:lnSpc>
                        <a:spcBef>
                          <a:spcPts val="0"/>
                        </a:spcBef>
                        <a:spcAft>
                          <a:spcPts val="0"/>
                        </a:spcAft>
                      </a:pPr>
                      <a:r>
                        <a:rPr lang="en-US" sz="1200" dirty="0">
                          <a:effectLst/>
                          <a:latin typeface="Palatino Linotype" panose="02040502050505030304" pitchFamily="18" charset="0"/>
                        </a:rPr>
                        <a:t>Independent Variable</a:t>
                      </a:r>
                      <a:endParaRPr lang="en-US" sz="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dirty="0">
                          <a:effectLst/>
                          <a:latin typeface="Palatino Linotype" panose="02040502050505030304" pitchFamily="18" charset="0"/>
                        </a:rPr>
                        <a:t>Dependent Variable</a:t>
                      </a:r>
                      <a:endParaRPr lang="en-US" sz="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dirty="0">
                          <a:effectLst/>
                          <a:latin typeface="Palatino Linotype" panose="02040502050505030304" pitchFamily="18" charset="0"/>
                        </a:rPr>
                        <a:t>Sig</a:t>
                      </a:r>
                      <a:endParaRPr lang="en-US" sz="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dirty="0">
                          <a:effectLst/>
                          <a:latin typeface="Palatino Linotype" panose="02040502050505030304" pitchFamily="18" charset="0"/>
                        </a:rPr>
                        <a:t>Not-Sig</a:t>
                      </a:r>
                      <a:endParaRPr lang="en-US" sz="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dirty="0">
                          <a:effectLst/>
                          <a:latin typeface="Palatino Linotype" panose="02040502050505030304" pitchFamily="18" charset="0"/>
                        </a:rPr>
                        <a:t>Total</a:t>
                      </a:r>
                      <a:endParaRPr lang="en-US" sz="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lnSpc>
                          <a:spcPts val="1300"/>
                        </a:lnSpc>
                        <a:spcBef>
                          <a:spcPts val="0"/>
                        </a:spcBef>
                        <a:spcAft>
                          <a:spcPts val="0"/>
                        </a:spcAft>
                      </a:pPr>
                      <a:r>
                        <a:rPr lang="en-US" sz="1200" dirty="0">
                          <a:effectLst/>
                          <a:latin typeface="Palatino Linotype" panose="02040502050505030304" pitchFamily="18" charset="0"/>
                        </a:rPr>
                        <a:t>Weight (Sig / Total)</a:t>
                      </a:r>
                      <a:endParaRPr lang="en-US" sz="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tc>
              </a:tr>
              <a:tr h="397276">
                <a:tc>
                  <a:txBody>
                    <a:bodyPr/>
                    <a:lstStyle/>
                    <a:p>
                      <a:pPr marL="0" marR="0" algn="ctr">
                        <a:lnSpc>
                          <a:spcPts val="1300"/>
                        </a:lnSpc>
                        <a:spcBef>
                          <a:spcPts val="0"/>
                        </a:spcBef>
                        <a:spcAft>
                          <a:spcPts val="0"/>
                        </a:spcAft>
                      </a:pPr>
                      <a:r>
                        <a:rPr lang="en-US" sz="1200" b="0" dirty="0">
                          <a:effectLst/>
                          <a:latin typeface="Palatino Linotype" panose="02040502050505030304" pitchFamily="18" charset="0"/>
                        </a:rPr>
                        <a:t>External Inﬂuence</a:t>
                      </a:r>
                      <a:endParaRPr lang="en-US" sz="12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a:effectLst/>
                          <a:latin typeface="Palatino Linotype" panose="02040502050505030304" pitchFamily="18" charset="0"/>
                        </a:rPr>
                        <a:t>Implementation Intention</a:t>
                      </a:r>
                      <a:endParaRPr lang="en-US" sz="12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dirty="0">
                          <a:effectLst/>
                          <a:latin typeface="Palatino Linotype" panose="02040502050505030304" pitchFamily="18" charset="0"/>
                        </a:rPr>
                        <a:t>2</a:t>
                      </a:r>
                      <a:endParaRPr lang="en-US" sz="12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dirty="0">
                          <a:effectLst/>
                          <a:latin typeface="Palatino Linotype" panose="02040502050505030304" pitchFamily="18" charset="0"/>
                        </a:rPr>
                        <a:t>0</a:t>
                      </a:r>
                      <a:endParaRPr lang="en-US" sz="12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dirty="0">
                          <a:effectLst/>
                          <a:latin typeface="Palatino Linotype" panose="02040502050505030304" pitchFamily="18" charset="0"/>
                        </a:rPr>
                        <a:t>2</a:t>
                      </a:r>
                      <a:endParaRPr lang="en-US" sz="12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dirty="0">
                          <a:effectLst/>
                          <a:latin typeface="Palatino Linotype" panose="02040502050505030304" pitchFamily="18" charset="0"/>
                        </a:rPr>
                        <a:t>1.00</a:t>
                      </a:r>
                      <a:endParaRPr lang="en-US" sz="12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r>
              <a:tr h="397276">
                <a:tc>
                  <a:txBody>
                    <a:bodyPr/>
                    <a:lstStyle/>
                    <a:p>
                      <a:pPr marL="0" marR="0" algn="ctr">
                        <a:lnSpc>
                          <a:spcPts val="1300"/>
                        </a:lnSpc>
                        <a:spcBef>
                          <a:spcPts val="0"/>
                        </a:spcBef>
                        <a:spcAft>
                          <a:spcPts val="0"/>
                        </a:spcAft>
                      </a:pPr>
                      <a:r>
                        <a:rPr lang="en-US" sz="1200" b="0" dirty="0">
                          <a:effectLst/>
                          <a:latin typeface="Palatino Linotype" panose="02040502050505030304" pitchFamily="18" charset="0"/>
                        </a:rPr>
                        <a:t>Facilitating Condition</a:t>
                      </a:r>
                      <a:endParaRPr lang="en-US" sz="12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dirty="0">
                          <a:effectLst/>
                          <a:latin typeface="Palatino Linotype" panose="02040502050505030304" pitchFamily="18" charset="0"/>
                        </a:rPr>
                        <a:t>Implementation Intention</a:t>
                      </a:r>
                      <a:endParaRPr lang="en-US" sz="12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a:effectLst/>
                          <a:latin typeface="Palatino Linotype" panose="02040502050505030304" pitchFamily="18" charset="0"/>
                        </a:rPr>
                        <a:t>2</a:t>
                      </a:r>
                      <a:endParaRPr lang="en-US" sz="12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a:effectLst/>
                          <a:latin typeface="Palatino Linotype" panose="02040502050505030304" pitchFamily="18" charset="0"/>
                        </a:rPr>
                        <a:t>0</a:t>
                      </a:r>
                      <a:endParaRPr lang="en-US" sz="12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a:effectLst/>
                          <a:latin typeface="Palatino Linotype" panose="02040502050505030304" pitchFamily="18" charset="0"/>
                        </a:rPr>
                        <a:t>2</a:t>
                      </a:r>
                      <a:endParaRPr lang="en-US" sz="12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a:effectLst/>
                          <a:latin typeface="Palatino Linotype" panose="02040502050505030304" pitchFamily="18" charset="0"/>
                        </a:rPr>
                        <a:t>1.00</a:t>
                      </a:r>
                      <a:endParaRPr lang="en-US" sz="12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r>
              <a:tr h="397276">
                <a:tc>
                  <a:txBody>
                    <a:bodyPr/>
                    <a:lstStyle/>
                    <a:p>
                      <a:pPr marL="0" marR="0" algn="ctr">
                        <a:lnSpc>
                          <a:spcPts val="1300"/>
                        </a:lnSpc>
                        <a:spcBef>
                          <a:spcPts val="0"/>
                        </a:spcBef>
                        <a:spcAft>
                          <a:spcPts val="0"/>
                        </a:spcAft>
                      </a:pPr>
                      <a:r>
                        <a:rPr lang="en-US" sz="1200" b="0" dirty="0">
                          <a:effectLst/>
                          <a:latin typeface="Palatino Linotype" panose="02040502050505030304" pitchFamily="18" charset="0"/>
                        </a:rPr>
                        <a:t>Organizational Capability</a:t>
                      </a:r>
                      <a:endParaRPr lang="en-US" sz="12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dirty="0">
                          <a:effectLst/>
                          <a:latin typeface="Palatino Linotype" panose="02040502050505030304" pitchFamily="18" charset="0"/>
                        </a:rPr>
                        <a:t>Implementation Intention</a:t>
                      </a:r>
                      <a:endParaRPr lang="en-US" sz="12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dirty="0">
                          <a:effectLst/>
                          <a:latin typeface="Palatino Linotype" panose="02040502050505030304" pitchFamily="18" charset="0"/>
                        </a:rPr>
                        <a:t>2</a:t>
                      </a:r>
                      <a:endParaRPr lang="en-US" sz="12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a:effectLst/>
                          <a:latin typeface="Palatino Linotype" panose="02040502050505030304" pitchFamily="18" charset="0"/>
                        </a:rPr>
                        <a:t>0</a:t>
                      </a:r>
                      <a:endParaRPr lang="en-US" sz="12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a:effectLst/>
                          <a:latin typeface="Palatino Linotype" panose="02040502050505030304" pitchFamily="18" charset="0"/>
                        </a:rPr>
                        <a:t>2</a:t>
                      </a:r>
                      <a:endParaRPr lang="en-US" sz="12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a:effectLst/>
                          <a:latin typeface="Palatino Linotype" panose="02040502050505030304" pitchFamily="18" charset="0"/>
                        </a:rPr>
                        <a:t>1.00</a:t>
                      </a:r>
                      <a:endParaRPr lang="en-US" sz="12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r>
              <a:tr h="397276">
                <a:tc>
                  <a:txBody>
                    <a:bodyPr/>
                    <a:lstStyle/>
                    <a:p>
                      <a:pPr marL="0" marR="0" algn="ctr">
                        <a:lnSpc>
                          <a:spcPts val="1300"/>
                        </a:lnSpc>
                        <a:spcBef>
                          <a:spcPts val="0"/>
                        </a:spcBef>
                        <a:spcAft>
                          <a:spcPts val="0"/>
                        </a:spcAft>
                      </a:pPr>
                      <a:r>
                        <a:rPr lang="en-US" sz="1200" b="0" dirty="0">
                          <a:effectLst/>
                          <a:latin typeface="Palatino Linotype" panose="02040502050505030304" pitchFamily="18" charset="0"/>
                        </a:rPr>
                        <a:t>Perceived Risks</a:t>
                      </a:r>
                      <a:endParaRPr lang="en-US" sz="12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a:effectLst/>
                          <a:latin typeface="Palatino Linotype" panose="02040502050505030304" pitchFamily="18" charset="0"/>
                        </a:rPr>
                        <a:t>Implementation Intention</a:t>
                      </a:r>
                      <a:endParaRPr lang="en-US" sz="12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dirty="0">
                          <a:effectLst/>
                          <a:latin typeface="Palatino Linotype" panose="02040502050505030304" pitchFamily="18" charset="0"/>
                        </a:rPr>
                        <a:t>2</a:t>
                      </a:r>
                      <a:endParaRPr lang="en-US" sz="12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a:effectLst/>
                          <a:latin typeface="Palatino Linotype" panose="02040502050505030304" pitchFamily="18" charset="0"/>
                        </a:rPr>
                        <a:t>0</a:t>
                      </a:r>
                      <a:endParaRPr lang="en-US" sz="12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a:effectLst/>
                          <a:latin typeface="Palatino Linotype" panose="02040502050505030304" pitchFamily="18" charset="0"/>
                        </a:rPr>
                        <a:t>2</a:t>
                      </a:r>
                      <a:endParaRPr lang="en-US" sz="12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a:effectLst/>
                          <a:latin typeface="Palatino Linotype" panose="02040502050505030304" pitchFamily="18" charset="0"/>
                        </a:rPr>
                        <a:t>1.00</a:t>
                      </a:r>
                      <a:endParaRPr lang="en-US" sz="12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r>
              <a:tr h="397276">
                <a:tc>
                  <a:txBody>
                    <a:bodyPr/>
                    <a:lstStyle/>
                    <a:p>
                      <a:pPr marL="0" marR="0" algn="ctr">
                        <a:lnSpc>
                          <a:spcPts val="1300"/>
                        </a:lnSpc>
                        <a:spcBef>
                          <a:spcPts val="0"/>
                        </a:spcBef>
                        <a:spcAft>
                          <a:spcPts val="0"/>
                        </a:spcAft>
                      </a:pPr>
                      <a:r>
                        <a:rPr lang="en-US" sz="1200" b="0" dirty="0">
                          <a:effectLst/>
                          <a:latin typeface="Palatino Linotype" panose="02040502050505030304" pitchFamily="18" charset="0"/>
                        </a:rPr>
                        <a:t>Perceived Usefulness</a:t>
                      </a:r>
                      <a:endParaRPr lang="en-US" sz="12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a:effectLst/>
                          <a:latin typeface="Palatino Linotype" panose="02040502050505030304" pitchFamily="18" charset="0"/>
                        </a:rPr>
                        <a:t>Implementation Intention</a:t>
                      </a:r>
                      <a:endParaRPr lang="en-US" sz="12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dirty="0">
                          <a:effectLst/>
                          <a:latin typeface="Palatino Linotype" panose="02040502050505030304" pitchFamily="18" charset="0"/>
                        </a:rPr>
                        <a:t>2</a:t>
                      </a:r>
                      <a:endParaRPr lang="en-US" sz="12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dirty="0">
                          <a:effectLst/>
                          <a:latin typeface="Palatino Linotype" panose="02040502050505030304" pitchFamily="18" charset="0"/>
                        </a:rPr>
                        <a:t>0</a:t>
                      </a:r>
                      <a:endParaRPr lang="en-US" sz="12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a:effectLst/>
                          <a:latin typeface="Palatino Linotype" panose="02040502050505030304" pitchFamily="18" charset="0"/>
                        </a:rPr>
                        <a:t>2</a:t>
                      </a:r>
                      <a:endParaRPr lang="en-US" sz="12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a:effectLst/>
                          <a:latin typeface="Palatino Linotype" panose="02040502050505030304" pitchFamily="18" charset="0"/>
                        </a:rPr>
                        <a:t>1.00</a:t>
                      </a:r>
                      <a:endParaRPr lang="en-US" sz="12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r>
              <a:tr h="397276">
                <a:tc>
                  <a:txBody>
                    <a:bodyPr/>
                    <a:lstStyle/>
                    <a:p>
                      <a:pPr marL="0" marR="0" algn="ctr">
                        <a:lnSpc>
                          <a:spcPts val="1300"/>
                        </a:lnSpc>
                        <a:spcBef>
                          <a:spcPts val="0"/>
                        </a:spcBef>
                        <a:spcAft>
                          <a:spcPts val="0"/>
                        </a:spcAft>
                      </a:pPr>
                      <a:r>
                        <a:rPr lang="en-US" sz="1200" b="0" dirty="0">
                          <a:effectLst/>
                          <a:latin typeface="Palatino Linotype" panose="02040502050505030304" pitchFamily="18" charset="0"/>
                        </a:rPr>
                        <a:t>Perceived Effort</a:t>
                      </a:r>
                      <a:endParaRPr lang="en-US" sz="12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a:effectLst/>
                          <a:latin typeface="Palatino Linotype" panose="02040502050505030304" pitchFamily="18" charset="0"/>
                        </a:rPr>
                        <a:t>Implementation Intention</a:t>
                      </a:r>
                      <a:endParaRPr lang="en-US" sz="12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dirty="0">
                          <a:effectLst/>
                          <a:latin typeface="Palatino Linotype" panose="02040502050505030304" pitchFamily="18" charset="0"/>
                        </a:rPr>
                        <a:t>2</a:t>
                      </a:r>
                      <a:endParaRPr lang="en-US" sz="12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dirty="0">
                          <a:effectLst/>
                          <a:latin typeface="Palatino Linotype" panose="02040502050505030304" pitchFamily="18" charset="0"/>
                        </a:rPr>
                        <a:t>0</a:t>
                      </a:r>
                      <a:endParaRPr lang="en-US" sz="12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a:effectLst/>
                          <a:latin typeface="Palatino Linotype" panose="02040502050505030304" pitchFamily="18" charset="0"/>
                        </a:rPr>
                        <a:t>2</a:t>
                      </a:r>
                      <a:endParaRPr lang="en-US" sz="12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a:effectLst/>
                          <a:latin typeface="Palatino Linotype" panose="02040502050505030304" pitchFamily="18" charset="0"/>
                        </a:rPr>
                        <a:t>1.00</a:t>
                      </a:r>
                      <a:endParaRPr lang="en-US" sz="12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r>
              <a:tr h="397276">
                <a:tc>
                  <a:txBody>
                    <a:bodyPr/>
                    <a:lstStyle/>
                    <a:p>
                      <a:pPr marL="0" marR="0" algn="ctr">
                        <a:lnSpc>
                          <a:spcPts val="1300"/>
                        </a:lnSpc>
                        <a:spcBef>
                          <a:spcPts val="0"/>
                        </a:spcBef>
                        <a:spcAft>
                          <a:spcPts val="0"/>
                        </a:spcAft>
                      </a:pPr>
                      <a:r>
                        <a:rPr lang="en-US" sz="1200" b="0" dirty="0">
                          <a:effectLst/>
                          <a:latin typeface="Palatino Linotype" panose="02040502050505030304" pitchFamily="18" charset="0"/>
                        </a:rPr>
                        <a:t>Implementation Intention</a:t>
                      </a:r>
                      <a:endParaRPr lang="en-US" sz="12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a:effectLst/>
                          <a:latin typeface="Palatino Linotype" panose="02040502050505030304" pitchFamily="18" charset="0"/>
                        </a:rPr>
                        <a:t>Implementation Behavior</a:t>
                      </a:r>
                      <a:endParaRPr lang="en-US" sz="12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a:effectLst/>
                          <a:latin typeface="Palatino Linotype" panose="02040502050505030304" pitchFamily="18" charset="0"/>
                        </a:rPr>
                        <a:t>2</a:t>
                      </a:r>
                      <a:endParaRPr lang="en-US" sz="12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dirty="0">
                          <a:effectLst/>
                          <a:latin typeface="Palatino Linotype" panose="02040502050505030304" pitchFamily="18" charset="0"/>
                        </a:rPr>
                        <a:t>0</a:t>
                      </a:r>
                      <a:endParaRPr lang="en-US" sz="12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dirty="0">
                          <a:effectLst/>
                          <a:latin typeface="Palatino Linotype" panose="02040502050505030304" pitchFamily="18" charset="0"/>
                        </a:rPr>
                        <a:t>2</a:t>
                      </a:r>
                      <a:endParaRPr lang="en-US" sz="12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a:effectLst/>
                          <a:latin typeface="Palatino Linotype" panose="02040502050505030304" pitchFamily="18" charset="0"/>
                        </a:rPr>
                        <a:t>1.00</a:t>
                      </a:r>
                      <a:endParaRPr lang="en-US" sz="12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r>
              <a:tr h="397276">
                <a:tc>
                  <a:txBody>
                    <a:bodyPr/>
                    <a:lstStyle/>
                    <a:p>
                      <a:pPr marL="0" marR="0" algn="ctr">
                        <a:lnSpc>
                          <a:spcPts val="1300"/>
                        </a:lnSpc>
                        <a:spcBef>
                          <a:spcPts val="0"/>
                        </a:spcBef>
                        <a:spcAft>
                          <a:spcPts val="0"/>
                        </a:spcAft>
                      </a:pPr>
                      <a:r>
                        <a:rPr lang="en-US" sz="1200" b="0" dirty="0">
                          <a:effectLst/>
                          <a:latin typeface="Palatino Linotype" panose="02040502050505030304" pitchFamily="18" charset="0"/>
                        </a:rPr>
                        <a:t>Institutional capacity</a:t>
                      </a:r>
                      <a:endParaRPr lang="en-US" sz="12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a:effectLst/>
                          <a:latin typeface="Palatino Linotype" panose="02040502050505030304" pitchFamily="18" charset="0"/>
                        </a:rPr>
                        <a:t>Implementation Behavior</a:t>
                      </a:r>
                      <a:endParaRPr lang="en-US" sz="12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a:effectLst/>
                          <a:latin typeface="Palatino Linotype" panose="02040502050505030304" pitchFamily="18" charset="0"/>
                        </a:rPr>
                        <a:t>2</a:t>
                      </a:r>
                      <a:endParaRPr lang="en-US" sz="12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dirty="0">
                          <a:effectLst/>
                          <a:latin typeface="Palatino Linotype" panose="02040502050505030304" pitchFamily="18" charset="0"/>
                        </a:rPr>
                        <a:t>0</a:t>
                      </a:r>
                      <a:endParaRPr lang="en-US" sz="12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dirty="0">
                          <a:effectLst/>
                          <a:latin typeface="Palatino Linotype" panose="02040502050505030304" pitchFamily="18" charset="0"/>
                        </a:rPr>
                        <a:t>2</a:t>
                      </a:r>
                      <a:endParaRPr lang="en-US" sz="12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a:effectLst/>
                          <a:latin typeface="Palatino Linotype" panose="02040502050505030304" pitchFamily="18" charset="0"/>
                        </a:rPr>
                        <a:t>1.00</a:t>
                      </a:r>
                      <a:endParaRPr lang="en-US" sz="12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r>
              <a:tr h="397276">
                <a:tc>
                  <a:txBody>
                    <a:bodyPr/>
                    <a:lstStyle/>
                    <a:p>
                      <a:pPr marL="0" marR="0" algn="ctr">
                        <a:lnSpc>
                          <a:spcPts val="1300"/>
                        </a:lnSpc>
                        <a:spcBef>
                          <a:spcPts val="0"/>
                        </a:spcBef>
                        <a:spcAft>
                          <a:spcPts val="0"/>
                        </a:spcAft>
                      </a:pPr>
                      <a:r>
                        <a:rPr lang="en-US" sz="1200" b="0" dirty="0">
                          <a:effectLst/>
                          <a:latin typeface="Palatino Linotype" panose="02040502050505030304" pitchFamily="18" charset="0"/>
                        </a:rPr>
                        <a:t>Organizational arrangement</a:t>
                      </a:r>
                      <a:endParaRPr lang="en-US" sz="12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a:effectLst/>
                          <a:latin typeface="Palatino Linotype" panose="02040502050505030304" pitchFamily="18" charset="0"/>
                        </a:rPr>
                        <a:t>Implementation Behavior</a:t>
                      </a:r>
                      <a:endParaRPr lang="en-US" sz="12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a:effectLst/>
                          <a:latin typeface="Palatino Linotype" panose="02040502050505030304" pitchFamily="18" charset="0"/>
                        </a:rPr>
                        <a:t>3</a:t>
                      </a:r>
                      <a:endParaRPr lang="en-US" sz="12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dirty="0">
                          <a:effectLst/>
                          <a:latin typeface="Palatino Linotype" panose="02040502050505030304" pitchFamily="18" charset="0"/>
                        </a:rPr>
                        <a:t>0</a:t>
                      </a:r>
                      <a:endParaRPr lang="en-US" sz="12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dirty="0">
                          <a:effectLst/>
                          <a:latin typeface="Palatino Linotype" panose="02040502050505030304" pitchFamily="18" charset="0"/>
                        </a:rPr>
                        <a:t>3</a:t>
                      </a:r>
                      <a:endParaRPr lang="en-US" sz="12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a:effectLst/>
                          <a:latin typeface="Palatino Linotype" panose="02040502050505030304" pitchFamily="18" charset="0"/>
                        </a:rPr>
                        <a:t>1.00</a:t>
                      </a:r>
                      <a:endParaRPr lang="en-US" sz="12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r>
              <a:tr h="397276">
                <a:tc>
                  <a:txBody>
                    <a:bodyPr/>
                    <a:lstStyle/>
                    <a:p>
                      <a:pPr marL="0" marR="0" algn="ctr">
                        <a:lnSpc>
                          <a:spcPts val="1300"/>
                        </a:lnSpc>
                        <a:spcBef>
                          <a:spcPts val="0"/>
                        </a:spcBef>
                        <a:spcAft>
                          <a:spcPts val="0"/>
                        </a:spcAft>
                      </a:pPr>
                      <a:r>
                        <a:rPr lang="en-US" sz="1200" b="0" dirty="0">
                          <a:effectLst/>
                          <a:latin typeface="Palatino Linotype" panose="02040502050505030304" pitchFamily="18" charset="0"/>
                        </a:rPr>
                        <a:t>Technical Capacity</a:t>
                      </a:r>
                      <a:endParaRPr lang="en-US" sz="12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a:effectLst/>
                          <a:latin typeface="Palatino Linotype" panose="02040502050505030304" pitchFamily="18" charset="0"/>
                        </a:rPr>
                        <a:t>Implementation Behavior</a:t>
                      </a:r>
                      <a:endParaRPr lang="en-US" sz="12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a:effectLst/>
                          <a:latin typeface="Palatino Linotype" panose="02040502050505030304" pitchFamily="18" charset="0"/>
                        </a:rPr>
                        <a:t>2</a:t>
                      </a:r>
                      <a:endParaRPr lang="en-US" sz="12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a:effectLst/>
                          <a:latin typeface="Palatino Linotype" panose="02040502050505030304" pitchFamily="18" charset="0"/>
                        </a:rPr>
                        <a:t>1</a:t>
                      </a:r>
                      <a:endParaRPr lang="en-US" sz="12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dirty="0">
                          <a:effectLst/>
                          <a:latin typeface="Palatino Linotype" panose="02040502050505030304" pitchFamily="18" charset="0"/>
                        </a:rPr>
                        <a:t>3</a:t>
                      </a:r>
                      <a:endParaRPr lang="en-US" sz="12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dirty="0">
                          <a:effectLst/>
                          <a:latin typeface="Palatino Linotype" panose="02040502050505030304" pitchFamily="18" charset="0"/>
                        </a:rPr>
                        <a:t>0.67</a:t>
                      </a:r>
                      <a:endParaRPr lang="en-US" sz="12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r>
              <a:tr h="397276">
                <a:tc>
                  <a:txBody>
                    <a:bodyPr/>
                    <a:lstStyle/>
                    <a:p>
                      <a:pPr marL="0" marR="0" algn="ctr">
                        <a:lnSpc>
                          <a:spcPts val="1300"/>
                        </a:lnSpc>
                        <a:spcBef>
                          <a:spcPts val="0"/>
                        </a:spcBef>
                        <a:spcAft>
                          <a:spcPts val="0"/>
                        </a:spcAft>
                      </a:pPr>
                      <a:r>
                        <a:rPr lang="en-US" sz="1200" b="0" dirty="0">
                          <a:effectLst/>
                          <a:latin typeface="Palatino Linotype" panose="02040502050505030304" pitchFamily="18" charset="0"/>
                        </a:rPr>
                        <a:t>Awareness</a:t>
                      </a:r>
                      <a:endParaRPr lang="en-US" sz="12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a:effectLst/>
                          <a:latin typeface="Palatino Linotype" panose="02040502050505030304" pitchFamily="18" charset="0"/>
                        </a:rPr>
                        <a:t>Implementation Behavior</a:t>
                      </a:r>
                      <a:endParaRPr lang="en-US" sz="12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dirty="0">
                          <a:effectLst/>
                          <a:latin typeface="Palatino Linotype" panose="02040502050505030304" pitchFamily="18" charset="0"/>
                        </a:rPr>
                        <a:t>2</a:t>
                      </a:r>
                      <a:endParaRPr lang="en-US" sz="12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a:effectLst/>
                          <a:latin typeface="Palatino Linotype" panose="02040502050505030304" pitchFamily="18" charset="0"/>
                        </a:rPr>
                        <a:t>0</a:t>
                      </a:r>
                      <a:endParaRPr lang="en-US" sz="12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dirty="0">
                          <a:effectLst/>
                          <a:latin typeface="Palatino Linotype" panose="02040502050505030304" pitchFamily="18" charset="0"/>
                        </a:rPr>
                        <a:t>2</a:t>
                      </a:r>
                      <a:endParaRPr lang="en-US" sz="12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ts val="1300"/>
                        </a:lnSpc>
                        <a:spcBef>
                          <a:spcPts val="0"/>
                        </a:spcBef>
                        <a:spcAft>
                          <a:spcPts val="0"/>
                        </a:spcAft>
                      </a:pPr>
                      <a:r>
                        <a:rPr lang="en-US" sz="1200" b="0" dirty="0">
                          <a:effectLst/>
                          <a:latin typeface="Palatino Linotype" panose="02040502050505030304" pitchFamily="18" charset="0"/>
                        </a:rPr>
                        <a:t>1.00</a:t>
                      </a:r>
                      <a:endParaRPr lang="en-US" sz="12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85800"/>
            <a:ext cx="8153400" cy="1107996"/>
          </a:xfrm>
          <a:prstGeom prst="rect">
            <a:avLst/>
          </a:prstGeom>
          <a:noFill/>
        </p:spPr>
        <p:txBody>
          <a:bodyPr wrap="square" rtlCol="0">
            <a:spAutoFit/>
          </a:bodyPr>
          <a:lstStyle/>
          <a:p>
            <a:r>
              <a:rPr lang="fr-FR" sz="2400" b="1" dirty="0" err="1">
                <a:latin typeface="Palatino Linotype" panose="02040502050505030304" pitchFamily="18" charset="0"/>
              </a:rPr>
              <a:t>Results</a:t>
            </a:r>
            <a:endParaRPr lang="fr-FR" sz="2400" b="1" dirty="0">
              <a:latin typeface="Palatino Linotype" panose="02040502050505030304" pitchFamily="18" charset="0"/>
            </a:endParaRPr>
          </a:p>
          <a:p>
            <a:r>
              <a:rPr lang="en-US" b="0" i="0" u="none" strike="noStrike" baseline="0" dirty="0">
                <a:solidFill>
                  <a:srgbClr val="131413"/>
                </a:solidFill>
                <a:latin typeface="Palatino Linotype" panose="02040502050505030304" pitchFamily="18" charset="0"/>
              </a:rPr>
              <a:t>Meta-Analysis Studies</a:t>
            </a:r>
            <a:endParaRPr lang="fr-FR" b="1" i="0" u="none" strike="noStrike" baseline="0" dirty="0">
              <a:solidFill>
                <a:srgbClr val="131413"/>
              </a:solidFill>
              <a:latin typeface="Palatino Linotype" panose="02040502050505030304" pitchFamily="18" charset="0"/>
            </a:endParaRPr>
          </a:p>
          <a:p>
            <a:endParaRPr lang="fr-FR" sz="2400" b="1"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fld>
            <a:endParaRPr lang="fr-FR">
              <a:latin typeface="Palatino Linotype" panose="02040502050505030304" pitchFamily="18" charset="0"/>
            </a:endParaRPr>
          </a:p>
        </p:txBody>
      </p:sp>
      <p:pic>
        <p:nvPicPr>
          <p:cNvPr id="6"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001000" y="5710532"/>
            <a:ext cx="1143000" cy="1143000"/>
          </a:xfrm>
          <a:prstGeom prst="rect">
            <a:avLst/>
          </a:prstGeom>
        </p:spPr>
      </p:pic>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US"/>
          </a:p>
        </p:txBody>
      </p:sp>
      <p:sp>
        <p:nvSpPr>
          <p:cNvPr id="9" name="Rectangle 3"/>
          <p:cNvSpPr>
            <a:spLocks noChangeArrowheads="1"/>
          </p:cNvSpPr>
          <p:nvPr/>
        </p:nvSpPr>
        <p:spPr bwMode="auto">
          <a:xfrm>
            <a:off x="2218541" y="1378297"/>
            <a:ext cx="620902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en-US" altLang="en-US" sz="1400" b="1"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Cordia New" panose="020B0502040204020203" pitchFamily="34" charset="-34"/>
              </a:rPr>
              <a:t>Table 3. </a:t>
            </a:r>
            <a:r>
              <a:rPr kumimoji="0" lang="en-US" altLang="en-US" sz="1400" b="0" i="0" u="none" strike="noStrike" cap="none" normalizeH="0" baseline="0" dirty="0">
                <a:ln>
                  <a:noFill/>
                </a:ln>
                <a:solidFill>
                  <a:srgbClr val="000000"/>
                </a:solidFill>
                <a:effectLst/>
                <a:latin typeface="Palatino Linotype" panose="02040502050505030304" pitchFamily="18" charset="0"/>
                <a:ea typeface="Times New Roman" panose="02020603050405020304" pitchFamily="18" charset="0"/>
                <a:cs typeface="Cordia New" panose="020B0502040204020203" pitchFamily="34" charset="-34"/>
              </a:rPr>
              <a:t>Studies used in the Meta-Analysis and their Details</a:t>
            </a:r>
            <a:endParaRPr kumimoji="0" lang="en-US" altLang="en-US" sz="1400" b="0" i="0" u="none" strike="noStrike" cap="none" normalizeH="0" baseline="0" dirty="0">
              <a:ln>
                <a:noFill/>
              </a:ln>
              <a:solidFill>
                <a:schemeClr val="tx1"/>
              </a:solidFill>
              <a:effectLst/>
              <a:latin typeface="Palatino Linotype" panose="02040502050505030304" pitchFamily="18" charset="0"/>
            </a:endParaRPr>
          </a:p>
        </p:txBody>
      </p:sp>
      <p:graphicFrame>
        <p:nvGraphicFramePr>
          <p:cNvPr id="7" name="Table 6"/>
          <p:cNvGraphicFramePr>
            <a:graphicFrameLocks noGrp="1"/>
          </p:cNvGraphicFramePr>
          <p:nvPr/>
        </p:nvGraphicFramePr>
        <p:xfrm>
          <a:off x="773180" y="1603402"/>
          <a:ext cx="7227820" cy="5211990"/>
        </p:xfrm>
        <a:graphic>
          <a:graphicData uri="http://schemas.openxmlformats.org/drawingml/2006/table">
            <a:tbl>
              <a:tblPr firstRow="1" firstCol="1" bandRow="1">
                <a:tableStyleId>{5C22544A-7EE6-4342-B048-85BDC9FD1C3A}</a:tableStyleId>
              </a:tblPr>
              <a:tblGrid>
                <a:gridCol w="1500315"/>
                <a:gridCol w="1473153"/>
                <a:gridCol w="1324739"/>
                <a:gridCol w="1929257"/>
                <a:gridCol w="1000356"/>
              </a:tblGrid>
              <a:tr h="244414">
                <a:tc>
                  <a:txBody>
                    <a:bodyPr/>
                    <a:lstStyle/>
                    <a:p>
                      <a:pPr marL="0" marR="0" algn="ctr">
                        <a:lnSpc>
                          <a:spcPts val="1300"/>
                        </a:lnSpc>
                        <a:spcBef>
                          <a:spcPts val="0"/>
                        </a:spcBef>
                        <a:spcAft>
                          <a:spcPts val="0"/>
                        </a:spcAft>
                      </a:pPr>
                      <a:r>
                        <a:rPr lang="en-US" sz="1200" dirty="0">
                          <a:effectLst/>
                          <a:latin typeface="Palatino Linotype" panose="02040502050505030304" pitchFamily="18" charset="0"/>
                        </a:rPr>
                        <a:t>Author(s)</a:t>
                      </a:r>
                      <a:endParaRPr lang="en-US" sz="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57208" marR="57208" marT="0" marB="0"/>
                </a:tc>
                <a:tc>
                  <a:txBody>
                    <a:bodyPr/>
                    <a:lstStyle/>
                    <a:p>
                      <a:pPr marL="0" marR="0" algn="ctr">
                        <a:lnSpc>
                          <a:spcPts val="1300"/>
                        </a:lnSpc>
                        <a:spcBef>
                          <a:spcPts val="0"/>
                        </a:spcBef>
                        <a:spcAft>
                          <a:spcPts val="0"/>
                        </a:spcAft>
                      </a:pPr>
                      <a:r>
                        <a:rPr lang="en-US" sz="1200" dirty="0">
                          <a:effectLst/>
                          <a:latin typeface="Palatino Linotype" panose="02040502050505030304" pitchFamily="18" charset="0"/>
                        </a:rPr>
                        <a:t>Country</a:t>
                      </a:r>
                      <a:endParaRPr lang="en-US" sz="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57208" marR="57208" marT="0" marB="0"/>
                </a:tc>
                <a:tc>
                  <a:txBody>
                    <a:bodyPr/>
                    <a:lstStyle/>
                    <a:p>
                      <a:pPr marL="0" marR="0" algn="ctr">
                        <a:lnSpc>
                          <a:spcPts val="1300"/>
                        </a:lnSpc>
                        <a:spcBef>
                          <a:spcPts val="0"/>
                        </a:spcBef>
                        <a:spcAft>
                          <a:spcPts val="0"/>
                        </a:spcAft>
                      </a:pPr>
                      <a:r>
                        <a:rPr lang="en-US" sz="1200" dirty="0">
                          <a:effectLst/>
                          <a:latin typeface="Palatino Linotype" panose="02040502050505030304" pitchFamily="18" charset="0"/>
                        </a:rPr>
                        <a:t>Data Collection Method</a:t>
                      </a:r>
                      <a:endParaRPr lang="en-US" sz="12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57208" marR="57208" marT="0" marB="0"/>
                </a:tc>
                <a:tc>
                  <a:txBody>
                    <a:bodyPr/>
                    <a:lstStyle/>
                    <a:p>
                      <a:pPr marL="0" marR="0" algn="ctr">
                        <a:lnSpc>
                          <a:spcPts val="1300"/>
                        </a:lnSpc>
                        <a:spcBef>
                          <a:spcPts val="0"/>
                        </a:spcBef>
                        <a:spcAft>
                          <a:spcPts val="0"/>
                        </a:spcAft>
                      </a:pPr>
                      <a:r>
                        <a:rPr lang="en-US" sz="1200">
                          <a:effectLst/>
                          <a:latin typeface="Palatino Linotype" panose="02040502050505030304" pitchFamily="18" charset="0"/>
                        </a:rPr>
                        <a:t>Unit of Analysis</a:t>
                      </a:r>
                      <a:endParaRPr lang="en-US" sz="12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57208" marR="57208" marT="0" marB="0"/>
                </a:tc>
                <a:tc>
                  <a:txBody>
                    <a:bodyPr/>
                    <a:lstStyle/>
                    <a:p>
                      <a:pPr marL="0" marR="0" algn="ctr">
                        <a:lnSpc>
                          <a:spcPts val="1300"/>
                        </a:lnSpc>
                        <a:spcBef>
                          <a:spcPts val="0"/>
                        </a:spcBef>
                        <a:spcAft>
                          <a:spcPts val="0"/>
                        </a:spcAft>
                      </a:pPr>
                      <a:r>
                        <a:rPr lang="en-US" sz="1200">
                          <a:effectLst/>
                          <a:latin typeface="Palatino Linotype" panose="02040502050505030304" pitchFamily="18" charset="0"/>
                        </a:rPr>
                        <a:t>Sample Size</a:t>
                      </a:r>
                      <a:endParaRPr lang="en-US" sz="12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57208" marR="57208" marT="0" marB="0"/>
                </a:tc>
              </a:tr>
              <a:tr h="276493">
                <a:tc>
                  <a:txBody>
                    <a:bodyPr/>
                    <a:lstStyle/>
                    <a:p>
                      <a:pPr marL="0" marR="0" algn="ctr">
                        <a:lnSpc>
                          <a:spcPts val="1300"/>
                        </a:lnSpc>
                        <a:spcBef>
                          <a:spcPts val="0"/>
                        </a:spcBef>
                        <a:spcAft>
                          <a:spcPts val="0"/>
                        </a:spcAft>
                      </a:pPr>
                      <a:r>
                        <a:rPr lang="en-US" sz="1100" dirty="0">
                          <a:effectLst/>
                          <a:latin typeface="Palatino Linotype" panose="02040502050505030304" pitchFamily="18" charset="0"/>
                        </a:rPr>
                        <a:t>(Chen et al., 2019)</a:t>
                      </a:r>
                      <a:endParaRPr lang="en-US"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57208" marR="57208" marT="0" marB="0"/>
                </a:tc>
                <a:tc>
                  <a:txBody>
                    <a:bodyPr/>
                    <a:lstStyle/>
                    <a:p>
                      <a:pPr marL="0" marR="0" algn="ctr">
                        <a:lnSpc>
                          <a:spcPts val="1300"/>
                        </a:lnSpc>
                        <a:spcBef>
                          <a:spcPts val="0"/>
                        </a:spcBef>
                        <a:spcAft>
                          <a:spcPts val="0"/>
                        </a:spcAft>
                      </a:pPr>
                      <a:r>
                        <a:rPr lang="en-US" sz="1100" dirty="0">
                          <a:effectLst/>
                          <a:latin typeface="Palatino Linotype" panose="02040502050505030304" pitchFamily="18" charset="0"/>
                        </a:rPr>
                        <a:t>US</a:t>
                      </a:r>
                      <a:endParaRPr lang="en-US"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57208" marR="57208" marT="0" marB="0"/>
                </a:tc>
                <a:tc>
                  <a:txBody>
                    <a:bodyPr/>
                    <a:lstStyle/>
                    <a:p>
                      <a:pPr marL="0" marR="0" algn="ctr">
                        <a:lnSpc>
                          <a:spcPts val="1300"/>
                        </a:lnSpc>
                        <a:spcBef>
                          <a:spcPts val="0"/>
                        </a:spcBef>
                        <a:spcAft>
                          <a:spcPts val="0"/>
                        </a:spcAft>
                      </a:pPr>
                      <a:r>
                        <a:rPr lang="en-US" sz="1100" dirty="0">
                          <a:effectLst/>
                          <a:latin typeface="Palatino Linotype" panose="02040502050505030304" pitchFamily="18" charset="0"/>
                        </a:rPr>
                        <a:t>Documentary Analysis</a:t>
                      </a:r>
                      <a:endParaRPr lang="en-US"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57208" marR="57208" marT="0" marB="0"/>
                </a:tc>
                <a:tc>
                  <a:txBody>
                    <a:bodyPr/>
                    <a:lstStyle/>
                    <a:p>
                      <a:pPr marL="0" marR="0" algn="ctr">
                        <a:lnSpc>
                          <a:spcPts val="1300"/>
                        </a:lnSpc>
                        <a:spcBef>
                          <a:spcPts val="0"/>
                        </a:spcBef>
                        <a:spcAft>
                          <a:spcPts val="0"/>
                        </a:spcAft>
                      </a:pPr>
                      <a:r>
                        <a:rPr lang="en-US" sz="1100">
                          <a:effectLst/>
                          <a:latin typeface="Palatino Linotype" panose="02040502050505030304" pitchFamily="18" charset="0"/>
                        </a:rPr>
                        <a:t>State</a:t>
                      </a:r>
                      <a:endParaRPr lang="en-US" sz="1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57208" marR="57208" marT="0" marB="0"/>
                </a:tc>
                <a:tc>
                  <a:txBody>
                    <a:bodyPr/>
                    <a:lstStyle/>
                    <a:p>
                      <a:pPr marL="0" marR="0" algn="ctr">
                        <a:lnSpc>
                          <a:spcPts val="1300"/>
                        </a:lnSpc>
                        <a:spcBef>
                          <a:spcPts val="0"/>
                        </a:spcBef>
                        <a:spcAft>
                          <a:spcPts val="0"/>
                        </a:spcAft>
                      </a:pPr>
                      <a:r>
                        <a:rPr lang="en-US" sz="1100">
                          <a:effectLst/>
                          <a:latin typeface="Palatino Linotype" panose="02040502050505030304" pitchFamily="18" charset="0"/>
                        </a:rPr>
                        <a:t>50, 350</a:t>
                      </a:r>
                      <a:endParaRPr lang="en-US" sz="1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57208" marR="57208" marT="0" marB="0"/>
                </a:tc>
              </a:tr>
              <a:tr h="366622">
                <a:tc>
                  <a:txBody>
                    <a:bodyPr/>
                    <a:lstStyle/>
                    <a:p>
                      <a:pPr marL="0" marR="0" algn="ctr">
                        <a:lnSpc>
                          <a:spcPts val="1300"/>
                        </a:lnSpc>
                        <a:spcBef>
                          <a:spcPts val="0"/>
                        </a:spcBef>
                        <a:spcAft>
                          <a:spcPts val="0"/>
                        </a:spcAft>
                      </a:pPr>
                      <a:r>
                        <a:rPr lang="en-US" sz="1100" dirty="0">
                          <a:effectLst/>
                          <a:latin typeface="Palatino Linotype" panose="02040502050505030304" pitchFamily="18" charset="0"/>
                        </a:rPr>
                        <a:t>(</a:t>
                      </a:r>
                      <a:r>
                        <a:rPr lang="en-US" sz="1100" dirty="0" err="1">
                          <a:effectLst/>
                          <a:latin typeface="Palatino Linotype" panose="02040502050505030304" pitchFamily="18" charset="0"/>
                        </a:rPr>
                        <a:t>Grimmelikhuijsen</a:t>
                      </a:r>
                      <a:r>
                        <a:rPr lang="en-US" sz="1100" dirty="0">
                          <a:effectLst/>
                          <a:latin typeface="Palatino Linotype" panose="02040502050505030304" pitchFamily="18" charset="0"/>
                        </a:rPr>
                        <a:t> and Feeney, 2017)</a:t>
                      </a:r>
                      <a:endParaRPr lang="en-US"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57208" marR="57208" marT="0" marB="0"/>
                </a:tc>
                <a:tc>
                  <a:txBody>
                    <a:bodyPr/>
                    <a:lstStyle/>
                    <a:p>
                      <a:pPr marL="0" marR="0" algn="ctr">
                        <a:lnSpc>
                          <a:spcPts val="1300"/>
                        </a:lnSpc>
                        <a:spcBef>
                          <a:spcPts val="0"/>
                        </a:spcBef>
                        <a:spcAft>
                          <a:spcPts val="0"/>
                        </a:spcAft>
                      </a:pPr>
                      <a:r>
                        <a:rPr lang="en-US" sz="1100" dirty="0">
                          <a:effectLst/>
                          <a:latin typeface="Palatino Linotype" panose="02040502050505030304" pitchFamily="18" charset="0"/>
                        </a:rPr>
                        <a:t>US</a:t>
                      </a:r>
                      <a:endParaRPr lang="en-US"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57208" marR="57208" marT="0" marB="0"/>
                </a:tc>
                <a:tc>
                  <a:txBody>
                    <a:bodyPr/>
                    <a:lstStyle/>
                    <a:p>
                      <a:pPr marL="0" marR="0" algn="ctr">
                        <a:lnSpc>
                          <a:spcPts val="1300"/>
                        </a:lnSpc>
                        <a:spcBef>
                          <a:spcPts val="0"/>
                        </a:spcBef>
                        <a:spcAft>
                          <a:spcPts val="0"/>
                        </a:spcAft>
                      </a:pPr>
                      <a:r>
                        <a:rPr lang="en-US" sz="1100" dirty="0">
                          <a:effectLst/>
                          <a:latin typeface="Palatino Linotype" panose="02040502050505030304" pitchFamily="18" charset="0"/>
                        </a:rPr>
                        <a:t>Survey and Content Analysis</a:t>
                      </a:r>
                      <a:endParaRPr lang="en-US"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57208" marR="57208" marT="0" marB="0"/>
                </a:tc>
                <a:tc>
                  <a:txBody>
                    <a:bodyPr/>
                    <a:lstStyle/>
                    <a:p>
                      <a:pPr marL="0" marR="0" algn="ctr">
                        <a:lnSpc>
                          <a:spcPts val="1300"/>
                        </a:lnSpc>
                        <a:spcBef>
                          <a:spcPts val="0"/>
                        </a:spcBef>
                        <a:spcAft>
                          <a:spcPts val="0"/>
                        </a:spcAft>
                      </a:pPr>
                      <a:r>
                        <a:rPr lang="en-US" sz="1100">
                          <a:effectLst/>
                          <a:latin typeface="Palatino Linotype" panose="02040502050505030304" pitchFamily="18" charset="0"/>
                        </a:rPr>
                        <a:t>City Government Managers AND Local Government Websites</a:t>
                      </a:r>
                      <a:endParaRPr lang="en-US" sz="1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57208" marR="57208" marT="0" marB="0"/>
                </a:tc>
                <a:tc>
                  <a:txBody>
                    <a:bodyPr/>
                    <a:lstStyle/>
                    <a:p>
                      <a:pPr marL="0" marR="0" algn="ctr">
                        <a:lnSpc>
                          <a:spcPts val="1300"/>
                        </a:lnSpc>
                        <a:spcBef>
                          <a:spcPts val="0"/>
                        </a:spcBef>
                        <a:spcAft>
                          <a:spcPts val="0"/>
                        </a:spcAft>
                      </a:pPr>
                      <a:r>
                        <a:rPr lang="en-US" sz="1100" dirty="0">
                          <a:effectLst/>
                          <a:latin typeface="Palatino Linotype" panose="02040502050505030304" pitchFamily="18" charset="0"/>
                        </a:rPr>
                        <a:t>790, 500</a:t>
                      </a:r>
                      <a:endParaRPr lang="en-US"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57208" marR="57208" marT="0" marB="0"/>
                </a:tc>
              </a:tr>
              <a:tr h="181591">
                <a:tc>
                  <a:txBody>
                    <a:bodyPr/>
                    <a:lstStyle/>
                    <a:p>
                      <a:pPr marL="0" marR="0" algn="ctr">
                        <a:lnSpc>
                          <a:spcPts val="1300"/>
                        </a:lnSpc>
                        <a:spcBef>
                          <a:spcPts val="0"/>
                        </a:spcBef>
                        <a:spcAft>
                          <a:spcPts val="0"/>
                        </a:spcAft>
                      </a:pPr>
                      <a:r>
                        <a:rPr lang="en-US" sz="1100" dirty="0">
                          <a:effectLst/>
                          <a:latin typeface="Palatino Linotype" panose="02040502050505030304" pitchFamily="18" charset="0"/>
                        </a:rPr>
                        <a:t>(Wang and Lo, 2016)</a:t>
                      </a:r>
                      <a:endParaRPr lang="en-US"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57208" marR="57208" marT="0" marB="0"/>
                </a:tc>
                <a:tc>
                  <a:txBody>
                    <a:bodyPr/>
                    <a:lstStyle/>
                    <a:p>
                      <a:pPr marL="0" marR="0" algn="ctr">
                        <a:lnSpc>
                          <a:spcPts val="1300"/>
                        </a:lnSpc>
                        <a:spcBef>
                          <a:spcPts val="0"/>
                        </a:spcBef>
                        <a:spcAft>
                          <a:spcPts val="0"/>
                        </a:spcAft>
                      </a:pPr>
                      <a:r>
                        <a:rPr lang="en-US" sz="1100" dirty="0">
                          <a:effectLst/>
                          <a:latin typeface="Palatino Linotype" panose="02040502050505030304" pitchFamily="18" charset="0"/>
                        </a:rPr>
                        <a:t>Taiwan</a:t>
                      </a:r>
                      <a:endParaRPr lang="en-US"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57208" marR="57208" marT="0" marB="0"/>
                </a:tc>
                <a:tc>
                  <a:txBody>
                    <a:bodyPr/>
                    <a:lstStyle/>
                    <a:p>
                      <a:pPr marL="0" marR="0" algn="ctr">
                        <a:lnSpc>
                          <a:spcPts val="1300"/>
                        </a:lnSpc>
                        <a:spcBef>
                          <a:spcPts val="0"/>
                        </a:spcBef>
                        <a:spcAft>
                          <a:spcPts val="0"/>
                        </a:spcAft>
                      </a:pPr>
                      <a:r>
                        <a:rPr lang="en-US" sz="1100" dirty="0">
                          <a:effectLst/>
                          <a:latin typeface="Palatino Linotype" panose="02040502050505030304" pitchFamily="18" charset="0"/>
                        </a:rPr>
                        <a:t>Survey</a:t>
                      </a:r>
                      <a:endParaRPr lang="en-US"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57208" marR="57208" marT="0" marB="0"/>
                </a:tc>
                <a:tc>
                  <a:txBody>
                    <a:bodyPr/>
                    <a:lstStyle/>
                    <a:p>
                      <a:pPr marL="0" marR="0" algn="ctr">
                        <a:lnSpc>
                          <a:spcPts val="1300"/>
                        </a:lnSpc>
                        <a:spcBef>
                          <a:spcPts val="0"/>
                        </a:spcBef>
                        <a:spcAft>
                          <a:spcPts val="0"/>
                        </a:spcAft>
                      </a:pPr>
                      <a:r>
                        <a:rPr lang="en-US" sz="1100" dirty="0">
                          <a:effectLst/>
                          <a:latin typeface="Palatino Linotype" panose="02040502050505030304" pitchFamily="18" charset="0"/>
                        </a:rPr>
                        <a:t>Organizations</a:t>
                      </a:r>
                      <a:endParaRPr lang="en-US"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57208" marR="57208" marT="0" marB="0"/>
                </a:tc>
                <a:tc>
                  <a:txBody>
                    <a:bodyPr/>
                    <a:lstStyle/>
                    <a:p>
                      <a:pPr marL="0" marR="0" algn="ctr">
                        <a:lnSpc>
                          <a:spcPts val="1300"/>
                        </a:lnSpc>
                        <a:spcBef>
                          <a:spcPts val="0"/>
                        </a:spcBef>
                        <a:spcAft>
                          <a:spcPts val="0"/>
                        </a:spcAft>
                      </a:pPr>
                      <a:r>
                        <a:rPr lang="en-US" sz="1100">
                          <a:effectLst/>
                          <a:latin typeface="Palatino Linotype" panose="02040502050505030304" pitchFamily="18" charset="0"/>
                        </a:rPr>
                        <a:t>342</a:t>
                      </a:r>
                      <a:endParaRPr lang="en-US" sz="1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57208" marR="57208" marT="0" marB="0"/>
                </a:tc>
              </a:tr>
              <a:tr h="371394">
                <a:tc>
                  <a:txBody>
                    <a:bodyPr/>
                    <a:lstStyle/>
                    <a:p>
                      <a:pPr marL="0" marR="0" algn="ctr">
                        <a:lnSpc>
                          <a:spcPts val="1300"/>
                        </a:lnSpc>
                        <a:spcBef>
                          <a:spcPts val="0"/>
                        </a:spcBef>
                        <a:spcAft>
                          <a:spcPts val="0"/>
                        </a:spcAft>
                      </a:pPr>
                      <a:r>
                        <a:rPr lang="en-US" sz="1100" dirty="0">
                          <a:effectLst/>
                          <a:latin typeface="Palatino Linotype" panose="02040502050505030304" pitchFamily="18" charset="0"/>
                        </a:rPr>
                        <a:t>(Yang and Wu, </a:t>
                      </a:r>
                      <a:r>
                        <a:rPr lang="en-US" sz="1100" dirty="0" err="1">
                          <a:effectLst/>
                          <a:latin typeface="Palatino Linotype" panose="02040502050505030304" pitchFamily="18" charset="0"/>
                        </a:rPr>
                        <a:t>2016a</a:t>
                      </a:r>
                      <a:r>
                        <a:rPr lang="en-US" sz="1100" dirty="0">
                          <a:effectLst/>
                          <a:latin typeface="Palatino Linotype" panose="02040502050505030304" pitchFamily="18" charset="0"/>
                        </a:rPr>
                        <a:t>)</a:t>
                      </a:r>
                      <a:endParaRPr lang="en-US"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57208" marR="57208" marT="0" marB="0"/>
                </a:tc>
                <a:tc>
                  <a:txBody>
                    <a:bodyPr/>
                    <a:lstStyle/>
                    <a:p>
                      <a:pPr marL="0" marR="0" algn="ctr">
                        <a:lnSpc>
                          <a:spcPts val="1300"/>
                        </a:lnSpc>
                        <a:spcBef>
                          <a:spcPts val="0"/>
                        </a:spcBef>
                        <a:spcAft>
                          <a:spcPts val="0"/>
                        </a:spcAft>
                      </a:pPr>
                      <a:r>
                        <a:rPr lang="en-US" sz="1100" dirty="0">
                          <a:effectLst/>
                          <a:latin typeface="Palatino Linotype" panose="02040502050505030304" pitchFamily="18" charset="0"/>
                        </a:rPr>
                        <a:t>Taiwan</a:t>
                      </a:r>
                      <a:endParaRPr lang="en-US"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57208" marR="57208" marT="0" marB="0"/>
                </a:tc>
                <a:tc>
                  <a:txBody>
                    <a:bodyPr/>
                    <a:lstStyle/>
                    <a:p>
                      <a:pPr marL="0" marR="0" algn="ctr">
                        <a:lnSpc>
                          <a:spcPts val="1300"/>
                        </a:lnSpc>
                        <a:spcBef>
                          <a:spcPts val="0"/>
                        </a:spcBef>
                        <a:spcAft>
                          <a:spcPts val="0"/>
                        </a:spcAft>
                      </a:pPr>
                      <a:r>
                        <a:rPr lang="en-US" sz="1100" dirty="0">
                          <a:effectLst/>
                          <a:latin typeface="Palatino Linotype" panose="02040502050505030304" pitchFamily="18" charset="0"/>
                        </a:rPr>
                        <a:t>Survey</a:t>
                      </a:r>
                      <a:endParaRPr lang="en-US"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57208" marR="57208" marT="0" marB="0"/>
                </a:tc>
                <a:tc>
                  <a:txBody>
                    <a:bodyPr/>
                    <a:lstStyle/>
                    <a:p>
                      <a:pPr marL="0" marR="0" algn="ctr">
                        <a:lnSpc>
                          <a:spcPts val="1300"/>
                        </a:lnSpc>
                        <a:spcBef>
                          <a:spcPts val="0"/>
                        </a:spcBef>
                        <a:spcAft>
                          <a:spcPts val="0"/>
                        </a:spcAft>
                      </a:pPr>
                      <a:r>
                        <a:rPr lang="en-US" sz="1100" dirty="0">
                          <a:effectLst/>
                          <a:latin typeface="Palatino Linotype" panose="02040502050505030304" pitchFamily="18" charset="0"/>
                        </a:rPr>
                        <a:t>Organizations</a:t>
                      </a:r>
                      <a:endParaRPr lang="en-US"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57208" marR="57208" marT="0" marB="0"/>
                </a:tc>
                <a:tc>
                  <a:txBody>
                    <a:bodyPr/>
                    <a:lstStyle/>
                    <a:p>
                      <a:pPr marL="0" marR="0" algn="ctr">
                        <a:lnSpc>
                          <a:spcPts val="1300"/>
                        </a:lnSpc>
                        <a:spcBef>
                          <a:spcPts val="0"/>
                        </a:spcBef>
                        <a:spcAft>
                          <a:spcPts val="0"/>
                        </a:spcAft>
                      </a:pPr>
                      <a:r>
                        <a:rPr lang="en-US" sz="1100" dirty="0">
                          <a:effectLst/>
                          <a:latin typeface="Palatino Linotype" panose="02040502050505030304" pitchFamily="18" charset="0"/>
                        </a:rPr>
                        <a:t>284</a:t>
                      </a:r>
                      <a:endParaRPr lang="en-US"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57208" marR="57208" marT="0" marB="0"/>
                </a:tc>
              </a:tr>
              <a:tr h="392260">
                <a:tc>
                  <a:txBody>
                    <a:bodyPr/>
                    <a:lstStyle/>
                    <a:p>
                      <a:pPr marL="0" marR="0" algn="ctr">
                        <a:lnSpc>
                          <a:spcPts val="1300"/>
                        </a:lnSpc>
                        <a:spcBef>
                          <a:spcPts val="0"/>
                        </a:spcBef>
                        <a:spcAft>
                          <a:spcPts val="0"/>
                        </a:spcAft>
                      </a:pPr>
                      <a:r>
                        <a:rPr lang="en-US" sz="1100" b="1" kern="1200" dirty="0">
                          <a:solidFill>
                            <a:schemeClr val="lt1"/>
                          </a:solidFill>
                          <a:effectLst/>
                          <a:latin typeface="Palatino Linotype" panose="02040502050505030304" pitchFamily="18" charset="0"/>
                          <a:ea typeface="+mn-ea"/>
                          <a:cs typeface="+mn-cs"/>
                        </a:rPr>
                        <a:t>(</a:t>
                      </a:r>
                      <a:r>
                        <a:rPr lang="en-US" sz="1100" b="1" kern="1200" dirty="0" err="1">
                          <a:solidFill>
                            <a:schemeClr val="lt1"/>
                          </a:solidFill>
                          <a:effectLst/>
                          <a:latin typeface="Palatino Linotype" panose="02040502050505030304" pitchFamily="18" charset="0"/>
                          <a:ea typeface="+mn-ea"/>
                          <a:cs typeface="+mn-cs"/>
                        </a:rPr>
                        <a:t>Sayogo</a:t>
                      </a:r>
                      <a:r>
                        <a:rPr lang="en-US" sz="1100" b="1" kern="1200" dirty="0">
                          <a:solidFill>
                            <a:schemeClr val="lt1"/>
                          </a:solidFill>
                          <a:effectLst/>
                          <a:latin typeface="Palatino Linotype" panose="02040502050505030304" pitchFamily="18" charset="0"/>
                          <a:ea typeface="+mn-ea"/>
                          <a:cs typeface="+mn-cs"/>
                        </a:rPr>
                        <a:t> and Pardo, 2012)</a:t>
                      </a:r>
                      <a:endParaRPr lang="en-US" sz="1100" b="1" kern="1200" dirty="0">
                        <a:solidFill>
                          <a:schemeClr val="lt1"/>
                        </a:solidFill>
                        <a:effectLst/>
                        <a:latin typeface="Palatino Linotype" panose="02040502050505030304" pitchFamily="18" charset="0"/>
                        <a:ea typeface="+mn-ea"/>
                        <a:cs typeface="+mn-cs"/>
                      </a:endParaRPr>
                    </a:p>
                  </a:txBody>
                  <a:tcPr marL="68580" marR="68580" marT="0" marB="0"/>
                </a:tc>
                <a:tc>
                  <a:txBody>
                    <a:bodyPr/>
                    <a:lstStyle/>
                    <a:p>
                      <a:pPr marL="0" marR="0" algn="ctr">
                        <a:lnSpc>
                          <a:spcPts val="1300"/>
                        </a:lnSpc>
                        <a:spcBef>
                          <a:spcPts val="0"/>
                        </a:spcBef>
                        <a:spcAft>
                          <a:spcPts val="0"/>
                        </a:spcAft>
                      </a:pPr>
                      <a:r>
                        <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North America, Europe, Other Regions</a:t>
                      </a:r>
                      <a:endPar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300"/>
                        </a:lnSpc>
                        <a:spcBef>
                          <a:spcPts val="0"/>
                        </a:spcBef>
                        <a:spcAft>
                          <a:spcPts val="0"/>
                        </a:spcAft>
                      </a:pPr>
                      <a:r>
                        <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Survey</a:t>
                      </a:r>
                      <a:endPar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300"/>
                        </a:lnSpc>
                        <a:spcBef>
                          <a:spcPts val="0"/>
                        </a:spcBef>
                        <a:spcAft>
                          <a:spcPts val="0"/>
                        </a:spcAft>
                      </a:pPr>
                      <a:r>
                        <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Individuals (including decision-makers)</a:t>
                      </a:r>
                      <a:endPar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300"/>
                        </a:lnSpc>
                        <a:spcBef>
                          <a:spcPts val="0"/>
                        </a:spcBef>
                        <a:spcAft>
                          <a:spcPts val="0"/>
                        </a:spcAft>
                      </a:pPr>
                      <a:r>
                        <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587</a:t>
                      </a:r>
                      <a:endPar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r>
              <a:tr h="392260">
                <a:tc>
                  <a:txBody>
                    <a:bodyPr/>
                    <a:lstStyle/>
                    <a:p>
                      <a:pPr marL="0" marR="0" algn="ctr">
                        <a:lnSpc>
                          <a:spcPts val="1300"/>
                        </a:lnSpc>
                        <a:spcBef>
                          <a:spcPts val="0"/>
                        </a:spcBef>
                        <a:spcAft>
                          <a:spcPts val="0"/>
                        </a:spcAft>
                      </a:pPr>
                      <a:r>
                        <a:rPr lang="en-US" sz="1100" b="1" kern="1200" dirty="0">
                          <a:solidFill>
                            <a:schemeClr val="lt1"/>
                          </a:solidFill>
                          <a:effectLst/>
                          <a:latin typeface="Palatino Linotype" panose="02040502050505030304" pitchFamily="18" charset="0"/>
                          <a:ea typeface="+mn-ea"/>
                          <a:cs typeface="+mn-cs"/>
                        </a:rPr>
                        <a:t>(Zhao and Fan, 2018)</a:t>
                      </a:r>
                      <a:endParaRPr lang="en-US" sz="1100" b="1" kern="1200" dirty="0">
                        <a:solidFill>
                          <a:schemeClr val="lt1"/>
                        </a:solidFill>
                        <a:effectLst/>
                        <a:latin typeface="Palatino Linotype" panose="02040502050505030304" pitchFamily="18" charset="0"/>
                        <a:ea typeface="+mn-ea"/>
                        <a:cs typeface="+mn-cs"/>
                      </a:endParaRPr>
                    </a:p>
                  </a:txBody>
                  <a:tcPr marL="68580" marR="68580" marT="0" marB="0"/>
                </a:tc>
                <a:tc>
                  <a:txBody>
                    <a:bodyPr/>
                    <a:lstStyle/>
                    <a:p>
                      <a:pPr marL="0" marR="0" algn="ctr">
                        <a:lnSpc>
                          <a:spcPts val="1300"/>
                        </a:lnSpc>
                        <a:spcBef>
                          <a:spcPts val="0"/>
                        </a:spcBef>
                        <a:spcAft>
                          <a:spcPts val="0"/>
                        </a:spcAft>
                      </a:pPr>
                      <a:r>
                        <a:rPr lang="en-US" sz="11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China</a:t>
                      </a:r>
                      <a:endParaRPr lang="en-US" sz="11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300"/>
                        </a:lnSpc>
                        <a:spcBef>
                          <a:spcPts val="0"/>
                        </a:spcBef>
                        <a:spcAft>
                          <a:spcPts val="0"/>
                        </a:spcAft>
                      </a:pPr>
                      <a:r>
                        <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Survey</a:t>
                      </a:r>
                      <a:endPar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300"/>
                        </a:lnSpc>
                        <a:spcBef>
                          <a:spcPts val="0"/>
                        </a:spcBef>
                        <a:spcAft>
                          <a:spcPts val="0"/>
                        </a:spcAft>
                      </a:pPr>
                      <a:r>
                        <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Individuals</a:t>
                      </a:r>
                      <a:endPar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300"/>
                        </a:lnSpc>
                        <a:spcBef>
                          <a:spcPts val="0"/>
                        </a:spcBef>
                        <a:spcAft>
                          <a:spcPts val="0"/>
                        </a:spcAft>
                      </a:pPr>
                      <a:r>
                        <a:rPr lang="en-US" sz="11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191</a:t>
                      </a:r>
                      <a:endParaRPr lang="en-US" sz="11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r>
              <a:tr h="392260">
                <a:tc>
                  <a:txBody>
                    <a:bodyPr/>
                    <a:lstStyle/>
                    <a:p>
                      <a:pPr marL="0" marR="0" algn="ctr">
                        <a:lnSpc>
                          <a:spcPts val="1300"/>
                        </a:lnSpc>
                        <a:spcBef>
                          <a:spcPts val="0"/>
                        </a:spcBef>
                        <a:spcAft>
                          <a:spcPts val="0"/>
                        </a:spcAft>
                      </a:pPr>
                      <a:r>
                        <a:rPr lang="en-US" sz="1100" b="1" kern="1200" dirty="0">
                          <a:solidFill>
                            <a:schemeClr val="lt1"/>
                          </a:solidFill>
                          <a:effectLst/>
                          <a:latin typeface="Palatino Linotype" panose="02040502050505030304" pitchFamily="18" charset="0"/>
                          <a:ea typeface="+mn-ea"/>
                          <a:cs typeface="+mn-cs"/>
                        </a:rPr>
                        <a:t>(Yang and Wu, 2020)</a:t>
                      </a:r>
                      <a:endParaRPr lang="en-US" sz="1100" b="1" kern="1200" dirty="0">
                        <a:solidFill>
                          <a:schemeClr val="lt1"/>
                        </a:solidFill>
                        <a:effectLst/>
                        <a:latin typeface="Palatino Linotype" panose="02040502050505030304" pitchFamily="18" charset="0"/>
                        <a:ea typeface="+mn-ea"/>
                        <a:cs typeface="+mn-cs"/>
                      </a:endParaRPr>
                    </a:p>
                  </a:txBody>
                  <a:tcPr marL="68580" marR="68580" marT="0" marB="0"/>
                </a:tc>
                <a:tc>
                  <a:txBody>
                    <a:bodyPr/>
                    <a:lstStyle/>
                    <a:p>
                      <a:pPr marL="0" marR="0" algn="ctr">
                        <a:lnSpc>
                          <a:spcPts val="1300"/>
                        </a:lnSpc>
                        <a:spcBef>
                          <a:spcPts val="0"/>
                        </a:spcBef>
                        <a:spcAft>
                          <a:spcPts val="0"/>
                        </a:spcAft>
                      </a:pPr>
                      <a:r>
                        <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Taiwan</a:t>
                      </a:r>
                      <a:endPar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300"/>
                        </a:lnSpc>
                        <a:spcBef>
                          <a:spcPts val="0"/>
                        </a:spcBef>
                        <a:spcAft>
                          <a:spcPts val="0"/>
                        </a:spcAft>
                      </a:pPr>
                      <a:r>
                        <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Survey</a:t>
                      </a:r>
                      <a:endPar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300"/>
                        </a:lnSpc>
                        <a:spcBef>
                          <a:spcPts val="0"/>
                        </a:spcBef>
                        <a:spcAft>
                          <a:spcPts val="0"/>
                        </a:spcAft>
                      </a:pPr>
                      <a:r>
                        <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Organizations</a:t>
                      </a:r>
                      <a:endPar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300"/>
                        </a:lnSpc>
                        <a:spcBef>
                          <a:spcPts val="0"/>
                        </a:spcBef>
                        <a:spcAft>
                          <a:spcPts val="0"/>
                        </a:spcAft>
                      </a:pPr>
                      <a:r>
                        <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436</a:t>
                      </a:r>
                      <a:endPar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r>
              <a:tr h="483330">
                <a:tc>
                  <a:txBody>
                    <a:bodyPr/>
                    <a:lstStyle/>
                    <a:p>
                      <a:pPr marL="0" marR="0" algn="ctr">
                        <a:lnSpc>
                          <a:spcPts val="1300"/>
                        </a:lnSpc>
                        <a:spcBef>
                          <a:spcPts val="0"/>
                        </a:spcBef>
                        <a:spcAft>
                          <a:spcPts val="0"/>
                        </a:spcAft>
                      </a:pPr>
                      <a:r>
                        <a:rPr lang="en-US" sz="1100" b="1" kern="1200" dirty="0">
                          <a:solidFill>
                            <a:schemeClr val="lt1"/>
                          </a:solidFill>
                          <a:effectLst/>
                          <a:latin typeface="Palatino Linotype" panose="02040502050505030304" pitchFamily="18" charset="0"/>
                          <a:ea typeface="+mn-ea"/>
                          <a:cs typeface="+mn-cs"/>
                        </a:rPr>
                        <a:t>(Fan and Zhao, 2017)</a:t>
                      </a:r>
                      <a:endParaRPr lang="en-US" sz="1100" b="1" kern="1200" dirty="0">
                        <a:solidFill>
                          <a:schemeClr val="lt1"/>
                        </a:solidFill>
                        <a:effectLst/>
                        <a:latin typeface="Palatino Linotype" panose="02040502050505030304" pitchFamily="18" charset="0"/>
                        <a:ea typeface="+mn-ea"/>
                        <a:cs typeface="+mn-cs"/>
                      </a:endParaRPr>
                    </a:p>
                  </a:txBody>
                  <a:tcPr marL="68580" marR="68580" marT="0" marB="0"/>
                </a:tc>
                <a:tc>
                  <a:txBody>
                    <a:bodyPr/>
                    <a:lstStyle/>
                    <a:p>
                      <a:pPr marL="0" marR="0" algn="ctr">
                        <a:lnSpc>
                          <a:spcPts val="1300"/>
                        </a:lnSpc>
                        <a:spcBef>
                          <a:spcPts val="0"/>
                        </a:spcBef>
                        <a:spcAft>
                          <a:spcPts val="0"/>
                        </a:spcAft>
                      </a:pPr>
                      <a:r>
                        <a:rPr lang="en-US" sz="11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China</a:t>
                      </a:r>
                      <a:endParaRPr lang="en-US" sz="11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300"/>
                        </a:lnSpc>
                        <a:spcBef>
                          <a:spcPts val="0"/>
                        </a:spcBef>
                        <a:spcAft>
                          <a:spcPts val="0"/>
                        </a:spcAft>
                      </a:pPr>
                      <a:r>
                        <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Government Websites and Internal Meeting Documents</a:t>
                      </a:r>
                      <a:endPar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300"/>
                        </a:lnSpc>
                        <a:spcBef>
                          <a:spcPts val="0"/>
                        </a:spcBef>
                        <a:spcAft>
                          <a:spcPts val="0"/>
                        </a:spcAft>
                      </a:pPr>
                      <a:r>
                        <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Govt Departments</a:t>
                      </a:r>
                      <a:endPar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300"/>
                        </a:lnSpc>
                        <a:spcBef>
                          <a:spcPts val="0"/>
                        </a:spcBef>
                        <a:spcAft>
                          <a:spcPts val="0"/>
                        </a:spcAft>
                      </a:pPr>
                      <a:r>
                        <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128</a:t>
                      </a:r>
                      <a:endPar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r>
              <a:tr h="276493">
                <a:tc>
                  <a:txBody>
                    <a:bodyPr/>
                    <a:lstStyle/>
                    <a:p>
                      <a:pPr marL="0" marR="0" algn="ctr">
                        <a:lnSpc>
                          <a:spcPts val="1300"/>
                        </a:lnSpc>
                        <a:spcBef>
                          <a:spcPts val="0"/>
                        </a:spcBef>
                        <a:spcAft>
                          <a:spcPts val="0"/>
                        </a:spcAft>
                      </a:pPr>
                      <a:r>
                        <a:rPr lang="en-US" sz="1100" b="1" kern="1200" dirty="0">
                          <a:solidFill>
                            <a:schemeClr val="lt1"/>
                          </a:solidFill>
                          <a:effectLst/>
                          <a:latin typeface="Palatino Linotype" panose="02040502050505030304" pitchFamily="18" charset="0"/>
                          <a:ea typeface="+mn-ea"/>
                          <a:cs typeface="+mn-cs"/>
                        </a:rPr>
                        <a:t>(Wirtz et al., 2016)</a:t>
                      </a:r>
                      <a:endParaRPr lang="en-US" sz="1100" b="1" kern="1200" dirty="0">
                        <a:solidFill>
                          <a:schemeClr val="lt1"/>
                        </a:solidFill>
                        <a:effectLst/>
                        <a:latin typeface="Palatino Linotype" panose="02040502050505030304" pitchFamily="18" charset="0"/>
                        <a:ea typeface="+mn-ea"/>
                        <a:cs typeface="+mn-cs"/>
                      </a:endParaRPr>
                    </a:p>
                  </a:txBody>
                  <a:tcPr marL="68580" marR="68580" marT="0" marB="0"/>
                </a:tc>
                <a:tc>
                  <a:txBody>
                    <a:bodyPr/>
                    <a:lstStyle/>
                    <a:p>
                      <a:pPr marL="0" marR="0" algn="ctr">
                        <a:lnSpc>
                          <a:spcPts val="1300"/>
                        </a:lnSpc>
                        <a:spcBef>
                          <a:spcPts val="0"/>
                        </a:spcBef>
                        <a:spcAft>
                          <a:spcPts val="0"/>
                        </a:spcAft>
                      </a:pPr>
                      <a:r>
                        <a:rPr lang="en-US" sz="11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Germany</a:t>
                      </a:r>
                      <a:endParaRPr lang="en-US" sz="11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300"/>
                        </a:lnSpc>
                        <a:spcBef>
                          <a:spcPts val="0"/>
                        </a:spcBef>
                        <a:spcAft>
                          <a:spcPts val="0"/>
                        </a:spcAft>
                      </a:pPr>
                      <a:r>
                        <a:rPr lang="en-US" sz="11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Survey</a:t>
                      </a:r>
                      <a:endParaRPr lang="en-US" sz="11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300"/>
                        </a:lnSpc>
                        <a:spcBef>
                          <a:spcPts val="0"/>
                        </a:spcBef>
                        <a:spcAft>
                          <a:spcPts val="0"/>
                        </a:spcAft>
                      </a:pPr>
                      <a:r>
                        <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Organization Employees</a:t>
                      </a:r>
                      <a:endPar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300"/>
                        </a:lnSpc>
                        <a:spcBef>
                          <a:spcPts val="0"/>
                        </a:spcBef>
                        <a:spcAft>
                          <a:spcPts val="0"/>
                        </a:spcAft>
                      </a:pPr>
                      <a:r>
                        <a:rPr lang="en-US" sz="11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265</a:t>
                      </a:r>
                      <a:endParaRPr lang="en-US" sz="11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r>
              <a:tr h="313096">
                <a:tc>
                  <a:txBody>
                    <a:bodyPr/>
                    <a:lstStyle/>
                    <a:p>
                      <a:pPr marL="0" marR="0" algn="ctr">
                        <a:lnSpc>
                          <a:spcPts val="1300"/>
                        </a:lnSpc>
                        <a:spcBef>
                          <a:spcPts val="0"/>
                        </a:spcBef>
                        <a:spcAft>
                          <a:spcPts val="0"/>
                        </a:spcAft>
                      </a:pPr>
                      <a:r>
                        <a:rPr lang="en-US" sz="1100" b="1" kern="1200" dirty="0">
                          <a:solidFill>
                            <a:schemeClr val="lt1"/>
                          </a:solidFill>
                          <a:effectLst/>
                          <a:latin typeface="Palatino Linotype" panose="02040502050505030304" pitchFamily="18" charset="0"/>
                          <a:ea typeface="+mn-ea"/>
                          <a:cs typeface="+mn-cs"/>
                        </a:rPr>
                        <a:t>(</a:t>
                      </a:r>
                      <a:r>
                        <a:rPr lang="en-US" sz="1100" b="1" kern="1200" dirty="0" err="1">
                          <a:solidFill>
                            <a:schemeClr val="lt1"/>
                          </a:solidFill>
                          <a:effectLst/>
                          <a:latin typeface="Palatino Linotype" panose="02040502050505030304" pitchFamily="18" charset="0"/>
                          <a:ea typeface="+mn-ea"/>
                          <a:cs typeface="+mn-cs"/>
                        </a:rPr>
                        <a:t>Zhenbin</a:t>
                      </a:r>
                      <a:r>
                        <a:rPr lang="en-US" sz="1100" b="1" kern="1200" dirty="0">
                          <a:solidFill>
                            <a:schemeClr val="lt1"/>
                          </a:solidFill>
                          <a:effectLst/>
                          <a:latin typeface="Palatino Linotype" panose="02040502050505030304" pitchFamily="18" charset="0"/>
                          <a:ea typeface="+mn-ea"/>
                          <a:cs typeface="+mn-cs"/>
                        </a:rPr>
                        <a:t> et al., 2019)</a:t>
                      </a:r>
                      <a:endParaRPr lang="en-US" sz="1100" b="1" kern="1200" dirty="0">
                        <a:solidFill>
                          <a:schemeClr val="lt1"/>
                        </a:solidFill>
                        <a:effectLst/>
                        <a:latin typeface="Palatino Linotype" panose="02040502050505030304" pitchFamily="18" charset="0"/>
                        <a:ea typeface="+mn-ea"/>
                        <a:cs typeface="+mn-cs"/>
                      </a:endParaRPr>
                    </a:p>
                  </a:txBody>
                  <a:tcPr marL="68580" marR="68580" marT="0" marB="0"/>
                </a:tc>
                <a:tc>
                  <a:txBody>
                    <a:bodyPr/>
                    <a:lstStyle/>
                    <a:p>
                      <a:pPr marL="0" marR="0" algn="ctr">
                        <a:lnSpc>
                          <a:spcPts val="1300"/>
                        </a:lnSpc>
                        <a:spcBef>
                          <a:spcPts val="0"/>
                        </a:spcBef>
                        <a:spcAft>
                          <a:spcPts val="0"/>
                        </a:spcAft>
                      </a:pPr>
                      <a:r>
                        <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Singapore</a:t>
                      </a:r>
                      <a:endPar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300"/>
                        </a:lnSpc>
                        <a:spcBef>
                          <a:spcPts val="0"/>
                        </a:spcBef>
                        <a:spcAft>
                          <a:spcPts val="0"/>
                        </a:spcAft>
                      </a:pPr>
                      <a:r>
                        <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Survey</a:t>
                      </a:r>
                      <a:endPar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300"/>
                        </a:lnSpc>
                        <a:spcBef>
                          <a:spcPts val="0"/>
                        </a:spcBef>
                        <a:spcAft>
                          <a:spcPts val="0"/>
                        </a:spcAft>
                      </a:pPr>
                      <a:r>
                        <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CIOs, IT Directors and Managers</a:t>
                      </a:r>
                      <a:endPar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300"/>
                        </a:lnSpc>
                        <a:spcBef>
                          <a:spcPts val="0"/>
                        </a:spcBef>
                        <a:spcAft>
                          <a:spcPts val="0"/>
                        </a:spcAft>
                      </a:pPr>
                      <a:r>
                        <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102</a:t>
                      </a:r>
                      <a:endPar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r>
              <a:tr h="313096">
                <a:tc>
                  <a:txBody>
                    <a:bodyPr/>
                    <a:lstStyle/>
                    <a:p>
                      <a:pPr marL="0" marR="0" algn="ctr">
                        <a:lnSpc>
                          <a:spcPts val="1300"/>
                        </a:lnSpc>
                        <a:spcBef>
                          <a:spcPts val="0"/>
                        </a:spcBef>
                        <a:spcAft>
                          <a:spcPts val="0"/>
                        </a:spcAft>
                      </a:pPr>
                      <a:r>
                        <a:rPr lang="en-US" sz="1100" b="1" kern="1200" dirty="0">
                          <a:solidFill>
                            <a:schemeClr val="lt1"/>
                          </a:solidFill>
                          <a:effectLst/>
                          <a:latin typeface="Palatino Linotype" panose="02040502050505030304" pitchFamily="18" charset="0"/>
                          <a:ea typeface="+mn-ea"/>
                          <a:cs typeface="+mn-cs"/>
                        </a:rPr>
                        <a:t>(Choi, 2017)</a:t>
                      </a:r>
                      <a:endParaRPr lang="en-US" sz="1100" b="1" kern="1200" dirty="0">
                        <a:solidFill>
                          <a:schemeClr val="lt1"/>
                        </a:solidFill>
                        <a:effectLst/>
                        <a:latin typeface="Palatino Linotype" panose="02040502050505030304" pitchFamily="18" charset="0"/>
                        <a:ea typeface="+mn-ea"/>
                        <a:cs typeface="+mn-cs"/>
                      </a:endParaRPr>
                    </a:p>
                  </a:txBody>
                  <a:tcPr marL="68580" marR="68580" marT="0" marB="0"/>
                </a:tc>
                <a:tc>
                  <a:txBody>
                    <a:bodyPr/>
                    <a:lstStyle/>
                    <a:p>
                      <a:pPr marL="0" marR="0" algn="ctr">
                        <a:lnSpc>
                          <a:spcPts val="1300"/>
                        </a:lnSpc>
                        <a:spcBef>
                          <a:spcPts val="0"/>
                        </a:spcBef>
                        <a:spcAft>
                          <a:spcPts val="0"/>
                        </a:spcAft>
                      </a:pPr>
                      <a:r>
                        <a:rPr lang="en-US" sz="11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Korea</a:t>
                      </a:r>
                      <a:endParaRPr lang="en-US" sz="11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300"/>
                        </a:lnSpc>
                        <a:spcBef>
                          <a:spcPts val="0"/>
                        </a:spcBef>
                        <a:spcAft>
                          <a:spcPts val="0"/>
                        </a:spcAft>
                      </a:pPr>
                      <a:r>
                        <a:rPr lang="en-US" sz="11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Survey</a:t>
                      </a:r>
                      <a:endParaRPr lang="en-US" sz="1100" b="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300"/>
                        </a:lnSpc>
                        <a:spcBef>
                          <a:spcPts val="0"/>
                        </a:spcBef>
                        <a:spcAft>
                          <a:spcPts val="0"/>
                        </a:spcAft>
                      </a:pPr>
                      <a:r>
                        <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Public Agencies</a:t>
                      </a:r>
                      <a:endPar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300"/>
                        </a:lnSpc>
                        <a:spcBef>
                          <a:spcPts val="0"/>
                        </a:spcBef>
                        <a:spcAft>
                          <a:spcPts val="0"/>
                        </a:spcAft>
                      </a:pPr>
                      <a:r>
                        <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52</a:t>
                      </a:r>
                      <a:endPar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r>
              <a:tr h="313096">
                <a:tc>
                  <a:txBody>
                    <a:bodyPr/>
                    <a:lstStyle/>
                    <a:p>
                      <a:pPr marL="0" marR="0" algn="ctr">
                        <a:lnSpc>
                          <a:spcPts val="1300"/>
                        </a:lnSpc>
                        <a:spcBef>
                          <a:spcPts val="0"/>
                        </a:spcBef>
                        <a:spcAft>
                          <a:spcPts val="0"/>
                        </a:spcAft>
                      </a:pPr>
                      <a:r>
                        <a:rPr lang="en-US" sz="1100" b="1" kern="1200" dirty="0">
                          <a:solidFill>
                            <a:schemeClr val="lt1"/>
                          </a:solidFill>
                          <a:effectLst/>
                          <a:latin typeface="Palatino Linotype" panose="02040502050505030304" pitchFamily="18" charset="0"/>
                          <a:ea typeface="+mn-ea"/>
                          <a:cs typeface="+mn-cs"/>
                        </a:rPr>
                        <a:t>(Kleiman et al., </a:t>
                      </a:r>
                      <a:r>
                        <a:rPr lang="en-US" sz="1100" b="1" kern="1200" dirty="0" err="1">
                          <a:solidFill>
                            <a:schemeClr val="lt1"/>
                          </a:solidFill>
                          <a:effectLst/>
                          <a:latin typeface="Palatino Linotype" panose="02040502050505030304" pitchFamily="18" charset="0"/>
                          <a:ea typeface="+mn-ea"/>
                          <a:cs typeface="+mn-cs"/>
                        </a:rPr>
                        <a:t>2020a</a:t>
                      </a:r>
                      <a:r>
                        <a:rPr lang="en-US" sz="1100" b="1" kern="1200" dirty="0">
                          <a:solidFill>
                            <a:schemeClr val="lt1"/>
                          </a:solidFill>
                          <a:effectLst/>
                          <a:latin typeface="Palatino Linotype" panose="02040502050505030304" pitchFamily="18" charset="0"/>
                          <a:ea typeface="+mn-ea"/>
                          <a:cs typeface="+mn-cs"/>
                        </a:rPr>
                        <a:t>)</a:t>
                      </a:r>
                      <a:endParaRPr lang="en-US" sz="1100" b="1" kern="1200" dirty="0">
                        <a:solidFill>
                          <a:schemeClr val="lt1"/>
                        </a:solidFill>
                        <a:effectLst/>
                        <a:latin typeface="Palatino Linotype" panose="02040502050505030304" pitchFamily="18" charset="0"/>
                        <a:ea typeface="+mn-ea"/>
                        <a:cs typeface="+mn-cs"/>
                      </a:endParaRPr>
                    </a:p>
                  </a:txBody>
                  <a:tcPr marL="68580" marR="68580" marT="0" marB="0"/>
                </a:tc>
                <a:tc>
                  <a:txBody>
                    <a:bodyPr/>
                    <a:lstStyle/>
                    <a:p>
                      <a:pPr marL="0" marR="0" algn="ctr">
                        <a:lnSpc>
                          <a:spcPts val="1300"/>
                        </a:lnSpc>
                        <a:spcBef>
                          <a:spcPts val="0"/>
                        </a:spcBef>
                        <a:spcAft>
                          <a:spcPts val="0"/>
                        </a:spcAft>
                      </a:pPr>
                      <a:r>
                        <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Europe</a:t>
                      </a:r>
                      <a:endPar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300"/>
                        </a:lnSpc>
                        <a:spcBef>
                          <a:spcPts val="0"/>
                        </a:spcBef>
                        <a:spcAft>
                          <a:spcPts val="0"/>
                        </a:spcAft>
                      </a:pPr>
                      <a:r>
                        <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Game set-up and quasi-experiment</a:t>
                      </a:r>
                      <a:endPar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300"/>
                        </a:lnSpc>
                        <a:spcBef>
                          <a:spcPts val="0"/>
                        </a:spcBef>
                        <a:spcAft>
                          <a:spcPts val="0"/>
                        </a:spcAft>
                      </a:pPr>
                      <a:r>
                        <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Civil Servants</a:t>
                      </a:r>
                      <a:endPar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300"/>
                        </a:lnSpc>
                        <a:spcBef>
                          <a:spcPts val="0"/>
                        </a:spcBef>
                        <a:spcAft>
                          <a:spcPts val="0"/>
                        </a:spcAft>
                      </a:pPr>
                      <a:r>
                        <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77</a:t>
                      </a:r>
                      <a:endPar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r>
              <a:tr h="313096">
                <a:tc>
                  <a:txBody>
                    <a:bodyPr/>
                    <a:lstStyle/>
                    <a:p>
                      <a:pPr marL="0" marR="0" algn="ctr">
                        <a:lnSpc>
                          <a:spcPts val="1300"/>
                        </a:lnSpc>
                        <a:spcBef>
                          <a:spcPts val="0"/>
                        </a:spcBef>
                        <a:spcAft>
                          <a:spcPts val="0"/>
                        </a:spcAft>
                      </a:pPr>
                      <a:r>
                        <a:rPr lang="en-US" sz="1100" b="1" kern="1200" dirty="0">
                          <a:solidFill>
                            <a:schemeClr val="lt1"/>
                          </a:solidFill>
                          <a:effectLst/>
                          <a:latin typeface="Palatino Linotype" panose="02040502050505030304" pitchFamily="18" charset="0"/>
                          <a:ea typeface="+mn-ea"/>
                          <a:cs typeface="+mn-cs"/>
                        </a:rPr>
                        <a:t>(Zhao and Fan, 2021)</a:t>
                      </a:r>
                      <a:endParaRPr lang="en-US" sz="1100" b="1" kern="1200" dirty="0">
                        <a:solidFill>
                          <a:schemeClr val="lt1"/>
                        </a:solidFill>
                        <a:effectLst/>
                        <a:latin typeface="Palatino Linotype" panose="02040502050505030304" pitchFamily="18" charset="0"/>
                        <a:ea typeface="+mn-ea"/>
                        <a:cs typeface="+mn-cs"/>
                      </a:endParaRPr>
                    </a:p>
                  </a:txBody>
                  <a:tcPr marL="68580" marR="68580" marT="0" marB="0"/>
                </a:tc>
                <a:tc>
                  <a:txBody>
                    <a:bodyPr/>
                    <a:lstStyle/>
                    <a:p>
                      <a:pPr marL="0" marR="0" algn="ctr">
                        <a:lnSpc>
                          <a:spcPts val="1300"/>
                        </a:lnSpc>
                        <a:spcBef>
                          <a:spcPts val="0"/>
                        </a:spcBef>
                        <a:spcAft>
                          <a:spcPts val="0"/>
                        </a:spcAft>
                      </a:pPr>
                      <a:r>
                        <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China</a:t>
                      </a:r>
                      <a:endPar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300"/>
                        </a:lnSpc>
                        <a:spcBef>
                          <a:spcPts val="0"/>
                        </a:spcBef>
                        <a:spcAft>
                          <a:spcPts val="0"/>
                        </a:spcAft>
                      </a:pPr>
                      <a:r>
                        <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Survey</a:t>
                      </a:r>
                      <a:endPar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300"/>
                        </a:lnSpc>
                        <a:spcBef>
                          <a:spcPts val="0"/>
                        </a:spcBef>
                        <a:spcAft>
                          <a:spcPts val="0"/>
                        </a:spcAft>
                      </a:pPr>
                      <a:r>
                        <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Public Servants</a:t>
                      </a:r>
                      <a:endPar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300"/>
                        </a:lnSpc>
                        <a:spcBef>
                          <a:spcPts val="0"/>
                        </a:spcBef>
                        <a:spcAft>
                          <a:spcPts val="0"/>
                        </a:spcAft>
                      </a:pPr>
                      <a:r>
                        <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237</a:t>
                      </a:r>
                      <a:endParaRPr lang="en-US" sz="11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8202</Words>
  <Application>WPS Presentation</Application>
  <PresentationFormat>On-screen Show (4:3)</PresentationFormat>
  <Paragraphs>505</Paragraphs>
  <Slides>12</Slides>
  <Notes>0</Notes>
  <HiddenSlides>0</HiddenSlides>
  <MMClips>0</MMClips>
  <ScaleCrop>false</ScaleCrop>
  <HeadingPairs>
    <vt:vector size="8" baseType="variant">
      <vt:variant>
        <vt:lpstr>已用的字体</vt:lpstr>
      </vt:variant>
      <vt:variant>
        <vt:i4>11</vt:i4>
      </vt:variant>
      <vt:variant>
        <vt:lpstr>主题</vt:lpstr>
      </vt:variant>
      <vt:variant>
        <vt:i4>1</vt:i4>
      </vt:variant>
      <vt:variant>
        <vt:lpstr>嵌入 OLE 服务器</vt:lpstr>
      </vt:variant>
      <vt:variant>
        <vt:i4>1</vt:i4>
      </vt:variant>
      <vt:variant>
        <vt:lpstr>幻灯片标题</vt:lpstr>
      </vt:variant>
      <vt:variant>
        <vt:i4>12</vt:i4>
      </vt:variant>
    </vt:vector>
  </HeadingPairs>
  <TitlesOfParts>
    <vt:vector size="25" baseType="lpstr">
      <vt:lpstr>Arial</vt:lpstr>
      <vt:lpstr>SimSun</vt:lpstr>
      <vt:lpstr>Wingdings</vt:lpstr>
      <vt:lpstr>Palatino Linotype</vt:lpstr>
      <vt:lpstr>Times New Roman</vt:lpstr>
      <vt:lpstr>Calibri</vt:lpstr>
      <vt:lpstr>Cordia New</vt:lpstr>
      <vt:lpstr>Leelawadee UI</vt:lpstr>
      <vt:lpstr>Microsoft YaHei</vt:lpstr>
      <vt:lpstr>Arial Unicode MS</vt:lpstr>
      <vt:lpstr>Calibri Light</vt:lpstr>
      <vt:lpstr>Office Theme</vt:lpstr>
      <vt:lpstr>Visio.Drawing.15</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MDPI</dc:creator>
  <cp:lastModifiedBy>Mehboob</cp:lastModifiedBy>
  <cp:revision>150</cp:revision>
  <dcterms:created xsi:type="dcterms:W3CDTF">2017-05-27T02:37:00Z</dcterms:created>
  <dcterms:modified xsi:type="dcterms:W3CDTF">2021-11-15T06:17:27Z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55C379B52A974DF4B7BB650EBA97F90F</vt:lpwstr>
  </property>
  <property fmtid="{D5CDD505-2E9C-101B-9397-08002B2CF9AE}" pid="3" name="KSOProductBuildVer">
    <vt:lpwstr>1033-11.2.0.10351</vt:lpwstr>
  </property>
</Properties>
</file>