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10" r:id="rId2"/>
    <p:sldId id="267" r:id="rId3"/>
    <p:sldId id="258" r:id="rId4"/>
    <p:sldId id="283" r:id="rId5"/>
    <p:sldId id="306" r:id="rId6"/>
    <p:sldId id="282" r:id="rId7"/>
    <p:sldId id="307" r:id="rId8"/>
    <p:sldId id="308" r:id="rId9"/>
    <p:sldId id="302" r:id="rId10"/>
    <p:sldId id="309" r:id="rId11"/>
    <p:sldId id="271" r:id="rId12"/>
    <p:sldId id="273" r:id="rId13"/>
    <p:sldId id="274" r:id="rId14"/>
    <p:sldId id="276" r:id="rId15"/>
    <p:sldId id="279" r:id="rId16"/>
    <p:sldId id="292" r:id="rId17"/>
    <p:sldId id="293" r:id="rId18"/>
    <p:sldId id="295" r:id="rId19"/>
    <p:sldId id="297" r:id="rId20"/>
    <p:sldId id="299" r:id="rId21"/>
    <p:sldId id="280" r:id="rId22"/>
    <p:sldId id="286" r:id="rId23"/>
    <p:sldId id="311" r:id="rId24"/>
    <p:sldId id="261" r:id="rId25"/>
    <p:sldId id="268" r:id="rId26"/>
    <p:sldId id="26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43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96C3-E6DE-4BB2-9088-1BAFA3EA870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7A76-7397-411A-8D5D-B059DC91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C7A76-7397-411A-8D5D-B059DC9104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C7A76-7397-411A-8D5D-B059DC9104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C7A76-7397-411A-8D5D-B059DC910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nmalmansoori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NET.2007.90070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981-16-1483-5_2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9/MWC.2008.45992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77/17483018177271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958" y="3255031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Title of the Presentation</a:t>
            </a: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it-IT" b="1" dirty="0" smtClean="0">
                <a:latin typeface="Palatino Linotype" panose="02040502050505030304" pitchFamily="18" charset="0"/>
              </a:rPr>
              <a:t>Mona Almansoori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</a:t>
            </a:r>
            <a:r>
              <a:rPr lang="it-IT" b="1" baseline="30000" dirty="0">
                <a:latin typeface="Palatino Linotype" panose="02040502050505030304" pitchFamily="18" charset="0"/>
              </a:rPr>
              <a:t>,</a:t>
            </a:r>
            <a:r>
              <a:rPr lang="it-IT" b="1" dirty="0">
                <a:latin typeface="Palatino Linotype" panose="02040502050505030304" pitchFamily="18" charset="0"/>
              </a:rPr>
              <a:t>*, </a:t>
            </a:r>
            <a:r>
              <a:rPr lang="it-IT" b="1" dirty="0" smtClean="0">
                <a:latin typeface="Palatino Linotype" panose="02040502050505030304" pitchFamily="18" charset="0"/>
              </a:rPr>
              <a:t>Ahmad Elshamy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2</a:t>
            </a:r>
            <a:r>
              <a:rPr lang="it-IT" b="1" dirty="0">
                <a:latin typeface="Palatino Linotype" panose="02040502050505030304" pitchFamily="18" charset="0"/>
              </a:rPr>
              <a:t>, and </a:t>
            </a:r>
            <a:r>
              <a:rPr lang="it-IT" b="1" dirty="0" smtClean="0">
                <a:latin typeface="Palatino Linotype" panose="02040502050505030304" pitchFamily="18" charset="0"/>
              </a:rPr>
              <a:t>Ahmad Mustafa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2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r>
              <a:rPr lang="en-US" baseline="30000" dirty="0" smtClean="0">
                <a:latin typeface="Palatino Linotype" panose="02040502050505030304" pitchFamily="18" charset="0"/>
              </a:rPr>
              <a:t>1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/>
              <a:t>Suez Canal University, Department of Mathematical, Faculty of Science, Computer Science unit, 43711 Suez, Ismailia, </a:t>
            </a:r>
            <a:r>
              <a:rPr lang="en-US" dirty="0" smtClean="0"/>
              <a:t>Egypt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/>
              <a:t>British University, Computer Science Department, 11837 Cairo, Egypt</a:t>
            </a:r>
            <a:r>
              <a:rPr lang="en-US" dirty="0" smtClean="0">
                <a:latin typeface="Palatino Linotype" panose="02040502050505030304" pitchFamily="18" charset="0"/>
              </a:rPr>
              <a:t>. 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</a:t>
            </a:r>
            <a:r>
              <a:rPr lang="en-US" u="sng" dirty="0" smtClean="0">
                <a:hlinkClick r:id="rId2"/>
              </a:rPr>
              <a:t>mnmalmansoori@gmail.com</a:t>
            </a:r>
            <a:r>
              <a:rPr lang="en-US" dirty="0"/>
              <a:t>; Tel.: +971-505-686-660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6F701-6667-4A17-9C7E-8DDE1D36F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7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" y="5787718"/>
            <a:ext cx="1134616" cy="107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365" y="5840354"/>
            <a:ext cx="922026" cy="9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600" y="2320342"/>
            <a:ext cx="4616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Neighbor </a:t>
            </a:r>
            <a:r>
              <a:rPr lang="en-US" dirty="0"/>
              <a:t>Discovery and Slot </a:t>
            </a:r>
            <a:r>
              <a:rPr lang="en-US" dirty="0" smtClean="0"/>
              <a:t>Assignment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/>
              <a:t>Framing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Transmission Control of Z-MAC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Explicit Contention Notification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Receiving Schedule of Z-MAC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Local Time </a:t>
            </a:r>
            <a:r>
              <a:rPr lang="en-US" dirty="0" smtClean="0"/>
              <a:t>Synchronization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Z-MAC </a:t>
            </a:r>
            <a:r>
              <a:rPr lang="fr-FR" sz="2400" b="1" dirty="0">
                <a:latin typeface="Palatino Linotype" panose="02040502050505030304" pitchFamily="18" charset="0"/>
              </a:rPr>
              <a:t>Protocol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Operation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145E3-79F5-4AEF-A8CA-B0F1B398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1210566"/>
            <a:ext cx="8446416" cy="44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4" y="1510492"/>
            <a:ext cx="8686800" cy="4161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Secure Z-MAC </a:t>
            </a:r>
            <a:r>
              <a:rPr lang="fr-FR" sz="2400" b="1" dirty="0" smtClean="0">
                <a:latin typeface="Palatino Linotype" panose="02040502050505030304" pitchFamily="18" charset="0"/>
              </a:rPr>
              <a:t>Protocol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Operation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70786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/>
              <a:t>Z-MAC algorithm is presented as follows, which provides a step-by-step understanding of Secure Z-MAC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1: Begin</a:t>
            </a:r>
          </a:p>
          <a:p>
            <a:r>
              <a:rPr lang="en-US" dirty="0"/>
              <a:t>Step 2: Conduct neighbor discovery and slot assignment process </a:t>
            </a:r>
          </a:p>
          <a:p>
            <a:r>
              <a:rPr lang="en-US" dirty="0"/>
              <a:t>Step 3: Send a ping to collect details about the neighboring nodes and to perform local clock synchronization.</a:t>
            </a:r>
          </a:p>
          <a:p>
            <a:r>
              <a:rPr lang="en-US" dirty="0"/>
              <a:t>Step 4: Check if there is trust factor between the neighboring nodes </a:t>
            </a:r>
          </a:p>
          <a:p>
            <a:r>
              <a:rPr lang="en-US" dirty="0"/>
              <a:t>      IF ‘Yes’ then Implement IHOP mechanism and generate keys</a:t>
            </a:r>
          </a:p>
          <a:p>
            <a:r>
              <a:rPr lang="en-US" dirty="0"/>
              <a:t>      IF ‘No’ then repeat Step 2</a:t>
            </a:r>
          </a:p>
          <a:p>
            <a:r>
              <a:rPr lang="en-US" dirty="0"/>
              <a:t>Step 5: Implement the local framing stage </a:t>
            </a:r>
          </a:p>
          <a:p>
            <a:r>
              <a:rPr lang="en-US" dirty="0"/>
              <a:t>Step 6: Check if there is a slot available </a:t>
            </a:r>
          </a:p>
          <a:p>
            <a:r>
              <a:rPr lang="en-US" dirty="0"/>
              <a:t>      IF ‘Yes’ then Carry out Transmission control of Z-MAC protocol </a:t>
            </a:r>
          </a:p>
          <a:p>
            <a:r>
              <a:rPr lang="en-US" dirty="0"/>
              <a:t>      IF ‘No’ then repeat Step 5</a:t>
            </a:r>
          </a:p>
          <a:p>
            <a:r>
              <a:rPr lang="en-US" dirty="0"/>
              <a:t>Step 7: Carry out encryption of packets using IHOP mechanism, which is run by ECE</a:t>
            </a:r>
          </a:p>
          <a:p>
            <a:r>
              <a:rPr lang="en-US" dirty="0"/>
              <a:t>Step 8: Receiving schedule of Z-MAC protocol </a:t>
            </a:r>
          </a:p>
          <a:p>
            <a:r>
              <a:rPr lang="en-US" dirty="0"/>
              <a:t>Step 9: </a:t>
            </a: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Secure Z-MAC </a:t>
            </a:r>
            <a:r>
              <a:rPr lang="fr-FR" sz="2400" b="1" dirty="0" err="1">
                <a:latin typeface="Palatino Linotype" panose="02040502050505030304" pitchFamily="18" charset="0"/>
              </a:rPr>
              <a:t>algorithm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70786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simulations of the current research was done using NS2 simulator.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all </a:t>
            </a:r>
            <a:r>
              <a:rPr lang="en-US" dirty="0" err="1"/>
              <a:t>Expermintal</a:t>
            </a:r>
            <a:r>
              <a:rPr lang="en-US" dirty="0"/>
              <a:t> implement the following: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The X-axis indicates the number of packets in </a:t>
            </a:r>
            <a:r>
              <a:rPr lang="en-US" dirty="0" smtClean="0"/>
              <a:t>bytes.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Y-axis represents the transmission time in </a:t>
            </a:r>
            <a:r>
              <a:rPr lang="en-US" dirty="0" smtClean="0"/>
              <a:t>seconds.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 network </a:t>
            </a:r>
            <a:r>
              <a:rPr lang="en-US" dirty="0"/>
              <a:t>nodes were increased in size by </a:t>
            </a:r>
            <a:r>
              <a:rPr lang="en-US" dirty="0" smtClean="0"/>
              <a:t>five, </a:t>
            </a:r>
            <a:r>
              <a:rPr lang="en-US" dirty="0"/>
              <a:t>repeated until </a:t>
            </a:r>
            <a:r>
              <a:rPr lang="en-US" dirty="0" smtClean="0"/>
              <a:t>35-40 nodes.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attack vectors were successfully implemented into the nodes, </a:t>
            </a:r>
            <a:r>
              <a:rPr lang="en-US" dirty="0" smtClean="0"/>
              <a:t>flooding</a:t>
            </a:r>
            <a:r>
              <a:rPr lang="en-US" dirty="0"/>
              <a:t>,</a:t>
            </a:r>
            <a:r>
              <a:rPr lang="en-US" dirty="0" smtClean="0"/>
              <a:t> DDOS, </a:t>
            </a:r>
            <a:r>
              <a:rPr lang="en-US" dirty="0"/>
              <a:t>and </a:t>
            </a:r>
            <a:r>
              <a:rPr lang="en-US" dirty="0" smtClean="0"/>
              <a:t>Black-hole attack.</a:t>
            </a:r>
          </a:p>
          <a:p>
            <a:endParaRPr lang="en-US" dirty="0"/>
          </a:p>
          <a:p>
            <a:r>
              <a:rPr lang="en-US" sz="2000" b="1" dirty="0" smtClean="0"/>
              <a:t>Scenarios as the following :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Measuring total transmission time using the Z-MAC scheme.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Measuring number of packets and transmission time during the attack vector introduction against the packets transmitted in Z-MAC scheme.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Measuring transmission time while implementing IHOP mechanism with Z-MAC protocol.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sz="2800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Palatino Linotype" panose="02040502050505030304" pitchFamily="18" charset="0"/>
              </a:rPr>
              <a:t>Expermintal</a:t>
            </a:r>
            <a:r>
              <a:rPr lang="fr-FR" sz="2400" b="1" dirty="0" smtClean="0">
                <a:latin typeface="Palatino Linotype" panose="02040502050505030304" pitchFamily="18" charset="0"/>
              </a:rPr>
              <a:t> setup and Scenarios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Palatino Linotype" panose="02040502050505030304" pitchFamily="18" charset="0"/>
              </a:rPr>
              <a:t>Experimental</a:t>
            </a:r>
            <a:r>
              <a:rPr lang="fr-FR" sz="2400" b="1" dirty="0" smtClean="0">
                <a:latin typeface="Palatino Linotype" panose="02040502050505030304" pitchFamily="18" charset="0"/>
              </a:rPr>
              <a:t>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Results</a:t>
            </a:r>
            <a:r>
              <a:rPr lang="fr-FR" sz="2400" b="1" dirty="0" smtClean="0">
                <a:latin typeface="Palatino Linotype" panose="02040502050505030304" pitchFamily="18" charset="0"/>
              </a:rPr>
              <a:t> </a:t>
            </a:r>
            <a:r>
              <a:rPr lang="fr-FR" sz="2400" b="1" dirty="0">
                <a:latin typeface="Palatino Linotype" panose="02040502050505030304" pitchFamily="18" charset="0"/>
              </a:rPr>
              <a:t>– Scenario </a:t>
            </a:r>
            <a:r>
              <a:rPr lang="fr-FR" sz="2400" b="1" dirty="0" smtClean="0">
                <a:latin typeface="Palatino Linotype" panose="02040502050505030304" pitchFamily="18" charset="0"/>
              </a:rPr>
              <a:t>1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92604"/>
              </p:ext>
            </p:extLst>
          </p:nvPr>
        </p:nvGraphicFramePr>
        <p:xfrm>
          <a:off x="262360" y="2019005"/>
          <a:ext cx="3036425" cy="277174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32736">
                  <a:extLst>
                    <a:ext uri="{9D8B030D-6E8A-4147-A177-3AD203B41FA5}">
                      <a16:colId xmlns:a16="http://schemas.microsoft.com/office/drawing/2014/main" val="2866354942"/>
                    </a:ext>
                  </a:extLst>
                </a:gridCol>
                <a:gridCol w="1098457">
                  <a:extLst>
                    <a:ext uri="{9D8B030D-6E8A-4147-A177-3AD203B41FA5}">
                      <a16:colId xmlns:a16="http://schemas.microsoft.com/office/drawing/2014/main" val="44652579"/>
                    </a:ext>
                  </a:extLst>
                </a:gridCol>
                <a:gridCol w="1405232">
                  <a:extLst>
                    <a:ext uri="{9D8B030D-6E8A-4147-A177-3AD203B41FA5}">
                      <a16:colId xmlns:a16="http://schemas.microsoft.com/office/drawing/2014/main" val="1569779807"/>
                    </a:ext>
                  </a:extLst>
                </a:gridCol>
              </a:tblGrid>
              <a:tr h="4905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Nodes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Packets/sec in bytes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in bits/s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7221895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20480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1361.78478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8614960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35840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1367.985821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9883533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51200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1379.645156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9164194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66560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1403.241674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3595368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81920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1443.686908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7492120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97280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1489.758152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3519732"/>
                  </a:ext>
                </a:extLst>
              </a:tr>
              <a:tr h="325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112640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1576.497647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59906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0860" y="1398569"/>
            <a:ext cx="7529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Total transmission time for nodes using the ZMAC scheme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177" y="1767900"/>
            <a:ext cx="5752623" cy="34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Experimental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Results</a:t>
            </a:r>
            <a:r>
              <a:rPr lang="fr-FR" sz="2400" b="1" dirty="0" smtClean="0">
                <a:latin typeface="Palatino Linotype" panose="02040502050505030304" pitchFamily="18" charset="0"/>
              </a:rPr>
              <a:t> – Scenario 2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transmission time for nodes using the ZMAC scheme when an attack is introduced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4103"/>
              </p:ext>
            </p:extLst>
          </p:nvPr>
        </p:nvGraphicFramePr>
        <p:xfrm>
          <a:off x="287155" y="2090172"/>
          <a:ext cx="3162101" cy="253391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74670">
                  <a:extLst>
                    <a:ext uri="{9D8B030D-6E8A-4147-A177-3AD203B41FA5}">
                      <a16:colId xmlns:a16="http://schemas.microsoft.com/office/drawing/2014/main" val="2902246569"/>
                    </a:ext>
                  </a:extLst>
                </a:gridCol>
                <a:gridCol w="1038985">
                  <a:extLst>
                    <a:ext uri="{9D8B030D-6E8A-4147-A177-3AD203B41FA5}">
                      <a16:colId xmlns:a16="http://schemas.microsoft.com/office/drawing/2014/main" val="3755465188"/>
                    </a:ext>
                  </a:extLst>
                </a:gridCol>
                <a:gridCol w="1448446">
                  <a:extLst>
                    <a:ext uri="{9D8B030D-6E8A-4147-A177-3AD203B41FA5}">
                      <a16:colId xmlns:a16="http://schemas.microsoft.com/office/drawing/2014/main" val="1487731436"/>
                    </a:ext>
                  </a:extLst>
                </a:gridCol>
              </a:tblGrid>
              <a:tr h="54017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Nodes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Packets/sec in bytes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Time in bits/s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9524916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20480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1357.1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5890395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35840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1359.5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3054840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51200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1579.645156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5073084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66560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1803.241674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2839740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81920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2072.686908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5671641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97280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2286.758152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3935365"/>
                  </a:ext>
                </a:extLst>
              </a:tr>
              <a:tr h="2848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35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112640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3725.497647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182862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56" y="1928547"/>
            <a:ext cx="5712995" cy="37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</a:t>
            </a:r>
            <a:r>
              <a:rPr lang="fr-FR" sz="2400" b="1" dirty="0" smtClean="0">
                <a:latin typeface="Palatino Linotype" panose="02040502050505030304" pitchFamily="18" charset="0"/>
              </a:rPr>
              <a:t>Discussion</a:t>
            </a:r>
            <a:r>
              <a:rPr lang="fr-FR" sz="2400" b="1" dirty="0">
                <a:latin typeface="Palatino Linotype" panose="02040502050505030304" pitchFamily="18" charset="0"/>
              </a:rPr>
              <a:t> – Scenario </a:t>
            </a:r>
            <a:r>
              <a:rPr lang="fr-FR" sz="2400" b="1" dirty="0" smtClean="0">
                <a:latin typeface="Palatino Linotype" panose="02040502050505030304" pitchFamily="18" charset="0"/>
              </a:rPr>
              <a:t>3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transmission time for nodes using the </a:t>
            </a:r>
            <a:r>
              <a:rPr lang="en-US" dirty="0" smtClean="0"/>
              <a:t>Secure ZMAC </a:t>
            </a:r>
            <a:r>
              <a:rPr lang="en-US" dirty="0"/>
              <a:t>scheme 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7612"/>
              </p:ext>
            </p:extLst>
          </p:nvPr>
        </p:nvGraphicFramePr>
        <p:xfrm>
          <a:off x="358560" y="2090172"/>
          <a:ext cx="2870777" cy="286391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41623">
                  <a:extLst>
                    <a:ext uri="{9D8B030D-6E8A-4147-A177-3AD203B41FA5}">
                      <a16:colId xmlns:a16="http://schemas.microsoft.com/office/drawing/2014/main" val="564091072"/>
                    </a:ext>
                  </a:extLst>
                </a:gridCol>
                <a:gridCol w="940229">
                  <a:extLst>
                    <a:ext uri="{9D8B030D-6E8A-4147-A177-3AD203B41FA5}">
                      <a16:colId xmlns:a16="http://schemas.microsoft.com/office/drawing/2014/main" val="487280307"/>
                    </a:ext>
                  </a:extLst>
                </a:gridCol>
                <a:gridCol w="1288925">
                  <a:extLst>
                    <a:ext uri="{9D8B030D-6E8A-4147-A177-3AD203B41FA5}">
                      <a16:colId xmlns:a16="http://schemas.microsoft.com/office/drawing/2014/main" val="3633120951"/>
                    </a:ext>
                  </a:extLst>
                </a:gridCol>
              </a:tblGrid>
              <a:tr h="3446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Nodes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Packets/sec in bytes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 in bits/s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53474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20480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1358.598129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857259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35840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1361.77138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1868566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51200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1366.963776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580046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66560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1371.648392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826417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81920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1375.062767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87523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97280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1389.011017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259606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112640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1409.034265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96786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337" y="2015362"/>
            <a:ext cx="5838463" cy="36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transmission time for nodes using the Secure Z-MAC Scheme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17127"/>
              </p:ext>
            </p:extLst>
          </p:nvPr>
        </p:nvGraphicFramePr>
        <p:xfrm>
          <a:off x="302871" y="1961909"/>
          <a:ext cx="2938039" cy="307435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86007">
                  <a:extLst>
                    <a:ext uri="{9D8B030D-6E8A-4147-A177-3AD203B41FA5}">
                      <a16:colId xmlns:a16="http://schemas.microsoft.com/office/drawing/2014/main" val="1791526095"/>
                    </a:ext>
                  </a:extLst>
                </a:gridCol>
                <a:gridCol w="936014">
                  <a:extLst>
                    <a:ext uri="{9D8B030D-6E8A-4147-A177-3AD203B41FA5}">
                      <a16:colId xmlns:a16="http://schemas.microsoft.com/office/drawing/2014/main" val="2322044285"/>
                    </a:ext>
                  </a:extLst>
                </a:gridCol>
                <a:gridCol w="1416018">
                  <a:extLst>
                    <a:ext uri="{9D8B030D-6E8A-4147-A177-3AD203B41FA5}">
                      <a16:colId xmlns:a16="http://schemas.microsoft.com/office/drawing/2014/main" val="662870"/>
                    </a:ext>
                  </a:extLst>
                </a:gridCol>
              </a:tblGrid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Nodes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Packets/sec in bytes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in bits/s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7230942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20480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1418.014112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2787338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35840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1464.402046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0435132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51200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1536.198699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29714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66560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1645.619443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8705559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81920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1738.530628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093475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97280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1833.294729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653490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112640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1905.975264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94588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11" y="1961909"/>
            <a:ext cx="5870837" cy="35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transmission time during flooding attack for nodes processed using the secure ZMAC scheme against Z-MAC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30834"/>
              </p:ext>
            </p:extLst>
          </p:nvPr>
        </p:nvGraphicFramePr>
        <p:xfrm>
          <a:off x="86810" y="2150209"/>
          <a:ext cx="3194613" cy="347509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15322">
                  <a:extLst>
                    <a:ext uri="{9D8B030D-6E8A-4147-A177-3AD203B41FA5}">
                      <a16:colId xmlns:a16="http://schemas.microsoft.com/office/drawing/2014/main" val="3405574810"/>
                    </a:ext>
                  </a:extLst>
                </a:gridCol>
                <a:gridCol w="674182">
                  <a:extLst>
                    <a:ext uri="{9D8B030D-6E8A-4147-A177-3AD203B41FA5}">
                      <a16:colId xmlns:a16="http://schemas.microsoft.com/office/drawing/2014/main" val="1412426249"/>
                    </a:ext>
                  </a:extLst>
                </a:gridCol>
                <a:gridCol w="1027476">
                  <a:extLst>
                    <a:ext uri="{9D8B030D-6E8A-4147-A177-3AD203B41FA5}">
                      <a16:colId xmlns:a16="http://schemas.microsoft.com/office/drawing/2014/main" val="2483268595"/>
                    </a:ext>
                  </a:extLst>
                </a:gridCol>
                <a:gridCol w="977633">
                  <a:extLst>
                    <a:ext uri="{9D8B030D-6E8A-4147-A177-3AD203B41FA5}">
                      <a16:colId xmlns:a16="http://schemas.microsoft.com/office/drawing/2014/main" val="2634494798"/>
                    </a:ext>
                  </a:extLst>
                </a:gridCol>
              </a:tblGrid>
              <a:tr h="9279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Nodes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Packets/sec in bytes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Z-MAC Transmission time in bits/s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Secure Z-MAC Transmission time in </a:t>
                      </a:r>
                      <a:r>
                        <a:rPr lang="en-US" sz="1400" dirty="0" smtClean="0">
                          <a:effectLst/>
                        </a:rPr>
                        <a:t>bits/s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0994521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20480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135061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124567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040799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35840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127404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1358.71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827938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51200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183180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1360.58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3797898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66560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12678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1357.1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985231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81920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114666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1356.7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6035452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97280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1355.81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316376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112640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195600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1383.11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55676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723" y="2090495"/>
            <a:ext cx="5816264" cy="38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transmission time during </a:t>
            </a:r>
            <a:r>
              <a:rPr lang="en-US" dirty="0" err="1"/>
              <a:t>blackhole</a:t>
            </a:r>
            <a:r>
              <a:rPr lang="en-US" dirty="0"/>
              <a:t> attack for nodes processed using the secure ZMAC scheme against Z-MAC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04625"/>
              </p:ext>
            </p:extLst>
          </p:nvPr>
        </p:nvGraphicFramePr>
        <p:xfrm>
          <a:off x="83307" y="2145768"/>
          <a:ext cx="3070794" cy="33667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7202">
                  <a:extLst>
                    <a:ext uri="{9D8B030D-6E8A-4147-A177-3AD203B41FA5}">
                      <a16:colId xmlns:a16="http://schemas.microsoft.com/office/drawing/2014/main" val="3308054945"/>
                    </a:ext>
                  </a:extLst>
                </a:gridCol>
                <a:gridCol w="775683">
                  <a:extLst>
                    <a:ext uri="{9D8B030D-6E8A-4147-A177-3AD203B41FA5}">
                      <a16:colId xmlns:a16="http://schemas.microsoft.com/office/drawing/2014/main" val="2218959650"/>
                    </a:ext>
                  </a:extLst>
                </a:gridCol>
                <a:gridCol w="959316">
                  <a:extLst>
                    <a:ext uri="{9D8B030D-6E8A-4147-A177-3AD203B41FA5}">
                      <a16:colId xmlns:a16="http://schemas.microsoft.com/office/drawing/2014/main" val="3366123601"/>
                    </a:ext>
                  </a:extLst>
                </a:gridCol>
                <a:gridCol w="858593">
                  <a:extLst>
                    <a:ext uri="{9D8B030D-6E8A-4147-A177-3AD203B41FA5}">
                      <a16:colId xmlns:a16="http://schemas.microsoft.com/office/drawing/2014/main" val="1389527452"/>
                    </a:ext>
                  </a:extLst>
                </a:gridCol>
              </a:tblGrid>
              <a:tr h="80520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Nodes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Packets/sec in bytes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Z-MAC Transmission time in bits/s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Secure Z-MAC Transmission time in bits/s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1526902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50480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185600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1312480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8900499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65840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179400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126400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2134908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184650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1143458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7253122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560566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128764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213457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9742579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781920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1194670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233156.7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669589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9007280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23550.81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615768"/>
                  </a:ext>
                </a:extLst>
              </a:tr>
              <a:tr h="3630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1001264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1995010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23832.11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93509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86" y="2090172"/>
            <a:ext cx="5887113" cy="3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469" y="299455"/>
            <a:ext cx="85286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Palatino Linotype" panose="02040502050505030304" pitchFamily="18" charset="0"/>
              </a:rPr>
              <a:t>Title</a:t>
            </a:r>
            <a:r>
              <a:rPr lang="fr-FR" b="1" dirty="0" smtClean="0">
                <a:latin typeface="Palatino Linotype" panose="02040502050505030304" pitchFamily="18" charset="0"/>
              </a:rPr>
              <a:t>:</a:t>
            </a:r>
          </a:p>
          <a:p>
            <a:endParaRPr lang="fr-FR" b="1" dirty="0">
              <a:latin typeface="Palatino Linotype" panose="02040502050505030304" pitchFamily="18" charset="0"/>
            </a:endParaRPr>
          </a:p>
          <a:p>
            <a:endParaRPr lang="fr-FR" b="1" dirty="0" smtClean="0">
              <a:latin typeface="Palatino Linotype" panose="02040502050505030304" pitchFamily="18" charset="0"/>
            </a:endParaRPr>
          </a:p>
          <a:p>
            <a:endParaRPr lang="fr-FR" dirty="0" smtClean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fr-FR" dirty="0" smtClean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en-US" sz="2800" b="1" dirty="0">
                <a:latin typeface="Palatino Linotype" panose="02040502050505030304" pitchFamily="18" charset="0"/>
              </a:rPr>
              <a:t>Secure Z-MAC Protocol as a Proposed Solution for Improving Security in WSNs</a:t>
            </a:r>
            <a:br>
              <a:rPr lang="en-US" sz="2800" b="1" dirty="0">
                <a:latin typeface="Palatino Linotype" panose="02040502050505030304" pitchFamily="18" charset="0"/>
              </a:rPr>
            </a:br>
            <a:endParaRPr lang="fr-FR" sz="28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transmission time during DDOS attack for nodes processed using the secure ZMAC scheme against Z-MAC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69701"/>
              </p:ext>
            </p:extLst>
          </p:nvPr>
        </p:nvGraphicFramePr>
        <p:xfrm>
          <a:off x="140826" y="2079860"/>
          <a:ext cx="3082724" cy="35368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9055">
                  <a:extLst>
                    <a:ext uri="{9D8B030D-6E8A-4147-A177-3AD203B41FA5}">
                      <a16:colId xmlns:a16="http://schemas.microsoft.com/office/drawing/2014/main" val="4210321639"/>
                    </a:ext>
                  </a:extLst>
                </a:gridCol>
                <a:gridCol w="778697">
                  <a:extLst>
                    <a:ext uri="{9D8B030D-6E8A-4147-A177-3AD203B41FA5}">
                      <a16:colId xmlns:a16="http://schemas.microsoft.com/office/drawing/2014/main" val="1110036091"/>
                    </a:ext>
                  </a:extLst>
                </a:gridCol>
                <a:gridCol w="963043">
                  <a:extLst>
                    <a:ext uri="{9D8B030D-6E8A-4147-A177-3AD203B41FA5}">
                      <a16:colId xmlns:a16="http://schemas.microsoft.com/office/drawing/2014/main" val="3840539341"/>
                    </a:ext>
                  </a:extLst>
                </a:gridCol>
                <a:gridCol w="861929">
                  <a:extLst>
                    <a:ext uri="{9D8B030D-6E8A-4147-A177-3AD203B41FA5}">
                      <a16:colId xmlns:a16="http://schemas.microsoft.com/office/drawing/2014/main" val="2766359554"/>
                    </a:ext>
                  </a:extLst>
                </a:gridCol>
              </a:tblGrid>
              <a:tr h="8131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Nodes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Packets/sec in bytes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Z-MAC Transmission time in bits/s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Secure Z-MAC Transmission time in bits/s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538174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50480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115509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152461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0778990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65840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139450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124000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0392688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81200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144295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133690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143733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560566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161930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140442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584335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781920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194636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158101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3180447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9007280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211430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153561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494007"/>
                  </a:ext>
                </a:extLst>
              </a:tr>
              <a:tr h="3873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1001264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241873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159023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42892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76" y="2028828"/>
            <a:ext cx="5718424" cy="37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</a:t>
            </a:r>
            <a:r>
              <a:rPr lang="fr-FR" sz="2400" b="1" dirty="0" smtClean="0">
                <a:latin typeface="Palatino Linotype" panose="02040502050505030304" pitchFamily="18" charset="0"/>
              </a:rPr>
              <a:t>Discussion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8891" y="1449629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comparison of Z-MAC and secure Z-MAC </a:t>
            </a:r>
            <a:r>
              <a:rPr lang="en-US" dirty="0" smtClean="0"/>
              <a:t>protocol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77064"/>
              </p:ext>
            </p:extLst>
          </p:nvPr>
        </p:nvGraphicFramePr>
        <p:xfrm>
          <a:off x="474560" y="1961909"/>
          <a:ext cx="7969170" cy="29573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6917">
                  <a:extLst>
                    <a:ext uri="{9D8B030D-6E8A-4147-A177-3AD203B41FA5}">
                      <a16:colId xmlns:a16="http://schemas.microsoft.com/office/drawing/2014/main" val="1334983867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1123865689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823475359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1760684271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4093761543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3263470093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690356176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288476635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3978107270"/>
                    </a:ext>
                  </a:extLst>
                </a:gridCol>
                <a:gridCol w="796917">
                  <a:extLst>
                    <a:ext uri="{9D8B030D-6E8A-4147-A177-3AD203B41FA5}">
                      <a16:colId xmlns:a16="http://schemas.microsoft.com/office/drawing/2014/main" val="1111659440"/>
                    </a:ext>
                  </a:extLst>
                </a:gridCol>
              </a:tblGrid>
              <a:tr h="141197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Protocol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Neighbor discovery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Local time Framing(DRAND)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Transmission control(LCL,HCL)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Receiving schedule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Local time synchronization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IHOP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Elliptic curve(Encryption)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Key sharing(Public, Private)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XORING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660384349"/>
                  </a:ext>
                </a:extLst>
              </a:tr>
              <a:tr h="5667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Z-mac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977124"/>
                  </a:ext>
                </a:extLst>
              </a:tr>
              <a:tr h="9786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Secure Z-MAC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593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64828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Performance </a:t>
            </a:r>
            <a:r>
              <a:rPr lang="en-GB" dirty="0"/>
              <a:t>Comparison of Z-MAC and Secure Z-MAC in terms of </a:t>
            </a:r>
            <a:r>
              <a:rPr lang="en-GB" dirty="0" smtClean="0"/>
              <a:t>Flooding, DDOS, and </a:t>
            </a:r>
            <a:r>
              <a:rPr lang="en-GB" dirty="0" err="1" smtClean="0"/>
              <a:t>Blackhole</a:t>
            </a:r>
            <a:r>
              <a:rPr lang="en-GB" dirty="0" smtClean="0"/>
              <a:t> Attack.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9" y="1955121"/>
            <a:ext cx="6557700" cy="41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48" y="1710841"/>
            <a:ext cx="5185775" cy="46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24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670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ecure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Z-MAC protocol has a higher efficiency, security, and productivity compared to basic Z-MAC protocol. The primary goal of the study was to improve the security of the Z-MAC protocol by making it very safe when used in a wireless network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Additionally, although the network was subjected to a variety of assaults, including flooding, </a:t>
            </a:r>
            <a:r>
              <a:rPr lang="en-US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blackhole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DDOS attacks, it was determined that the secure Z-MAC protocol is securing the network.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906" y="4021424"/>
            <a:ext cx="8080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Secure Z-MAC protocol was found to be more efficient and secure compared to the basic Z-MAC protocol. Also, the implementation of IHOP mechanism and ECE helped in achieving a higher security for the protocol. </a:t>
            </a:r>
            <a:r>
              <a:rPr lang="en-US" dirty="0" smtClean="0"/>
              <a:t>For instance, one </a:t>
            </a:r>
            <a:r>
              <a:rPr lang="en-US" dirty="0"/>
              <a:t>of the most significant uses of the Secure Z-MAC </a:t>
            </a:r>
            <a:r>
              <a:rPr lang="en-US" dirty="0" smtClean="0"/>
              <a:t>protocol is Vehicle </a:t>
            </a:r>
            <a:r>
              <a:rPr lang="en-US" dirty="0"/>
              <a:t>Area Network, which would aid in boosting vehicular traffic on highways while also improving individual safety and reducing accidents. </a:t>
            </a:r>
          </a:p>
        </p:txBody>
      </p: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Future Plan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956D-CE40-4AFE-BA30-14CC4475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0532"/>
            <a:ext cx="11430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443841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Palatino Linotype" panose="02040502050505030304" pitchFamily="18" charset="0"/>
              </a:rPr>
              <a:t>The protocol will be evaluated in the future against a variety of </a:t>
            </a:r>
            <a:r>
              <a:rPr lang="en-US" dirty="0" smtClean="0">
                <a:latin typeface="Palatino Linotype" panose="02040502050505030304" pitchFamily="18" charset="0"/>
              </a:rPr>
              <a:t>network </a:t>
            </a:r>
            <a:r>
              <a:rPr lang="en-US" dirty="0">
                <a:latin typeface="Palatino Linotype" panose="02040502050505030304" pitchFamily="18" charset="0"/>
              </a:rPr>
              <a:t>assaults, including the </a:t>
            </a:r>
            <a:r>
              <a:rPr lang="en-US" dirty="0" smtClean="0">
                <a:latin typeface="Palatino Linotype" panose="02040502050505030304" pitchFamily="18" charset="0"/>
              </a:rPr>
              <a:t>Sybil, </a:t>
            </a:r>
            <a:r>
              <a:rPr lang="en-US" dirty="0">
                <a:latin typeface="Palatino Linotype" panose="02040502050505030304" pitchFamily="18" charset="0"/>
              </a:rPr>
              <a:t>message </a:t>
            </a:r>
            <a:r>
              <a:rPr lang="en-US" dirty="0" smtClean="0">
                <a:latin typeface="Palatino Linotype" panose="02040502050505030304" pitchFamily="18" charset="0"/>
              </a:rPr>
              <a:t>modification, wormhole, </a:t>
            </a:r>
            <a:r>
              <a:rPr lang="en-US" dirty="0">
                <a:latin typeface="Palatino Linotype" panose="02040502050505030304" pitchFamily="18" charset="0"/>
              </a:rPr>
              <a:t>and attacks on the system's multiple levels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Palatino Linotype" panose="02040502050505030304" pitchFamily="18" charset="0"/>
              </a:rPr>
              <a:t>T</a:t>
            </a:r>
            <a:r>
              <a:rPr lang="en-US" dirty="0" smtClean="0">
                <a:latin typeface="Palatino Linotype" panose="02040502050505030304" pitchFamily="18" charset="0"/>
              </a:rPr>
              <a:t>he </a:t>
            </a:r>
            <a:r>
              <a:rPr lang="en-US" dirty="0">
                <a:latin typeface="Palatino Linotype" panose="02040502050505030304" pitchFamily="18" charset="0"/>
              </a:rPr>
              <a:t>future plan calls for the development of hardware or software that implements the proposed secure Z-MAC protocol, enabling the safe transmission of essential communications. The hardware will be connected to the network's user devices through an application, ensuring secure </a:t>
            </a:r>
            <a:r>
              <a:rPr lang="en-US" dirty="0" smtClean="0">
                <a:latin typeface="Palatino Linotype" panose="02040502050505030304" pitchFamily="18" charset="0"/>
              </a:rPr>
              <a:t>network </a:t>
            </a:r>
            <a:r>
              <a:rPr lang="en-US" dirty="0">
                <a:latin typeface="Palatino Linotype" panose="02040502050505030304" pitchFamily="18" charset="0"/>
              </a:rPr>
              <a:t>connection.</a:t>
            </a:r>
            <a:endParaRPr lang="fr-F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  would like to start by thanking the IECI 2021 organizers and board members for giving me the opportunity to participate in this event.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 </a:t>
            </a:r>
            <a:r>
              <a:rPr lang="en-GB" dirty="0"/>
              <a:t>special heartfelt thank you to supervisors Professors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Medhat</a:t>
            </a:r>
            <a:r>
              <a:rPr lang="en-GB" dirty="0"/>
              <a:t> A. </a:t>
            </a:r>
            <a:r>
              <a:rPr lang="en-GB" dirty="0" err="1"/>
              <a:t>Rakha</a:t>
            </a:r>
            <a:r>
              <a:rPr lang="en-GB" dirty="0"/>
              <a:t>, </a:t>
            </a:r>
            <a:r>
              <a:rPr lang="en-GB" dirty="0" err="1"/>
              <a:t>Dr.</a:t>
            </a:r>
            <a:r>
              <a:rPr lang="en-GB" dirty="0"/>
              <a:t> Ahmed </a:t>
            </a:r>
            <a:r>
              <a:rPr lang="en-GB" dirty="0" err="1"/>
              <a:t>Alshamy</a:t>
            </a:r>
            <a:r>
              <a:rPr lang="en-GB" dirty="0"/>
              <a:t> </a:t>
            </a:r>
            <a:r>
              <a:rPr lang="en-GB" dirty="0" smtClean="0"/>
              <a:t>, </a:t>
            </a:r>
            <a:r>
              <a:rPr lang="en-GB" dirty="0" err="1"/>
              <a:t>Dr.</a:t>
            </a:r>
            <a:r>
              <a:rPr lang="en-GB" dirty="0"/>
              <a:t> Ahmad Mostafa </a:t>
            </a:r>
            <a:r>
              <a:rPr lang="en-GB" dirty="0" smtClean="0"/>
              <a:t>and </a:t>
            </a:r>
            <a:r>
              <a:rPr lang="en-GB" dirty="0" err="1" smtClean="0"/>
              <a:t>Dr</a:t>
            </a:r>
            <a:r>
              <a:rPr lang="en-GB" dirty="0" err="1"/>
              <a:t>.</a:t>
            </a:r>
            <a:r>
              <a:rPr lang="en-GB" dirty="0"/>
              <a:t> Mohammed </a:t>
            </a:r>
            <a:r>
              <a:rPr lang="en-GB" dirty="0" err="1"/>
              <a:t>Fatehy</a:t>
            </a:r>
            <a:r>
              <a:rPr lang="en-GB" dirty="0"/>
              <a:t> </a:t>
            </a:r>
            <a:r>
              <a:rPr lang="en-GB" dirty="0" err="1"/>
              <a:t>Soliman</a:t>
            </a:r>
            <a:r>
              <a:rPr lang="en-GB" dirty="0"/>
              <a:t> 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 would also like to thank my father Nasser </a:t>
            </a:r>
            <a:r>
              <a:rPr lang="en-GB" dirty="0" err="1"/>
              <a:t>AlMansoori</a:t>
            </a:r>
            <a:r>
              <a:rPr lang="en-GB" dirty="0"/>
              <a:t>, my mother, my husband Khalid </a:t>
            </a:r>
            <a:r>
              <a:rPr lang="en-GB" dirty="0" err="1"/>
              <a:t>AlMansoori</a:t>
            </a:r>
            <a:r>
              <a:rPr lang="en-GB" dirty="0"/>
              <a:t>, and the rest of my family and friends for their constant support throughout my </a:t>
            </a:r>
            <a:r>
              <a:rPr lang="en-GB" dirty="0" smtClean="0"/>
              <a:t>work. Also </a:t>
            </a:r>
            <a:r>
              <a:rPr lang="en-GB" dirty="0"/>
              <a:t>special thank you to my daughters and sons for their </a:t>
            </a:r>
            <a:r>
              <a:rPr lang="en-GB" dirty="0" smtClean="0"/>
              <a:t>continuous </a:t>
            </a:r>
            <a:r>
              <a:rPr lang="en-GB" dirty="0"/>
              <a:t>support.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E79C6-316A-41CC-92F1-3B8E005AB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Palatino Linotype" panose="02040502050505030304" pitchFamily="18" charset="0"/>
              </a:rPr>
              <a:t>Thank</a:t>
            </a:r>
            <a:r>
              <a:rPr lang="fr-FR" sz="2400" b="1" dirty="0" smtClean="0">
                <a:latin typeface="Palatino Linotype" panose="02040502050505030304" pitchFamily="18" charset="0"/>
              </a:rPr>
              <a:t>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you</a:t>
            </a:r>
            <a:r>
              <a:rPr lang="fr-FR" sz="2400" b="1" dirty="0" smtClean="0">
                <a:latin typeface="Palatino Linotype" panose="02040502050505030304" pitchFamily="18" charset="0"/>
              </a:rPr>
              <a:t> 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Author Contributions:</a:t>
            </a:r>
            <a:r>
              <a:rPr lang="en-US" dirty="0"/>
              <a:t> Mona </a:t>
            </a:r>
            <a:r>
              <a:rPr lang="en-US" dirty="0" err="1"/>
              <a:t>Almansoori</a:t>
            </a:r>
            <a:r>
              <a:rPr lang="en-US" dirty="0"/>
              <a:t>, </a:t>
            </a:r>
            <a:r>
              <a:rPr lang="en-US" dirty="0" err="1"/>
              <a:t>Dr.Ahmad</a:t>
            </a:r>
            <a:r>
              <a:rPr lang="en-US" dirty="0"/>
              <a:t> </a:t>
            </a:r>
            <a:r>
              <a:rPr lang="en-US" dirty="0" err="1"/>
              <a:t>Elshamy</a:t>
            </a:r>
            <a:r>
              <a:rPr lang="en-US" dirty="0"/>
              <a:t>, and </a:t>
            </a:r>
            <a:r>
              <a:rPr lang="en-US" dirty="0" err="1"/>
              <a:t>Dr.Ahmad</a:t>
            </a:r>
            <a:r>
              <a:rPr lang="en-US" dirty="0"/>
              <a:t> Mustafa, All authors have read and agreed to the published version of the manuscript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Funding:</a:t>
            </a:r>
            <a:r>
              <a:rPr lang="en-US" dirty="0"/>
              <a:t> This research received no external funding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Conflicts </a:t>
            </a:r>
            <a:r>
              <a:rPr lang="en-US" b="1" dirty="0"/>
              <a:t>of Interest:</a:t>
            </a:r>
            <a:r>
              <a:rPr lang="en-US" dirty="0"/>
              <a:t> The authors declare no conflicts of interest.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en-US" b="1" dirty="0"/>
              <a:t>Any Comments are welcome</a:t>
            </a:r>
          </a:p>
          <a:p>
            <a:pPr algn="ctr"/>
            <a:r>
              <a:rPr lang="en-US" b="1" dirty="0"/>
              <a:t>mnmalmansoori@gmail.com</a:t>
            </a:r>
            <a:endParaRPr lang="fr-FR" b="1" dirty="0"/>
          </a:p>
          <a:p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FB336-8C25-4EAA-99AD-518E2A82E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19" y="230007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Palatino Linotype" panose="02040502050505030304" pitchFamily="18" charset="0"/>
              </a:rPr>
              <a:t>Abstract</a:t>
            </a:r>
            <a:r>
              <a:rPr lang="fr-FR" b="1" dirty="0" smtClean="0">
                <a:latin typeface="Palatino Linotype" panose="02040502050505030304" pitchFamily="18" charset="0"/>
              </a:rPr>
              <a:t>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dirty="0"/>
              <a:t>Security is one of major issues in WSNs as poor security disrupts the entire network and can have a significant effect on data transmission. So, the focus of the current research is to develop a secure Z-MAC protocol along with the implementation of elliptic curve encryption and IHOP mechanism. Basic Z-MAC protocol and secure Z-MAC protocol were compared in terms of the stages and performance while they were introduced with </a:t>
            </a:r>
            <a:r>
              <a:rPr lang="en-US" dirty="0" err="1"/>
              <a:t>blackhole</a:t>
            </a:r>
            <a:r>
              <a:rPr lang="en-US" dirty="0"/>
              <a:t>, flooding, and DDOS attacks. It was found that secure Z-MAC protocol ensures high security and performance even when the network is introduced with variety of attacks. It was also observed that delay in packets was minimal when secure Z-MAC protocol was implemented in the network.</a:t>
            </a:r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dirty="0"/>
              <a:t>Security in WSNs; security attacks; Z-MAC protocol; secure Z-MAC protocol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46" y="195282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Palatino Linotype" panose="02040502050505030304" pitchFamily="18" charset="0"/>
              </a:rPr>
              <a:t>Introduction: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Z-MAC protocol </a:t>
            </a:r>
            <a:r>
              <a:rPr lang="en-US" dirty="0" smtClean="0"/>
              <a:t>enables</a:t>
            </a:r>
            <a:r>
              <a:rPr lang="en-US" dirty="0"/>
              <a:t> to have minimal contention, fast throughput, shorter latency, lower power consumption, and improved </a:t>
            </a:r>
            <a:r>
              <a:rPr lang="en-US" dirty="0" smtClean="0"/>
              <a:t>efficiency[1], because </a:t>
            </a:r>
            <a:r>
              <a:rPr lang="en-US" dirty="0"/>
              <a:t>of weak data integrity and encryption methods, wireless sensor networks are readily hacked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research focused </a:t>
            </a:r>
            <a:r>
              <a:rPr lang="en-US" dirty="0"/>
              <a:t>on increasing the security of WSNs by developing a more secure and safe Z-MAC protocol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Objectives: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WSN require efficient secure data transmission using low processing power and maintaining data integrity which is partially provided by Z-MAC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Proposed </a:t>
            </a:r>
            <a:r>
              <a:rPr lang="en-US" dirty="0"/>
              <a:t>a secure data transmission solution modifying the z-mac for secure data transmission using IHOP and </a:t>
            </a:r>
            <a:r>
              <a:rPr lang="en-US" dirty="0" err="1" smtClean="0"/>
              <a:t>Eliptic</a:t>
            </a:r>
            <a:r>
              <a:rPr lang="en-US" dirty="0" smtClean="0"/>
              <a:t> curve.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Encrypt </a:t>
            </a:r>
            <a:r>
              <a:rPr lang="en-US" dirty="0"/>
              <a:t>packets using the </a:t>
            </a:r>
            <a:r>
              <a:rPr lang="en-US" dirty="0" err="1" smtClean="0"/>
              <a:t>Eliptic</a:t>
            </a:r>
            <a:r>
              <a:rPr lang="en-US" dirty="0" smtClean="0"/>
              <a:t> </a:t>
            </a:r>
            <a:r>
              <a:rPr lang="en-US" dirty="0"/>
              <a:t>curve for efficient and lightweight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Prove that it can achieve a high throughput without being </a:t>
            </a:r>
            <a:r>
              <a:rPr lang="en-US" dirty="0" smtClean="0"/>
              <a:t>compromised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latin typeface="Palatino Linotype" panose="02040502050505030304" pitchFamily="18" charset="0"/>
            </a:endParaRPr>
          </a:p>
          <a:p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86" y="6519446"/>
            <a:ext cx="7872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Rhee, I.,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Warrier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Aia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Min, J., &amp;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Sichitiu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L. Z-MAC: a hybrid MAC for wireless sensor networks. IEEE/ACM Transactions On Networking 2008, 16(3), 511-524. </a:t>
            </a:r>
            <a:r>
              <a:rPr lang="en-US" sz="800" u="sng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10.1109/TNET.2007.900704</a:t>
            </a:r>
            <a:endParaRPr lang="en-US" sz="800" u="sng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405" y="176589"/>
            <a:ext cx="792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Palatino Linotype" panose="02040502050505030304" pitchFamily="18" charset="0"/>
              </a:rPr>
              <a:t>Literature</a:t>
            </a:r>
            <a:r>
              <a:rPr lang="fr-FR" b="1" dirty="0"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latin typeface="Palatino Linotype" panose="02040502050505030304" pitchFamily="18" charset="0"/>
              </a:rPr>
              <a:t>Review</a:t>
            </a:r>
            <a:r>
              <a:rPr lang="fr-FR" b="1" dirty="0">
                <a:latin typeface="Palatino Linotype" panose="02040502050505030304" pitchFamily="18" charset="0"/>
              </a:rPr>
              <a:t>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Problem Statement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/>
              <a:t>Numerous attacks, such as DDOS attacks, flooding attacks, and blackhole attacks, can arise in a WSN, compromising the network's security and efficiency.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/>
              <a:t>To guard against such attacks in a WSN, there is a protocol known as the Z-MAC protocol that utilizes TDMA and CSMA mechanisms. This Z-MAC protocol has inherent limitations that compromise the network's security, including cost constraints related with slot assignment and clock synchronization, excessive energy consumption, synchronization issues, and concealed terminal issues [2]. 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Suggested Solution </a:t>
            </a:r>
            <a:endParaRPr lang="en-US" b="1" baseline="-25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To overcome the issue of security in the Z-MAC protocol, a secure Z-MAC protocol has been developed.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Secure Z-MAC protocol </a:t>
            </a:r>
            <a:r>
              <a:rPr lang="en-GB" dirty="0"/>
              <a:t>would occur in seven developed stages, such as neighbour discovery and slot assignment, local framing, transmission control, explicit contention notification, receiving schedule of Z-MAC, and local time synchronization, which are a part of IHOP mechanism</a:t>
            </a:r>
            <a:r>
              <a:rPr lang="en-US" dirty="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B5F5E2-BE12-4653-968E-9C86B85AEE76}"/>
              </a:ext>
            </a:extLst>
          </p:cNvPr>
          <p:cNvSpPr/>
          <p:nvPr/>
        </p:nvSpPr>
        <p:spPr>
          <a:xfrm>
            <a:off x="76200" y="6319385"/>
            <a:ext cx="7872714" cy="20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Arshad, S., Al-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Sadi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Barnawi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(2013). Z-MAC: performance evaluation and enhancements. Procedia Computer Science, 21, 485-490. </a:t>
            </a:r>
            <a:endParaRPr lang="en-US" sz="8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3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744" y="270517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Palatino Linotype" panose="02040502050505030304" pitchFamily="18" charset="0"/>
              </a:rPr>
              <a:t>Literature</a:t>
            </a:r>
            <a:r>
              <a:rPr lang="fr-FR" b="1" dirty="0" smtClean="0">
                <a:latin typeface="Palatino Linotype" panose="02040502050505030304" pitchFamily="18" charset="0"/>
              </a:rPr>
              <a:t> </a:t>
            </a:r>
            <a:r>
              <a:rPr lang="fr-FR" b="1" dirty="0" err="1" smtClean="0">
                <a:latin typeface="Palatino Linotype" panose="02040502050505030304" pitchFamily="18" charset="0"/>
              </a:rPr>
              <a:t>Review</a:t>
            </a:r>
            <a:r>
              <a:rPr lang="fr-FR" b="1" dirty="0" smtClean="0">
                <a:latin typeface="Palatino Linotype" panose="02040502050505030304" pitchFamily="18" charset="0"/>
              </a:rPr>
              <a:t>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Types of Security Attacks in Networks.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Security </a:t>
            </a:r>
            <a:r>
              <a:rPr lang="en-US" dirty="0"/>
              <a:t>networks are highly vulnerable to attacks, which allows the hackers to modify data</a:t>
            </a:r>
            <a:r>
              <a:rPr lang="en-US" dirty="0" smtClean="0"/>
              <a:t>, </a:t>
            </a:r>
            <a:r>
              <a:rPr lang="en-US" dirty="0"/>
              <a:t>steal information, attack confidential of </a:t>
            </a:r>
            <a:r>
              <a:rPr lang="en-US" dirty="0" smtClean="0"/>
              <a:t>individuals. </a:t>
            </a:r>
            <a:r>
              <a:rPr lang="en-US" dirty="0"/>
              <a:t>Because sensor networks are scattered, tracking and regulating the true state of the network's elements is a difficult task </a:t>
            </a:r>
            <a:r>
              <a:rPr lang="en-US" dirty="0" smtClean="0"/>
              <a:t>[3].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Common </a:t>
            </a:r>
            <a:r>
              <a:rPr lang="en-US" dirty="0"/>
              <a:t>attacks </a:t>
            </a:r>
            <a:r>
              <a:rPr lang="en-US" dirty="0" smtClean="0"/>
              <a:t>in </a:t>
            </a:r>
            <a:r>
              <a:rPr lang="en-US" dirty="0"/>
              <a:t>a WSN are </a:t>
            </a:r>
            <a:r>
              <a:rPr lang="en-US" dirty="0" smtClean="0"/>
              <a:t>eavesdropping, sinkhole, </a:t>
            </a:r>
            <a:r>
              <a:rPr lang="en-US" dirty="0"/>
              <a:t>Denial of </a:t>
            </a:r>
            <a:r>
              <a:rPr lang="en-US" dirty="0" smtClean="0"/>
              <a:t>Service, flooding, </a:t>
            </a:r>
            <a:r>
              <a:rPr lang="en-US" dirty="0"/>
              <a:t>and </a:t>
            </a:r>
            <a:r>
              <a:rPr lang="en-US" dirty="0" err="1"/>
              <a:t>blackhole</a:t>
            </a:r>
            <a:r>
              <a:rPr lang="en-US" dirty="0"/>
              <a:t> attack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Significance of Security in Sensor Networks.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Managing security in sensor networks contributes to the authenticity, secrecy, integrity, privacy, and access to data </a:t>
            </a:r>
            <a:r>
              <a:rPr lang="en-US" dirty="0" smtClean="0"/>
              <a:t>packets.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When </a:t>
            </a:r>
            <a:r>
              <a:rPr lang="en-US" dirty="0"/>
              <a:t>additional security elements are introduced into the network, the computations, communications, and administration overhead increases in tandem with the increased security </a:t>
            </a:r>
            <a:r>
              <a:rPr lang="en-US" dirty="0" smtClean="0"/>
              <a:t>effectiveness </a:t>
            </a:r>
            <a:r>
              <a:rPr lang="en-US" dirty="0" smtClean="0"/>
              <a:t>[4].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086" y="6356350"/>
            <a:ext cx="787271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u="sng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</a:t>
            </a:r>
            <a:r>
              <a:rPr lang="en-US" sz="800" u="sng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Kosachenko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Dudkin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D., Konev, A., &amp; </a:t>
            </a:r>
            <a:r>
              <a:rPr lang="en-US" sz="800" u="sng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Sharamok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Threat Model for Trusted Sensory Information Collection and Processing Platform. In International Conference on Futuristic Trends in Networks and Computing Technologies, 2020, (pp. 296-304). Springer, Singapore.</a:t>
            </a:r>
            <a:r>
              <a:rPr lang="en-US" sz="800" spc="20" dirty="0">
                <a:solidFill>
                  <a:srgbClr val="666666"/>
                </a:solidFill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800" u="sng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10.1007/978-981-16-1483-5_27</a:t>
            </a:r>
            <a:endParaRPr lang="en-US" sz="800" u="sng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n-US" sz="800" u="sng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    </a:t>
            </a:r>
            <a:r>
              <a:rPr lang="en-US" sz="800" u="sng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X., &amp; Chen, H. H. Security in wireless sensor networks. IEEE Wireless Communications 2008, 15(4), 60-66. </a:t>
            </a: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10.1109/MWC.2008.4599222</a:t>
            </a:r>
            <a:endParaRPr lang="en-US" sz="800" u="sng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405" y="216205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Palatino Linotype" panose="02040502050505030304" pitchFamily="18" charset="0"/>
              </a:rPr>
              <a:t>Literature</a:t>
            </a:r>
            <a:r>
              <a:rPr lang="fr-FR" b="1" dirty="0">
                <a:latin typeface="Palatino Linotype" panose="02040502050505030304" pitchFamily="18" charset="0"/>
              </a:rPr>
              <a:t> </a:t>
            </a:r>
            <a:r>
              <a:rPr lang="fr-FR" b="1" dirty="0" err="1">
                <a:latin typeface="Palatino Linotype" panose="02040502050505030304" pitchFamily="18" charset="0"/>
              </a:rPr>
              <a:t>Review</a:t>
            </a:r>
            <a:r>
              <a:rPr lang="fr-FR" b="1" dirty="0">
                <a:latin typeface="Palatino Linotype" panose="02040502050505030304" pitchFamily="18" charset="0"/>
              </a:rPr>
              <a:t>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Elliptic curve Encryption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 dirty="0"/>
              <a:t>Elliptic Curve Encryption (ECE) is a kind of encryption method that may be used to encode and decode data and message authentication, developing digital signatures, and engage in process of exchanging </a:t>
            </a:r>
            <a:r>
              <a:rPr lang="en-GB" sz="1600" dirty="0" smtClean="0"/>
              <a:t>keys[5]. </a:t>
            </a:r>
            <a:endParaRPr lang="en-GB" sz="16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600" dirty="0"/>
              <a:t>The basic process for understanding how ECE works is discussed as follows: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A network's nodes decide on an elliptic curve and a fixed curve point F, which are not a secret in the network.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Node A selects a secret random integer Ak and it is a secret key and a curve point A</a:t>
            </a:r>
            <a:r>
              <a:rPr lang="en-GB" sz="1600" baseline="-25000" dirty="0"/>
              <a:t>P</a:t>
            </a:r>
            <a:r>
              <a:rPr lang="en-GB" sz="1600" dirty="0"/>
              <a:t>= </a:t>
            </a:r>
            <a:r>
              <a:rPr lang="en-GB" sz="1600" dirty="0" err="1"/>
              <a:t>A</a:t>
            </a:r>
            <a:r>
              <a:rPr lang="en-GB" sz="1600" baseline="-25000" dirty="0" err="1"/>
              <a:t>k</a:t>
            </a:r>
            <a:r>
              <a:rPr lang="en-GB" sz="1600" dirty="0" err="1"/>
              <a:t>F</a:t>
            </a:r>
            <a:r>
              <a:rPr lang="en-GB" sz="1600" dirty="0"/>
              <a:t> is calculated and it is considered as a public key.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Node B also engages in the similar process as done by Node A.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Node A randomly selects an integer B</a:t>
            </a:r>
            <a:r>
              <a:rPr lang="en-GB" sz="1600" baseline="-25000" dirty="0"/>
              <a:t>k</a:t>
            </a:r>
            <a:r>
              <a:rPr lang="en-GB" sz="1600" dirty="0"/>
              <a:t> and it is considered as a secret key, which is not be shared publicly. After that, it calculates the curve point B</a:t>
            </a:r>
            <a:r>
              <a:rPr lang="en-GB" sz="1600" baseline="-25000" dirty="0"/>
              <a:t>P</a:t>
            </a:r>
            <a:r>
              <a:rPr lang="en-GB" sz="1600" dirty="0"/>
              <a:t> = </a:t>
            </a:r>
            <a:r>
              <a:rPr lang="en-GB" sz="1600" dirty="0" err="1"/>
              <a:t>B</a:t>
            </a:r>
            <a:r>
              <a:rPr lang="en-GB" sz="1600" baseline="-25000" dirty="0" err="1"/>
              <a:t>k</a:t>
            </a:r>
            <a:r>
              <a:rPr lang="en-GB" sz="1600" dirty="0" err="1"/>
              <a:t>F</a:t>
            </a:r>
            <a:r>
              <a:rPr lang="en-GB" sz="1600" dirty="0"/>
              <a:t> as its public key.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Once the secret key is generated, Node A wants to send a message to node B.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Node A can simply compute </a:t>
            </a:r>
            <a:r>
              <a:rPr lang="en-GB" sz="1600" dirty="0" err="1"/>
              <a:t>A</a:t>
            </a:r>
            <a:r>
              <a:rPr lang="en-GB" sz="1600" baseline="-25000" dirty="0" err="1"/>
              <a:t>k</a:t>
            </a:r>
            <a:r>
              <a:rPr lang="en-GB" sz="1600" dirty="0" err="1"/>
              <a:t>B</a:t>
            </a:r>
            <a:r>
              <a:rPr lang="en-GB" sz="1600" baseline="-25000" dirty="0" err="1"/>
              <a:t>P</a:t>
            </a:r>
            <a:r>
              <a:rPr lang="en-GB" sz="1600" dirty="0"/>
              <a:t> and use the final developed outcome as the secret key for encrypting a conventional symmetric block.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/>
              <a:t>After this step, Node B can further calculate the similar value by evaluating </a:t>
            </a:r>
            <a:r>
              <a:rPr lang="en-GB" sz="1600" dirty="0" err="1"/>
              <a:t>BkAP</a:t>
            </a:r>
            <a:r>
              <a:rPr lang="en-GB" sz="1600" dirty="0"/>
              <a:t>, because </a:t>
            </a:r>
            <a:r>
              <a:rPr lang="en-GB" sz="1600" dirty="0" err="1"/>
              <a:t>B</a:t>
            </a:r>
            <a:r>
              <a:rPr lang="en-GB" sz="1600" baseline="-25000" dirty="0" err="1"/>
              <a:t>k</a:t>
            </a:r>
            <a:r>
              <a:rPr lang="en-GB" sz="1600" dirty="0" err="1"/>
              <a:t>A</a:t>
            </a:r>
            <a:r>
              <a:rPr lang="en-GB" sz="1600" baseline="-25000" dirty="0" err="1"/>
              <a:t>P</a:t>
            </a:r>
            <a:r>
              <a:rPr lang="en-GB" sz="1600" dirty="0"/>
              <a:t> = B</a:t>
            </a:r>
            <a:r>
              <a:rPr lang="en-GB" sz="1600" baseline="-25000" dirty="0"/>
              <a:t>k</a:t>
            </a:r>
            <a:r>
              <a:rPr lang="en-GB" sz="1600" dirty="0"/>
              <a:t> · (</a:t>
            </a:r>
            <a:r>
              <a:rPr lang="en-GB" sz="1600" dirty="0" err="1"/>
              <a:t>A</a:t>
            </a:r>
            <a:r>
              <a:rPr lang="en-GB" sz="1600" baseline="-25000" dirty="0" err="1"/>
              <a:t>k</a:t>
            </a:r>
            <a:r>
              <a:rPr lang="en-GB" sz="1600" dirty="0" err="1"/>
              <a:t>F</a:t>
            </a:r>
            <a:r>
              <a:rPr lang="en-GB" sz="1600" dirty="0"/>
              <a:t>) = A</a:t>
            </a:r>
            <a:r>
              <a:rPr lang="en-GB" sz="1600" baseline="-25000" dirty="0"/>
              <a:t>k</a:t>
            </a:r>
            <a:r>
              <a:rPr lang="en-GB" sz="1600" dirty="0"/>
              <a:t> · (</a:t>
            </a:r>
            <a:r>
              <a:rPr lang="en-GB" sz="1600" dirty="0" err="1"/>
              <a:t>B</a:t>
            </a:r>
            <a:r>
              <a:rPr lang="en-GB" sz="1600" baseline="-25000" dirty="0" err="1"/>
              <a:t>k</a:t>
            </a:r>
            <a:r>
              <a:rPr lang="en-GB" sz="1600" dirty="0" err="1"/>
              <a:t>F</a:t>
            </a:r>
            <a:r>
              <a:rPr lang="en-GB" sz="1600" dirty="0"/>
              <a:t>) = </a:t>
            </a:r>
            <a:r>
              <a:rPr lang="en-GB" sz="1600" dirty="0" err="1"/>
              <a:t>A</a:t>
            </a:r>
            <a:r>
              <a:rPr lang="en-GB" sz="1600" baseline="-25000" dirty="0" err="1"/>
              <a:t>k</a:t>
            </a:r>
            <a:r>
              <a:rPr lang="en-GB" sz="1600" dirty="0" err="1"/>
              <a:t>B</a:t>
            </a:r>
            <a:r>
              <a:rPr lang="en-GB" sz="1600" baseline="-25000" dirty="0" err="1"/>
              <a:t>P</a:t>
            </a:r>
            <a:r>
              <a:rPr lang="en-GB" sz="1600" dirty="0"/>
              <a:t> 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98" y="5872898"/>
            <a:ext cx="985101" cy="985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265384-043B-4FC7-B176-F4481D5FABFD}"/>
              </a:ext>
            </a:extLst>
          </p:cNvPr>
          <p:cNvSpPr/>
          <p:nvPr/>
        </p:nvSpPr>
        <p:spPr>
          <a:xfrm>
            <a:off x="128286" y="6356350"/>
            <a:ext cx="7872714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Kang, B., Shao, D., &amp; Wang, J. A fair electronic payment system for digital content using elliptic curve cryptography. J. of Algorithms &amp; Comp. Tech. 2018, 12(1), 13-19. </a:t>
            </a:r>
            <a:r>
              <a:rPr lang="en-GB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https://doi.org/10.1177/1748301817727123</a:t>
            </a:r>
            <a:r>
              <a:rPr lang="en-GB" sz="800" u="sng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u="sng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51" y="197346"/>
            <a:ext cx="8783133" cy="667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Palatino Linotype" panose="02040502050505030304" pitchFamily="18" charset="0"/>
              </a:rPr>
              <a:t>Literature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fr-FR" dirty="0" err="1">
                <a:latin typeface="Palatino Linotype" panose="02040502050505030304" pitchFamily="18" charset="0"/>
              </a:rPr>
              <a:t>Review</a:t>
            </a:r>
            <a:r>
              <a:rPr lang="fr-FR" dirty="0">
                <a:latin typeface="Palatino Linotype" panose="02040502050505030304" pitchFamily="18" charset="0"/>
              </a:rPr>
              <a:t>: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IHOP Mechanism for Key Generation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/>
              <a:t> </a:t>
            </a:r>
            <a:r>
              <a:rPr lang="en-GB" sz="1800" dirty="0"/>
              <a:t>The IHOP mechanism has six stages: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Installation </a:t>
            </a:r>
            <a:r>
              <a:rPr lang="en-US" dirty="0">
                <a:ea typeface="Calibri" panose="020F0502020204030204" pitchFamily="34" charset="0"/>
              </a:rPr>
              <a:t>and setting up stage for nodes.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Association </a:t>
            </a:r>
            <a:r>
              <a:rPr lang="en-US" dirty="0">
                <a:ea typeface="Calibri" panose="020F0502020204030204" pitchFamily="34" charset="0"/>
              </a:rPr>
              <a:t>discovery stage, which further has two stages that are known: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</a:rPr>
              <a:t>Base station hello stage. 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</a:rPr>
              <a:t>Cluster acknowledgement stage.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Report </a:t>
            </a:r>
            <a:r>
              <a:rPr lang="en-US" dirty="0">
                <a:ea typeface="Calibri" panose="020F0502020204030204" pitchFamily="34" charset="0"/>
              </a:rPr>
              <a:t>endorsement phase, in which t + 1 nodes cooperate to generate a report when they detect the existence of an event occurrence.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dirty="0" err="1" smtClean="0">
                <a:ea typeface="Calibri" panose="020F0502020204030204" pitchFamily="34" charset="0"/>
              </a:rPr>
              <a:t>En</a:t>
            </a:r>
            <a:r>
              <a:rPr lang="en-US" dirty="0" smtClean="0">
                <a:ea typeface="Calibri" panose="020F0502020204030204" pitchFamily="34" charset="0"/>
              </a:rPr>
              <a:t>-route </a:t>
            </a:r>
            <a:r>
              <a:rPr lang="en-US" dirty="0">
                <a:ea typeface="Calibri" panose="020F0502020204030204" pitchFamily="34" charset="0"/>
              </a:rPr>
              <a:t>filtering, involves each sending node to validate the message authentication code (MAC) produced by its subordinate associated and connected nodes before excluding it from the receiving report. 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a typeface="Calibri" panose="020F0502020204030204" pitchFamily="34" charset="0"/>
              </a:rPr>
              <a:t>Following successful verification, the node creates and deploys a new MAC with the bilateral key exchanged with the upper connected node. Lastly, it sends the information to its next node throughout the route of the base station.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dirty="0" smtClean="0">
                <a:ea typeface="Calibri" panose="020F0502020204030204" pitchFamily="34" charset="0"/>
              </a:rPr>
              <a:t>The </a:t>
            </a:r>
            <a:r>
              <a:rPr lang="en-US" dirty="0">
                <a:ea typeface="Calibri" panose="020F0502020204030204" pitchFamily="34" charset="0"/>
              </a:rPr>
              <a:t>base station verification stage. If the base station determines that the communication was properly authorized by the t + 1 nodes, it acknowledges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GB" sz="15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9F37-2CBE-4298-B1E5-71849868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0" y="5929460"/>
            <a:ext cx="928540" cy="9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38006" y="392855"/>
            <a:ext cx="3768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Key Sharing using IHOP </a:t>
            </a:r>
            <a:r>
              <a:rPr lang="en-US" dirty="0" smtClean="0"/>
              <a:t>Mechanisms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496" y="392855"/>
            <a:ext cx="267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Elliptic Curve  Encryption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6" y="1472596"/>
            <a:ext cx="3764820" cy="497830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6" y="1472596"/>
            <a:ext cx="3723534" cy="5034460"/>
          </a:xfrm>
        </p:spPr>
      </p:pic>
    </p:spTree>
    <p:extLst>
      <p:ext uri="{BB962C8B-B14F-4D97-AF65-F5344CB8AC3E}">
        <p14:creationId xmlns:p14="http://schemas.microsoft.com/office/powerpoint/2010/main" val="9549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8507</TotalTime>
  <Words>2430</Words>
  <Application>Microsoft Office PowerPoint</Application>
  <PresentationFormat>On-screen Show (4:3)</PresentationFormat>
  <Paragraphs>445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Courier New</vt:lpstr>
      <vt:lpstr>Palatino Linotype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Admin</cp:lastModifiedBy>
  <cp:revision>126</cp:revision>
  <dcterms:created xsi:type="dcterms:W3CDTF">2017-05-27T02:37:01Z</dcterms:created>
  <dcterms:modified xsi:type="dcterms:W3CDTF">2021-11-10T07:56:07Z</dcterms:modified>
</cp:coreProperties>
</file>