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4"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928" autoAdjust="0"/>
  </p:normalViewPr>
  <p:slideViewPr>
    <p:cSldViewPr snapToGrid="0" showGuides="1">
      <p:cViewPr>
        <p:scale>
          <a:sx n="100" d="100"/>
          <a:sy n="100" d="100"/>
        </p:scale>
        <p:origin x="-1320" y="-19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BD8DB-D422-4054-AFDF-0C7556C57F28}" type="datetimeFigureOut">
              <a:rPr lang="en-US" smtClean="0"/>
              <a:t>11/22/2021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1D822-A8D8-4C6E-9930-24C272EBE6C3}" type="slidenum">
              <a:rPr lang="en-US" smtClean="0"/>
              <a:t>‹#›</a:t>
            </a:fld>
            <a:endParaRPr lang="en-US"/>
          </a:p>
        </p:txBody>
      </p:sp>
    </p:spTree>
    <p:extLst>
      <p:ext uri="{BB962C8B-B14F-4D97-AF65-F5344CB8AC3E}">
        <p14:creationId xmlns:p14="http://schemas.microsoft.com/office/powerpoint/2010/main" val="242261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A24599-C6A5-46E6-B8D9-1A0B63C08072}" type="slidenum">
              <a:rPr lang="en-US" smtClean="0"/>
              <a:t>1</a:t>
            </a:fld>
            <a:endParaRPr lang="en-US"/>
          </a:p>
        </p:txBody>
      </p:sp>
    </p:spTree>
    <p:extLst>
      <p:ext uri="{BB962C8B-B14F-4D97-AF65-F5344CB8AC3E}">
        <p14:creationId xmlns:p14="http://schemas.microsoft.com/office/powerpoint/2010/main" val="3955739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742B-8209-4372-AA03-0FE1539311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CEFFEE-8C2B-45CD-B215-00779826C4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DC63A7-4B30-4E01-B52B-A80E5CB064E1}"/>
              </a:ext>
            </a:extLst>
          </p:cNvPr>
          <p:cNvSpPr>
            <a:spLocks noGrp="1"/>
          </p:cNvSpPr>
          <p:nvPr>
            <p:ph type="dt" sz="half" idx="10"/>
          </p:nvPr>
        </p:nvSpPr>
        <p:spPr/>
        <p:txBody>
          <a:bodyPr/>
          <a:lstStyle/>
          <a:p>
            <a:fld id="{1920E681-1C96-4947-975A-D7CD4AC7FC41}" type="datetimeFigureOut">
              <a:rPr lang="en-US" smtClean="0"/>
              <a:t>11/22/2021</a:t>
            </a:fld>
            <a:endParaRPr lang="en-US"/>
          </a:p>
        </p:txBody>
      </p:sp>
      <p:sp>
        <p:nvSpPr>
          <p:cNvPr id="5" name="Footer Placeholder 4">
            <a:extLst>
              <a:ext uri="{FF2B5EF4-FFF2-40B4-BE49-F238E27FC236}">
                <a16:creationId xmlns:a16="http://schemas.microsoft.com/office/drawing/2014/main" id="{40DFF58F-EADE-46A2-96F7-243BE879AF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EE173-4FE4-42D8-B08C-75BFF89D2538}"/>
              </a:ext>
            </a:extLst>
          </p:cNvPr>
          <p:cNvSpPr>
            <a:spLocks noGrp="1"/>
          </p:cNvSpPr>
          <p:nvPr>
            <p:ph type="sldNum" sz="quarter" idx="12"/>
          </p:nvPr>
        </p:nvSpPr>
        <p:spPr/>
        <p:txBody>
          <a:bodyPr/>
          <a:lstStyle/>
          <a:p>
            <a:fld id="{D6E33784-A77E-4059-B17A-874452B0A869}" type="slidenum">
              <a:rPr lang="en-US" smtClean="0"/>
              <a:t>‹#›</a:t>
            </a:fld>
            <a:endParaRPr lang="en-US"/>
          </a:p>
        </p:txBody>
      </p:sp>
    </p:spTree>
    <p:extLst>
      <p:ext uri="{BB962C8B-B14F-4D97-AF65-F5344CB8AC3E}">
        <p14:creationId xmlns:p14="http://schemas.microsoft.com/office/powerpoint/2010/main" val="69760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25288-E061-472E-840E-087DED08DA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EF9D8B-B9FC-4394-8A20-38DB3F275A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89EEFF-B5E7-4F61-84BD-2ACCBF255896}"/>
              </a:ext>
            </a:extLst>
          </p:cNvPr>
          <p:cNvSpPr>
            <a:spLocks noGrp="1"/>
          </p:cNvSpPr>
          <p:nvPr>
            <p:ph type="dt" sz="half" idx="10"/>
          </p:nvPr>
        </p:nvSpPr>
        <p:spPr/>
        <p:txBody>
          <a:bodyPr/>
          <a:lstStyle/>
          <a:p>
            <a:fld id="{1920E681-1C96-4947-975A-D7CD4AC7FC41}" type="datetimeFigureOut">
              <a:rPr lang="en-US" smtClean="0"/>
              <a:t>11/22/2021</a:t>
            </a:fld>
            <a:endParaRPr lang="en-US"/>
          </a:p>
        </p:txBody>
      </p:sp>
      <p:sp>
        <p:nvSpPr>
          <p:cNvPr id="5" name="Footer Placeholder 4">
            <a:extLst>
              <a:ext uri="{FF2B5EF4-FFF2-40B4-BE49-F238E27FC236}">
                <a16:creationId xmlns:a16="http://schemas.microsoft.com/office/drawing/2014/main" id="{C0305641-B0E1-431B-8AAD-67D74642E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DD197-0108-436A-9742-87BD6D6E2311}"/>
              </a:ext>
            </a:extLst>
          </p:cNvPr>
          <p:cNvSpPr>
            <a:spLocks noGrp="1"/>
          </p:cNvSpPr>
          <p:nvPr>
            <p:ph type="sldNum" sz="quarter" idx="12"/>
          </p:nvPr>
        </p:nvSpPr>
        <p:spPr/>
        <p:txBody>
          <a:bodyPr/>
          <a:lstStyle/>
          <a:p>
            <a:fld id="{D6E33784-A77E-4059-B17A-874452B0A869}" type="slidenum">
              <a:rPr lang="en-US" smtClean="0"/>
              <a:t>‹#›</a:t>
            </a:fld>
            <a:endParaRPr lang="en-US"/>
          </a:p>
        </p:txBody>
      </p:sp>
    </p:spTree>
    <p:extLst>
      <p:ext uri="{BB962C8B-B14F-4D97-AF65-F5344CB8AC3E}">
        <p14:creationId xmlns:p14="http://schemas.microsoft.com/office/powerpoint/2010/main" val="3021786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802EA9-2236-4EFC-9A41-C63E73B90B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168B08-B4EA-4886-98D4-20DC2A12E5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E9A0B-C942-4111-8999-510CB5605C46}"/>
              </a:ext>
            </a:extLst>
          </p:cNvPr>
          <p:cNvSpPr>
            <a:spLocks noGrp="1"/>
          </p:cNvSpPr>
          <p:nvPr>
            <p:ph type="dt" sz="half" idx="10"/>
          </p:nvPr>
        </p:nvSpPr>
        <p:spPr/>
        <p:txBody>
          <a:bodyPr/>
          <a:lstStyle/>
          <a:p>
            <a:fld id="{1920E681-1C96-4947-975A-D7CD4AC7FC41}" type="datetimeFigureOut">
              <a:rPr lang="en-US" smtClean="0"/>
              <a:t>11/22/2021</a:t>
            </a:fld>
            <a:endParaRPr lang="en-US"/>
          </a:p>
        </p:txBody>
      </p:sp>
      <p:sp>
        <p:nvSpPr>
          <p:cNvPr id="5" name="Footer Placeholder 4">
            <a:extLst>
              <a:ext uri="{FF2B5EF4-FFF2-40B4-BE49-F238E27FC236}">
                <a16:creationId xmlns:a16="http://schemas.microsoft.com/office/drawing/2014/main" id="{E7019B0A-0CEF-482F-8BA4-120038E8F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BE9DAD-9940-4A7E-A7DF-CC6918BCD308}"/>
              </a:ext>
            </a:extLst>
          </p:cNvPr>
          <p:cNvSpPr>
            <a:spLocks noGrp="1"/>
          </p:cNvSpPr>
          <p:nvPr>
            <p:ph type="sldNum" sz="quarter" idx="12"/>
          </p:nvPr>
        </p:nvSpPr>
        <p:spPr/>
        <p:txBody>
          <a:bodyPr/>
          <a:lstStyle/>
          <a:p>
            <a:fld id="{D6E33784-A77E-4059-B17A-874452B0A869}" type="slidenum">
              <a:rPr lang="en-US" smtClean="0"/>
              <a:t>‹#›</a:t>
            </a:fld>
            <a:endParaRPr lang="en-US"/>
          </a:p>
        </p:txBody>
      </p:sp>
    </p:spTree>
    <p:extLst>
      <p:ext uri="{BB962C8B-B14F-4D97-AF65-F5344CB8AC3E}">
        <p14:creationId xmlns:p14="http://schemas.microsoft.com/office/powerpoint/2010/main" val="2909180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E56E-DC7E-40A2-84B9-DE6551851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9F43F2-CBF1-4CB0-B5E0-32FA581A3D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FCF89-9384-4A96-983D-7EE182C6AB2F}"/>
              </a:ext>
            </a:extLst>
          </p:cNvPr>
          <p:cNvSpPr>
            <a:spLocks noGrp="1"/>
          </p:cNvSpPr>
          <p:nvPr>
            <p:ph type="dt" sz="half" idx="10"/>
          </p:nvPr>
        </p:nvSpPr>
        <p:spPr/>
        <p:txBody>
          <a:bodyPr/>
          <a:lstStyle/>
          <a:p>
            <a:fld id="{1920E681-1C96-4947-975A-D7CD4AC7FC41}" type="datetimeFigureOut">
              <a:rPr lang="en-US" smtClean="0"/>
              <a:t>11/22/2021</a:t>
            </a:fld>
            <a:endParaRPr lang="en-US"/>
          </a:p>
        </p:txBody>
      </p:sp>
      <p:sp>
        <p:nvSpPr>
          <p:cNvPr id="5" name="Footer Placeholder 4">
            <a:extLst>
              <a:ext uri="{FF2B5EF4-FFF2-40B4-BE49-F238E27FC236}">
                <a16:creationId xmlns:a16="http://schemas.microsoft.com/office/drawing/2014/main" id="{D186D783-8BDF-4336-8840-18CF9A8410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E4DD4-AAA5-4CF9-A8F0-43EE2E0FBEDA}"/>
              </a:ext>
            </a:extLst>
          </p:cNvPr>
          <p:cNvSpPr>
            <a:spLocks noGrp="1"/>
          </p:cNvSpPr>
          <p:nvPr>
            <p:ph type="sldNum" sz="quarter" idx="12"/>
          </p:nvPr>
        </p:nvSpPr>
        <p:spPr/>
        <p:txBody>
          <a:bodyPr/>
          <a:lstStyle/>
          <a:p>
            <a:fld id="{D6E33784-A77E-4059-B17A-874452B0A869}" type="slidenum">
              <a:rPr lang="en-US" smtClean="0"/>
              <a:t>‹#›</a:t>
            </a:fld>
            <a:endParaRPr lang="en-US"/>
          </a:p>
        </p:txBody>
      </p:sp>
    </p:spTree>
    <p:extLst>
      <p:ext uri="{BB962C8B-B14F-4D97-AF65-F5344CB8AC3E}">
        <p14:creationId xmlns:p14="http://schemas.microsoft.com/office/powerpoint/2010/main" val="3651523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8287-7BED-4595-9B9A-B662400F4B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2880E5-B91D-4100-98B7-B10378CEA0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083863-1A23-4BCB-B69D-047FFD365550}"/>
              </a:ext>
            </a:extLst>
          </p:cNvPr>
          <p:cNvSpPr>
            <a:spLocks noGrp="1"/>
          </p:cNvSpPr>
          <p:nvPr>
            <p:ph type="dt" sz="half" idx="10"/>
          </p:nvPr>
        </p:nvSpPr>
        <p:spPr/>
        <p:txBody>
          <a:bodyPr/>
          <a:lstStyle/>
          <a:p>
            <a:fld id="{1920E681-1C96-4947-975A-D7CD4AC7FC41}" type="datetimeFigureOut">
              <a:rPr lang="en-US" smtClean="0"/>
              <a:t>11/22/2021</a:t>
            </a:fld>
            <a:endParaRPr lang="en-US"/>
          </a:p>
        </p:txBody>
      </p:sp>
      <p:sp>
        <p:nvSpPr>
          <p:cNvPr id="5" name="Footer Placeholder 4">
            <a:extLst>
              <a:ext uri="{FF2B5EF4-FFF2-40B4-BE49-F238E27FC236}">
                <a16:creationId xmlns:a16="http://schemas.microsoft.com/office/drawing/2014/main" id="{ED51448E-F935-4C96-A31A-C0403609A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7612E-2CFE-45F1-900C-3ED8D3FB51EA}"/>
              </a:ext>
            </a:extLst>
          </p:cNvPr>
          <p:cNvSpPr>
            <a:spLocks noGrp="1"/>
          </p:cNvSpPr>
          <p:nvPr>
            <p:ph type="sldNum" sz="quarter" idx="12"/>
          </p:nvPr>
        </p:nvSpPr>
        <p:spPr/>
        <p:txBody>
          <a:bodyPr/>
          <a:lstStyle/>
          <a:p>
            <a:fld id="{D6E33784-A77E-4059-B17A-874452B0A869}" type="slidenum">
              <a:rPr lang="en-US" smtClean="0"/>
              <a:t>‹#›</a:t>
            </a:fld>
            <a:endParaRPr lang="en-US"/>
          </a:p>
        </p:txBody>
      </p:sp>
    </p:spTree>
    <p:extLst>
      <p:ext uri="{BB962C8B-B14F-4D97-AF65-F5344CB8AC3E}">
        <p14:creationId xmlns:p14="http://schemas.microsoft.com/office/powerpoint/2010/main" val="188918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BF58-9366-4B63-80BF-18333B708E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C80B7C-75F8-41E2-963C-475739E8F6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7A5672-42F1-449C-B133-5CD49B4931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56B2E5-7BE5-4449-A6FB-7AE08E702B48}"/>
              </a:ext>
            </a:extLst>
          </p:cNvPr>
          <p:cNvSpPr>
            <a:spLocks noGrp="1"/>
          </p:cNvSpPr>
          <p:nvPr>
            <p:ph type="dt" sz="half" idx="10"/>
          </p:nvPr>
        </p:nvSpPr>
        <p:spPr/>
        <p:txBody>
          <a:bodyPr/>
          <a:lstStyle/>
          <a:p>
            <a:fld id="{1920E681-1C96-4947-975A-D7CD4AC7FC41}" type="datetimeFigureOut">
              <a:rPr lang="en-US" smtClean="0"/>
              <a:t>11/22/2021</a:t>
            </a:fld>
            <a:endParaRPr lang="en-US"/>
          </a:p>
        </p:txBody>
      </p:sp>
      <p:sp>
        <p:nvSpPr>
          <p:cNvPr id="6" name="Footer Placeholder 5">
            <a:extLst>
              <a:ext uri="{FF2B5EF4-FFF2-40B4-BE49-F238E27FC236}">
                <a16:creationId xmlns:a16="http://schemas.microsoft.com/office/drawing/2014/main" id="{619581DF-CC22-48DA-87D6-831902660E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A5B158-D589-4FD9-852A-35B623CE20F1}"/>
              </a:ext>
            </a:extLst>
          </p:cNvPr>
          <p:cNvSpPr>
            <a:spLocks noGrp="1"/>
          </p:cNvSpPr>
          <p:nvPr>
            <p:ph type="sldNum" sz="quarter" idx="12"/>
          </p:nvPr>
        </p:nvSpPr>
        <p:spPr/>
        <p:txBody>
          <a:bodyPr/>
          <a:lstStyle/>
          <a:p>
            <a:fld id="{D6E33784-A77E-4059-B17A-874452B0A869}" type="slidenum">
              <a:rPr lang="en-US" smtClean="0"/>
              <a:t>‹#›</a:t>
            </a:fld>
            <a:endParaRPr lang="en-US"/>
          </a:p>
        </p:txBody>
      </p:sp>
    </p:spTree>
    <p:extLst>
      <p:ext uri="{BB962C8B-B14F-4D97-AF65-F5344CB8AC3E}">
        <p14:creationId xmlns:p14="http://schemas.microsoft.com/office/powerpoint/2010/main" val="42130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3D97B-43F2-423F-ACA8-7474838CF1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F7B200-7260-468C-B8B5-FBB5B9A205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E82C65-54C5-4ACE-BBE4-2F9807F414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E89B77-EFF6-44E6-B436-DCFBCDE37B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9AAF98-BD13-4154-8685-7530FDB518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931234-410D-4C14-BAA2-AD61B6BB811A}"/>
              </a:ext>
            </a:extLst>
          </p:cNvPr>
          <p:cNvSpPr>
            <a:spLocks noGrp="1"/>
          </p:cNvSpPr>
          <p:nvPr>
            <p:ph type="dt" sz="half" idx="10"/>
          </p:nvPr>
        </p:nvSpPr>
        <p:spPr/>
        <p:txBody>
          <a:bodyPr/>
          <a:lstStyle/>
          <a:p>
            <a:fld id="{1920E681-1C96-4947-975A-D7CD4AC7FC41}" type="datetimeFigureOut">
              <a:rPr lang="en-US" smtClean="0"/>
              <a:t>11/22/2021</a:t>
            </a:fld>
            <a:endParaRPr lang="en-US"/>
          </a:p>
        </p:txBody>
      </p:sp>
      <p:sp>
        <p:nvSpPr>
          <p:cNvPr id="8" name="Footer Placeholder 7">
            <a:extLst>
              <a:ext uri="{FF2B5EF4-FFF2-40B4-BE49-F238E27FC236}">
                <a16:creationId xmlns:a16="http://schemas.microsoft.com/office/drawing/2014/main" id="{59D6D2B6-1E05-417A-914C-E4193E49D7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EB572-234F-41F0-8897-799B8A6040FE}"/>
              </a:ext>
            </a:extLst>
          </p:cNvPr>
          <p:cNvSpPr>
            <a:spLocks noGrp="1"/>
          </p:cNvSpPr>
          <p:nvPr>
            <p:ph type="sldNum" sz="quarter" idx="12"/>
          </p:nvPr>
        </p:nvSpPr>
        <p:spPr/>
        <p:txBody>
          <a:bodyPr/>
          <a:lstStyle/>
          <a:p>
            <a:fld id="{D6E33784-A77E-4059-B17A-874452B0A869}" type="slidenum">
              <a:rPr lang="en-US" smtClean="0"/>
              <a:t>‹#›</a:t>
            </a:fld>
            <a:endParaRPr lang="en-US"/>
          </a:p>
        </p:txBody>
      </p:sp>
    </p:spTree>
    <p:extLst>
      <p:ext uri="{BB962C8B-B14F-4D97-AF65-F5344CB8AC3E}">
        <p14:creationId xmlns:p14="http://schemas.microsoft.com/office/powerpoint/2010/main" val="2236217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63CEF-5B97-4133-85FD-E69C17D54F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727977-8D7C-45AB-8B15-951A23197F9C}"/>
              </a:ext>
            </a:extLst>
          </p:cNvPr>
          <p:cNvSpPr>
            <a:spLocks noGrp="1"/>
          </p:cNvSpPr>
          <p:nvPr>
            <p:ph type="dt" sz="half" idx="10"/>
          </p:nvPr>
        </p:nvSpPr>
        <p:spPr/>
        <p:txBody>
          <a:bodyPr/>
          <a:lstStyle/>
          <a:p>
            <a:fld id="{1920E681-1C96-4947-975A-D7CD4AC7FC41}" type="datetimeFigureOut">
              <a:rPr lang="en-US" smtClean="0"/>
              <a:t>11/22/2021</a:t>
            </a:fld>
            <a:endParaRPr lang="en-US"/>
          </a:p>
        </p:txBody>
      </p:sp>
      <p:sp>
        <p:nvSpPr>
          <p:cNvPr id="4" name="Footer Placeholder 3">
            <a:extLst>
              <a:ext uri="{FF2B5EF4-FFF2-40B4-BE49-F238E27FC236}">
                <a16:creationId xmlns:a16="http://schemas.microsoft.com/office/drawing/2014/main" id="{ADA3453E-46FF-4038-8A4B-1EBE62FA12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960425-09D5-4B85-8F29-51D2BA341DDB}"/>
              </a:ext>
            </a:extLst>
          </p:cNvPr>
          <p:cNvSpPr>
            <a:spLocks noGrp="1"/>
          </p:cNvSpPr>
          <p:nvPr>
            <p:ph type="sldNum" sz="quarter" idx="12"/>
          </p:nvPr>
        </p:nvSpPr>
        <p:spPr/>
        <p:txBody>
          <a:bodyPr/>
          <a:lstStyle/>
          <a:p>
            <a:fld id="{D6E33784-A77E-4059-B17A-874452B0A869}" type="slidenum">
              <a:rPr lang="en-US" smtClean="0"/>
              <a:t>‹#›</a:t>
            </a:fld>
            <a:endParaRPr lang="en-US"/>
          </a:p>
        </p:txBody>
      </p:sp>
    </p:spTree>
    <p:extLst>
      <p:ext uri="{BB962C8B-B14F-4D97-AF65-F5344CB8AC3E}">
        <p14:creationId xmlns:p14="http://schemas.microsoft.com/office/powerpoint/2010/main" val="108483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6E02C2-3F50-4ABE-86D7-67C66A85BFAC}"/>
              </a:ext>
            </a:extLst>
          </p:cNvPr>
          <p:cNvSpPr>
            <a:spLocks noGrp="1"/>
          </p:cNvSpPr>
          <p:nvPr>
            <p:ph type="dt" sz="half" idx="10"/>
          </p:nvPr>
        </p:nvSpPr>
        <p:spPr/>
        <p:txBody>
          <a:bodyPr/>
          <a:lstStyle/>
          <a:p>
            <a:fld id="{1920E681-1C96-4947-975A-D7CD4AC7FC41}" type="datetimeFigureOut">
              <a:rPr lang="en-US" smtClean="0"/>
              <a:t>11/22/2021</a:t>
            </a:fld>
            <a:endParaRPr lang="en-US"/>
          </a:p>
        </p:txBody>
      </p:sp>
      <p:sp>
        <p:nvSpPr>
          <p:cNvPr id="3" name="Footer Placeholder 2">
            <a:extLst>
              <a:ext uri="{FF2B5EF4-FFF2-40B4-BE49-F238E27FC236}">
                <a16:creationId xmlns:a16="http://schemas.microsoft.com/office/drawing/2014/main" id="{F1AE9E9F-230D-4278-8AF9-74C8BA0F50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2889C5-3956-43AF-B0D5-3AF46A057110}"/>
              </a:ext>
            </a:extLst>
          </p:cNvPr>
          <p:cNvSpPr>
            <a:spLocks noGrp="1"/>
          </p:cNvSpPr>
          <p:nvPr>
            <p:ph type="sldNum" sz="quarter" idx="12"/>
          </p:nvPr>
        </p:nvSpPr>
        <p:spPr/>
        <p:txBody>
          <a:bodyPr/>
          <a:lstStyle/>
          <a:p>
            <a:fld id="{D6E33784-A77E-4059-B17A-874452B0A869}" type="slidenum">
              <a:rPr lang="en-US" smtClean="0"/>
              <a:t>‹#›</a:t>
            </a:fld>
            <a:endParaRPr lang="en-US"/>
          </a:p>
        </p:txBody>
      </p:sp>
    </p:spTree>
    <p:extLst>
      <p:ext uri="{BB962C8B-B14F-4D97-AF65-F5344CB8AC3E}">
        <p14:creationId xmlns:p14="http://schemas.microsoft.com/office/powerpoint/2010/main" val="419516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4BD5-FB8D-4803-9F61-AE02BC3C9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6C0051-1031-4AD9-B859-D7E22CAA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DF9F11-1CD7-458D-A20E-78D6C57B63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1A80D-6B38-4A25-A90D-F41FEA148D58}"/>
              </a:ext>
            </a:extLst>
          </p:cNvPr>
          <p:cNvSpPr>
            <a:spLocks noGrp="1"/>
          </p:cNvSpPr>
          <p:nvPr>
            <p:ph type="dt" sz="half" idx="10"/>
          </p:nvPr>
        </p:nvSpPr>
        <p:spPr/>
        <p:txBody>
          <a:bodyPr/>
          <a:lstStyle/>
          <a:p>
            <a:fld id="{1920E681-1C96-4947-975A-D7CD4AC7FC41}" type="datetimeFigureOut">
              <a:rPr lang="en-US" smtClean="0"/>
              <a:t>11/22/2021</a:t>
            </a:fld>
            <a:endParaRPr lang="en-US"/>
          </a:p>
        </p:txBody>
      </p:sp>
      <p:sp>
        <p:nvSpPr>
          <p:cNvPr id="6" name="Footer Placeholder 5">
            <a:extLst>
              <a:ext uri="{FF2B5EF4-FFF2-40B4-BE49-F238E27FC236}">
                <a16:creationId xmlns:a16="http://schemas.microsoft.com/office/drawing/2014/main" id="{47CA6226-E313-42F9-A497-6972E16BE6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C5DAB3-B128-4659-96DB-524E00727E83}"/>
              </a:ext>
            </a:extLst>
          </p:cNvPr>
          <p:cNvSpPr>
            <a:spLocks noGrp="1"/>
          </p:cNvSpPr>
          <p:nvPr>
            <p:ph type="sldNum" sz="quarter" idx="12"/>
          </p:nvPr>
        </p:nvSpPr>
        <p:spPr/>
        <p:txBody>
          <a:bodyPr/>
          <a:lstStyle/>
          <a:p>
            <a:fld id="{D6E33784-A77E-4059-B17A-874452B0A869}" type="slidenum">
              <a:rPr lang="en-US" smtClean="0"/>
              <a:t>‹#›</a:t>
            </a:fld>
            <a:endParaRPr lang="en-US"/>
          </a:p>
        </p:txBody>
      </p:sp>
    </p:spTree>
    <p:extLst>
      <p:ext uri="{BB962C8B-B14F-4D97-AF65-F5344CB8AC3E}">
        <p14:creationId xmlns:p14="http://schemas.microsoft.com/office/powerpoint/2010/main" val="227743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662F-9CCD-4A08-B8E9-4134C747A1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100A2F-8316-4677-A87F-1EA5B4A55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5E7C2F-7865-40DD-AF4A-315B7AFF2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A299BC-1D2C-461B-87AF-78495A6D0986}"/>
              </a:ext>
            </a:extLst>
          </p:cNvPr>
          <p:cNvSpPr>
            <a:spLocks noGrp="1"/>
          </p:cNvSpPr>
          <p:nvPr>
            <p:ph type="dt" sz="half" idx="10"/>
          </p:nvPr>
        </p:nvSpPr>
        <p:spPr/>
        <p:txBody>
          <a:bodyPr/>
          <a:lstStyle/>
          <a:p>
            <a:fld id="{1920E681-1C96-4947-975A-D7CD4AC7FC41}" type="datetimeFigureOut">
              <a:rPr lang="en-US" smtClean="0"/>
              <a:t>11/22/2021</a:t>
            </a:fld>
            <a:endParaRPr lang="en-US"/>
          </a:p>
        </p:txBody>
      </p:sp>
      <p:sp>
        <p:nvSpPr>
          <p:cNvPr id="6" name="Footer Placeholder 5">
            <a:extLst>
              <a:ext uri="{FF2B5EF4-FFF2-40B4-BE49-F238E27FC236}">
                <a16:creationId xmlns:a16="http://schemas.microsoft.com/office/drawing/2014/main" id="{61853F78-366F-4A0F-8307-CACF7BE289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A38827-2EF7-4E1C-BE9D-4B8A9DCFC3B7}"/>
              </a:ext>
            </a:extLst>
          </p:cNvPr>
          <p:cNvSpPr>
            <a:spLocks noGrp="1"/>
          </p:cNvSpPr>
          <p:nvPr>
            <p:ph type="sldNum" sz="quarter" idx="12"/>
          </p:nvPr>
        </p:nvSpPr>
        <p:spPr/>
        <p:txBody>
          <a:bodyPr/>
          <a:lstStyle/>
          <a:p>
            <a:fld id="{D6E33784-A77E-4059-B17A-874452B0A869}" type="slidenum">
              <a:rPr lang="en-US" smtClean="0"/>
              <a:t>‹#›</a:t>
            </a:fld>
            <a:endParaRPr lang="en-US"/>
          </a:p>
        </p:txBody>
      </p:sp>
    </p:spTree>
    <p:extLst>
      <p:ext uri="{BB962C8B-B14F-4D97-AF65-F5344CB8AC3E}">
        <p14:creationId xmlns:p14="http://schemas.microsoft.com/office/powerpoint/2010/main" val="3522764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CD00EA-52D6-4F24-A120-76A33C704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311407-7CAF-494D-AAEE-B75192AF69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9E298-C6CE-4AE9-BF64-50F49D5173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0E681-1C96-4947-975A-D7CD4AC7FC41}" type="datetimeFigureOut">
              <a:rPr lang="en-US" smtClean="0"/>
              <a:t>11/22/2021</a:t>
            </a:fld>
            <a:endParaRPr lang="en-US"/>
          </a:p>
        </p:txBody>
      </p:sp>
      <p:sp>
        <p:nvSpPr>
          <p:cNvPr id="5" name="Footer Placeholder 4">
            <a:extLst>
              <a:ext uri="{FF2B5EF4-FFF2-40B4-BE49-F238E27FC236}">
                <a16:creationId xmlns:a16="http://schemas.microsoft.com/office/drawing/2014/main" id="{DAF87491-1848-4C60-B5CF-6B82157DE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5BD761-8DB3-4A36-9C67-6964DEBC66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33784-A77E-4059-B17A-874452B0A869}" type="slidenum">
              <a:rPr lang="en-US" smtClean="0"/>
              <a:t>‹#›</a:t>
            </a:fld>
            <a:endParaRPr lang="en-US"/>
          </a:p>
        </p:txBody>
      </p:sp>
    </p:spTree>
    <p:extLst>
      <p:ext uri="{BB962C8B-B14F-4D97-AF65-F5344CB8AC3E}">
        <p14:creationId xmlns:p14="http://schemas.microsoft.com/office/powerpoint/2010/main" val="1516302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H="1">
            <a:off x="1524000" y="0"/>
            <a:ext cx="9144000" cy="923636"/>
          </a:xfrm>
          <a:prstGeom prst="rect">
            <a:avLst/>
          </a:prstGeom>
          <a:gradFill flip="none" rotWithShape="1">
            <a:gsLst>
              <a:gs pos="0">
                <a:srgbClr val="EDF1F2">
                  <a:shade val="30000"/>
                  <a:satMod val="115000"/>
                </a:srgbClr>
              </a:gs>
              <a:gs pos="50000">
                <a:srgbClr val="EDF1F2">
                  <a:shade val="67500"/>
                  <a:satMod val="115000"/>
                </a:srgbClr>
              </a:gs>
              <a:gs pos="100000">
                <a:srgbClr val="EDF1F2">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5"/>
          </a:p>
        </p:txBody>
      </p:sp>
      <p:sp>
        <p:nvSpPr>
          <p:cNvPr id="5" name="Rectangle 3"/>
          <p:cNvSpPr/>
          <p:nvPr/>
        </p:nvSpPr>
        <p:spPr>
          <a:xfrm flipH="1">
            <a:off x="1524000" y="0"/>
            <a:ext cx="9144000" cy="889000"/>
          </a:xfrm>
          <a:prstGeom prst="rect">
            <a:avLst/>
          </a:prstGeom>
          <a:gradFill flip="none" rotWithShape="1">
            <a:gsLst>
              <a:gs pos="0">
                <a:srgbClr val="09AF25">
                  <a:shade val="30000"/>
                  <a:satMod val="115000"/>
                </a:srgbClr>
              </a:gs>
              <a:gs pos="50000">
                <a:srgbClr val="09AF25">
                  <a:shade val="67500"/>
                  <a:satMod val="115000"/>
                </a:srgbClr>
              </a:gs>
              <a:gs pos="100000">
                <a:srgbClr val="09AF25">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5"/>
          </a:p>
        </p:txBody>
      </p:sp>
      <p:sp>
        <p:nvSpPr>
          <p:cNvPr id="6" name="Rectangle 3"/>
          <p:cNvSpPr/>
          <p:nvPr/>
        </p:nvSpPr>
        <p:spPr>
          <a:xfrm flipH="1">
            <a:off x="1524000" y="0"/>
            <a:ext cx="9144000" cy="825500"/>
          </a:xfrm>
          <a:prstGeom prst="rect">
            <a:avLst/>
          </a:prstGeom>
          <a:gradFill flip="none" rotWithShape="1">
            <a:gsLst>
              <a:gs pos="0">
                <a:srgbClr val="09AF25">
                  <a:tint val="66000"/>
                  <a:satMod val="160000"/>
                </a:srgbClr>
              </a:gs>
              <a:gs pos="50000">
                <a:srgbClr val="09AF25">
                  <a:tint val="44500"/>
                  <a:satMod val="160000"/>
                </a:srgbClr>
              </a:gs>
              <a:gs pos="100000">
                <a:srgbClr val="09AF25">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5" dirty="0"/>
          </a:p>
        </p:txBody>
      </p:sp>
      <p:sp>
        <p:nvSpPr>
          <p:cNvPr id="16" name="TextBox 15"/>
          <p:cNvSpPr txBox="1"/>
          <p:nvPr/>
        </p:nvSpPr>
        <p:spPr>
          <a:xfrm>
            <a:off x="2764563" y="31750"/>
            <a:ext cx="6662875" cy="515526"/>
          </a:xfrm>
          <a:prstGeom prst="rect">
            <a:avLst/>
          </a:prstGeom>
          <a:noFill/>
        </p:spPr>
        <p:txBody>
          <a:bodyPr wrap="square" rtlCol="0">
            <a:spAutoFit/>
          </a:bodyPr>
          <a:lstStyle/>
          <a:p>
            <a:pPr algn="ctr"/>
            <a:r>
              <a:rPr lang="en-US" sz="1375" b="1" i="1" dirty="0" err="1">
                <a:effectLst>
                  <a:outerShdw blurRad="38100" dist="38100" dir="2700000" algn="tl">
                    <a:srgbClr val="000000">
                      <a:alpha val="43137"/>
                    </a:srgbClr>
                  </a:outerShdw>
                </a:effectLst>
                <a:cs typeface="Arial" pitchFamily="34" charset="0"/>
              </a:rPr>
              <a:t>Biostimulant</a:t>
            </a:r>
            <a:r>
              <a:rPr lang="en-US" sz="1375" b="1" i="1" dirty="0">
                <a:effectLst>
                  <a:outerShdw blurRad="38100" dist="38100" dir="2700000" algn="tl">
                    <a:srgbClr val="000000">
                      <a:alpha val="43137"/>
                    </a:srgbClr>
                  </a:outerShdw>
                </a:effectLst>
                <a:cs typeface="Arial" pitchFamily="34" charset="0"/>
              </a:rPr>
              <a:t> effect of Eukaryotic Microalgae on greenhouse grown Solanum </a:t>
            </a:r>
            <a:r>
              <a:rPr lang="en-US" sz="1375" b="1" i="1" dirty="0" err="1">
                <a:effectLst>
                  <a:outerShdw blurRad="38100" dist="38100" dir="2700000" algn="tl">
                    <a:srgbClr val="000000">
                      <a:alpha val="43137"/>
                    </a:srgbClr>
                  </a:outerShdw>
                </a:effectLst>
                <a:cs typeface="Arial" pitchFamily="34" charset="0"/>
              </a:rPr>
              <a:t>lycopersicum</a:t>
            </a:r>
            <a:r>
              <a:rPr lang="en-US" sz="1375" b="1" i="1" dirty="0">
                <a:effectLst>
                  <a:outerShdw blurRad="38100" dist="38100" dir="2700000" algn="tl">
                    <a:srgbClr val="000000">
                      <a:alpha val="43137"/>
                    </a:srgbClr>
                  </a:outerShdw>
                </a:effectLst>
                <a:cs typeface="Arial" pitchFamily="34" charset="0"/>
              </a:rPr>
              <a:t>.</a:t>
            </a:r>
          </a:p>
        </p:txBody>
      </p:sp>
      <p:sp>
        <p:nvSpPr>
          <p:cNvPr id="17" name="TextBox 16"/>
          <p:cNvSpPr txBox="1"/>
          <p:nvPr/>
        </p:nvSpPr>
        <p:spPr>
          <a:xfrm>
            <a:off x="2764562" y="543682"/>
            <a:ext cx="6662875" cy="323165"/>
          </a:xfrm>
          <a:prstGeom prst="rect">
            <a:avLst/>
          </a:prstGeom>
          <a:noFill/>
        </p:spPr>
        <p:txBody>
          <a:bodyPr wrap="square" rtlCol="0">
            <a:spAutoFit/>
          </a:bodyPr>
          <a:lstStyle/>
          <a:p>
            <a:pPr algn="ctr"/>
            <a:r>
              <a:rPr lang="en-US" sz="750" dirty="0">
                <a:cs typeface="Arial" pitchFamily="34" charset="0"/>
              </a:rPr>
              <a:t>Gitau Margaret Mukami</a:t>
            </a:r>
            <a:r>
              <a:rPr lang="en-US" sz="750" baseline="30000" dirty="0">
                <a:cs typeface="Arial" pitchFamily="34" charset="0"/>
              </a:rPr>
              <a:t>1, 2</a:t>
            </a:r>
            <a:r>
              <a:rPr lang="en-US" sz="750" dirty="0">
                <a:cs typeface="Arial" pitchFamily="34" charset="0"/>
              </a:rPr>
              <a:t>; Gergely Maróti</a:t>
            </a:r>
            <a:r>
              <a:rPr lang="en-US" sz="750" baseline="30000" dirty="0">
                <a:cs typeface="Arial" pitchFamily="34" charset="0"/>
              </a:rPr>
              <a:t>2</a:t>
            </a:r>
            <a:r>
              <a:rPr lang="en-US" sz="750" dirty="0">
                <a:cs typeface="Arial" pitchFamily="34" charset="0"/>
              </a:rPr>
              <a:t> </a:t>
            </a:r>
          </a:p>
          <a:p>
            <a:pPr algn="ctr"/>
            <a:r>
              <a:rPr lang="en-US" sz="750" baseline="30000" dirty="0">
                <a:cs typeface="Arial" pitchFamily="34" charset="0"/>
              </a:rPr>
              <a:t>1</a:t>
            </a:r>
            <a:r>
              <a:rPr lang="en-US" sz="750" dirty="0">
                <a:cs typeface="Arial" pitchFamily="34" charset="0"/>
              </a:rPr>
              <a:t>University of Szeged, Szeged, Hungary; </a:t>
            </a:r>
            <a:r>
              <a:rPr lang="en-US" sz="750" baseline="30000" dirty="0">
                <a:cs typeface="Arial" pitchFamily="34" charset="0"/>
              </a:rPr>
              <a:t>2</a:t>
            </a:r>
            <a:r>
              <a:rPr lang="en-US" sz="750" dirty="0">
                <a:cs typeface="Arial" pitchFamily="34" charset="0"/>
              </a:rPr>
              <a:t>Biological Research Centre, Szeged, Hungary</a:t>
            </a:r>
          </a:p>
        </p:txBody>
      </p:sp>
      <p:sp>
        <p:nvSpPr>
          <p:cNvPr id="260" name="Rectangle 3"/>
          <p:cNvSpPr/>
          <p:nvPr/>
        </p:nvSpPr>
        <p:spPr>
          <a:xfrm flipH="1">
            <a:off x="1524000" y="5939305"/>
            <a:ext cx="9566356" cy="400834"/>
          </a:xfrm>
          <a:prstGeom prst="rect">
            <a:avLst/>
          </a:prstGeom>
          <a:gradFill flip="none" rotWithShape="1">
            <a:gsLst>
              <a:gs pos="0">
                <a:srgbClr val="09AF25">
                  <a:tint val="66000"/>
                  <a:satMod val="160000"/>
                </a:srgbClr>
              </a:gs>
              <a:gs pos="50000">
                <a:srgbClr val="09AF25">
                  <a:tint val="44500"/>
                  <a:satMod val="160000"/>
                </a:srgbClr>
              </a:gs>
              <a:gs pos="100000">
                <a:srgbClr val="09AF25">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solidFill>
                  <a:schemeClr val="tx1"/>
                </a:solidFill>
              </a:rPr>
              <a:t>Contact information : Gitau Margaret </a:t>
            </a:r>
            <a:r>
              <a:rPr lang="en-US" sz="750" dirty="0" err="1">
                <a:solidFill>
                  <a:schemeClr val="tx1"/>
                </a:solidFill>
              </a:rPr>
              <a:t>Mukami</a:t>
            </a:r>
            <a:r>
              <a:rPr lang="hu-HU" sz="750" dirty="0">
                <a:solidFill>
                  <a:schemeClr val="tx1"/>
                </a:solidFill>
              </a:rPr>
              <a:t>, </a:t>
            </a:r>
            <a:r>
              <a:rPr lang="en-US" sz="750" dirty="0">
                <a:solidFill>
                  <a:schemeClr val="tx1"/>
                </a:solidFill>
              </a:rPr>
              <a:t> Email address: gitau.margaret@brc.hu</a:t>
            </a:r>
          </a:p>
        </p:txBody>
      </p:sp>
      <p:sp>
        <p:nvSpPr>
          <p:cNvPr id="262" name="TextBox 261"/>
          <p:cNvSpPr txBox="1"/>
          <p:nvPr/>
        </p:nvSpPr>
        <p:spPr>
          <a:xfrm>
            <a:off x="4765993" y="1142076"/>
            <a:ext cx="2007314" cy="246221"/>
          </a:xfrm>
          <a:prstGeom prst="rect">
            <a:avLst/>
          </a:prstGeom>
          <a:noFill/>
        </p:spPr>
        <p:txBody>
          <a:bodyPr wrap="square" rtlCol="0">
            <a:spAutoFit/>
          </a:bodyPr>
          <a:lstStyle/>
          <a:p>
            <a:r>
              <a:rPr lang="en-US" sz="1000" b="1" dirty="0">
                <a:solidFill>
                  <a:srgbClr val="520063"/>
                </a:solidFill>
                <a:latin typeface="Arial Narrow" pitchFamily="34" charset="0"/>
                <a:cs typeface="Arial" pitchFamily="34" charset="0"/>
              </a:rPr>
              <a:t>Results</a:t>
            </a:r>
          </a:p>
        </p:txBody>
      </p:sp>
      <p:sp>
        <p:nvSpPr>
          <p:cNvPr id="263" name="TextBox 262"/>
          <p:cNvSpPr txBox="1"/>
          <p:nvPr/>
        </p:nvSpPr>
        <p:spPr>
          <a:xfrm>
            <a:off x="7747565" y="1142076"/>
            <a:ext cx="2007314" cy="246221"/>
          </a:xfrm>
          <a:prstGeom prst="rect">
            <a:avLst/>
          </a:prstGeom>
          <a:noFill/>
        </p:spPr>
        <p:txBody>
          <a:bodyPr wrap="square" rtlCol="0">
            <a:spAutoFit/>
          </a:bodyPr>
          <a:lstStyle/>
          <a:p>
            <a:r>
              <a:rPr lang="en-US" sz="1000" b="1" dirty="0">
                <a:solidFill>
                  <a:srgbClr val="520063"/>
                </a:solidFill>
                <a:latin typeface="Arial Narrow" pitchFamily="34" charset="0"/>
                <a:cs typeface="Arial" pitchFamily="34" charset="0"/>
              </a:rPr>
              <a:t>Results</a:t>
            </a:r>
          </a:p>
        </p:txBody>
      </p:sp>
      <p:sp>
        <p:nvSpPr>
          <p:cNvPr id="264" name="TextBox 263"/>
          <p:cNvSpPr txBox="1"/>
          <p:nvPr/>
        </p:nvSpPr>
        <p:spPr>
          <a:xfrm>
            <a:off x="1639531" y="1142076"/>
            <a:ext cx="2007314" cy="246221"/>
          </a:xfrm>
          <a:prstGeom prst="rect">
            <a:avLst/>
          </a:prstGeom>
          <a:noFill/>
        </p:spPr>
        <p:txBody>
          <a:bodyPr wrap="square" rtlCol="0">
            <a:spAutoFit/>
          </a:bodyPr>
          <a:lstStyle/>
          <a:p>
            <a:r>
              <a:rPr lang="en-US" sz="1000" b="1" dirty="0">
                <a:solidFill>
                  <a:srgbClr val="520063"/>
                </a:solidFill>
                <a:latin typeface="Arial Narrow" pitchFamily="34" charset="0"/>
                <a:cs typeface="Arial" pitchFamily="34" charset="0"/>
              </a:rPr>
              <a:t>Introduction</a:t>
            </a:r>
          </a:p>
        </p:txBody>
      </p:sp>
      <p:sp>
        <p:nvSpPr>
          <p:cNvPr id="267" name="TextBox 266"/>
          <p:cNvSpPr txBox="1"/>
          <p:nvPr/>
        </p:nvSpPr>
        <p:spPr>
          <a:xfrm>
            <a:off x="4766084" y="3034852"/>
            <a:ext cx="2671736" cy="147605"/>
          </a:xfrm>
          <a:prstGeom prst="rect">
            <a:avLst/>
          </a:prstGeom>
          <a:noFill/>
        </p:spPr>
        <p:txBody>
          <a:bodyPr wrap="square" lIns="19050" tIns="9525" rIns="19050" bIns="9525" rtlCol="0" anchor="t">
            <a:spAutoFit/>
          </a:bodyPr>
          <a:lstStyle/>
          <a:p>
            <a:r>
              <a:rPr lang="en-US" sz="417" b="1" dirty="0">
                <a:cs typeface="Arial"/>
              </a:rPr>
              <a:t>Alphabetical letters at the end of the best line of fit for every treatment signify significant differences; same letters show no significant difference, different letters show significant difference.</a:t>
            </a:r>
            <a:endParaRPr lang="en-US" sz="417" b="1" dirty="0">
              <a:cs typeface="Arial" pitchFamily="34" charset="0"/>
            </a:endParaRPr>
          </a:p>
        </p:txBody>
      </p:sp>
      <p:sp>
        <p:nvSpPr>
          <p:cNvPr id="270" name="TextBox 269"/>
          <p:cNvSpPr txBox="1"/>
          <p:nvPr/>
        </p:nvSpPr>
        <p:spPr>
          <a:xfrm>
            <a:off x="7785251" y="5177819"/>
            <a:ext cx="2611578" cy="784830"/>
          </a:xfrm>
          <a:prstGeom prst="rect">
            <a:avLst/>
          </a:prstGeom>
          <a:noFill/>
        </p:spPr>
        <p:txBody>
          <a:bodyPr wrap="square" rtlCol="0">
            <a:spAutoFit/>
          </a:bodyPr>
          <a:lstStyle/>
          <a:p>
            <a:pPr marL="95235" indent="-95235">
              <a:buFont typeface="+mj-lt"/>
              <a:buAutoNum type="arabicPeriod"/>
            </a:pPr>
            <a:r>
              <a:rPr lang="en-US" sz="500" dirty="0" err="1">
                <a:cs typeface="Arial" pitchFamily="34" charset="0"/>
              </a:rPr>
              <a:t>Çoban</a:t>
            </a:r>
            <a:r>
              <a:rPr lang="en-US" sz="500" dirty="0">
                <a:cs typeface="Arial" pitchFamily="34" charset="0"/>
              </a:rPr>
              <a:t>, G. A., </a:t>
            </a:r>
            <a:r>
              <a:rPr lang="en-US" sz="500" dirty="0" err="1">
                <a:cs typeface="Arial" pitchFamily="34" charset="0"/>
              </a:rPr>
              <a:t>Daşgan</a:t>
            </a:r>
            <a:r>
              <a:rPr lang="en-US" sz="500" dirty="0">
                <a:cs typeface="Arial" pitchFamily="34" charset="0"/>
              </a:rPr>
              <a:t>, H. Y., </a:t>
            </a:r>
            <a:r>
              <a:rPr lang="en-US" sz="500" dirty="0" err="1">
                <a:cs typeface="Arial" pitchFamily="34" charset="0"/>
              </a:rPr>
              <a:t>Akhoundnejad</a:t>
            </a:r>
            <a:r>
              <a:rPr lang="en-US" sz="500" dirty="0">
                <a:cs typeface="Arial" pitchFamily="34" charset="0"/>
              </a:rPr>
              <a:t>, Y., &amp; </a:t>
            </a:r>
            <a:r>
              <a:rPr lang="en-US" sz="500" dirty="0" err="1">
                <a:cs typeface="Arial" pitchFamily="34" charset="0"/>
              </a:rPr>
              <a:t>Çimen</a:t>
            </a:r>
            <a:r>
              <a:rPr lang="en-US" sz="500" dirty="0">
                <a:cs typeface="Arial" pitchFamily="34" charset="0"/>
              </a:rPr>
              <a:t>, B. A. (2020). Use of microalgae (Chlorella vulgaris) to save mineral nutrients in soilless grown tomato. Acta </a:t>
            </a:r>
            <a:r>
              <a:rPr lang="en-US" sz="500" dirty="0" err="1">
                <a:cs typeface="Arial" pitchFamily="34" charset="0"/>
              </a:rPr>
              <a:t>Horticulturae</a:t>
            </a:r>
            <a:r>
              <a:rPr lang="en-US" sz="500" dirty="0">
                <a:cs typeface="Arial" pitchFamily="34" charset="0"/>
              </a:rPr>
              <a:t>.</a:t>
            </a:r>
          </a:p>
          <a:p>
            <a:pPr marL="95235" indent="-95235">
              <a:buFont typeface="+mj-lt"/>
              <a:buAutoNum type="arabicPeriod"/>
            </a:pPr>
            <a:r>
              <a:rPr lang="en-US" sz="500" dirty="0">
                <a:cs typeface="Arial" pitchFamily="34" charset="0"/>
              </a:rPr>
              <a:t>Coppens, J., </a:t>
            </a:r>
            <a:r>
              <a:rPr lang="en-US" sz="500" dirty="0" err="1">
                <a:cs typeface="Arial" pitchFamily="34" charset="0"/>
              </a:rPr>
              <a:t>Grunert</a:t>
            </a:r>
            <a:r>
              <a:rPr lang="en-US" sz="500" dirty="0">
                <a:cs typeface="Arial" pitchFamily="34" charset="0"/>
              </a:rPr>
              <a:t>, O., Van Den </a:t>
            </a:r>
            <a:r>
              <a:rPr lang="en-US" sz="500" dirty="0" err="1">
                <a:cs typeface="Arial" pitchFamily="34" charset="0"/>
              </a:rPr>
              <a:t>Hende</a:t>
            </a:r>
            <a:r>
              <a:rPr lang="en-US" sz="500" dirty="0">
                <a:cs typeface="Arial" pitchFamily="34" charset="0"/>
              </a:rPr>
              <a:t>, S., </a:t>
            </a:r>
            <a:r>
              <a:rPr lang="en-US" sz="500" dirty="0" err="1">
                <a:cs typeface="Arial" pitchFamily="34" charset="0"/>
              </a:rPr>
              <a:t>Vanhoutte</a:t>
            </a:r>
            <a:r>
              <a:rPr lang="en-US" sz="500" dirty="0">
                <a:cs typeface="Arial" pitchFamily="34" charset="0"/>
              </a:rPr>
              <a:t>, I., Boon, N., </a:t>
            </a:r>
            <a:r>
              <a:rPr lang="en-US" sz="500" dirty="0" err="1">
                <a:cs typeface="Arial" pitchFamily="34" charset="0"/>
              </a:rPr>
              <a:t>Haesaert</a:t>
            </a:r>
            <a:r>
              <a:rPr lang="en-US" sz="500" dirty="0">
                <a:cs typeface="Arial" pitchFamily="34" charset="0"/>
              </a:rPr>
              <a:t>, G., &amp; De Gelder, L. (2016). The use of microalgae as a high-value organic slow-release fertilizer results in tomatoes with increased carotenoid and sugar levels. Journal of applied phycology, 28(4), 2367-2377.</a:t>
            </a:r>
          </a:p>
          <a:p>
            <a:pPr marL="95235" indent="-95235">
              <a:buFont typeface="+mj-lt"/>
              <a:buAutoNum type="arabicPeriod"/>
            </a:pPr>
            <a:r>
              <a:rPr lang="en-US" sz="500" dirty="0">
                <a:cs typeface="Arial" pitchFamily="34" charset="0"/>
              </a:rPr>
              <a:t>Ali, N., Farrell, A., Ramsubhag, A., &amp; Jayaraman, J. (2016). The effect of Ascophyllum nodosum extract on the growth, yield and fruit quality of tomato grown under tropical conditions. Journal of applied phycology, 28(2), 1353-1362.</a:t>
            </a:r>
          </a:p>
        </p:txBody>
      </p:sp>
      <p:sp>
        <p:nvSpPr>
          <p:cNvPr id="276" name="TextBox 275"/>
          <p:cNvSpPr txBox="1"/>
          <p:nvPr/>
        </p:nvSpPr>
        <p:spPr>
          <a:xfrm>
            <a:off x="4760069" y="1329403"/>
            <a:ext cx="2671735" cy="134652"/>
          </a:xfrm>
          <a:prstGeom prst="rect">
            <a:avLst/>
          </a:prstGeom>
          <a:noFill/>
        </p:spPr>
        <p:txBody>
          <a:bodyPr wrap="square" lIns="19050" tIns="9525" rIns="19050" bIns="9525" rtlCol="0" anchor="t">
            <a:spAutoFit/>
          </a:bodyPr>
          <a:lstStyle/>
          <a:p>
            <a:r>
              <a:rPr lang="en-US" sz="750" b="1" dirty="0">
                <a:solidFill>
                  <a:srgbClr val="09AF25"/>
                </a:solidFill>
                <a:latin typeface="Arial Narrow"/>
                <a:cs typeface="Arial"/>
              </a:rPr>
              <a:t>Figure 3: Flowering kinetics</a:t>
            </a:r>
            <a:endParaRPr lang="en-US" sz="750" b="1" dirty="0">
              <a:solidFill>
                <a:srgbClr val="09AF25"/>
              </a:solidFill>
              <a:latin typeface="Arial Narrow" pitchFamily="34" charset="0"/>
              <a:cs typeface="Arial" pitchFamily="34" charset="0"/>
            </a:endParaRPr>
          </a:p>
        </p:txBody>
      </p:sp>
      <p:sp>
        <p:nvSpPr>
          <p:cNvPr id="277" name="TextBox 276"/>
          <p:cNvSpPr txBox="1"/>
          <p:nvPr/>
        </p:nvSpPr>
        <p:spPr>
          <a:xfrm>
            <a:off x="4766084" y="3296016"/>
            <a:ext cx="2671735" cy="134652"/>
          </a:xfrm>
          <a:prstGeom prst="rect">
            <a:avLst/>
          </a:prstGeom>
          <a:noFill/>
        </p:spPr>
        <p:txBody>
          <a:bodyPr wrap="square" lIns="19050" tIns="9525" rIns="19050" bIns="9525" rtlCol="0" anchor="t">
            <a:spAutoFit/>
          </a:bodyPr>
          <a:lstStyle/>
          <a:p>
            <a:r>
              <a:rPr lang="en-US" sz="750" b="1" dirty="0">
                <a:solidFill>
                  <a:srgbClr val="09AF25"/>
                </a:solidFill>
                <a:latin typeface="Arial Narrow"/>
                <a:cs typeface="Arial"/>
              </a:rPr>
              <a:t>Figure 4: Fruit parameters</a:t>
            </a:r>
            <a:endParaRPr lang="en-US" sz="750" b="1" dirty="0">
              <a:solidFill>
                <a:srgbClr val="09AF25"/>
              </a:solidFill>
              <a:latin typeface="Arial Narrow" pitchFamily="34" charset="0"/>
              <a:cs typeface="Arial" pitchFamily="34" charset="0"/>
            </a:endParaRPr>
          </a:p>
        </p:txBody>
      </p:sp>
      <p:sp>
        <p:nvSpPr>
          <p:cNvPr id="279" name="TextBox 278"/>
          <p:cNvSpPr txBox="1"/>
          <p:nvPr/>
        </p:nvSpPr>
        <p:spPr>
          <a:xfrm>
            <a:off x="7788601" y="3476423"/>
            <a:ext cx="3524168" cy="1153393"/>
          </a:xfrm>
          <a:prstGeom prst="rect">
            <a:avLst/>
          </a:prstGeom>
          <a:noFill/>
        </p:spPr>
        <p:txBody>
          <a:bodyPr wrap="square" lIns="19050" tIns="9525" rIns="19050" bIns="9525" rtlCol="0" anchor="t">
            <a:spAutoFit/>
          </a:bodyPr>
          <a:lstStyle/>
          <a:p>
            <a:pPr marL="171450" indent="-171450">
              <a:buFont typeface="Wingdings" panose="05000000000000000000" pitchFamily="2" charset="2"/>
              <a:buChar char="ü"/>
            </a:pPr>
            <a:r>
              <a:rPr lang="hu-HU" sz="670" dirty="0">
                <a:cs typeface="Arial"/>
              </a:rPr>
              <a:t>The </a:t>
            </a:r>
            <a:r>
              <a:rPr lang="hu-HU" sz="670" dirty="0" err="1">
                <a:cs typeface="Arial"/>
              </a:rPr>
              <a:t>applied</a:t>
            </a:r>
            <a:r>
              <a:rPr lang="hu-HU" sz="670" i="1" dirty="0">
                <a:cs typeface="Arial"/>
              </a:rPr>
              <a:t> </a:t>
            </a:r>
            <a:r>
              <a:rPr lang="en-US" sz="670" i="1" dirty="0">
                <a:cs typeface="Arial"/>
              </a:rPr>
              <a:t>Chlorella </a:t>
            </a:r>
            <a:r>
              <a:rPr lang="hu-HU" sz="670" dirty="0" err="1">
                <a:cs typeface="Arial"/>
              </a:rPr>
              <a:t>strain</a:t>
            </a:r>
            <a:r>
              <a:rPr lang="hu-HU" sz="670" dirty="0">
                <a:cs typeface="Arial"/>
              </a:rPr>
              <a:t> (MACC-360)</a:t>
            </a:r>
            <a:r>
              <a:rPr lang="en-US" sz="670" i="1" dirty="0">
                <a:cs typeface="Arial"/>
              </a:rPr>
              <a:t> </a:t>
            </a:r>
            <a:r>
              <a:rPr lang="en-US" sz="670" dirty="0">
                <a:cs typeface="Arial"/>
              </a:rPr>
              <a:t>promoted flowering while </a:t>
            </a:r>
            <a:r>
              <a:rPr lang="en-US" sz="670" i="1" dirty="0" err="1">
                <a:cs typeface="Arial"/>
              </a:rPr>
              <a:t>Chlamydomonas</a:t>
            </a:r>
            <a:r>
              <a:rPr lang="en-US" sz="670" dirty="0">
                <a:cs typeface="Arial"/>
              </a:rPr>
              <a:t> </a:t>
            </a:r>
            <a:r>
              <a:rPr lang="hu-HU" sz="670" i="1" dirty="0" err="1">
                <a:cs typeface="Arial"/>
              </a:rPr>
              <a:t>reinhardtii</a:t>
            </a:r>
            <a:r>
              <a:rPr lang="hu-HU" sz="670" dirty="0">
                <a:cs typeface="Arial"/>
              </a:rPr>
              <a:t> cc124 </a:t>
            </a:r>
            <a:r>
              <a:rPr lang="en-US" sz="670" dirty="0">
                <a:cs typeface="Arial"/>
              </a:rPr>
              <a:t>reduced/delayed flowering, consequently MACC-360 slightly increased yields while </a:t>
            </a:r>
            <a:r>
              <a:rPr lang="hu-HU" sz="670" i="1" dirty="0" err="1">
                <a:cs typeface="Arial"/>
              </a:rPr>
              <a:t>Chlamy</a:t>
            </a:r>
            <a:r>
              <a:rPr lang="hu-HU" sz="670" dirty="0">
                <a:cs typeface="Arial"/>
              </a:rPr>
              <a:t> </a:t>
            </a:r>
            <a:r>
              <a:rPr lang="en-US" sz="670" dirty="0">
                <a:cs typeface="Arial"/>
              </a:rPr>
              <a:t>cc124 reduced yields.</a:t>
            </a:r>
          </a:p>
          <a:p>
            <a:pPr marL="171450" indent="-171450">
              <a:buFont typeface="Wingdings" panose="05000000000000000000" pitchFamily="2" charset="2"/>
              <a:buChar char="ü"/>
            </a:pPr>
            <a:r>
              <a:rPr lang="en-US" sz="670" dirty="0">
                <a:cs typeface="Arial"/>
              </a:rPr>
              <a:t>Both strains had significant effects on measured parameters especially on fruit diameter, weight and pigment content.</a:t>
            </a:r>
          </a:p>
          <a:p>
            <a:pPr marL="171450" indent="-171450">
              <a:buFont typeface="Wingdings" panose="05000000000000000000" pitchFamily="2" charset="2"/>
              <a:buChar char="ü"/>
            </a:pPr>
            <a:r>
              <a:rPr lang="en-US" sz="670" dirty="0">
                <a:cs typeface="Arial"/>
              </a:rPr>
              <a:t>The strain-specific effects could be due to the strains’ different cellular composition and ability to produce extracellular components.</a:t>
            </a:r>
          </a:p>
          <a:p>
            <a:pPr marL="171450" indent="-171450">
              <a:buFont typeface="Wingdings" panose="05000000000000000000" pitchFamily="2" charset="2"/>
              <a:buChar char="ü"/>
            </a:pPr>
            <a:r>
              <a:rPr lang="en-US" sz="670" dirty="0">
                <a:cs typeface="Arial"/>
              </a:rPr>
              <a:t>Time of MA application affected the outcome with application at week 5 proving to be more beneficial than week 1.</a:t>
            </a:r>
          </a:p>
          <a:p>
            <a:pPr marL="171450" indent="-171450">
              <a:buFont typeface="Wingdings" panose="05000000000000000000" pitchFamily="2" charset="2"/>
              <a:buChar char="ü"/>
            </a:pPr>
            <a:r>
              <a:rPr lang="en-US" sz="670" dirty="0">
                <a:cs typeface="Arial"/>
              </a:rPr>
              <a:t>Our results on yields resonate with Coppens et al., (2016) while those of pigments and fruit size were as reported by Ali et al. 2016 and Coban et al. (2020).</a:t>
            </a:r>
          </a:p>
        </p:txBody>
      </p:sp>
      <p:sp>
        <p:nvSpPr>
          <p:cNvPr id="281" name="TextBox 280"/>
          <p:cNvSpPr txBox="1"/>
          <p:nvPr/>
        </p:nvSpPr>
        <p:spPr>
          <a:xfrm>
            <a:off x="1426076" y="1293299"/>
            <a:ext cx="2803477" cy="2248116"/>
          </a:xfrm>
          <a:prstGeom prst="rect">
            <a:avLst/>
          </a:prstGeom>
          <a:noFill/>
        </p:spPr>
        <p:txBody>
          <a:bodyPr wrap="square" rtlCol="0">
            <a:spAutoFit/>
          </a:bodyPr>
          <a:lstStyle/>
          <a:p>
            <a:r>
              <a:rPr lang="en-GB" sz="667" dirty="0"/>
              <a:t>Conventional farming practices rely on chemical fertilizers to increase crop yields in order to meet global food demand. However, nutrients from applied fertilizers can end up accumulating in the environment, disrupting ecosystems and reducing biodiversity. </a:t>
            </a:r>
          </a:p>
          <a:p>
            <a:endParaRPr lang="en-GB" sz="667" dirty="0"/>
          </a:p>
          <a:p>
            <a:r>
              <a:rPr lang="en-GB" sz="667" dirty="0"/>
              <a:t>Organic fertilizers could be a solution to this problem. Unfortunately, large scale applications can be expensive. Microalgae (MA) are photosynthetic organisms, they require considerably less space to cultivate and generate huge biomass within a short time. These microorganisms produce a wide range of bioactive compounds which could promote crop quality and yield. They are eco-friendly and could be used directly in the farms without further processing (Coban et al. 2020).</a:t>
            </a:r>
          </a:p>
          <a:p>
            <a:endParaRPr lang="en-GB" sz="667" dirty="0"/>
          </a:p>
          <a:p>
            <a:r>
              <a:rPr lang="en-GB" sz="667" dirty="0"/>
              <a:t>The aim of our study was to investigate if small doses of MA from two </a:t>
            </a:r>
            <a:r>
              <a:rPr lang="hu-HU" sz="667" dirty="0" err="1"/>
              <a:t>genera</a:t>
            </a:r>
            <a:r>
              <a:rPr lang="hu-HU" sz="667" dirty="0"/>
              <a:t> (</a:t>
            </a:r>
            <a:r>
              <a:rPr lang="en-GB" sz="667" i="1" dirty="0" err="1"/>
              <a:t>Chlamydomonas</a:t>
            </a:r>
            <a:r>
              <a:rPr lang="hu-HU" sz="667" dirty="0"/>
              <a:t> </a:t>
            </a:r>
            <a:r>
              <a:rPr lang="hu-HU" sz="667" i="1" dirty="0" err="1"/>
              <a:t>reinhardtii</a:t>
            </a:r>
            <a:r>
              <a:rPr lang="en-GB" sz="667" dirty="0"/>
              <a:t> cc124 and </a:t>
            </a:r>
            <a:r>
              <a:rPr lang="en-GB" sz="667" i="1" dirty="0"/>
              <a:t>Chlorella</a:t>
            </a:r>
            <a:r>
              <a:rPr lang="en-GB" sz="667" dirty="0"/>
              <a:t> sp. MACC-360</a:t>
            </a:r>
            <a:r>
              <a:rPr lang="hu-HU" sz="667" dirty="0"/>
              <a:t>)</a:t>
            </a:r>
            <a:r>
              <a:rPr lang="en-GB" sz="667" dirty="0"/>
              <a:t> could improve tomato quality and yields. Plants treated with Distilled Water (DW) served as the Control. Tomato represents an economic crop whose cultivation requires addition of many nutrients as it is a heavy-feeder.</a:t>
            </a:r>
          </a:p>
          <a:p>
            <a:endParaRPr lang="en-US" sz="667" dirty="0"/>
          </a:p>
          <a:p>
            <a:endParaRPr lang="en-US" sz="667" dirty="0"/>
          </a:p>
        </p:txBody>
      </p:sp>
      <p:sp>
        <p:nvSpPr>
          <p:cNvPr id="282" name="TextBox 281"/>
          <p:cNvSpPr txBox="1"/>
          <p:nvPr/>
        </p:nvSpPr>
        <p:spPr>
          <a:xfrm>
            <a:off x="1639531" y="3237409"/>
            <a:ext cx="2007314" cy="246221"/>
          </a:xfrm>
          <a:prstGeom prst="rect">
            <a:avLst/>
          </a:prstGeom>
          <a:noFill/>
        </p:spPr>
        <p:txBody>
          <a:bodyPr wrap="square" rtlCol="0">
            <a:spAutoFit/>
          </a:bodyPr>
          <a:lstStyle/>
          <a:p>
            <a:r>
              <a:rPr lang="en-US" sz="1000" b="1" dirty="0">
                <a:solidFill>
                  <a:srgbClr val="520063"/>
                </a:solidFill>
                <a:latin typeface="Arial Narrow" pitchFamily="34" charset="0"/>
                <a:cs typeface="Arial" pitchFamily="34" charset="0"/>
              </a:rPr>
              <a:t>Materials &amp; Methods</a:t>
            </a:r>
          </a:p>
        </p:txBody>
      </p:sp>
      <p:sp>
        <p:nvSpPr>
          <p:cNvPr id="283" name="TextBox 282"/>
          <p:cNvSpPr txBox="1"/>
          <p:nvPr/>
        </p:nvSpPr>
        <p:spPr>
          <a:xfrm>
            <a:off x="7833290" y="5010502"/>
            <a:ext cx="2007314" cy="246221"/>
          </a:xfrm>
          <a:prstGeom prst="rect">
            <a:avLst/>
          </a:prstGeom>
          <a:noFill/>
        </p:spPr>
        <p:txBody>
          <a:bodyPr wrap="square" rtlCol="0">
            <a:spAutoFit/>
          </a:bodyPr>
          <a:lstStyle/>
          <a:p>
            <a:r>
              <a:rPr lang="en-US" sz="1000" b="1" dirty="0">
                <a:solidFill>
                  <a:srgbClr val="520063"/>
                </a:solidFill>
                <a:latin typeface="Arial Narrow" pitchFamily="34" charset="0"/>
                <a:cs typeface="Arial" pitchFamily="34" charset="0"/>
              </a:rPr>
              <a:t>References</a:t>
            </a:r>
          </a:p>
        </p:txBody>
      </p:sp>
      <p:pic>
        <p:nvPicPr>
          <p:cNvPr id="297" name="Picture 296">
            <a:extLst>
              <a:ext uri="{FF2B5EF4-FFF2-40B4-BE49-F238E27FC236}">
                <a16:creationId xmlns:a16="http://schemas.microsoft.com/office/drawing/2014/main" id="{338D1723-ED05-4B26-B3D0-1D9873770A7A}"/>
              </a:ext>
            </a:extLst>
          </p:cNvPr>
          <p:cNvPicPr>
            <a:picLocks noChangeAspect="1"/>
          </p:cNvPicPr>
          <p:nvPr/>
        </p:nvPicPr>
        <p:blipFill>
          <a:blip r:embed="rId3"/>
          <a:stretch>
            <a:fillRect/>
          </a:stretch>
        </p:blipFill>
        <p:spPr>
          <a:xfrm>
            <a:off x="1524000" y="6216"/>
            <a:ext cx="785222" cy="708140"/>
          </a:xfrm>
          <a:prstGeom prst="rect">
            <a:avLst/>
          </a:prstGeom>
        </p:spPr>
      </p:pic>
      <p:sp>
        <p:nvSpPr>
          <p:cNvPr id="298" name="TextBox 297">
            <a:extLst>
              <a:ext uri="{FF2B5EF4-FFF2-40B4-BE49-F238E27FC236}">
                <a16:creationId xmlns:a16="http://schemas.microsoft.com/office/drawing/2014/main" id="{E7180A9D-1891-4A65-854E-439C1727354F}"/>
              </a:ext>
            </a:extLst>
          </p:cNvPr>
          <p:cNvSpPr txBox="1"/>
          <p:nvPr/>
        </p:nvSpPr>
        <p:spPr>
          <a:xfrm>
            <a:off x="1446412" y="675675"/>
            <a:ext cx="1240561" cy="194990"/>
          </a:xfrm>
          <a:prstGeom prst="rect">
            <a:avLst/>
          </a:prstGeom>
          <a:noFill/>
        </p:spPr>
        <p:txBody>
          <a:bodyPr wrap="square" rtlCol="0">
            <a:spAutoFit/>
          </a:bodyPr>
          <a:lstStyle/>
          <a:p>
            <a:r>
              <a:rPr lang="en-US" sz="667" dirty="0"/>
              <a:t>Biological Research Centre</a:t>
            </a:r>
          </a:p>
        </p:txBody>
      </p:sp>
      <p:pic>
        <p:nvPicPr>
          <p:cNvPr id="302" name="Picture 301">
            <a:extLst>
              <a:ext uri="{FF2B5EF4-FFF2-40B4-BE49-F238E27FC236}">
                <a16:creationId xmlns:a16="http://schemas.microsoft.com/office/drawing/2014/main" id="{80AD3A66-4D12-4649-8FD7-6330F72FBD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9228" y="2219"/>
            <a:ext cx="698771" cy="698771"/>
          </a:xfrm>
          <a:prstGeom prst="rect">
            <a:avLst/>
          </a:prstGeom>
        </p:spPr>
      </p:pic>
      <p:sp>
        <p:nvSpPr>
          <p:cNvPr id="303" name="TextBox 302">
            <a:extLst>
              <a:ext uri="{FF2B5EF4-FFF2-40B4-BE49-F238E27FC236}">
                <a16:creationId xmlns:a16="http://schemas.microsoft.com/office/drawing/2014/main" id="{F00CDFF5-0394-45BE-9944-EA72E7EC4EDB}"/>
              </a:ext>
            </a:extLst>
          </p:cNvPr>
          <p:cNvSpPr txBox="1"/>
          <p:nvPr/>
        </p:nvSpPr>
        <p:spPr>
          <a:xfrm>
            <a:off x="9878573" y="676576"/>
            <a:ext cx="1000014" cy="194990"/>
          </a:xfrm>
          <a:prstGeom prst="rect">
            <a:avLst/>
          </a:prstGeom>
          <a:noFill/>
        </p:spPr>
        <p:txBody>
          <a:bodyPr wrap="square" rtlCol="0">
            <a:spAutoFit/>
          </a:bodyPr>
          <a:lstStyle/>
          <a:p>
            <a:r>
              <a:rPr lang="en-US" sz="667" dirty="0"/>
              <a:t>University of Szeged</a:t>
            </a:r>
          </a:p>
        </p:txBody>
      </p:sp>
      <p:pic>
        <p:nvPicPr>
          <p:cNvPr id="10" name="Picture 10" descr="Chart, box and whisker chart&#10;&#10;Description automatically generated">
            <a:extLst>
              <a:ext uri="{FF2B5EF4-FFF2-40B4-BE49-F238E27FC236}">
                <a16:creationId xmlns:a16="http://schemas.microsoft.com/office/drawing/2014/main" id="{A26E41BA-4339-450D-A99B-47F86CAC4141}"/>
              </a:ext>
            </a:extLst>
          </p:cNvPr>
          <p:cNvPicPr>
            <a:picLocks noChangeAspect="1"/>
          </p:cNvPicPr>
          <p:nvPr/>
        </p:nvPicPr>
        <p:blipFill>
          <a:blip r:embed="rId5"/>
          <a:stretch>
            <a:fillRect/>
          </a:stretch>
        </p:blipFill>
        <p:spPr>
          <a:xfrm>
            <a:off x="7674171" y="1571582"/>
            <a:ext cx="3311390" cy="1351732"/>
          </a:xfrm>
          <a:prstGeom prst="rect">
            <a:avLst/>
          </a:prstGeom>
        </p:spPr>
      </p:pic>
      <p:sp>
        <p:nvSpPr>
          <p:cNvPr id="41" name="TextBox 40">
            <a:extLst>
              <a:ext uri="{FF2B5EF4-FFF2-40B4-BE49-F238E27FC236}">
                <a16:creationId xmlns:a16="http://schemas.microsoft.com/office/drawing/2014/main" id="{989FA297-AA0E-4135-B2E8-0B047F629C4B}"/>
              </a:ext>
            </a:extLst>
          </p:cNvPr>
          <p:cNvSpPr txBox="1"/>
          <p:nvPr/>
        </p:nvSpPr>
        <p:spPr>
          <a:xfrm>
            <a:off x="7758522" y="1357551"/>
            <a:ext cx="2671735" cy="134652"/>
          </a:xfrm>
          <a:prstGeom prst="rect">
            <a:avLst/>
          </a:prstGeom>
          <a:noFill/>
        </p:spPr>
        <p:txBody>
          <a:bodyPr wrap="square" lIns="19050" tIns="9525" rIns="19050" bIns="9525" rtlCol="0" anchor="t">
            <a:spAutoFit/>
          </a:bodyPr>
          <a:lstStyle/>
          <a:p>
            <a:r>
              <a:rPr lang="en-US" sz="750" b="1" dirty="0">
                <a:solidFill>
                  <a:srgbClr val="09AF25"/>
                </a:solidFill>
                <a:latin typeface="Arial Narrow"/>
                <a:cs typeface="Arial"/>
              </a:rPr>
              <a:t>Figure 5: Pigment data</a:t>
            </a:r>
            <a:endParaRPr lang="en-US" sz="750" b="1" dirty="0">
              <a:solidFill>
                <a:srgbClr val="09AF25"/>
              </a:solidFill>
              <a:latin typeface="Arial Narrow" pitchFamily="34" charset="0"/>
              <a:cs typeface="Arial" pitchFamily="34" charset="0"/>
            </a:endParaRPr>
          </a:p>
        </p:txBody>
      </p:sp>
      <p:sp>
        <p:nvSpPr>
          <p:cNvPr id="43" name="TextBox 42">
            <a:extLst>
              <a:ext uri="{FF2B5EF4-FFF2-40B4-BE49-F238E27FC236}">
                <a16:creationId xmlns:a16="http://schemas.microsoft.com/office/drawing/2014/main" id="{570A79A5-C42A-416A-A66F-7B95237F68C1}"/>
              </a:ext>
            </a:extLst>
          </p:cNvPr>
          <p:cNvSpPr txBox="1"/>
          <p:nvPr/>
        </p:nvSpPr>
        <p:spPr>
          <a:xfrm>
            <a:off x="4781959" y="5623028"/>
            <a:ext cx="2671735" cy="275973"/>
          </a:xfrm>
          <a:prstGeom prst="rect">
            <a:avLst/>
          </a:prstGeom>
          <a:noFill/>
        </p:spPr>
        <p:txBody>
          <a:bodyPr wrap="square" lIns="19050" tIns="9525" rIns="19050" bIns="9525" rtlCol="0" anchor="t">
            <a:spAutoFit/>
          </a:bodyPr>
          <a:lstStyle/>
          <a:p>
            <a:r>
              <a:rPr lang="en-US" sz="417" b="1" dirty="0">
                <a:solidFill>
                  <a:srgbClr val="000000"/>
                </a:solidFill>
                <a:latin typeface="Arial Narrow"/>
                <a:cs typeface="Arial"/>
              </a:rPr>
              <a:t>Fruit parameters: a) Fruit number, b) Fruit diameter, c)Fruit weight, d) Yield per plant. Different letters on bars represent significant differences between groups within an experiment. Horizontal line on top of graphs show differences between week 5 and week 1 regime where asterisks </a:t>
            </a:r>
            <a:r>
              <a:rPr lang="en-US" sz="417" b="1" dirty="0">
                <a:latin typeface="Arial Narrow"/>
                <a:ea typeface="+mn-lt"/>
                <a:cs typeface="Arial"/>
              </a:rPr>
              <a:t>(</a:t>
            </a:r>
            <a:r>
              <a:rPr lang="en-US" sz="417" b="1" dirty="0">
                <a:ea typeface="+mn-lt"/>
                <a:cs typeface="+mn-lt"/>
              </a:rPr>
              <a:t>*)</a:t>
            </a:r>
            <a:r>
              <a:rPr lang="en-US" sz="417" b="1" dirty="0">
                <a:solidFill>
                  <a:srgbClr val="000000"/>
                </a:solidFill>
                <a:latin typeface="Arial Narrow"/>
                <a:cs typeface="Arial"/>
              </a:rPr>
              <a:t> show significant difference at p</a:t>
            </a:r>
            <a:r>
              <a:rPr lang="en-US" sz="417" dirty="0">
                <a:solidFill>
                  <a:srgbClr val="000000"/>
                </a:solidFill>
                <a:latin typeface="Arial Narrow"/>
                <a:cs typeface="Arial"/>
              </a:rPr>
              <a:t>=</a:t>
            </a:r>
            <a:r>
              <a:rPr lang="en-US" sz="417" b="1" dirty="0">
                <a:solidFill>
                  <a:srgbClr val="000000"/>
                </a:solidFill>
                <a:latin typeface="Arial Narrow"/>
                <a:cs typeface="Arial"/>
              </a:rPr>
              <a:t> 0.05 while ns means no significant differences based on ANOVA analysis.</a:t>
            </a:r>
            <a:endParaRPr lang="en-US" sz="417" b="1" dirty="0">
              <a:solidFill>
                <a:srgbClr val="000000"/>
              </a:solidFill>
              <a:latin typeface="Arial Narrow" pitchFamily="34" charset="0"/>
              <a:cs typeface="Arial" pitchFamily="34" charset="0"/>
            </a:endParaRPr>
          </a:p>
        </p:txBody>
      </p:sp>
      <p:sp>
        <p:nvSpPr>
          <p:cNvPr id="42" name="TextBox 41">
            <a:extLst>
              <a:ext uri="{FF2B5EF4-FFF2-40B4-BE49-F238E27FC236}">
                <a16:creationId xmlns:a16="http://schemas.microsoft.com/office/drawing/2014/main" id="{99645C90-C687-4999-8547-7079C79E1DE2}"/>
              </a:ext>
            </a:extLst>
          </p:cNvPr>
          <p:cNvSpPr txBox="1"/>
          <p:nvPr/>
        </p:nvSpPr>
        <p:spPr>
          <a:xfrm>
            <a:off x="7807901" y="2945616"/>
            <a:ext cx="2749941" cy="211789"/>
          </a:xfrm>
          <a:prstGeom prst="rect">
            <a:avLst/>
          </a:prstGeom>
          <a:noFill/>
        </p:spPr>
        <p:txBody>
          <a:bodyPr wrap="square" lIns="19050" tIns="9525" rIns="19050" bIns="9525" rtlCol="0" anchor="t">
            <a:spAutoFit/>
          </a:bodyPr>
          <a:lstStyle/>
          <a:p>
            <a:r>
              <a:rPr lang="en-US" sz="417" b="1" dirty="0">
                <a:solidFill>
                  <a:srgbClr val="000000"/>
                </a:solidFill>
                <a:latin typeface="Arial Narrow"/>
                <a:cs typeface="Arial"/>
              </a:rPr>
              <a:t>Pigment content: a) Chl a, b) Chl b and c)Carotenoids. Different letters on bars represent significant differences between groups within an experiment regime. Horizontal line on top of graphs show differences between week 5 and week 1 regime where asterisks </a:t>
            </a:r>
            <a:r>
              <a:rPr lang="en-US" sz="417" b="1" dirty="0">
                <a:latin typeface="Arial Narrow"/>
                <a:ea typeface="+mn-lt"/>
                <a:cs typeface="Arial"/>
              </a:rPr>
              <a:t>(</a:t>
            </a:r>
            <a:r>
              <a:rPr lang="en-US" sz="417" b="1" dirty="0">
                <a:ea typeface="+mn-lt"/>
                <a:cs typeface="+mn-lt"/>
              </a:rPr>
              <a:t>*)</a:t>
            </a:r>
            <a:r>
              <a:rPr lang="en-US" sz="417" b="1" dirty="0">
                <a:solidFill>
                  <a:srgbClr val="000000"/>
                </a:solidFill>
                <a:latin typeface="Arial Narrow"/>
                <a:cs typeface="Arial"/>
              </a:rPr>
              <a:t> show significant difference at alpha  p</a:t>
            </a:r>
            <a:r>
              <a:rPr lang="en-US" sz="417" dirty="0">
                <a:solidFill>
                  <a:srgbClr val="000000"/>
                </a:solidFill>
                <a:latin typeface="Arial Narrow"/>
                <a:cs typeface="Arial"/>
              </a:rPr>
              <a:t>=</a:t>
            </a:r>
            <a:r>
              <a:rPr lang="en-US" sz="417" b="1" dirty="0">
                <a:solidFill>
                  <a:srgbClr val="000000"/>
                </a:solidFill>
                <a:latin typeface="Arial Narrow"/>
                <a:cs typeface="Arial"/>
              </a:rPr>
              <a:t> 0.05 based on ANOVA analysis.</a:t>
            </a:r>
            <a:endParaRPr lang="en-US" sz="417" b="1" dirty="0">
              <a:solidFill>
                <a:srgbClr val="000000"/>
              </a:solidFill>
              <a:latin typeface="Arial Narrow" pitchFamily="34" charset="0"/>
              <a:cs typeface="Arial" pitchFamily="34" charset="0"/>
            </a:endParaRPr>
          </a:p>
        </p:txBody>
      </p:sp>
      <p:pic>
        <p:nvPicPr>
          <p:cNvPr id="30" name="Picture 29" descr="A picture containing text, light&#10;&#10;Description automatically generated">
            <a:extLst>
              <a:ext uri="{FF2B5EF4-FFF2-40B4-BE49-F238E27FC236}">
                <a16:creationId xmlns:a16="http://schemas.microsoft.com/office/drawing/2014/main" id="{16CCF440-9035-4C02-A9DE-04B82BF26A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2352" y="3652063"/>
            <a:ext cx="2024420" cy="888188"/>
          </a:xfrm>
          <a:prstGeom prst="rect">
            <a:avLst/>
          </a:prstGeom>
        </p:spPr>
      </p:pic>
      <p:sp>
        <p:nvSpPr>
          <p:cNvPr id="57" name="TextBox 56">
            <a:extLst>
              <a:ext uri="{FF2B5EF4-FFF2-40B4-BE49-F238E27FC236}">
                <a16:creationId xmlns:a16="http://schemas.microsoft.com/office/drawing/2014/main" id="{A700E8AC-C908-4B68-9C97-373F84085150}"/>
              </a:ext>
            </a:extLst>
          </p:cNvPr>
          <p:cNvSpPr txBox="1"/>
          <p:nvPr/>
        </p:nvSpPr>
        <p:spPr>
          <a:xfrm>
            <a:off x="1615317" y="3441491"/>
            <a:ext cx="2671735" cy="134652"/>
          </a:xfrm>
          <a:prstGeom prst="rect">
            <a:avLst/>
          </a:prstGeom>
          <a:noFill/>
        </p:spPr>
        <p:txBody>
          <a:bodyPr wrap="square" lIns="19050" tIns="9525" rIns="19050" bIns="9525" rtlCol="0" anchor="t">
            <a:spAutoFit/>
          </a:bodyPr>
          <a:lstStyle/>
          <a:p>
            <a:r>
              <a:rPr lang="en-US" sz="750" b="1" dirty="0">
                <a:solidFill>
                  <a:srgbClr val="09AF25"/>
                </a:solidFill>
                <a:latin typeface="Arial Narrow"/>
                <a:cs typeface="Arial"/>
              </a:rPr>
              <a:t>Figure 1: Microalgae strains</a:t>
            </a:r>
            <a:endParaRPr lang="en-US" sz="750" b="1" dirty="0">
              <a:solidFill>
                <a:srgbClr val="09AF25"/>
              </a:solidFill>
              <a:latin typeface="Arial Narrow" pitchFamily="34" charset="0"/>
              <a:cs typeface="Arial" pitchFamily="34" charset="0"/>
            </a:endParaRPr>
          </a:p>
        </p:txBody>
      </p:sp>
      <p:sp>
        <p:nvSpPr>
          <p:cNvPr id="58" name="TextBox 57">
            <a:extLst>
              <a:ext uri="{FF2B5EF4-FFF2-40B4-BE49-F238E27FC236}">
                <a16:creationId xmlns:a16="http://schemas.microsoft.com/office/drawing/2014/main" id="{D94413B0-1802-493F-B076-66DBD4CB8C71}"/>
              </a:ext>
            </a:extLst>
          </p:cNvPr>
          <p:cNvSpPr txBox="1"/>
          <p:nvPr/>
        </p:nvSpPr>
        <p:spPr>
          <a:xfrm>
            <a:off x="1680319" y="4577986"/>
            <a:ext cx="2671735" cy="134652"/>
          </a:xfrm>
          <a:prstGeom prst="rect">
            <a:avLst/>
          </a:prstGeom>
          <a:noFill/>
        </p:spPr>
        <p:txBody>
          <a:bodyPr wrap="square" lIns="19050" tIns="9525" rIns="19050" bIns="9525" rtlCol="0" anchor="t">
            <a:spAutoFit/>
          </a:bodyPr>
          <a:lstStyle/>
          <a:p>
            <a:r>
              <a:rPr lang="en-US" sz="750" b="1" dirty="0">
                <a:solidFill>
                  <a:srgbClr val="09AF25"/>
                </a:solidFill>
                <a:latin typeface="Arial Narrow"/>
                <a:cs typeface="Arial"/>
              </a:rPr>
              <a:t>Figure 2: Experiment</a:t>
            </a:r>
            <a:r>
              <a:rPr lang="hu-HU" sz="750" b="1" dirty="0" err="1">
                <a:solidFill>
                  <a:srgbClr val="09AF25"/>
                </a:solidFill>
                <a:latin typeface="Arial Narrow"/>
                <a:cs typeface="Arial"/>
              </a:rPr>
              <a:t>al</a:t>
            </a:r>
            <a:r>
              <a:rPr lang="en-US" sz="750" b="1" dirty="0">
                <a:solidFill>
                  <a:srgbClr val="09AF25"/>
                </a:solidFill>
                <a:latin typeface="Arial Narrow"/>
                <a:cs typeface="Arial"/>
              </a:rPr>
              <a:t> design</a:t>
            </a:r>
            <a:endParaRPr lang="en-US" sz="750" b="1" dirty="0">
              <a:solidFill>
                <a:srgbClr val="09AF25"/>
              </a:solidFill>
              <a:latin typeface="Arial Narrow" pitchFamily="34" charset="0"/>
              <a:cs typeface="Arial" pitchFamily="34" charset="0"/>
            </a:endParaRPr>
          </a:p>
        </p:txBody>
      </p:sp>
      <p:pic>
        <p:nvPicPr>
          <p:cNvPr id="256" name="Picture 255" descr="Chart, scatter chart&#10;&#10;Description automatically generated">
            <a:extLst>
              <a:ext uri="{FF2B5EF4-FFF2-40B4-BE49-F238E27FC236}">
                <a16:creationId xmlns:a16="http://schemas.microsoft.com/office/drawing/2014/main" id="{A0F765CF-D193-4E42-8B5E-F53829F2A1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41300" y="1571582"/>
            <a:ext cx="2082601" cy="1441683"/>
          </a:xfrm>
          <a:prstGeom prst="rect">
            <a:avLst/>
          </a:prstGeom>
        </p:spPr>
      </p:pic>
      <p:sp>
        <p:nvSpPr>
          <p:cNvPr id="278" name="TextBox 277"/>
          <p:cNvSpPr txBox="1"/>
          <p:nvPr/>
        </p:nvSpPr>
        <p:spPr>
          <a:xfrm>
            <a:off x="7835348" y="3242138"/>
            <a:ext cx="2371451" cy="246221"/>
          </a:xfrm>
          <a:prstGeom prst="rect">
            <a:avLst/>
          </a:prstGeom>
          <a:noFill/>
        </p:spPr>
        <p:txBody>
          <a:bodyPr wrap="square" rtlCol="0">
            <a:spAutoFit/>
          </a:bodyPr>
          <a:lstStyle/>
          <a:p>
            <a:r>
              <a:rPr lang="en-US" sz="1000" b="1" dirty="0">
                <a:solidFill>
                  <a:srgbClr val="520063"/>
                </a:solidFill>
                <a:latin typeface="Arial Narrow" pitchFamily="34" charset="0"/>
                <a:cs typeface="Arial" pitchFamily="34" charset="0"/>
              </a:rPr>
              <a:t>Conclusions</a:t>
            </a:r>
          </a:p>
        </p:txBody>
      </p:sp>
      <p:sp>
        <p:nvSpPr>
          <p:cNvPr id="38" name="TextBox 37">
            <a:extLst>
              <a:ext uri="{FF2B5EF4-FFF2-40B4-BE49-F238E27FC236}">
                <a16:creationId xmlns:a16="http://schemas.microsoft.com/office/drawing/2014/main" id="{D09D83B4-0002-49EC-B103-F987984EE00E}"/>
              </a:ext>
            </a:extLst>
          </p:cNvPr>
          <p:cNvSpPr txBox="1"/>
          <p:nvPr/>
        </p:nvSpPr>
        <p:spPr>
          <a:xfrm>
            <a:off x="1557818" y="5821836"/>
            <a:ext cx="2671735" cy="83421"/>
          </a:xfrm>
          <a:prstGeom prst="rect">
            <a:avLst/>
          </a:prstGeom>
          <a:noFill/>
        </p:spPr>
        <p:txBody>
          <a:bodyPr wrap="square" lIns="19050" tIns="9525" rIns="19050" bIns="9525" rtlCol="0" anchor="t">
            <a:spAutoFit/>
          </a:bodyPr>
          <a:lstStyle/>
          <a:p>
            <a:pPr algn="ctr"/>
            <a:r>
              <a:rPr lang="en-US" sz="417" b="1" dirty="0">
                <a:solidFill>
                  <a:srgbClr val="000000"/>
                </a:solidFill>
                <a:latin typeface="Arial Narrow"/>
                <a:cs typeface="Arial"/>
              </a:rPr>
              <a:t>Illustrative figure created with Biorender.com</a:t>
            </a:r>
          </a:p>
        </p:txBody>
      </p:sp>
      <p:sp>
        <p:nvSpPr>
          <p:cNvPr id="39" name="TextBox 38">
            <a:extLst>
              <a:ext uri="{FF2B5EF4-FFF2-40B4-BE49-F238E27FC236}">
                <a16:creationId xmlns:a16="http://schemas.microsoft.com/office/drawing/2014/main" id="{772AF24D-53CB-4827-8C47-35152FB3FA06}"/>
              </a:ext>
            </a:extLst>
          </p:cNvPr>
          <p:cNvSpPr txBox="1"/>
          <p:nvPr/>
        </p:nvSpPr>
        <p:spPr>
          <a:xfrm>
            <a:off x="7910922" y="4615125"/>
            <a:ext cx="2671735" cy="134652"/>
          </a:xfrm>
          <a:prstGeom prst="rect">
            <a:avLst/>
          </a:prstGeom>
          <a:noFill/>
        </p:spPr>
        <p:txBody>
          <a:bodyPr wrap="square" lIns="19050" tIns="9525" rIns="19050" bIns="9525" rtlCol="0" anchor="t">
            <a:spAutoFit/>
          </a:bodyPr>
          <a:lstStyle/>
          <a:p>
            <a:r>
              <a:rPr lang="en-US" sz="750" b="1" dirty="0">
                <a:solidFill>
                  <a:srgbClr val="09AF25"/>
                </a:solidFill>
                <a:latin typeface="Arial Narrow"/>
                <a:cs typeface="Arial"/>
              </a:rPr>
              <a:t>Acknowledgement</a:t>
            </a:r>
            <a:endParaRPr lang="en-US" sz="750" b="1" dirty="0">
              <a:solidFill>
                <a:srgbClr val="09AF25"/>
              </a:solidFill>
              <a:latin typeface="Arial Narrow" pitchFamily="34" charset="0"/>
              <a:cs typeface="Arial" pitchFamily="34" charset="0"/>
            </a:endParaRPr>
          </a:p>
        </p:txBody>
      </p:sp>
      <p:sp>
        <p:nvSpPr>
          <p:cNvPr id="40" name="TextBox 39">
            <a:extLst>
              <a:ext uri="{FF2B5EF4-FFF2-40B4-BE49-F238E27FC236}">
                <a16:creationId xmlns:a16="http://schemas.microsoft.com/office/drawing/2014/main" id="{E601D356-499D-458E-B92B-C0BD1CA4EA02}"/>
              </a:ext>
            </a:extLst>
          </p:cNvPr>
          <p:cNvSpPr txBox="1"/>
          <p:nvPr/>
        </p:nvSpPr>
        <p:spPr>
          <a:xfrm>
            <a:off x="7941000" y="4750361"/>
            <a:ext cx="3344219" cy="327205"/>
          </a:xfrm>
          <a:prstGeom prst="rect">
            <a:avLst/>
          </a:prstGeom>
          <a:noFill/>
        </p:spPr>
        <p:txBody>
          <a:bodyPr wrap="square" lIns="19050" tIns="9525" rIns="19050" bIns="9525" rtlCol="0" anchor="t">
            <a:spAutoFit/>
          </a:bodyPr>
          <a:lstStyle/>
          <a:p>
            <a:r>
              <a:rPr lang="en-US" sz="667" dirty="0">
                <a:cs typeface="Arial"/>
              </a:rPr>
              <a:t>This research was funded by the following international and domestic funds: NKFI-FK-123899 (GM), 2020-1.1.2-PIACI-KFI-2020-00020 and the </a:t>
            </a:r>
            <a:r>
              <a:rPr lang="en-US" sz="667" dirty="0" err="1">
                <a:cs typeface="Arial"/>
              </a:rPr>
              <a:t>Lendület-Programme</a:t>
            </a:r>
            <a:r>
              <a:rPr lang="en-US" sz="667" dirty="0">
                <a:cs typeface="Arial"/>
              </a:rPr>
              <a:t> (GM) of the Hungarian Academy of Sciences (LP2020-5/2020).</a:t>
            </a:r>
          </a:p>
        </p:txBody>
      </p:sp>
      <p:pic>
        <p:nvPicPr>
          <p:cNvPr id="12" name="Picture 11" descr="Diagram&#10;&#10;Description automatically generated">
            <a:extLst>
              <a:ext uri="{FF2B5EF4-FFF2-40B4-BE49-F238E27FC236}">
                <a16:creationId xmlns:a16="http://schemas.microsoft.com/office/drawing/2014/main" id="{74D33468-E100-4AE7-849A-6B86C5BB25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1491" y="4769815"/>
            <a:ext cx="1965354" cy="1067600"/>
          </a:xfrm>
          <a:prstGeom prst="rect">
            <a:avLst/>
          </a:prstGeom>
        </p:spPr>
      </p:pic>
      <p:pic>
        <p:nvPicPr>
          <p:cNvPr id="7" name="Picture 6" descr="Chart&#10;&#10;Description automatically generated with low confidence">
            <a:extLst>
              <a:ext uri="{FF2B5EF4-FFF2-40B4-BE49-F238E27FC236}">
                <a16:creationId xmlns:a16="http://schemas.microsoft.com/office/drawing/2014/main" id="{9539241D-390E-450A-8FEF-670AFD8D28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20144" y="3435535"/>
            <a:ext cx="2235764" cy="2209432"/>
          </a:xfrm>
          <a:prstGeom prst="rect">
            <a:avLst/>
          </a:prstGeom>
        </p:spPr>
      </p:pic>
    </p:spTree>
    <p:extLst>
      <p:ext uri="{BB962C8B-B14F-4D97-AF65-F5344CB8AC3E}">
        <p14:creationId xmlns:p14="http://schemas.microsoft.com/office/powerpoint/2010/main" val="1743097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TotalTime>
  <Words>766</Words>
  <Application>Microsoft Office PowerPoint</Application>
  <PresentationFormat>Widescreen</PresentationFormat>
  <Paragraphs>37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Narrow</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Gitau Margaret Mukami</dc:creator>
  <cp:lastModifiedBy>Gitau Margaret Mukami</cp:lastModifiedBy>
  <cp:revision>10</cp:revision>
  <dcterms:created xsi:type="dcterms:W3CDTF">2021-11-11T17:36:39Z</dcterms:created>
  <dcterms:modified xsi:type="dcterms:W3CDTF">2021-11-22T11:08:10Z</dcterms:modified>
</cp:coreProperties>
</file>