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8" r:id="rId4"/>
    <p:sldId id="264" r:id="rId5"/>
    <p:sldId id="276" r:id="rId6"/>
    <p:sldId id="279" r:id="rId7"/>
    <p:sldId id="280" r:id="rId8"/>
    <p:sldId id="269" r:id="rId9"/>
    <p:sldId id="270" r:id="rId10"/>
    <p:sldId id="271" r:id="rId11"/>
    <p:sldId id="272" r:id="rId12"/>
    <p:sldId id="273" r:id="rId13"/>
    <p:sldId id="265" r:id="rId14"/>
    <p:sldId id="266" r:id="rId15"/>
    <p:sldId id="267" r:id="rId16"/>
    <p:sldId id="274" r:id="rId17"/>
    <p:sldId id="275" r:id="rId18"/>
    <p:sldId id="268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D7"/>
    <a:srgbClr val="FF6699"/>
    <a:srgbClr val="FFDDDD"/>
    <a:srgbClr val="FFCCFF"/>
    <a:srgbClr val="D7AFFF"/>
    <a:srgbClr val="EEDDFF"/>
    <a:srgbClr val="EEF7E9"/>
    <a:srgbClr val="E2F0D9"/>
    <a:srgbClr val="F5EBFF"/>
    <a:srgbClr val="E2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3352107"/>
            <a:ext cx="8305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Differential tolerance of cowpea cultivars to </a:t>
            </a:r>
            <a:r>
              <a:rPr lang="en-US" sz="2400" b="1" dirty="0" smtClean="0">
                <a:latin typeface="Palatino Linotype" panose="02040502050505030304" pitchFamily="18" charset="0"/>
              </a:rPr>
              <a:t>osmotic stress </a:t>
            </a:r>
            <a:r>
              <a:rPr lang="en-US" sz="2400" b="1" dirty="0">
                <a:latin typeface="Palatino Linotype" panose="02040502050505030304" pitchFamily="18" charset="0"/>
              </a:rPr>
              <a:t>in </a:t>
            </a:r>
            <a:r>
              <a:rPr lang="en-US" sz="2400" b="1" dirty="0" err="1">
                <a:latin typeface="Palatino Linotype" panose="02040502050505030304" pitchFamily="18" charset="0"/>
              </a:rPr>
              <a:t>germinative</a:t>
            </a:r>
            <a:r>
              <a:rPr lang="en-US" sz="2400" b="1" dirty="0">
                <a:latin typeface="Palatino Linotype" panose="02040502050505030304" pitchFamily="18" charset="0"/>
              </a:rPr>
              <a:t> phase: a multivariate approach </a:t>
            </a:r>
          </a:p>
          <a:p>
            <a:pPr algn="ctr"/>
            <a:endParaRPr lang="fr-FR" sz="1600" dirty="0">
              <a:latin typeface="Palatino Linotype" panose="02040502050505030304" pitchFamily="18" charset="0"/>
            </a:endParaRPr>
          </a:p>
          <a:p>
            <a:pPr algn="ctr"/>
            <a:r>
              <a:rPr lang="pt-BR" b="1" dirty="0" smtClean="0">
                <a:latin typeface="Palatino Linotype" panose="02040502050505030304" pitchFamily="18" charset="0"/>
              </a:rPr>
              <a:t>Letícia </a:t>
            </a:r>
            <a:r>
              <a:rPr lang="pt-BR" b="1" dirty="0">
                <a:latin typeface="Palatino Linotype" panose="02040502050505030304" pitchFamily="18" charset="0"/>
              </a:rPr>
              <a:t>Oliveira 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1,</a:t>
            </a:r>
            <a:r>
              <a:rPr lang="pt-BR" b="1" dirty="0" smtClean="0">
                <a:latin typeface="Palatino Linotype" panose="02040502050505030304" pitchFamily="18" charset="0"/>
              </a:rPr>
              <a:t>*, </a:t>
            </a:r>
            <a:r>
              <a:rPr lang="pt-BR" b="1" dirty="0">
                <a:latin typeface="Palatino Linotype" panose="02040502050505030304" pitchFamily="18" charset="0"/>
              </a:rPr>
              <a:t>Maria Silva </a:t>
            </a:r>
            <a:r>
              <a:rPr lang="it-IT" b="1" baseline="30000" dirty="0">
                <a:latin typeface="Palatino Linotype" panose="02040502050505030304" pitchFamily="18" charset="0"/>
              </a:rPr>
              <a:t>1</a:t>
            </a:r>
            <a:r>
              <a:rPr lang="pt-BR" b="1" dirty="0" smtClean="0">
                <a:latin typeface="Palatino Linotype" panose="02040502050505030304" pitchFamily="18" charset="0"/>
              </a:rPr>
              <a:t>, </a:t>
            </a:r>
            <a:r>
              <a:rPr lang="pt-BR" b="1" dirty="0">
                <a:latin typeface="Palatino Linotype" panose="02040502050505030304" pitchFamily="18" charset="0"/>
              </a:rPr>
              <a:t>Alexandre Oliveira </a:t>
            </a:r>
            <a:r>
              <a:rPr lang="it-IT" b="1" baseline="30000" dirty="0">
                <a:latin typeface="Palatino Linotype" panose="02040502050505030304" pitchFamily="18" charset="0"/>
              </a:rPr>
              <a:t>1</a:t>
            </a:r>
            <a:r>
              <a:rPr lang="pt-BR" b="1" dirty="0" smtClean="0">
                <a:latin typeface="Palatino Linotype" panose="02040502050505030304" pitchFamily="18" charset="0"/>
              </a:rPr>
              <a:t>, </a:t>
            </a:r>
            <a:r>
              <a:rPr lang="pt-BR" b="1" dirty="0" err="1">
                <a:latin typeface="Palatino Linotype" panose="02040502050505030304" pitchFamily="18" charset="0"/>
              </a:rPr>
              <a:t>Aiala</a:t>
            </a:r>
            <a:r>
              <a:rPr lang="pt-BR" b="1" dirty="0">
                <a:latin typeface="Palatino Linotype" panose="02040502050505030304" pitchFamily="18" charset="0"/>
              </a:rPr>
              <a:t> Amorim 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2</a:t>
            </a:r>
            <a:r>
              <a:rPr lang="pt-BR" b="1" dirty="0" smtClean="0">
                <a:latin typeface="Palatino Linotype" panose="02040502050505030304" pitchFamily="18" charset="0"/>
              </a:rPr>
              <a:t>, </a:t>
            </a:r>
            <a:r>
              <a:rPr lang="pt-BR" b="1" dirty="0">
                <a:latin typeface="Palatino Linotype" panose="02040502050505030304" pitchFamily="18" charset="0"/>
              </a:rPr>
              <a:t>Carlos Dias </a:t>
            </a:r>
            <a:r>
              <a:rPr lang="it-IT" b="1" baseline="30000" dirty="0">
                <a:latin typeface="Palatino Linotype" panose="02040502050505030304" pitchFamily="18" charset="0"/>
              </a:rPr>
              <a:t>1</a:t>
            </a:r>
            <a:r>
              <a:rPr lang="pt-BR" b="1" dirty="0" smtClean="0">
                <a:latin typeface="Palatino Linotype" panose="02040502050505030304" pitchFamily="18" charset="0"/>
              </a:rPr>
              <a:t> </a:t>
            </a:r>
            <a:r>
              <a:rPr lang="pt-BR" b="1" dirty="0" err="1">
                <a:latin typeface="Palatino Linotype" panose="02040502050505030304" pitchFamily="18" charset="0"/>
              </a:rPr>
              <a:t>and</a:t>
            </a:r>
            <a:r>
              <a:rPr lang="pt-BR" b="1" dirty="0">
                <a:latin typeface="Palatino Linotype" panose="02040502050505030304" pitchFamily="18" charset="0"/>
              </a:rPr>
              <a:t> Rosilene </a:t>
            </a:r>
            <a:r>
              <a:rPr lang="pt-BR" b="1" dirty="0" smtClean="0">
                <a:latin typeface="Palatino Linotype" panose="02040502050505030304" pitchFamily="18" charset="0"/>
              </a:rPr>
              <a:t>Mesquita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 </a:t>
            </a:r>
            <a:r>
              <a:rPr lang="it-IT" b="1" baseline="30000" dirty="0">
                <a:latin typeface="Palatino Linotype" panose="02040502050505030304" pitchFamily="18" charset="0"/>
              </a:rPr>
              <a:t>1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 algn="just"/>
            <a:r>
              <a:rPr lang="en-US" sz="1600" baseline="30000" dirty="0">
                <a:latin typeface="Palatino Linotype" panose="02040502050505030304" pitchFamily="18" charset="0"/>
              </a:rPr>
              <a:t>1</a:t>
            </a:r>
            <a:r>
              <a:rPr lang="en-US" sz="1600" dirty="0">
                <a:latin typeface="Palatino Linotype" panose="02040502050505030304" pitchFamily="18" charset="0"/>
              </a:rPr>
              <a:t> Federal University of </a:t>
            </a:r>
            <a:r>
              <a:rPr lang="en-US" sz="1600" dirty="0" err="1">
                <a:latin typeface="Palatino Linotype" panose="02040502050505030304" pitchFamily="18" charset="0"/>
              </a:rPr>
              <a:t>Ceara</a:t>
            </a:r>
            <a:r>
              <a:rPr lang="en-US" sz="1600" dirty="0">
                <a:latin typeface="Palatino Linotype" panose="02040502050505030304" pitchFamily="18" charset="0"/>
              </a:rPr>
              <a:t>; leticia.kbo7@gmail.com; lilian.ufc@hotmail.com; aleufc@gmail.com; </a:t>
            </a:r>
            <a:r>
              <a:rPr lang="en-US" sz="1600" dirty="0" smtClean="0">
                <a:latin typeface="Palatino Linotype" panose="02040502050505030304" pitchFamily="18" charset="0"/>
              </a:rPr>
              <a:t>ctsdias@ufc.br</a:t>
            </a:r>
            <a:r>
              <a:rPr lang="en-US" sz="1600" dirty="0">
                <a:latin typeface="Palatino Linotype" panose="02040502050505030304" pitchFamily="18" charset="0"/>
              </a:rPr>
              <a:t>; </a:t>
            </a:r>
            <a:r>
              <a:rPr lang="en-US" sz="1600" dirty="0" smtClean="0">
                <a:latin typeface="Palatino Linotype" panose="02040502050505030304" pitchFamily="18" charset="0"/>
              </a:rPr>
              <a:t>rosilenemesquita@ufc.br</a:t>
            </a:r>
          </a:p>
          <a:p>
            <a:pPr algn="just"/>
            <a:r>
              <a:rPr lang="en-US" sz="1600" baseline="30000" dirty="0" smtClean="0">
                <a:latin typeface="Palatino Linotype" panose="02040502050505030304" pitchFamily="18" charset="0"/>
              </a:rPr>
              <a:t>2</a:t>
            </a:r>
            <a:r>
              <a:rPr lang="en-US" sz="1600" dirty="0">
                <a:latin typeface="Palatino Linotype" panose="02040502050505030304" pitchFamily="18" charset="0"/>
              </a:rPr>
              <a:t> University of the International Integration of the Afro-Brazilian Lusophony; </a:t>
            </a:r>
            <a:r>
              <a:rPr lang="en-US" sz="1600" dirty="0" smtClean="0">
                <a:latin typeface="Palatino Linotype" panose="02040502050505030304" pitchFamily="18" charset="0"/>
              </a:rPr>
              <a:t>aialaamorim@unilab.edu.br</a:t>
            </a:r>
            <a:endParaRPr lang="fr-FR" sz="1600" dirty="0">
              <a:latin typeface="Palatino Linotype" panose="02040502050505030304" pitchFamily="18" charset="0"/>
            </a:endParaRPr>
          </a:p>
          <a:p>
            <a:endParaRPr lang="en-US" sz="1100" b="1" dirty="0" smtClean="0">
              <a:latin typeface="Palatino Linotype" panose="02040502050505030304" pitchFamily="18" charset="0"/>
            </a:endParaRPr>
          </a:p>
          <a:p>
            <a:r>
              <a:rPr lang="en-US" sz="1400" b="1" dirty="0" smtClean="0">
                <a:latin typeface="Palatino Linotype" panose="02040502050505030304" pitchFamily="18" charset="0"/>
              </a:rPr>
              <a:t>*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>
                <a:latin typeface="Palatino Linotype" panose="02040502050505030304" pitchFamily="18" charset="0"/>
              </a:rPr>
              <a:t>Corresponding author</a:t>
            </a:r>
            <a:r>
              <a:rPr lang="en-US" sz="1400" dirty="0" smtClean="0">
                <a:latin typeface="Palatino Linotype" panose="02040502050505030304" pitchFamily="18" charset="0"/>
              </a:rPr>
              <a:t>:</a:t>
            </a:r>
            <a:r>
              <a:rPr lang="pt-BR" sz="1400" dirty="0" smtClean="0">
                <a:latin typeface="Palatino Linotype" panose="02040502050505030304" pitchFamily="18" charset="0"/>
              </a:rPr>
              <a:t> </a:t>
            </a:r>
            <a:r>
              <a:rPr lang="pt-BR" sz="1400" dirty="0">
                <a:latin typeface="Palatino Linotype" panose="02040502050505030304" pitchFamily="18" charset="0"/>
              </a:rPr>
              <a:t>leticia.kbo7@gmail.com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44748-DC8B-466A-9C7C-8CAB8369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558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7DBB06-64F9-494A-909C-63A39136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31669" r="17085" b="34970"/>
          <a:stretch/>
        </p:blipFill>
        <p:spPr>
          <a:xfrm>
            <a:off x="6636331" y="6249786"/>
            <a:ext cx="1995055" cy="5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z="2000" smtClean="0">
                <a:latin typeface="Palatino Linotype" panose="02040502050505030304" pitchFamily="18" charset="0"/>
              </a:rPr>
              <a:pPr/>
              <a:t>10</a:t>
            </a:fld>
            <a:endParaRPr lang="fr-FR" sz="200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MATERIAL AND METHODS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29295" y="1593580"/>
            <a:ext cx="2592891" cy="9986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199617" y="1634194"/>
            <a:ext cx="1404572" cy="8174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Palatino Linotype" panose="0204050205050503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855298" y="1599518"/>
            <a:ext cx="1566639" cy="8606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Palatino Linotype" panose="0204050205050503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45038" y="6040302"/>
            <a:ext cx="3697269" cy="400110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Mean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time (MGT) 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97364" y="4387173"/>
            <a:ext cx="4671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</a:t>
            </a:r>
            <a:r>
              <a:rPr lang="pt-BR" sz="2000" b="1" u="sng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pt-BR" sz="20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u="sng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variables</a:t>
            </a:r>
            <a:r>
              <a:rPr lang="pt-BR" sz="20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u="sng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evaluated</a:t>
            </a:r>
            <a:r>
              <a:rPr lang="pt-BR" sz="2000" b="1" u="sng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...</a:t>
            </a:r>
            <a:endParaRPr lang="pt-BR" sz="2000" b="1" u="sng" dirty="0">
              <a:latin typeface="Palatino Linotype" panose="0204050205050503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1580" y="5062267"/>
            <a:ext cx="3946243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Final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g</a:t>
            </a:r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ermination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percentage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(G) 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918360" y="5058107"/>
            <a:ext cx="37684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speed</a:t>
            </a: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index (GSI) 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06896" y="5487986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(LABORIAU, 1983) 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960359" y="5488640"/>
            <a:ext cx="167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(MAGUIRE, 1962) 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168056" y="6461313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(LABORIAU, 1983)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0590" y="1736350"/>
            <a:ext cx="2350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The count of germinated seeds 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499388" y="1842869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kern="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Daily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965195" y="1807067"/>
            <a:ext cx="1346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kern="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Nine </a:t>
            </a:r>
            <a:r>
              <a:rPr lang="pt-BR" sz="2000" kern="5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days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86912" y="3164666"/>
            <a:ext cx="5729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kern="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- </a:t>
            </a:r>
            <a:r>
              <a:rPr lang="pt-BR" sz="2000" b="1" kern="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G</a:t>
            </a:r>
            <a:r>
              <a:rPr lang="en-US" sz="2000" b="1" kern="5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ermination</a:t>
            </a:r>
            <a:r>
              <a:rPr lang="en-US" sz="2000" b="1" kern="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criterion: </a:t>
            </a:r>
            <a:r>
              <a:rPr lang="en-US" sz="2000" kern="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the emission of a radicle with at least 2.0 mm </a:t>
            </a:r>
            <a:r>
              <a:rPr lang="pt-BR" sz="2000" kern="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(</a:t>
            </a:r>
            <a:r>
              <a:rPr lang="pt-BR" sz="2000" kern="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ROSA et al., 2005) 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22" name="Seta para a direita 37"/>
          <p:cNvSpPr/>
          <p:nvPr/>
        </p:nvSpPr>
        <p:spPr>
          <a:xfrm>
            <a:off x="3377626" y="1896010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" name="Seta para a direita 38"/>
          <p:cNvSpPr/>
          <p:nvPr/>
        </p:nvSpPr>
        <p:spPr>
          <a:xfrm>
            <a:off x="5971744" y="1829956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0600"/>
          <a:stretch/>
        </p:blipFill>
        <p:spPr>
          <a:xfrm>
            <a:off x="6292986" y="2788491"/>
            <a:ext cx="2745966" cy="1427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tângulo 24"/>
          <p:cNvSpPr/>
          <p:nvPr/>
        </p:nvSpPr>
        <p:spPr>
          <a:xfrm>
            <a:off x="550590" y="737908"/>
            <a:ext cx="2374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test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 flipV="1">
            <a:off x="574095" y="1160187"/>
            <a:ext cx="2340000" cy="6154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MATERIAL AND METHODS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590" y="737908"/>
            <a:ext cx="2349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Vigor </a:t>
            </a:r>
            <a:r>
              <a:rPr lang="pt-BR" sz="22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evaluation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 flipV="1">
            <a:off x="560240" y="1174042"/>
            <a:ext cx="2340000" cy="6154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9391" y="2632694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Nine </a:t>
            </a:r>
            <a:r>
              <a:rPr lang="pt-BR" sz="2400" b="1" u="sng" dirty="0" err="1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days</a:t>
            </a:r>
            <a:r>
              <a:rPr lang="pt-BR" sz="2400" b="1" u="sng" dirty="0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 err="1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after</a:t>
            </a:r>
            <a:r>
              <a:rPr lang="pt-BR" sz="2400" b="1" u="sng" dirty="0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 err="1" smtClean="0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sowing</a:t>
            </a:r>
            <a:r>
              <a:rPr lang="pt-BR" sz="2400" b="1" u="sng" dirty="0" smtClean="0">
                <a:solidFill>
                  <a:srgbClr val="1A7B7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  <a:endParaRPr lang="pt-BR" sz="2400" b="1" u="sng" dirty="0">
              <a:solidFill>
                <a:srgbClr val="1A7B7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9037" y="3391813"/>
            <a:ext cx="3783172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Lengths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the aerial part (LAP) </a:t>
            </a:r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72913" y="3368278"/>
            <a:ext cx="35648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Aerial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part dry mass (APDM</a:t>
            </a:r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  <a:endParaRPr lang="pt-BR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ta para a direita 37"/>
          <p:cNvSpPr/>
          <p:nvPr/>
        </p:nvSpPr>
        <p:spPr>
          <a:xfrm>
            <a:off x="4666054" y="1699956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63158" y="1630891"/>
            <a:ext cx="3002746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b="1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4 </a:t>
            </a:r>
            <a:r>
              <a:rPr lang="pt-BR" sz="2000" b="1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repetitions</a:t>
            </a:r>
            <a:r>
              <a:rPr lang="pt-BR" sz="2000" b="1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of</a:t>
            </a:r>
            <a:r>
              <a:rPr lang="pt-BR" sz="2000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b="1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20</a:t>
            </a:r>
            <a:r>
              <a:rPr lang="pt-BR" sz="2000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seeds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60240" y="1501674"/>
            <a:ext cx="3563146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Experimented </a:t>
            </a:r>
            <a:r>
              <a:rPr lang="en-US" sz="2000" b="1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with the same conditions </a:t>
            </a:r>
            <a:r>
              <a:rPr lang="en-US" sz="2000" b="1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GT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50275" y="2072137"/>
            <a:ext cx="1828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(NAKAGAWA,1999)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69035" y="4001006"/>
            <a:ext cx="3021823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Lengths 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Palatino Linotype" panose="02040502050505030304" pitchFamily="18" charset="0"/>
              </a:rPr>
              <a:t>root </a:t>
            </a:r>
            <a:r>
              <a:rPr lang="en-US" dirty="0">
                <a:latin typeface="Palatino Linotype" panose="02040502050505030304" pitchFamily="18" charset="0"/>
              </a:rPr>
              <a:t>(LR) </a:t>
            </a:r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18" name="Chave direita 1"/>
          <p:cNvSpPr/>
          <p:nvPr/>
        </p:nvSpPr>
        <p:spPr>
          <a:xfrm>
            <a:off x="4515690" y="3289507"/>
            <a:ext cx="360040" cy="1140133"/>
          </a:xfrm>
          <a:prstGeom prst="rightBrace">
            <a:avLst>
              <a:gd name="adj1" fmla="val 36950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>
              <a:latin typeface="Palatino Linotype" panose="0204050205050503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691570" y="3991326"/>
            <a:ext cx="27058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Root </a:t>
            </a:r>
            <a:r>
              <a:rPr lang="pt-BR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dry</a:t>
            </a:r>
            <a:r>
              <a:rPr lang="pt-BR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mass</a:t>
            </a:r>
            <a:r>
              <a:rPr lang="pt-BR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(</a:t>
            </a:r>
            <a:r>
              <a:rPr lang="pt-BR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RDM)</a:t>
            </a:r>
            <a:endParaRPr lang="pt-BR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426" y="3894341"/>
            <a:ext cx="161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Oven</a:t>
            </a:r>
            <a:r>
              <a:rPr lang="pt-BR" sz="20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  <a:r>
              <a:rPr lang="pt-BR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65°C</a:t>
            </a:r>
          </a:p>
        </p:txBody>
      </p:sp>
      <p:cxnSp>
        <p:nvCxnSpPr>
          <p:cNvPr id="21" name="Conector de seta reta 16"/>
          <p:cNvCxnSpPr/>
          <p:nvPr/>
        </p:nvCxnSpPr>
        <p:spPr>
          <a:xfrm>
            <a:off x="7360706" y="4356006"/>
            <a:ext cx="0" cy="58712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900596" y="5007134"/>
            <a:ext cx="198535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The average results were expressed in grams per seedling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H="1">
            <a:off x="7356135" y="3774523"/>
            <a:ext cx="1" cy="216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Agrupar 23"/>
          <p:cNvGrpSpPr/>
          <p:nvPr/>
        </p:nvGrpSpPr>
        <p:grpSpPr>
          <a:xfrm>
            <a:off x="202059" y="4616069"/>
            <a:ext cx="3622719" cy="1620861"/>
            <a:chOff x="766616" y="1036891"/>
            <a:chExt cx="4766515" cy="2320097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" t="62" r="27416" b="11163"/>
            <a:stretch/>
          </p:blipFill>
          <p:spPr>
            <a:xfrm rot="16200000">
              <a:off x="801768" y="1001741"/>
              <a:ext cx="2320095" cy="2390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Imagem 25"/>
            <p:cNvPicPr>
              <a:picLocks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70"/>
            <a:stretch/>
          </p:blipFill>
          <p:spPr>
            <a:xfrm rot="16200000">
              <a:off x="3177956" y="1001814"/>
              <a:ext cx="2320097" cy="23902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00"/>
          <a:stretch/>
        </p:blipFill>
        <p:spPr>
          <a:xfrm>
            <a:off x="5798375" y="5092374"/>
            <a:ext cx="2126425" cy="1694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tângulo 27"/>
          <p:cNvSpPr/>
          <p:nvPr/>
        </p:nvSpPr>
        <p:spPr>
          <a:xfrm>
            <a:off x="3272789" y="6338857"/>
            <a:ext cx="24075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RDM/APDM </a:t>
            </a:r>
            <a:r>
              <a:rPr lang="pt-BR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ratio</a:t>
            </a:r>
            <a:r>
              <a:rPr lang="pt-BR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0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MATERIAL AND METHODS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8582" y="700429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Statistical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analysis</a:t>
            </a:r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 flipV="1">
            <a:off x="543652" y="1077057"/>
            <a:ext cx="2268000" cy="6154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400CCA-5710-4338-B6D5-F3C742B77BCF}"/>
              </a:ext>
            </a:extLst>
          </p:cNvPr>
          <p:cNvSpPr txBox="1"/>
          <p:nvPr/>
        </p:nvSpPr>
        <p:spPr>
          <a:xfrm>
            <a:off x="2527434" y="5956240"/>
            <a:ext cx="3730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statistical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package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v. 4.0.2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B46EF5-7B8B-4C2D-874E-61B439BBFCBF}"/>
              </a:ext>
            </a:extLst>
          </p:cNvPr>
          <p:cNvSpPr txBox="1"/>
          <p:nvPr/>
        </p:nvSpPr>
        <p:spPr>
          <a:xfrm>
            <a:off x="2084963" y="1546612"/>
            <a:ext cx="4615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Principal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Component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Analysis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(PCA)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B69982-D70C-4497-B9C9-614AA90D1A93}"/>
              </a:ext>
            </a:extLst>
          </p:cNvPr>
          <p:cNvSpPr txBox="1"/>
          <p:nvPr/>
        </p:nvSpPr>
        <p:spPr>
          <a:xfrm>
            <a:off x="1456065" y="2077705"/>
            <a:ext cx="5872990" cy="400110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correlation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between the original variables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F47A79-A325-441E-9447-459B590AA790}"/>
              </a:ext>
            </a:extLst>
          </p:cNvPr>
          <p:cNvSpPr txBox="1"/>
          <p:nvPr/>
        </p:nvSpPr>
        <p:spPr>
          <a:xfrm>
            <a:off x="1989433" y="2764180"/>
            <a:ext cx="4806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Spearman's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correlation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coefficient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155856-C7A2-49C1-82BC-B157697B6503}"/>
              </a:ext>
            </a:extLst>
          </p:cNvPr>
          <p:cNvSpPr txBox="1"/>
          <p:nvPr/>
        </p:nvSpPr>
        <p:spPr>
          <a:xfrm>
            <a:off x="1456065" y="3324996"/>
            <a:ext cx="2688531" cy="400110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Shapiro-</a:t>
            </a:r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Wilk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test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EA48FE-E889-4E56-84C7-D495C71BC0E8}"/>
              </a:ext>
            </a:extLst>
          </p:cNvPr>
          <p:cNvSpPr txBox="1"/>
          <p:nvPr/>
        </p:nvSpPr>
        <p:spPr>
          <a:xfrm>
            <a:off x="5412081" y="3323623"/>
            <a:ext cx="1916974" cy="40011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p-</a:t>
            </a:r>
            <a:r>
              <a:rPr lang="pt-BR" sz="20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value</a:t>
            </a:r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&lt; </a:t>
            </a:r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0.05 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196609-75CB-47B0-9C9F-50F0B33ECF03}"/>
              </a:ext>
            </a:extLst>
          </p:cNvPr>
          <p:cNvSpPr txBox="1"/>
          <p:nvPr/>
        </p:nvSpPr>
        <p:spPr>
          <a:xfrm>
            <a:off x="1735898" y="4233403"/>
            <a:ext cx="5391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data set </a:t>
            </a:r>
            <a:r>
              <a:rPr lang="en-US" sz="2000" b="1" u="sng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was standardized </a:t>
            </a:r>
            <a:r>
              <a:rPr lang="en-US" sz="20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(μ = 0; σ² = 1)</a:t>
            </a:r>
            <a:endParaRPr lang="pt-BR" sz="2000" b="1" u="sng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DEBDCB-5A40-402F-8C06-80DC47577446}"/>
              </a:ext>
            </a:extLst>
          </p:cNvPr>
          <p:cNvSpPr txBox="1"/>
          <p:nvPr/>
        </p:nvSpPr>
        <p:spPr>
          <a:xfrm>
            <a:off x="5075825" y="4982913"/>
            <a:ext cx="3524723" cy="4001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Number</a:t>
            </a:r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main</a:t>
            </a: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components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6E4FE7E-9CD3-4542-B51E-43D79B984AC9}"/>
              </a:ext>
            </a:extLst>
          </p:cNvPr>
          <p:cNvSpPr txBox="1"/>
          <p:nvPr/>
        </p:nvSpPr>
        <p:spPr>
          <a:xfrm>
            <a:off x="899508" y="4982913"/>
            <a:ext cx="2165800" cy="400110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Kaiser’s</a:t>
            </a:r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criterion</a:t>
            </a:r>
            <a:r>
              <a:rPr lang="pt-BR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Seta: para a Direita 27">
            <a:extLst>
              <a:ext uri="{FF2B5EF4-FFF2-40B4-BE49-F238E27FC236}">
                <a16:creationId xmlns:a16="http://schemas.microsoft.com/office/drawing/2014/main" id="{00FC07A3-77F2-49B3-ACED-66F8D784CB42}"/>
              </a:ext>
            </a:extLst>
          </p:cNvPr>
          <p:cNvSpPr/>
          <p:nvPr/>
        </p:nvSpPr>
        <p:spPr>
          <a:xfrm>
            <a:off x="3611409" y="5060851"/>
            <a:ext cx="918315" cy="2557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441569" y="176198"/>
            <a:ext cx="10058400" cy="754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RESULTS AND DISCUSSION</a:t>
            </a:r>
            <a:endParaRPr lang="pt-BR" sz="4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11631" y="833936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0" y="985308"/>
            <a:ext cx="6713069" cy="573616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8E02745-2104-46D0-A2BD-8BAD514E1EA3}"/>
              </a:ext>
            </a:extLst>
          </p:cNvPr>
          <p:cNvSpPr/>
          <p:nvPr/>
        </p:nvSpPr>
        <p:spPr>
          <a:xfrm>
            <a:off x="1973799" y="5350972"/>
            <a:ext cx="648072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A062A7-171A-4D29-8A8A-66F6A6EEA5FC}"/>
              </a:ext>
            </a:extLst>
          </p:cNvPr>
          <p:cNvSpPr/>
          <p:nvPr/>
        </p:nvSpPr>
        <p:spPr>
          <a:xfrm>
            <a:off x="4383422" y="5350972"/>
            <a:ext cx="648072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B8C6CC-6AA4-41E0-8EDF-F322285430FA}"/>
              </a:ext>
            </a:extLst>
          </p:cNvPr>
          <p:cNvSpPr/>
          <p:nvPr/>
        </p:nvSpPr>
        <p:spPr>
          <a:xfrm>
            <a:off x="5754307" y="5350972"/>
            <a:ext cx="648072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B04682-CF40-4B3F-9BA4-3A1909874D98}"/>
              </a:ext>
            </a:extLst>
          </p:cNvPr>
          <p:cNvSpPr txBox="1"/>
          <p:nvPr/>
        </p:nvSpPr>
        <p:spPr>
          <a:xfrm>
            <a:off x="6929572" y="2425305"/>
            <a:ext cx="2031674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Evidence </a:t>
            </a:r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a correlation between the characteristics</a:t>
            </a:r>
            <a:endParaRPr lang="pt-BR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75E637-63CD-4853-95A1-16BEE464A56B}"/>
              </a:ext>
            </a:extLst>
          </p:cNvPr>
          <p:cNvSpPr txBox="1"/>
          <p:nvPr/>
        </p:nvSpPr>
        <p:spPr>
          <a:xfrm>
            <a:off x="6823017" y="4029936"/>
            <a:ext cx="2244783" cy="830997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use of multivariate analysis techniques is adequate</a:t>
            </a:r>
            <a:endParaRPr lang="pt-BR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ta: para Baixo 15">
            <a:extLst>
              <a:ext uri="{FF2B5EF4-FFF2-40B4-BE49-F238E27FC236}">
                <a16:creationId xmlns:a16="http://schemas.microsoft.com/office/drawing/2014/main" id="{D25F4D4F-5DD4-4CD4-99F3-3C6540EB424B}"/>
              </a:ext>
            </a:extLst>
          </p:cNvPr>
          <p:cNvSpPr/>
          <p:nvPr/>
        </p:nvSpPr>
        <p:spPr>
          <a:xfrm>
            <a:off x="7775546" y="3395853"/>
            <a:ext cx="339724" cy="4837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4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8" y="1368998"/>
            <a:ext cx="8299680" cy="431395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2C673EC-673C-4870-AA7B-F2E72FAEF893}"/>
              </a:ext>
            </a:extLst>
          </p:cNvPr>
          <p:cNvSpPr/>
          <p:nvPr/>
        </p:nvSpPr>
        <p:spPr>
          <a:xfrm>
            <a:off x="533028" y="4875881"/>
            <a:ext cx="3041445" cy="7075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DB8201-0841-43D4-8F56-8605AB55479E}"/>
              </a:ext>
            </a:extLst>
          </p:cNvPr>
          <p:cNvSpPr txBox="1"/>
          <p:nvPr/>
        </p:nvSpPr>
        <p:spPr>
          <a:xfrm>
            <a:off x="1189654" y="5956240"/>
            <a:ext cx="1728192" cy="40011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Kaiser (1958)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RESULTS AND DISCUSSION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RESULTS AND DISCUSSION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3" y="1083025"/>
            <a:ext cx="8849867" cy="45999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74472" y="1690255"/>
            <a:ext cx="5493327" cy="387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40">
            <a:extLst>
              <a:ext uri="{FF2B5EF4-FFF2-40B4-BE49-F238E27FC236}">
                <a16:creationId xmlns:a16="http://schemas.microsoft.com/office/drawing/2014/main" id="{72DC280F-C418-4941-9EB9-1AC0400AB380}"/>
              </a:ext>
            </a:extLst>
          </p:cNvPr>
          <p:cNvSpPr/>
          <p:nvPr/>
        </p:nvSpPr>
        <p:spPr>
          <a:xfrm>
            <a:off x="1563105" y="1690255"/>
            <a:ext cx="1022632" cy="305081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rgbClr val="0070C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: Angulado 43">
            <a:extLst>
              <a:ext uri="{FF2B5EF4-FFF2-40B4-BE49-F238E27FC236}">
                <a16:creationId xmlns:a16="http://schemas.microsoft.com/office/drawing/2014/main" id="{1310A358-04F8-46E7-92DE-0222E5596B42}"/>
              </a:ext>
            </a:extLst>
          </p:cNvPr>
          <p:cNvCxnSpPr>
            <a:cxnSpLocks/>
            <a:stCxn id="9" idx="0"/>
            <a:endCxn id="11" idx="0"/>
          </p:cNvCxnSpPr>
          <p:nvPr/>
        </p:nvCxnSpPr>
        <p:spPr>
          <a:xfrm rot="16200000" flipH="1">
            <a:off x="4108012" y="-343337"/>
            <a:ext cx="22555" cy="4089738"/>
          </a:xfrm>
          <a:prstGeom prst="bentConnector3">
            <a:avLst>
              <a:gd name="adj1" fmla="val -1013523"/>
            </a:avLst>
          </a:prstGeom>
          <a:ln w="28575">
            <a:solidFill>
              <a:srgbClr val="0070C0"/>
            </a:solidFill>
            <a:tailEnd type="triangle"/>
          </a:ln>
          <a:effectLst>
            <a:glow rad="63500">
              <a:srgbClr val="0070C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44">
            <a:extLst>
              <a:ext uri="{FF2B5EF4-FFF2-40B4-BE49-F238E27FC236}">
                <a16:creationId xmlns:a16="http://schemas.microsoft.com/office/drawing/2014/main" id="{22B45776-F33F-4E17-A995-95BC62D760F7}"/>
              </a:ext>
            </a:extLst>
          </p:cNvPr>
          <p:cNvSpPr/>
          <p:nvPr/>
        </p:nvSpPr>
        <p:spPr>
          <a:xfrm>
            <a:off x="4610857" y="1712810"/>
            <a:ext cx="3106603" cy="711736"/>
          </a:xfrm>
          <a:prstGeom prst="roundRect">
            <a:avLst/>
          </a:prstGeom>
          <a:solidFill>
            <a:srgbClr val="EB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Germinal performance and root growth</a:t>
            </a:r>
            <a:endParaRPr lang="pt-BR" sz="2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48650" y="2500470"/>
            <a:ext cx="45238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CP1 =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0.366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1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0.397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2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b="1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–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0.359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3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0.394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4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0.340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5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0.382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6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0.362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7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+ </a:t>
            </a:r>
            <a:r>
              <a:rPr lang="pt-BR" sz="14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0.177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X</a:t>
            </a:r>
            <a:r>
              <a:rPr lang="pt-BR" sz="1400" kern="50" baseline="-2500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8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FD7E55F-D063-49CE-B7C0-AD1D8D2E53FC}"/>
              </a:ext>
            </a:extLst>
          </p:cNvPr>
          <p:cNvSpPr/>
          <p:nvPr/>
        </p:nvSpPr>
        <p:spPr>
          <a:xfrm>
            <a:off x="1792977" y="2124194"/>
            <a:ext cx="648072" cy="268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7E11D25-229B-48DF-8C43-F0DD4ADE9D7C}"/>
              </a:ext>
            </a:extLst>
          </p:cNvPr>
          <p:cNvSpPr/>
          <p:nvPr/>
        </p:nvSpPr>
        <p:spPr>
          <a:xfrm>
            <a:off x="1792977" y="2461613"/>
            <a:ext cx="648072" cy="291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39FCE14-1469-4A50-B7A5-47538CA9F706}"/>
              </a:ext>
            </a:extLst>
          </p:cNvPr>
          <p:cNvSpPr/>
          <p:nvPr/>
        </p:nvSpPr>
        <p:spPr>
          <a:xfrm>
            <a:off x="1792977" y="3030128"/>
            <a:ext cx="648072" cy="291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6AF2B2D-C4C4-4AD5-A659-B4B731905428}"/>
              </a:ext>
            </a:extLst>
          </p:cNvPr>
          <p:cNvSpPr/>
          <p:nvPr/>
        </p:nvSpPr>
        <p:spPr>
          <a:xfrm>
            <a:off x="1792977" y="3622780"/>
            <a:ext cx="648072" cy="2967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156C165-6525-4034-A120-14D3A77DF435}"/>
              </a:ext>
            </a:extLst>
          </p:cNvPr>
          <p:cNvSpPr/>
          <p:nvPr/>
        </p:nvSpPr>
        <p:spPr>
          <a:xfrm>
            <a:off x="1792977" y="3951537"/>
            <a:ext cx="648072" cy="263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E11D25-229B-48DF-8C43-F0DD4ADE9D7C}"/>
              </a:ext>
            </a:extLst>
          </p:cNvPr>
          <p:cNvSpPr/>
          <p:nvPr/>
        </p:nvSpPr>
        <p:spPr>
          <a:xfrm>
            <a:off x="1792977" y="2753218"/>
            <a:ext cx="648072" cy="290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120D1D5-01DE-46D9-BB88-E23C265CC810}"/>
              </a:ext>
            </a:extLst>
          </p:cNvPr>
          <p:cNvSpPr/>
          <p:nvPr/>
        </p:nvSpPr>
        <p:spPr>
          <a:xfrm>
            <a:off x="2700697" y="3345870"/>
            <a:ext cx="744295" cy="284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6E54672-99E8-4519-99F7-2DDDF631A559}"/>
              </a:ext>
            </a:extLst>
          </p:cNvPr>
          <p:cNvSpPr/>
          <p:nvPr/>
        </p:nvSpPr>
        <p:spPr>
          <a:xfrm>
            <a:off x="2715217" y="4367839"/>
            <a:ext cx="729775" cy="325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51">
            <a:extLst>
              <a:ext uri="{FF2B5EF4-FFF2-40B4-BE49-F238E27FC236}">
                <a16:creationId xmlns:a16="http://schemas.microsoft.com/office/drawing/2014/main" id="{29689461-F83C-4E7C-97CB-CBEA5EF39C87}"/>
              </a:ext>
            </a:extLst>
          </p:cNvPr>
          <p:cNvSpPr/>
          <p:nvPr/>
        </p:nvSpPr>
        <p:spPr>
          <a:xfrm>
            <a:off x="2643208" y="1694738"/>
            <a:ext cx="978914" cy="305081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rgbClr val="FFCC3B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: Angulado 53">
            <a:extLst>
              <a:ext uri="{FF2B5EF4-FFF2-40B4-BE49-F238E27FC236}">
                <a16:creationId xmlns:a16="http://schemas.microsoft.com/office/drawing/2014/main" id="{5A2080A0-3FEE-4B51-AAE2-BEF2B9738DC0}"/>
              </a:ext>
            </a:extLst>
          </p:cNvPr>
          <p:cNvCxnSpPr>
            <a:cxnSpLocks/>
            <a:stCxn id="25" idx="2"/>
            <a:endCxn id="27" idx="2"/>
          </p:cNvCxnSpPr>
          <p:nvPr/>
        </p:nvCxnSpPr>
        <p:spPr>
          <a:xfrm rot="5400000" flipH="1" flipV="1">
            <a:off x="4645677" y="3166779"/>
            <a:ext cx="65760" cy="3091785"/>
          </a:xfrm>
          <a:prstGeom prst="bentConnector3">
            <a:avLst>
              <a:gd name="adj1" fmla="val -347628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63500">
              <a:srgbClr val="FFCC3B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55">
            <a:extLst>
              <a:ext uri="{FF2B5EF4-FFF2-40B4-BE49-F238E27FC236}">
                <a16:creationId xmlns:a16="http://schemas.microsoft.com/office/drawing/2014/main" id="{A3D132D4-9FD5-4282-8443-1B5F1BC00AE7}"/>
              </a:ext>
            </a:extLst>
          </p:cNvPr>
          <p:cNvSpPr/>
          <p:nvPr/>
        </p:nvSpPr>
        <p:spPr>
          <a:xfrm>
            <a:off x="4731439" y="3867161"/>
            <a:ext cx="2986021" cy="812631"/>
          </a:xfrm>
          <a:prstGeom prst="roundRect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Differences</a:t>
            </a:r>
            <a:r>
              <a:rPr lang="pt-BR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in </a:t>
            </a:r>
            <a:r>
              <a:rPr lang="pt-BR" sz="2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seedling</a:t>
            </a:r>
            <a:r>
              <a:rPr lang="pt-BR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size</a:t>
            </a:r>
            <a:endParaRPr lang="pt-BR" sz="2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048650" y="5000043"/>
            <a:ext cx="45238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CP2 =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0.270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0.042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0.050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0.050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0.444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0.145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0.342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pt-BR" sz="1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0.765</a:t>
            </a:r>
            <a:r>
              <a:rPr lang="pt-BR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sz="1400" kern="50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RESULTS AND DISCUSSION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770142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>
                <a:latin typeface="Palatino Linotype" panose="02040502050505030304" pitchFamily="18" charset="0"/>
              </a:rPr>
              <a:t>Figure 1.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latin typeface="Palatino Linotype" panose="02040502050505030304" pitchFamily="18" charset="0"/>
              </a:rPr>
              <a:t>Biplot</a:t>
            </a:r>
            <a:r>
              <a:rPr lang="en-US" sz="1400" dirty="0">
                <a:latin typeface="Palatino Linotype" panose="02040502050505030304" pitchFamily="18" charset="0"/>
              </a:rPr>
              <a:t> showing the relationship between variables and treatments for the first two main components (CP1 e CP2). </a:t>
            </a:r>
            <a:r>
              <a:rPr lang="pt-BR" sz="1400" kern="50" dirty="0" err="1" smtClean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Pu</a:t>
            </a:r>
            <a:r>
              <a:rPr lang="pt-BR" sz="14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= BRS-Pujante; 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Gb = BRS-Guariba; 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Po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 = BRS-Potengi; Gr = BR 17-Gurgueia; Tu = BRS-Tumucumaque; 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Pa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 = BRS-Pajeú; 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Ro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 = BRS-Rouxinol; No = BRS-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Novaera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; Xi = BRS-Xiquexique; Mi = BRS-Milênio; Ac = BRS-Acauã; 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Pt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 = Patativa; 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Tr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 = BRS-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Tracuateua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; Ar = BRS-</a:t>
            </a:r>
            <a:r>
              <a:rPr lang="pt-BR" sz="1400" kern="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Aracê</a:t>
            </a:r>
            <a:r>
              <a:rPr lang="pt-BR" sz="14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Mangal"/>
              </a:rPr>
              <a:t>.</a:t>
            </a:r>
            <a:endParaRPr lang="pt-BR" sz="1400" kern="50" dirty="0">
              <a:effectLst/>
              <a:latin typeface="Palatino Linotype" panose="02040502050505030304" pitchFamily="18" charset="0"/>
              <a:ea typeface="SimSun" panose="02010600030101010101" pitchFamily="2" charset="-122"/>
              <a:cs typeface="Mangal"/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188565" y="982060"/>
            <a:ext cx="8712968" cy="4740891"/>
            <a:chOff x="188565" y="982060"/>
            <a:chExt cx="8712968" cy="4740891"/>
          </a:xfrm>
        </p:grpSpPr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65" y="1013866"/>
              <a:ext cx="8712968" cy="4709085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2781294" y="3251680"/>
              <a:ext cx="554182" cy="20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MGT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146358" y="3295535"/>
              <a:ext cx="182880" cy="15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029347" y="3270655"/>
              <a:ext cx="353293" cy="208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LR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18528" y="3534439"/>
              <a:ext cx="210710" cy="8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029347" y="3513799"/>
              <a:ext cx="403048" cy="166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GSI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015162" y="3070467"/>
              <a:ext cx="314076" cy="143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30590" y="3023341"/>
              <a:ext cx="5018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RDM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864382" y="4436366"/>
              <a:ext cx="298126" cy="143259"/>
            </a:xfrm>
            <a:prstGeom prst="rect">
              <a:avLst/>
            </a:prstGeom>
            <a:solidFill>
              <a:srgbClr val="F5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44817" y="4400668"/>
              <a:ext cx="4929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LAP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930589" y="4226375"/>
              <a:ext cx="342989" cy="138968"/>
            </a:xfrm>
            <a:prstGeom prst="rect">
              <a:avLst/>
            </a:prstGeom>
            <a:solidFill>
              <a:srgbClr val="F5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798758" y="4155812"/>
              <a:ext cx="5997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APDM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cxnSp>
          <p:nvCxnSpPr>
            <p:cNvPr id="22" name="Conector reto 21"/>
            <p:cNvCxnSpPr>
              <a:endCxn id="20" idx="2"/>
            </p:cNvCxnSpPr>
            <p:nvPr/>
          </p:nvCxnSpPr>
          <p:spPr>
            <a:xfrm>
              <a:off x="5719245" y="4219162"/>
              <a:ext cx="379405" cy="190566"/>
            </a:xfrm>
            <a:prstGeom prst="line">
              <a:avLst/>
            </a:prstGeom>
            <a:ln>
              <a:solidFill>
                <a:srgbClr val="0D0D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882100" y="1643247"/>
              <a:ext cx="683813" cy="153748"/>
            </a:xfrm>
            <a:prstGeom prst="rect">
              <a:avLst/>
            </a:prstGeom>
            <a:solidFill>
              <a:srgbClr val="EEF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749292" y="1569310"/>
              <a:ext cx="9653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 smtClean="0">
                  <a:solidFill>
                    <a:srgbClr val="0D0DD7"/>
                  </a:solidFill>
                  <a:latin typeface="Palatino Linotype" panose="02040502050505030304" pitchFamily="18" charset="0"/>
                </a:rPr>
                <a:t>RDM/APDM</a:t>
              </a:r>
              <a:endParaRPr lang="pt-BR" sz="1050" dirty="0">
                <a:solidFill>
                  <a:srgbClr val="0D0DD7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601694" y="1638093"/>
              <a:ext cx="143123" cy="11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77078" y="982060"/>
              <a:ext cx="27964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600" dirty="0" smtClean="0">
                  <a:latin typeface="Palatino Linotype" panose="02040502050505030304" pitchFamily="18" charset="0"/>
                </a:rPr>
                <a:t>PCA Cultivars x Water stress</a:t>
              </a:r>
              <a:endParaRPr lang="pt-BR" sz="1600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0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RESULTS AND DISCUSSION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926841" y="1376914"/>
            <a:ext cx="3930555" cy="1569660"/>
          </a:xfrm>
          <a:prstGeom prst="rect">
            <a:avLst/>
          </a:prstGeom>
          <a:solidFill>
            <a:srgbClr val="FFDDDD"/>
          </a:solidFill>
          <a:ln w="28575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The </a:t>
            </a:r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water deficit condition suggests a prioritization of root growth, an important feature in the escape from this type of stress, where it can favor water absorption precisely by </a:t>
            </a:r>
            <a:r>
              <a:rPr lang="en-US" sz="1600" b="1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increasing </a:t>
            </a:r>
            <a:r>
              <a:rPr lang="en-US" sz="1600" b="1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the surface of contact</a:t>
            </a:r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 with the </a:t>
            </a:r>
            <a:r>
              <a:rPr lang="en-US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substrate.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565159" y="886962"/>
            <a:ext cx="2252517" cy="338554"/>
          </a:xfrm>
          <a:prstGeom prst="rect">
            <a:avLst/>
          </a:prstGeom>
          <a:solidFill>
            <a:srgbClr val="FFDDDD"/>
          </a:solidFill>
          <a:ln w="28575">
            <a:solidFill>
              <a:srgbClr val="FF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kern="50" dirty="0" err="1">
                <a:latin typeface="Palatino Linotype" panose="02040502050505030304" pitchFamily="18" charset="0"/>
                <a:ea typeface="SimSun" panose="02010600030101010101" pitchFamily="2" charset="-122"/>
              </a:rPr>
              <a:t>Scalon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 et al. (2011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) 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83338" y="1376914"/>
            <a:ext cx="3948004" cy="1569660"/>
          </a:xfrm>
          <a:prstGeom prst="rect">
            <a:avLst/>
          </a:prstGeom>
          <a:solidFill>
            <a:srgbClr val="CCFF66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Reductions in seedling LAP values can be explained by the decrease in seed </a:t>
            </a:r>
            <a:r>
              <a:rPr lang="en-US" sz="1600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metabolism </a:t>
            </a:r>
            <a:r>
              <a:rPr lang="en-US" sz="1600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since there is </a:t>
            </a:r>
            <a:r>
              <a:rPr lang="en-US" sz="1600" b="1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less</a:t>
            </a:r>
            <a:r>
              <a:rPr lang="en-US" sz="1600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 water availability for the </a:t>
            </a:r>
            <a:r>
              <a:rPr lang="en-US" sz="1600" b="1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digestion of reserves </a:t>
            </a:r>
            <a:r>
              <a:rPr lang="en-US" sz="1600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and </a:t>
            </a:r>
            <a:r>
              <a:rPr lang="en-US" sz="1600" b="1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translocation of metabolized </a:t>
            </a:r>
            <a:r>
              <a:rPr lang="en-US" sz="1600" b="1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products.</a:t>
            </a:r>
            <a:endParaRPr lang="pt-BR" sz="1600" b="1" dirty="0">
              <a:latin typeface="Palatino Linotype" panose="02040502050505030304" pitchFamily="18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83338" y="891610"/>
            <a:ext cx="3948004" cy="338554"/>
          </a:xfrm>
          <a:prstGeom prst="rect">
            <a:avLst/>
          </a:prstGeom>
          <a:solidFill>
            <a:srgbClr val="CCFF66"/>
          </a:solidFill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pt-BR" sz="1600" kern="5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Bewley</a:t>
            </a:r>
            <a:r>
              <a:rPr lang="pt-BR" sz="1600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; Black (1994) </a:t>
            </a:r>
            <a:r>
              <a:rPr lang="pt-BR" sz="1600" kern="5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and</a:t>
            </a:r>
            <a:r>
              <a:rPr lang="pt-BR" sz="1600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600" kern="50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Taiz</a:t>
            </a:r>
            <a:r>
              <a:rPr lang="pt-BR" sz="1600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600" kern="5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et al</a:t>
            </a:r>
            <a:r>
              <a:rPr lang="pt-BR" sz="1600" kern="50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. (2017)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83339" y="3707099"/>
            <a:ext cx="3948004" cy="1077218"/>
          </a:xfrm>
          <a:prstGeom prst="rect">
            <a:avLst/>
          </a:prstGeom>
          <a:solidFill>
            <a:srgbClr val="CCFF66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These decreases in the GSI and increases in the MGT</a:t>
            </a:r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, due to the increase in </a:t>
            </a:r>
            <a:r>
              <a:rPr lang="en-US" sz="1600" kern="50">
                <a:latin typeface="Palatino Linotype" panose="02040502050505030304" pitchFamily="18" charset="0"/>
                <a:ea typeface="SimSun" panose="02010600030101010101" pitchFamily="2" charset="-122"/>
              </a:rPr>
              <a:t>the </a:t>
            </a:r>
            <a:r>
              <a:rPr lang="en-US" sz="1600" kern="50" smtClean="0">
                <a:latin typeface="Palatino Linotype" panose="02040502050505030304" pitchFamily="18" charset="0"/>
                <a:ea typeface="SimSun" panose="02010600030101010101" pitchFamily="2" charset="-122"/>
              </a:rPr>
              <a:t>expressiveness </a:t>
            </a:r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of stress, are widely reported in the literature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052140" y="3167717"/>
            <a:ext cx="2044150" cy="338554"/>
          </a:xfrm>
          <a:prstGeom prst="rect">
            <a:avLst/>
          </a:prstGeom>
          <a:solidFill>
            <a:srgbClr val="CCFF66"/>
          </a:solidFill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Agostini 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et al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. (2013)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374908" y="3880470"/>
            <a:ext cx="2662908" cy="338554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Machado Neto et al. (2004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) 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829571" y="4402111"/>
            <a:ext cx="3873608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When </a:t>
            </a:r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Mangal"/>
              </a:rPr>
              <a:t>seeds are subjected to water deficiency by osmotic solutions, vigor is more affected than germination.</a:t>
            </a:r>
            <a:endParaRPr lang="pt-BR" sz="1600" kern="50" dirty="0">
              <a:latin typeface="Palatino Linotype" panose="0204050205050503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384944" y="6346400"/>
            <a:ext cx="2374411" cy="338554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Ferreira et al. (2017</a:t>
            </a:r>
            <a:r>
              <a:rPr lang="pt-BR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) </a:t>
            </a:r>
            <a:endParaRPr lang="pt-BR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6727499" y="5261519"/>
            <a:ext cx="0" cy="104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5645184" y="5667153"/>
            <a:ext cx="1853392" cy="338554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Soares et al. (2015)</a:t>
            </a:r>
            <a:endParaRPr lang="pt-BR" sz="1600" kern="5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15295" y="6024150"/>
            <a:ext cx="3419413" cy="584775"/>
          </a:xfrm>
          <a:prstGeom prst="rect">
            <a:avLst/>
          </a:prstGeom>
          <a:solidFill>
            <a:srgbClr val="EEDDFF"/>
          </a:solidFill>
          <a:ln w="28575">
            <a:solidFill>
              <a:srgbClr val="D7A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Answer shows adequate water availability.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69690" y="5380654"/>
            <a:ext cx="4094262" cy="338554"/>
          </a:xfrm>
          <a:prstGeom prst="rect">
            <a:avLst/>
          </a:prstGeom>
          <a:solidFill>
            <a:srgbClr val="EEDDFF"/>
          </a:solidFill>
          <a:ln w="28575">
            <a:solidFill>
              <a:srgbClr val="D7AFFF"/>
            </a:solidFill>
          </a:ln>
        </p:spPr>
        <p:txBody>
          <a:bodyPr wrap="none">
            <a:spAutoFit/>
          </a:bodyPr>
          <a:lstStyle/>
          <a:p>
            <a:r>
              <a:rPr lang="pt-BR" sz="1600" kern="50" dirty="0" err="1" smtClean="0">
                <a:latin typeface="Palatino Linotype" panose="02040502050505030304" pitchFamily="18" charset="0"/>
                <a:ea typeface="SimSun" panose="02010600030101010101" pitchFamily="2" charset="-122"/>
              </a:rPr>
              <a:t>Bewley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et 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al., 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2013 </a:t>
            </a:r>
            <a:r>
              <a:rPr lang="pt-BR" sz="1600" kern="50" dirty="0" err="1" smtClean="0">
                <a:latin typeface="Palatino Linotype" panose="02040502050505030304" pitchFamily="18" charset="0"/>
                <a:ea typeface="SimSun" panose="02010600030101010101" pitchFamily="2" charset="-122"/>
              </a:rPr>
              <a:t>and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Pelegrini 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et al., 2013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 flipV="1">
            <a:off x="283338" y="1181911"/>
            <a:ext cx="3960000" cy="5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tângulo 42"/>
          <p:cNvSpPr/>
          <p:nvPr/>
        </p:nvSpPr>
        <p:spPr>
          <a:xfrm flipV="1">
            <a:off x="1052140" y="3458662"/>
            <a:ext cx="2052000" cy="5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tângulo 43"/>
          <p:cNvSpPr/>
          <p:nvPr/>
        </p:nvSpPr>
        <p:spPr>
          <a:xfrm flipV="1">
            <a:off x="269690" y="5665507"/>
            <a:ext cx="4068000" cy="5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tângulo 44"/>
          <p:cNvSpPr/>
          <p:nvPr/>
        </p:nvSpPr>
        <p:spPr>
          <a:xfrm flipV="1">
            <a:off x="5590592" y="1181911"/>
            <a:ext cx="2196000" cy="5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 flipV="1">
            <a:off x="5384944" y="4160261"/>
            <a:ext cx="2628000" cy="54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441569" y="176198"/>
            <a:ext cx="10058400" cy="754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CONCLUSIONS</a:t>
            </a:r>
            <a:endParaRPr lang="pt-BR" sz="4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11631" y="833936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86692" y="2754527"/>
            <a:ext cx="768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The </a:t>
            </a:r>
            <a:r>
              <a:rPr lang="en-US" sz="2000" dirty="0">
                <a:latin typeface="Palatino Linotype" panose="02040502050505030304" pitchFamily="18" charset="0"/>
              </a:rPr>
              <a:t>technique showed that the cultivars 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Milênio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, 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Acauã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, and 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Aracê</a:t>
            </a:r>
            <a:r>
              <a:rPr lang="en-US" sz="2000" dirty="0">
                <a:latin typeface="Palatino Linotype" panose="02040502050505030304" pitchFamily="18" charset="0"/>
              </a:rPr>
              <a:t> had difficulties in </a:t>
            </a:r>
            <a:r>
              <a:rPr lang="en-US" sz="2000" dirty="0" smtClean="0">
                <a:latin typeface="Palatino Linotype" panose="02040502050505030304" pitchFamily="18" charset="0"/>
              </a:rPr>
              <a:t>tolerating </a:t>
            </a:r>
            <a:r>
              <a:rPr lang="en-US" sz="2000" dirty="0">
                <a:latin typeface="Palatino Linotype" panose="02040502050505030304" pitchFamily="18" charset="0"/>
              </a:rPr>
              <a:t>the stresses of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-0.1 and -0.2 MPa </a:t>
            </a:r>
            <a:r>
              <a:rPr lang="en-US" sz="2000" dirty="0">
                <a:latin typeface="Palatino Linotype" panose="02040502050505030304" pitchFamily="18" charset="0"/>
              </a:rPr>
              <a:t>imposed, with emphasis on the cultivar </a:t>
            </a:r>
            <a:r>
              <a:rPr lang="en-US" sz="2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BRS-</a:t>
            </a:r>
            <a:r>
              <a:rPr lang="en-US" sz="20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Milênio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</a:rPr>
              <a:t>at the level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-0.2MPa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86691" y="1202639"/>
            <a:ext cx="7685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The Principal Component Analysis allowed the characterization of the treatments, pointing the cultivar 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Pujante</a:t>
            </a:r>
            <a:r>
              <a:rPr lang="en-US" sz="2000" dirty="0">
                <a:latin typeface="Palatino Linotype" panose="02040502050505030304" pitchFamily="18" charset="0"/>
              </a:rPr>
              <a:t> as the most sensitive at the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-0.4MPa level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  <a:endParaRPr lang="pt-BR" sz="2000" dirty="0"/>
          </a:p>
        </p:txBody>
      </p:sp>
      <p:sp>
        <p:nvSpPr>
          <p:cNvPr id="16" name="Retângulo 15"/>
          <p:cNvSpPr/>
          <p:nvPr/>
        </p:nvSpPr>
        <p:spPr>
          <a:xfrm>
            <a:off x="886691" y="4768209"/>
            <a:ext cx="7685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The cultivars 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Novaera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and BRS-</a:t>
            </a:r>
            <a:r>
              <a:rPr lang="en-US" sz="20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Pajeú</a:t>
            </a:r>
            <a:r>
              <a:rPr lang="en-US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</a:rPr>
              <a:t>were characterized with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possible tolerance at both the -0.1 and -0.2MPa levels</a:t>
            </a:r>
            <a:r>
              <a:rPr lang="en-US" sz="2000" dirty="0">
                <a:latin typeface="Palatino Linotype" panose="02040502050505030304" pitchFamily="18" charset="0"/>
              </a:rPr>
              <a:t>.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17" name="Seta para a direita 28"/>
          <p:cNvSpPr/>
          <p:nvPr/>
        </p:nvSpPr>
        <p:spPr>
          <a:xfrm>
            <a:off x="432255" y="1406617"/>
            <a:ext cx="454436" cy="258880"/>
          </a:xfrm>
          <a:prstGeom prst="rightArrow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 dirty="0">
              <a:solidFill>
                <a:srgbClr val="000000"/>
              </a:solidFill>
            </a:endParaRPr>
          </a:p>
        </p:txBody>
      </p:sp>
      <p:sp>
        <p:nvSpPr>
          <p:cNvPr id="18" name="Seta para a direita 28"/>
          <p:cNvSpPr/>
          <p:nvPr/>
        </p:nvSpPr>
        <p:spPr>
          <a:xfrm>
            <a:off x="432255" y="2938910"/>
            <a:ext cx="454436" cy="258880"/>
          </a:xfrm>
          <a:prstGeom prst="rightArrow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 dirty="0">
              <a:solidFill>
                <a:srgbClr val="000000"/>
              </a:solidFill>
            </a:endParaRPr>
          </a:p>
        </p:txBody>
      </p:sp>
      <p:sp>
        <p:nvSpPr>
          <p:cNvPr id="19" name="Seta para a direita 28"/>
          <p:cNvSpPr/>
          <p:nvPr/>
        </p:nvSpPr>
        <p:spPr>
          <a:xfrm>
            <a:off x="432255" y="4952462"/>
            <a:ext cx="454436" cy="258880"/>
          </a:xfrm>
          <a:prstGeom prst="rightArrow">
            <a:avLst/>
          </a:prstGeom>
          <a:solidFill>
            <a:srgbClr val="CCFFCC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 dirty="0">
              <a:solidFill>
                <a:srgbClr val="000000"/>
              </a:solidFill>
            </a:endParaRPr>
          </a:p>
        </p:txBody>
      </p:sp>
      <p:pic>
        <p:nvPicPr>
          <p:cNvPr id="20" name="Picture 2" descr="Resultado de imagem para desenhos mestas alcanç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1387"/>
            <a:ext cx="2105891" cy="11489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322FC-DADD-4F95-8914-40DEFBB9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441569" y="176198"/>
            <a:ext cx="10058400" cy="754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ACKNOWLEDGMENTS</a:t>
            </a:r>
            <a:endParaRPr lang="fr-FR" sz="4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11631" y="833936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827DBB06-64F9-494A-909C-63A39136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31669" r="17085" b="34970"/>
          <a:stretch/>
        </p:blipFill>
        <p:spPr>
          <a:xfrm>
            <a:off x="609600" y="1688123"/>
            <a:ext cx="4637649" cy="13504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E0F7FE5-F63D-4FCB-80D6-E73AF204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49" y="1688123"/>
            <a:ext cx="3542788" cy="3542788"/>
          </a:xfrm>
          <a:prstGeom prst="rect">
            <a:avLst/>
          </a:prstGeom>
        </p:spPr>
      </p:pic>
      <p:pic>
        <p:nvPicPr>
          <p:cNvPr id="2050" name="Picture 2" descr="CNPq divulga Edital para Bolsas no País e no Exterior — Universidade  Metodista de São Pau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8" y="4347882"/>
            <a:ext cx="3629891" cy="15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790672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Palatino Linotype" panose="02040502050505030304" pitchFamily="18" charset="0"/>
              </a:rPr>
              <a:t>Abstract: </a:t>
            </a:r>
            <a:endParaRPr lang="fr-FR" sz="2800" b="1" dirty="0" smtClean="0">
              <a:latin typeface="Palatino Linotype" panose="02040502050505030304" pitchFamily="18" charset="0"/>
            </a:endParaRPr>
          </a:p>
          <a:p>
            <a:pPr algn="just"/>
            <a:endParaRPr lang="fr-FR" b="1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 smtClean="0">
                <a:latin typeface="Palatino Linotype" panose="02040502050505030304" pitchFamily="18" charset="0"/>
              </a:rPr>
              <a:t>This </a:t>
            </a:r>
            <a:r>
              <a:rPr lang="en-US" dirty="0">
                <a:latin typeface="Palatino Linotype" panose="02040502050505030304" pitchFamily="18" charset="0"/>
              </a:rPr>
              <a:t>study aimed to characterize the behavior of different cultivars of </a:t>
            </a:r>
            <a:r>
              <a:rPr lang="en-US" i="1" dirty="0" err="1">
                <a:latin typeface="Palatino Linotype" panose="02040502050505030304" pitchFamily="18" charset="0"/>
              </a:rPr>
              <a:t>Vigna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latin typeface="Palatino Linotype" panose="02040502050505030304" pitchFamily="18" charset="0"/>
              </a:rPr>
              <a:t>unguiculata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L. </a:t>
            </a:r>
            <a:r>
              <a:rPr lang="en-US" dirty="0" err="1">
                <a:latin typeface="Palatino Linotype" panose="02040502050505030304" pitchFamily="18" charset="0"/>
              </a:rPr>
              <a:t>Walp</a:t>
            </a:r>
            <a:r>
              <a:rPr lang="en-US" dirty="0">
                <a:latin typeface="Palatino Linotype" panose="02040502050505030304" pitchFamily="18" charset="0"/>
              </a:rPr>
              <a:t>. to </a:t>
            </a:r>
            <a:r>
              <a:rPr lang="en-US" dirty="0" smtClean="0">
                <a:latin typeface="Palatino Linotype" panose="02040502050505030304" pitchFamily="18" charset="0"/>
              </a:rPr>
              <a:t>osmotic stress, </a:t>
            </a:r>
            <a:r>
              <a:rPr lang="en-US" dirty="0">
                <a:latin typeface="Palatino Linotype" panose="02040502050505030304" pitchFamily="18" charset="0"/>
              </a:rPr>
              <a:t>from germination and vigor parameters. The experimental design used was completely randomized, in a 14x4 factorial arrangement, with fourteen cultivars and four levels of osmotic potential (0, -0.1, -0.2, and -0.4 MPa) of the germination solution. BRS-</a:t>
            </a:r>
            <a:r>
              <a:rPr lang="en-US" dirty="0" err="1">
                <a:latin typeface="Palatino Linotype" panose="02040502050505030304" pitchFamily="18" charset="0"/>
              </a:rPr>
              <a:t>Novaera</a:t>
            </a:r>
            <a:r>
              <a:rPr lang="en-US" dirty="0">
                <a:latin typeface="Palatino Linotype" panose="02040502050505030304" pitchFamily="18" charset="0"/>
              </a:rPr>
              <a:t> and BRS-</a:t>
            </a:r>
            <a:r>
              <a:rPr lang="en-US" dirty="0" err="1">
                <a:latin typeface="Palatino Linotype" panose="02040502050505030304" pitchFamily="18" charset="0"/>
              </a:rPr>
              <a:t>Pajeú</a:t>
            </a:r>
            <a:r>
              <a:rPr lang="en-US" dirty="0">
                <a:latin typeface="Palatino Linotype" panose="02040502050505030304" pitchFamily="18" charset="0"/>
              </a:rPr>
              <a:t> cultivars were characterized with possible tolerance at both the -0.1 and -0.2 MPa </a:t>
            </a:r>
            <a:r>
              <a:rPr lang="en-US" dirty="0" smtClean="0">
                <a:latin typeface="Palatino Linotype" panose="02040502050505030304" pitchFamily="18" charset="0"/>
              </a:rPr>
              <a:t>levels</a:t>
            </a:r>
            <a:r>
              <a:rPr lang="en-US" dirty="0">
                <a:latin typeface="Palatino Linotype" panose="02040502050505030304" pitchFamily="18" charset="0"/>
              </a:rPr>
              <a:t>. The study pointed to the BRS-</a:t>
            </a:r>
            <a:r>
              <a:rPr lang="en-US" dirty="0" err="1">
                <a:latin typeface="Palatino Linotype" panose="02040502050505030304" pitchFamily="18" charset="0"/>
              </a:rPr>
              <a:t>Pujante</a:t>
            </a:r>
            <a:r>
              <a:rPr lang="en-US" dirty="0">
                <a:latin typeface="Palatino Linotype" panose="02040502050505030304" pitchFamily="18" charset="0"/>
              </a:rPr>
              <a:t> cultivar as the most sensitive to the -0.4 MPa level. The multivariate technique used allowed for a satisfactory characterization of the treatments </a:t>
            </a:r>
            <a:r>
              <a:rPr lang="en-US" dirty="0" smtClean="0">
                <a:latin typeface="Palatino Linotype" panose="02040502050505030304" pitchFamily="18" charset="0"/>
              </a:rPr>
              <a:t>adopted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  <a:endParaRPr lang="fr-FR" dirty="0">
              <a:latin typeface="Palatino Linotype" panose="02040502050505030304" pitchFamily="18" charset="0"/>
            </a:endParaRPr>
          </a:p>
          <a:p>
            <a:pPr algn="just"/>
            <a:endParaRPr lang="fr-FR" dirty="0">
              <a:latin typeface="Palatino Linotype" panose="02040502050505030304" pitchFamily="18" charset="0"/>
            </a:endParaRPr>
          </a:p>
          <a:p>
            <a:pPr algn="just"/>
            <a:r>
              <a:rPr lang="fr-FR" b="1" dirty="0" smtClean="0">
                <a:latin typeface="Palatino Linotype" panose="02040502050505030304" pitchFamily="18" charset="0"/>
              </a:rPr>
              <a:t>Keywords</a:t>
            </a:r>
            <a:r>
              <a:rPr lang="fr-FR" b="1" dirty="0">
                <a:latin typeface="Palatino Linotype" panose="02040502050505030304" pitchFamily="18" charset="0"/>
              </a:rPr>
              <a:t>: </a:t>
            </a:r>
            <a:r>
              <a:rPr lang="en-US" i="1" dirty="0" err="1">
                <a:latin typeface="Palatino Linotype" panose="02040502050505030304" pitchFamily="18" charset="0"/>
              </a:rPr>
              <a:t>Vigna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latin typeface="Palatino Linotype" panose="02040502050505030304" pitchFamily="18" charset="0"/>
              </a:rPr>
              <a:t>unguiculata</a:t>
            </a:r>
            <a:r>
              <a:rPr lang="en-US" i="1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L. </a:t>
            </a:r>
            <a:r>
              <a:rPr lang="en-US" dirty="0" err="1">
                <a:latin typeface="Palatino Linotype" panose="02040502050505030304" pitchFamily="18" charset="0"/>
              </a:rPr>
              <a:t>Walp</a:t>
            </a:r>
            <a:r>
              <a:rPr lang="en-US" dirty="0">
                <a:latin typeface="Palatino Linotype" panose="02040502050505030304" pitchFamily="18" charset="0"/>
              </a:rPr>
              <a:t>; abiotic stress; germination; vigor; exploratory analysis.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467050" y="1318839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67050" y="5314987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3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441569" y="176198"/>
            <a:ext cx="10058400" cy="754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INTRODUTION</a:t>
            </a:r>
            <a:endParaRPr lang="pt-BR" sz="4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11631" y="833936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0870" y="1010193"/>
            <a:ext cx="5349994" cy="5417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Palatino Linotype" panose="02040502050505030304" pitchFamily="18" charset="0"/>
            </a:endParaRPr>
          </a:p>
        </p:txBody>
      </p:sp>
      <p:sp>
        <p:nvSpPr>
          <p:cNvPr id="9" name="Retângulo de cantos arredondados 9"/>
          <p:cNvSpPr/>
          <p:nvPr/>
        </p:nvSpPr>
        <p:spPr>
          <a:xfrm>
            <a:off x="120660" y="2937734"/>
            <a:ext cx="2383249" cy="76080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lang="pt-BR" sz="2000" b="1" dirty="0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pt-BR" sz="2000" b="1" dirty="0">
              <a:solidFill>
                <a:srgbClr val="0D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12342" y="3133380"/>
            <a:ext cx="171202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glow rad="139700">
              <a:srgbClr val="FFC00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pt-B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endParaRPr lang="pt-BR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98" y="1712036"/>
            <a:ext cx="1525513" cy="1321208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49D1FB-0F05-4C61-A615-6756C9416217}"/>
              </a:ext>
            </a:extLst>
          </p:cNvPr>
          <p:cNvSpPr txBox="1"/>
          <p:nvPr/>
        </p:nvSpPr>
        <p:spPr>
          <a:xfrm>
            <a:off x="9359" y="1098443"/>
            <a:ext cx="544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FEIJÃO-CAUPI (</a:t>
            </a:r>
            <a:r>
              <a:rPr lang="pt-BR" sz="2000" b="1" i="1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Vigna</a:t>
            </a:r>
            <a:r>
              <a:rPr lang="pt-BR" sz="2000" b="1" i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i="1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unguiculata</a:t>
            </a:r>
            <a:r>
              <a:rPr lang="pt-BR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L. </a:t>
            </a:r>
            <a:r>
              <a:rPr lang="pt-BR" sz="2000" b="1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Walp</a:t>
            </a:r>
            <a:r>
              <a:rPr lang="pt-BR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3" name="Retângulo de cantos arredondados 22"/>
          <p:cNvSpPr/>
          <p:nvPr/>
        </p:nvSpPr>
        <p:spPr>
          <a:xfrm>
            <a:off x="2745496" y="2939204"/>
            <a:ext cx="3150337" cy="76080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sz="2000" b="1" dirty="0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1" dirty="0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b="1" dirty="0" err="1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edaphoclimatic</a:t>
            </a:r>
            <a:r>
              <a:rPr lang="en-US" sz="2000" b="1" dirty="0">
                <a:solidFill>
                  <a:srgbClr val="0D0D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  <a:endParaRPr lang="pt-BR" sz="2000" b="1" dirty="0">
              <a:solidFill>
                <a:srgbClr val="0D0D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38186" t="14279" r="10424" b="17430"/>
          <a:stretch/>
        </p:blipFill>
        <p:spPr>
          <a:xfrm>
            <a:off x="3547925" y="1710965"/>
            <a:ext cx="1545478" cy="1321209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tângulo 14"/>
          <p:cNvSpPr/>
          <p:nvPr/>
        </p:nvSpPr>
        <p:spPr>
          <a:xfrm>
            <a:off x="479851" y="4847300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t-BR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endParaRPr lang="pt-B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eta para a direita 32"/>
          <p:cNvSpPr/>
          <p:nvPr/>
        </p:nvSpPr>
        <p:spPr>
          <a:xfrm>
            <a:off x="3782185" y="5928145"/>
            <a:ext cx="554391" cy="333153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grpSp>
        <p:nvGrpSpPr>
          <p:cNvPr id="17" name="Grupo 33"/>
          <p:cNvGrpSpPr/>
          <p:nvPr/>
        </p:nvGrpSpPr>
        <p:grpSpPr>
          <a:xfrm>
            <a:off x="387489" y="5269795"/>
            <a:ext cx="1395377" cy="951251"/>
            <a:chOff x="6785061" y="33872"/>
            <a:chExt cx="2083802" cy="1166400"/>
          </a:xfrm>
        </p:grpSpPr>
        <p:sp>
          <p:nvSpPr>
            <p:cNvPr id="18" name="Retângulo de cantos arredondados 37"/>
            <p:cNvSpPr/>
            <p:nvPr/>
          </p:nvSpPr>
          <p:spPr>
            <a:xfrm>
              <a:off x="6785061" y="33872"/>
              <a:ext cx="2083802" cy="1166400"/>
            </a:xfrm>
            <a:prstGeom prst="roundRect">
              <a:avLst>
                <a:gd name="adj" fmla="val 10000"/>
              </a:avLst>
            </a:prstGeom>
            <a:ln w="28575">
              <a:solidFill>
                <a:srgbClr val="FFDCB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6785061" y="33872"/>
              <a:ext cx="2083802" cy="777600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Regions</a:t>
              </a:r>
              <a:endParaRPr lang="pt-BR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o 34"/>
          <p:cNvGrpSpPr/>
          <p:nvPr/>
        </p:nvGrpSpPr>
        <p:grpSpPr>
          <a:xfrm>
            <a:off x="703751" y="5741849"/>
            <a:ext cx="2680397" cy="640579"/>
            <a:chOff x="7021009" y="648458"/>
            <a:chExt cx="2465512" cy="1223310"/>
          </a:xfrm>
        </p:grpSpPr>
        <p:sp>
          <p:nvSpPr>
            <p:cNvPr id="21" name="Retângulo de cantos arredondados 35"/>
            <p:cNvSpPr/>
            <p:nvPr/>
          </p:nvSpPr>
          <p:spPr>
            <a:xfrm>
              <a:off x="7021009" y="766783"/>
              <a:ext cx="2465512" cy="1104985"/>
            </a:xfrm>
            <a:prstGeom prst="roundRect">
              <a:avLst>
                <a:gd name="adj" fmla="val 10000"/>
              </a:avLst>
            </a:prstGeom>
            <a:solidFill>
              <a:srgbClr val="FFDCB9">
                <a:alpha val="90000"/>
              </a:srgbClr>
            </a:solidFill>
            <a:ln w="28575">
              <a:solidFill>
                <a:srgbClr val="11111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7071936" y="648458"/>
              <a:ext cx="2400784" cy="1040258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0" lvl="1" algn="ctr" defTabSz="1066800">
                <a:spcBef>
                  <a:spcPct val="0"/>
                </a:spcBef>
                <a:spcAft>
                  <a:spcPct val="15000"/>
                </a:spcAft>
              </a:pPr>
              <a:r>
                <a:rPr lang="pt-BR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 </a:t>
              </a:r>
              <a:r>
                <a:rPr lang="pt-BR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pt-BR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Northeast</a:t>
              </a:r>
              <a:endParaRPr lang="pt-BR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Seta para a direita 39"/>
          <p:cNvSpPr/>
          <p:nvPr/>
        </p:nvSpPr>
        <p:spPr>
          <a:xfrm rot="5400000">
            <a:off x="725091" y="4219088"/>
            <a:ext cx="684000" cy="333153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705861" y="5892972"/>
            <a:ext cx="2762077" cy="400110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glow rad="101600">
              <a:srgbClr val="FFC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40" y="1640979"/>
            <a:ext cx="872613" cy="1249582"/>
          </a:xfrm>
          <a:prstGeom prst="rect">
            <a:avLst/>
          </a:prstGeom>
        </p:spPr>
      </p:pic>
      <p:pic>
        <p:nvPicPr>
          <p:cNvPr id="26" name="Picture 2" descr="Resultado de imagem para gota de Ã¡gua animaÃ§Ã£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54736" r="54730" b="5040"/>
          <a:stretch/>
        </p:blipFill>
        <p:spPr bwMode="auto">
          <a:xfrm>
            <a:off x="7499237" y="2405935"/>
            <a:ext cx="541459" cy="5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eta para a direita 49"/>
          <p:cNvSpPr/>
          <p:nvPr/>
        </p:nvSpPr>
        <p:spPr>
          <a:xfrm>
            <a:off x="6197055" y="3166858"/>
            <a:ext cx="514065" cy="333153"/>
          </a:xfrm>
          <a:prstGeom prst="rightArrow">
            <a:avLst/>
          </a:prstGeom>
          <a:solidFill>
            <a:schemeClr val="accent2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234519" y="4155932"/>
            <a:ext cx="2378650" cy="400110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kern="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Seed</a:t>
            </a:r>
            <a:r>
              <a:rPr lang="pt-BR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0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germination</a:t>
            </a:r>
            <a:r>
              <a:rPr lang="pt-BR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pt-BR" sz="2000" dirty="0"/>
          </a:p>
        </p:txBody>
      </p:sp>
      <p:sp>
        <p:nvSpPr>
          <p:cNvPr id="29" name="Retângulo 28"/>
          <p:cNvSpPr/>
          <p:nvPr/>
        </p:nvSpPr>
        <p:spPr>
          <a:xfrm>
            <a:off x="3235620" y="4894429"/>
            <a:ext cx="2381468" cy="400110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</a:t>
            </a:r>
            <a:r>
              <a:rPr lang="en-US" sz="2000" dirty="0" smtClean="0">
                <a:latin typeface="Palatino Linotype" panose="02040502050505030304" pitchFamily="18" charset="0"/>
              </a:rPr>
              <a:t>arly </a:t>
            </a:r>
            <a:r>
              <a:rPr lang="en-US" sz="2000" dirty="0">
                <a:latin typeface="Palatino Linotype" panose="02040502050505030304" pitchFamily="18" charset="0"/>
              </a:rPr>
              <a:t>development </a:t>
            </a:r>
            <a:endParaRPr lang="pt-BR" sz="2400" dirty="0">
              <a:latin typeface="Palatino Linotype" panose="0204050205050503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015128" y="4461817"/>
            <a:ext cx="155566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C</a:t>
            </a:r>
            <a:r>
              <a:rPr lang="en-US" sz="2000" dirty="0" smtClean="0">
                <a:latin typeface="Palatino Linotype" panose="02040502050505030304" pitchFamily="18" charset="0"/>
              </a:rPr>
              <a:t>hanges </a:t>
            </a:r>
            <a:endParaRPr lang="pt-BR" sz="24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eta para a direita 57"/>
          <p:cNvSpPr/>
          <p:nvPr/>
        </p:nvSpPr>
        <p:spPr>
          <a:xfrm rot="5400000">
            <a:off x="7625911" y="3865884"/>
            <a:ext cx="585949" cy="333153"/>
          </a:xfrm>
          <a:prstGeom prst="rightArrow">
            <a:avLst/>
          </a:prstGeom>
          <a:solidFill>
            <a:schemeClr val="accent2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cxnSp>
        <p:nvCxnSpPr>
          <p:cNvPr id="32" name="Conector de seta reta 60"/>
          <p:cNvCxnSpPr/>
          <p:nvPr/>
        </p:nvCxnSpPr>
        <p:spPr>
          <a:xfrm flipH="1" flipV="1">
            <a:off x="5788579" y="4380639"/>
            <a:ext cx="1235634" cy="3132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61"/>
          <p:cNvCxnSpPr/>
          <p:nvPr/>
        </p:nvCxnSpPr>
        <p:spPr>
          <a:xfrm flipH="1">
            <a:off x="5828853" y="4693926"/>
            <a:ext cx="1195358" cy="437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-1148455" y="6597879"/>
            <a:ext cx="9119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pt-BR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SILVA et al., 2010; VIJAYKUMAR et al., 2010; SILVA; NEVES, 2011; NASCIMENTO et al., 2011; FREITAS et al., 2017</a:t>
            </a:r>
            <a:r>
              <a:rPr lang="pt-BR" sz="12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3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34" name="Conector reto 33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INTRODUTION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68605" y="2544328"/>
            <a:ext cx="8447810" cy="491174"/>
          </a:xfrm>
          <a:prstGeom prst="rect">
            <a:avLst/>
          </a:prstGeom>
          <a:solidFill>
            <a:srgbClr val="CCFF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Tends </a:t>
            </a:r>
            <a:r>
              <a:rPr lang="en-US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 compromise the initial establishment of the seedling stand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o explicativo em seta para a esquerda e para a direita 51"/>
          <p:cNvSpPr/>
          <p:nvPr/>
        </p:nvSpPr>
        <p:spPr>
          <a:xfrm>
            <a:off x="2889324" y="931387"/>
            <a:ext cx="2834594" cy="779774"/>
          </a:xfrm>
          <a:prstGeom prst="leftRightArrowCallout">
            <a:avLst>
              <a:gd name="adj1" fmla="val 22564"/>
              <a:gd name="adj2" fmla="val 28653"/>
              <a:gd name="adj3" fmla="val 32308"/>
              <a:gd name="adj4" fmla="val 5386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OSMOTIC STRESS</a:t>
            </a:r>
            <a:endParaRPr lang="pt-BR" sz="2000" b="1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90240" y="1110230"/>
            <a:ext cx="206259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11111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Water </a:t>
            </a:r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limitation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have direita 58"/>
          <p:cNvSpPr/>
          <p:nvPr/>
        </p:nvSpPr>
        <p:spPr>
          <a:xfrm rot="5400000">
            <a:off x="4403250" y="-2330025"/>
            <a:ext cx="376012" cy="8602033"/>
          </a:xfrm>
          <a:prstGeom prst="rightBrace">
            <a:avLst>
              <a:gd name="adj1" fmla="val 70036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6260405" y="1116398"/>
            <a:ext cx="263186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11111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Speed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52815" y="4369933"/>
            <a:ext cx="1113323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Water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de seta reta 16"/>
          <p:cNvCxnSpPr/>
          <p:nvPr/>
        </p:nvCxnSpPr>
        <p:spPr>
          <a:xfrm flipV="1">
            <a:off x="1383845" y="3924746"/>
            <a:ext cx="1288899" cy="707887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18"/>
          <p:cNvCxnSpPr/>
          <p:nvPr/>
        </p:nvCxnSpPr>
        <p:spPr>
          <a:xfrm flipV="1">
            <a:off x="1383845" y="4632631"/>
            <a:ext cx="2611425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18"/>
          <p:cNvCxnSpPr/>
          <p:nvPr/>
        </p:nvCxnSpPr>
        <p:spPr>
          <a:xfrm>
            <a:off x="1383845" y="4632631"/>
            <a:ext cx="2611425" cy="96295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689557" y="3724691"/>
            <a:ext cx="411202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The </a:t>
            </a:r>
            <a:r>
              <a:rPr lang="en-US" sz="20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starting factor for germination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995270" y="4383214"/>
            <a:ext cx="38247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Involved </a:t>
            </a:r>
            <a:r>
              <a:rPr lang="en-US" sz="20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in all other stages of germination metabolism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995270" y="5352296"/>
            <a:ext cx="382478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kern="50" dirty="0"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Shortage of water right after sowing can compromise the entire germination process</a:t>
            </a:r>
            <a:endParaRPr lang="pt-BR" sz="2000" dirty="0">
              <a:latin typeface="Palatino Linotype" panose="0204050205050503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-25376" y="6565841"/>
            <a:ext cx="4204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>
                <a:latin typeface="Palatino Linotype" panose="02040502050505030304" pitchFamily="18" charset="0"/>
              </a:rPr>
              <a:t>MOŻDŻEŃ et al., </a:t>
            </a:r>
            <a:r>
              <a:rPr lang="en-US" sz="1200" smtClean="0">
                <a:latin typeface="Palatino Linotype" panose="02040502050505030304" pitchFamily="18" charset="0"/>
              </a:rPr>
              <a:t>2015; </a:t>
            </a:r>
            <a:r>
              <a:rPr lang="pt-BR" sz="1200" kern="50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OLIVEIRA</a:t>
            </a:r>
            <a:r>
              <a:rPr lang="pt-BR" sz="12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GOMES FILHO, 2010)</a:t>
            </a:r>
            <a:endParaRPr lang="pt-BR" sz="1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34" name="Conector reto 33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INTRODUTION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87377" y="859009"/>
            <a:ext cx="3271925" cy="400110"/>
          </a:xfrm>
          <a:prstGeom prst="rect">
            <a:avLst/>
          </a:prstGeom>
          <a:solidFill>
            <a:srgbClr val="CCFF66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01005" y="1447798"/>
            <a:ext cx="409186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Vigor </a:t>
            </a: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 low humidity conditions</a:t>
            </a:r>
            <a:endParaRPr lang="pt-BR" sz="20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ave esquerda 36"/>
          <p:cNvSpPr/>
          <p:nvPr/>
        </p:nvSpPr>
        <p:spPr>
          <a:xfrm>
            <a:off x="2903668" y="842321"/>
            <a:ext cx="609690" cy="1019341"/>
          </a:xfrm>
          <a:prstGeom prst="leftBrace">
            <a:avLst>
              <a:gd name="adj1" fmla="val 71683"/>
              <a:gd name="adj2" fmla="val 49118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72030" y="2361114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Studies related to the tolerance of different cultivars of cowpea to abiotic stresses at these developmental stages are still scarce in the </a:t>
            </a:r>
            <a:r>
              <a:rPr lang="en-US" sz="20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literature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: Cantos Arredondados 1">
            <a:extLst>
              <a:ext uri="{FF2B5EF4-FFF2-40B4-BE49-F238E27FC236}">
                <a16:creationId xmlns:a16="http://schemas.microsoft.com/office/drawing/2014/main" id="{F9642784-41C4-4FE0-B6F8-03B396E1261A}"/>
              </a:ext>
            </a:extLst>
          </p:cNvPr>
          <p:cNvSpPr/>
          <p:nvPr/>
        </p:nvSpPr>
        <p:spPr>
          <a:xfrm>
            <a:off x="280503" y="918553"/>
            <a:ext cx="2449146" cy="801211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Studies</a:t>
            </a:r>
            <a:r>
              <a:rPr lang="pt-BR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with</a:t>
            </a:r>
            <a:r>
              <a:rPr lang="pt-BR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seeds</a:t>
            </a:r>
            <a:endParaRPr lang="pt-BR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: Cantos Arredondados 2">
            <a:extLst>
              <a:ext uri="{FF2B5EF4-FFF2-40B4-BE49-F238E27FC236}">
                <a16:creationId xmlns:a16="http://schemas.microsoft.com/office/drawing/2014/main" id="{03206DB3-43B2-46F3-B7F2-03B8945A86DC}"/>
              </a:ext>
            </a:extLst>
          </p:cNvPr>
          <p:cNvSpPr/>
          <p:nvPr/>
        </p:nvSpPr>
        <p:spPr>
          <a:xfrm>
            <a:off x="3687377" y="4018127"/>
            <a:ext cx="1973733" cy="6794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Multivariate</a:t>
            </a:r>
            <a:r>
              <a:rPr lang="pt-BR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analysis</a:t>
            </a:r>
            <a:endParaRPr lang="pt-BR" sz="2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eta: Curva para Baixo 3">
            <a:extLst>
              <a:ext uri="{FF2B5EF4-FFF2-40B4-BE49-F238E27FC236}">
                <a16:creationId xmlns:a16="http://schemas.microsoft.com/office/drawing/2014/main" id="{E571AF6F-8A7B-4D33-9535-E7A7B552C70D}"/>
              </a:ext>
            </a:extLst>
          </p:cNvPr>
          <p:cNvSpPr/>
          <p:nvPr/>
        </p:nvSpPr>
        <p:spPr>
          <a:xfrm>
            <a:off x="4613148" y="3254961"/>
            <a:ext cx="1944216" cy="557952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71F70F9-58DB-4210-B0D6-BE7EC48F1679}"/>
              </a:ext>
            </a:extLst>
          </p:cNvPr>
          <p:cNvSpPr/>
          <p:nvPr/>
        </p:nvSpPr>
        <p:spPr>
          <a:xfrm>
            <a:off x="6058103" y="3665438"/>
            <a:ext cx="2905200" cy="1378800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Simultaneous </a:t>
            </a: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evaluation of several variables</a:t>
            </a:r>
            <a:endParaRPr lang="pt-BR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eta: Curva para Baixo 5">
            <a:extLst>
              <a:ext uri="{FF2B5EF4-FFF2-40B4-BE49-F238E27FC236}">
                <a16:creationId xmlns:a16="http://schemas.microsoft.com/office/drawing/2014/main" id="{CCEB37F0-40B3-4437-B5CA-AB50196B251D}"/>
              </a:ext>
            </a:extLst>
          </p:cNvPr>
          <p:cNvSpPr/>
          <p:nvPr/>
        </p:nvSpPr>
        <p:spPr>
          <a:xfrm rot="10800000">
            <a:off x="2705550" y="4969143"/>
            <a:ext cx="1753384" cy="557952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68F86FC-3D04-4179-9F23-AF4486E44D6B}"/>
              </a:ext>
            </a:extLst>
          </p:cNvPr>
          <p:cNvSpPr/>
          <p:nvPr/>
        </p:nvSpPr>
        <p:spPr>
          <a:xfrm>
            <a:off x="386476" y="3665438"/>
            <a:ext cx="2903908" cy="1377467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Interpretation </a:t>
            </a: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of certain studied phenomena </a:t>
            </a:r>
            <a:endParaRPr lang="pt-BR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A81A574-60C2-47A5-AAE2-28464C13CBF4}"/>
              </a:ext>
            </a:extLst>
          </p:cNvPr>
          <p:cNvSpPr txBox="1"/>
          <p:nvPr/>
        </p:nvSpPr>
        <p:spPr>
          <a:xfrm>
            <a:off x="379652" y="5715000"/>
            <a:ext cx="6993717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Carrying out studies to evaluate the performance of cultivars during germination and initial seedling growth.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 Most Important ELearning Requirement - LearnD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30" y="2092061"/>
            <a:ext cx="1933023" cy="13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tângulo 32"/>
          <p:cNvSpPr/>
          <p:nvPr/>
        </p:nvSpPr>
        <p:spPr>
          <a:xfrm>
            <a:off x="-73075" y="6609931"/>
            <a:ext cx="7760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(COLMAN et al., 2014; </a:t>
            </a:r>
            <a:r>
              <a:rPr lang="it-IT" sz="12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VICINI et al., 2018; MANLY; ALBERTO, 2019</a:t>
            </a:r>
            <a:r>
              <a:rPr lang="pt-BR" sz="12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)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34" name="Conector reto 33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INTRODUTION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92578" y="3167373"/>
            <a:ext cx="8296580" cy="147732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objective of this work was to </a:t>
            </a:r>
            <a:r>
              <a:rPr lang="en-US" sz="2000" b="1" dirty="0">
                <a:solidFill>
                  <a:srgbClr val="0D0DD7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characterize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through multivariate data analysis, the </a:t>
            </a:r>
            <a:r>
              <a:rPr lang="en-US" sz="2000" b="1" dirty="0" smtClean="0">
                <a:solidFill>
                  <a:srgbClr val="0D0DD7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behavior</a:t>
            </a:r>
            <a:r>
              <a:rPr lang="en-US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of different cowpea bean cultivars to </a:t>
            </a:r>
            <a:r>
              <a:rPr lang="en-US" sz="2000" b="1" dirty="0" smtClean="0">
                <a:solidFill>
                  <a:srgbClr val="0D0DD7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osmotic stress</a:t>
            </a:r>
            <a:r>
              <a:rPr lang="en-US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000" b="1" dirty="0">
                <a:solidFill>
                  <a:srgbClr val="0D0DD7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solidFill>
                  <a:srgbClr val="0D0DD7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vigor</a:t>
            </a:r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variables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Resultado de imagem para obje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8" y="5272656"/>
            <a:ext cx="1809222" cy="14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vem 3"/>
          <p:cNvSpPr/>
          <p:nvPr/>
        </p:nvSpPr>
        <p:spPr>
          <a:xfrm>
            <a:off x="2582641" y="1166018"/>
            <a:ext cx="3925386" cy="138186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51155" y="1580812"/>
            <a:ext cx="2388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OBJECTIVE</a:t>
            </a:r>
            <a:endParaRPr lang="pt-BR" sz="2800" b="1"/>
          </a:p>
        </p:txBody>
      </p:sp>
    </p:spTree>
    <p:extLst>
      <p:ext uri="{BB962C8B-B14F-4D97-AF65-F5344CB8AC3E}">
        <p14:creationId xmlns:p14="http://schemas.microsoft.com/office/powerpoint/2010/main" val="30413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441569" y="176198"/>
            <a:ext cx="10058400" cy="754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MATERIAL AND METHODS</a:t>
            </a:r>
            <a:endParaRPr lang="pt-BR" sz="4000" b="1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11631" y="833936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344877" y="1488245"/>
            <a:ext cx="338208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22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Seed</a:t>
            </a:r>
            <a:r>
              <a:rPr lang="pt-BR" sz="22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Analysis</a:t>
            </a:r>
            <a:r>
              <a:rPr lang="pt-BR" sz="22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Laboratory</a:t>
            </a:r>
            <a:endParaRPr lang="pt-BR" sz="2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444" y="1488246"/>
            <a:ext cx="9220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Place</a:t>
            </a:r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44418" y="1908758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(Federal </a:t>
            </a:r>
            <a:r>
              <a:rPr lang="pt-BR" sz="1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University</a:t>
            </a:r>
            <a:r>
              <a:rPr lang="pt-BR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of</a:t>
            </a:r>
            <a:r>
              <a:rPr lang="pt-BR" sz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Ceara)</a:t>
            </a:r>
            <a:endParaRPr lang="pt-BR" sz="1200" dirty="0">
              <a:latin typeface="Palatino Linotype" panose="0204050205050503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333094" y="1924380"/>
            <a:ext cx="900000" cy="6154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2431" y="3010672"/>
            <a:ext cx="20665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Plant</a:t>
            </a:r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material: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342630" y="3439808"/>
            <a:ext cx="1944000" cy="61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376185" y="3025488"/>
            <a:ext cx="2044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kern="50" dirty="0" err="1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Cowpea</a:t>
            </a:r>
            <a:r>
              <a:rPr lang="pt-BR" sz="2200" kern="50" dirty="0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2200" kern="50" dirty="0" err="1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seeds</a:t>
            </a:r>
            <a:r>
              <a:rPr lang="pt-BR" sz="2200" kern="50" dirty="0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endParaRPr lang="pt-BR" sz="2200" dirty="0">
              <a:latin typeface="Palatino Linotype" panose="02040502050505030304" pitchFamily="18" charset="0"/>
            </a:endParaRPr>
          </a:p>
        </p:txBody>
      </p:sp>
      <p:sp>
        <p:nvSpPr>
          <p:cNvPr id="15" name="Seta para a direita 82"/>
          <p:cNvSpPr/>
          <p:nvPr/>
        </p:nvSpPr>
        <p:spPr>
          <a:xfrm>
            <a:off x="4403206" y="3176167"/>
            <a:ext cx="454436" cy="200944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32431" y="4126387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Experimental design: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452" y="4539807"/>
            <a:ext cx="2736000" cy="606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945169" y="2432834"/>
            <a:ext cx="4094018" cy="190129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BRS-Pujante, BRS-Guariba, BRS-Potengi, BR 17-Gurgueia, BRS-Tumucumaque, BRS-Pajeú, BRS-Rouxinol, BRS-</a:t>
            </a:r>
            <a:r>
              <a:rPr lang="pt-BR" sz="1600" kern="50" dirty="0" err="1">
                <a:latin typeface="Palatino Linotype" panose="02040502050505030304" pitchFamily="18" charset="0"/>
                <a:ea typeface="SimSun" panose="02010600030101010101" pitchFamily="2" charset="-122"/>
              </a:rPr>
              <a:t>Novaera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, BRS-Xiquexique, BRS-Milênio, BRS-Acauã, Patativa, BRS 3-Tracuateua e BRS-</a:t>
            </a:r>
            <a:r>
              <a:rPr lang="pt-BR" sz="1600" kern="50" dirty="0" err="1">
                <a:latin typeface="Palatino Linotype" panose="02040502050505030304" pitchFamily="18" charset="0"/>
                <a:ea typeface="SimSun" panose="02010600030101010101" pitchFamily="2" charset="-122"/>
              </a:rPr>
              <a:t>Aracê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25761" y="5004167"/>
            <a:ext cx="7575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Completely</a:t>
            </a:r>
            <a:r>
              <a:rPr lang="pt-BR" sz="2200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2200" kern="50" dirty="0" err="1">
                <a:solidFill>
                  <a:srgbClr val="00000A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randomized</a:t>
            </a:r>
            <a:r>
              <a:rPr lang="pt-BR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in a 14 x 4 </a:t>
            </a:r>
            <a:r>
              <a:rPr lang="pt-BR" sz="2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factorial</a:t>
            </a:r>
            <a:r>
              <a:rPr lang="pt-BR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arrangement</a:t>
            </a:r>
            <a:r>
              <a:rPr lang="pt-BR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with</a:t>
            </a:r>
            <a:r>
              <a:rPr lang="pt-BR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four </a:t>
            </a:r>
            <a:r>
              <a:rPr lang="pt-BR" sz="2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replications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de seta reta 16"/>
          <p:cNvCxnSpPr/>
          <p:nvPr/>
        </p:nvCxnSpPr>
        <p:spPr>
          <a:xfrm flipV="1">
            <a:off x="4422530" y="4484803"/>
            <a:ext cx="608854" cy="50364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16"/>
          <p:cNvCxnSpPr/>
          <p:nvPr/>
        </p:nvCxnSpPr>
        <p:spPr>
          <a:xfrm>
            <a:off x="4630424" y="5409024"/>
            <a:ext cx="0" cy="540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021715" y="6084003"/>
            <a:ext cx="2926634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kern="50" dirty="0" err="1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Levels</a:t>
            </a:r>
            <a:r>
              <a:rPr lang="pt-BR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kern="50" dirty="0" err="1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pt-BR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kern="50" dirty="0" err="1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osmotic</a:t>
            </a:r>
            <a:r>
              <a:rPr lang="pt-BR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kern="50" dirty="0" err="1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potential</a:t>
            </a:r>
            <a:endParaRPr lang="pt-BR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eta para a direita 88"/>
          <p:cNvSpPr/>
          <p:nvPr/>
        </p:nvSpPr>
        <p:spPr>
          <a:xfrm rot="10800000">
            <a:off x="3378765" y="6152232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27959" y="6127950"/>
            <a:ext cx="2489784" cy="338554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pt-BR" sz="1600" b="1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pt-BR" sz="1600" b="1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-0,1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pt-BR" sz="1600" b="1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-0,2 </a:t>
            </a:r>
            <a:r>
              <a:rPr lang="pt-BR" sz="1600" kern="50" dirty="0" err="1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1600" b="1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-0,4MPa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pt-BR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15C3-7EE5-4573-BC85-0519178E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847420" y="473718"/>
            <a:ext cx="835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793673" y="41565"/>
            <a:ext cx="43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MATERIAL AND METHODS</a:t>
            </a:r>
            <a:endParaRPr lang="pt-BR" sz="20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23678" y="1938850"/>
            <a:ext cx="2903076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Seed</a:t>
            </a:r>
            <a:r>
              <a:rPr lang="pt-BR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selection</a:t>
            </a:r>
            <a:endParaRPr lang="pt-BR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762434" y="2345173"/>
            <a:ext cx="3225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Uniform </a:t>
            </a:r>
            <a:r>
              <a:rPr lang="en-US" sz="14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seeds with intact integument </a:t>
            </a:r>
            <a:endParaRPr lang="pt-BR" sz="1400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eta para a direita 26"/>
          <p:cNvSpPr/>
          <p:nvPr/>
        </p:nvSpPr>
        <p:spPr>
          <a:xfrm rot="5400000">
            <a:off x="4092577" y="2859444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516206" y="3393613"/>
            <a:ext cx="1814920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Blotting</a:t>
            </a:r>
            <a:r>
              <a:rPr lang="pt-BR" sz="2000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kern="50" dirty="0" err="1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paper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cxnSp>
        <p:nvCxnSpPr>
          <p:cNvPr id="32" name="Conector de seta reta 16"/>
          <p:cNvCxnSpPr/>
          <p:nvPr/>
        </p:nvCxnSpPr>
        <p:spPr>
          <a:xfrm flipH="1" flipV="1">
            <a:off x="2696151" y="3593667"/>
            <a:ext cx="576000" cy="112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16"/>
          <p:cNvCxnSpPr/>
          <p:nvPr/>
        </p:nvCxnSpPr>
        <p:spPr>
          <a:xfrm>
            <a:off x="5483334" y="3593667"/>
            <a:ext cx="57600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754767" y="3424390"/>
            <a:ext cx="1575368" cy="33855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pt-BR" sz="1600" kern="50" dirty="0" err="1" smtClean="0">
                <a:latin typeface="Palatino Linotype" panose="02040502050505030304" pitchFamily="18" charset="0"/>
                <a:ea typeface="SimSun" panose="02010600030101010101" pitchFamily="2" charset="-122"/>
              </a:rPr>
              <a:t>Distilled</a:t>
            </a:r>
            <a:r>
              <a:rPr lang="pt-BR" sz="1600" kern="50" dirty="0" smtClean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r>
              <a:rPr lang="pt-BR" sz="1600" kern="50" dirty="0" err="1">
                <a:latin typeface="Palatino Linotype" panose="02040502050505030304" pitchFamily="18" charset="0"/>
                <a:ea typeface="SimSun" panose="02010600030101010101" pitchFamily="2" charset="-122"/>
              </a:rPr>
              <a:t>water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425350" y="3424390"/>
            <a:ext cx="1895071" cy="33855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PEG 6000 </a:t>
            </a:r>
            <a:r>
              <a:rPr lang="pt-BR" sz="1600" kern="50" dirty="0" err="1">
                <a:latin typeface="Palatino Linotype" panose="02040502050505030304" pitchFamily="18" charset="0"/>
                <a:ea typeface="SimSun" panose="02010600030101010101" pitchFamily="2" charset="-122"/>
              </a:rPr>
              <a:t>solution</a:t>
            </a:r>
            <a:r>
              <a:rPr lang="pt-BR" sz="16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 </a:t>
            </a:r>
            <a:endParaRPr lang="pt-BR" sz="1600" dirty="0">
              <a:latin typeface="Palatino Linotype" panose="02040502050505030304" pitchFamily="18" charset="0"/>
            </a:endParaRPr>
          </a:p>
        </p:txBody>
      </p:sp>
      <p:sp>
        <p:nvSpPr>
          <p:cNvPr id="36" name="Seta para a direita 45"/>
          <p:cNvSpPr/>
          <p:nvPr/>
        </p:nvSpPr>
        <p:spPr>
          <a:xfrm rot="5400000">
            <a:off x="4092577" y="4155588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9231" y="3738584"/>
            <a:ext cx="314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times the weight of the dry paper </a:t>
            </a:r>
            <a:endParaRPr lang="pt-BR" sz="1400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914808" y="3738583"/>
            <a:ext cx="314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times the weight of the dry paper </a:t>
            </a:r>
            <a:endParaRPr lang="pt-BR" sz="1400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6567586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kern="50" dirty="0">
                <a:latin typeface="Palatino Linotype" panose="02040502050505030304" pitchFamily="18" charset="0"/>
                <a:ea typeface="SimSun" panose="02010600030101010101" pitchFamily="2" charset="-122"/>
              </a:rPr>
              <a:t>(BRASIL, 2009)</a:t>
            </a:r>
            <a:endParaRPr lang="pt-BR" sz="1400" dirty="0">
              <a:latin typeface="Palatino Linotype" panose="02040502050505030304" pitchFamily="18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279501" y="4745888"/>
            <a:ext cx="4288353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b="1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200</a:t>
            </a:r>
            <a:r>
              <a:rPr lang="pt-BR" sz="2000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kern="50" dirty="0" err="1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seeds</a:t>
            </a:r>
            <a:r>
              <a:rPr lang="pt-BR" sz="2000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pt-BR" sz="2000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→ </a:t>
            </a:r>
            <a:r>
              <a:rPr lang="en-US" sz="2000" b="1" kern="50" dirty="0" smtClean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4 </a:t>
            </a:r>
            <a:r>
              <a:rPr lang="en-US" sz="2000" b="1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replicates of 50 seeds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sp>
        <p:nvSpPr>
          <p:cNvPr id="41" name="Seta para a direita 49"/>
          <p:cNvSpPr/>
          <p:nvPr/>
        </p:nvSpPr>
        <p:spPr>
          <a:xfrm rot="5400000">
            <a:off x="4092577" y="5507863"/>
            <a:ext cx="454436" cy="289990"/>
          </a:xfrm>
          <a:prstGeom prst="rightArrow">
            <a:avLst/>
          </a:prstGeom>
          <a:solidFill>
            <a:srgbClr val="AFE1FF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2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597962" y="6097039"/>
            <a:ext cx="1651413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kern="50" dirty="0">
                <a:solidFill>
                  <a:srgbClr val="00000A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BOD → 25°C</a:t>
            </a:r>
            <a:endParaRPr lang="pt-BR" sz="2000" dirty="0">
              <a:latin typeface="Palatino Linotype" panose="02040502050505030304" pitchFamily="18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6951" r="1964" b="26899"/>
          <a:stretch/>
        </p:blipFill>
        <p:spPr>
          <a:xfrm>
            <a:off x="465306" y="2144807"/>
            <a:ext cx="2040574" cy="1212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Imagem 43"/>
          <p:cNvPicPr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0101" r="9838" b="27950"/>
          <a:stretch/>
        </p:blipFill>
        <p:spPr>
          <a:xfrm>
            <a:off x="6352285" y="2164357"/>
            <a:ext cx="2041200" cy="12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Retângulo 44"/>
          <p:cNvSpPr/>
          <p:nvPr/>
        </p:nvSpPr>
        <p:spPr>
          <a:xfrm>
            <a:off x="550590" y="737908"/>
            <a:ext cx="2374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Germination</a:t>
            </a:r>
            <a:r>
              <a:rPr lang="pt-BR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test</a:t>
            </a:r>
            <a:endParaRPr lang="pt-BR" sz="22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 flipV="1">
            <a:off x="574095" y="1160187"/>
            <a:ext cx="2340000" cy="6154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1229</Words>
  <Application>Microsoft Office PowerPoint</Application>
  <PresentationFormat>Apresentação na tela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Mangal</vt:lpstr>
      <vt:lpstr>Palatino Linotype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Letícia Bessa</cp:lastModifiedBy>
  <cp:revision>126</cp:revision>
  <dcterms:created xsi:type="dcterms:W3CDTF">2017-05-27T02:37:01Z</dcterms:created>
  <dcterms:modified xsi:type="dcterms:W3CDTF">2021-11-15T00:28:39Z</dcterms:modified>
</cp:coreProperties>
</file>