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8" r:id="rId3"/>
    <p:sldId id="265" r:id="rId4"/>
    <p:sldId id="264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400"/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D8555-9412-4655-A615-5CC6A54D16A5}" type="doc">
      <dgm:prSet loTypeId="urn:microsoft.com/office/officeart/2005/8/layout/hProcess3" loCatId="process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pt-PT"/>
        </a:p>
      </dgm:t>
    </dgm:pt>
    <dgm:pt modelId="{B8D5C422-AF9F-4D66-B563-2D4178ED6163}">
      <dgm:prSet phldrT="[Texto]"/>
      <dgm:spPr/>
      <dgm:t>
        <a:bodyPr/>
        <a:lstStyle/>
        <a:p>
          <a:r>
            <a:rPr lang="pt-PT" dirty="0">
              <a:latin typeface="Palatino Linotype" panose="02040502050505030304" pitchFamily="18" charset="0"/>
            </a:rPr>
            <a:t>Food sector </a:t>
          </a:r>
          <a:r>
            <a:rPr lang="pt-PT" dirty="0" err="1">
              <a:latin typeface="Palatino Linotype" panose="02040502050505030304" pitchFamily="18" charset="0"/>
            </a:rPr>
            <a:t>challenges</a:t>
          </a:r>
          <a:endParaRPr lang="pt-PT" dirty="0">
            <a:latin typeface="Palatino Linotype" panose="02040502050505030304" pitchFamily="18" charset="0"/>
          </a:endParaRPr>
        </a:p>
      </dgm:t>
    </dgm:pt>
    <dgm:pt modelId="{50BE74BA-2EEC-44EA-AE1F-B8C805406BC3}" type="parTrans" cxnId="{9E828874-A35C-4AB6-9CF9-956BEAD18935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41D135FC-721E-4B6E-8FDE-8E81543EC623}" type="sibTrans" cxnId="{9E828874-A35C-4AB6-9CF9-956BEAD18935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381CDE7E-536B-4435-9CE3-E71BF48EFC79}">
      <dgm:prSet phldrT="[Texto]" custT="1"/>
      <dgm:spPr/>
      <dgm:t>
        <a:bodyPr/>
        <a:lstStyle/>
        <a:p>
          <a:r>
            <a:rPr lang="pt-PT" sz="1400" dirty="0">
              <a:latin typeface="Palatino Linotype" panose="02040502050505030304" pitchFamily="18" charset="0"/>
            </a:rPr>
            <a:t> </a:t>
          </a:r>
          <a:r>
            <a:rPr lang="pt-PT" sz="1400" dirty="0" err="1">
              <a:latin typeface="Palatino Linotype" panose="02040502050505030304" pitchFamily="18" charset="0"/>
            </a:rPr>
            <a:t>Population</a:t>
          </a:r>
          <a:r>
            <a:rPr lang="pt-PT" sz="1400" dirty="0">
              <a:latin typeface="Palatino Linotype" panose="02040502050505030304" pitchFamily="18" charset="0"/>
            </a:rPr>
            <a:t> </a:t>
          </a:r>
          <a:r>
            <a:rPr lang="pt-PT" sz="1400" dirty="0" err="1">
              <a:latin typeface="Palatino Linotype" panose="02040502050505030304" pitchFamily="18" charset="0"/>
            </a:rPr>
            <a:t>increase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BAC8E8ED-4FC5-4012-B498-5F13123321C3}" type="parTrans" cxnId="{3D270A1F-78E7-4558-94B7-F41FFC5EE735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160C2763-FEB2-4008-895C-CEC1A77AC59A}" type="sibTrans" cxnId="{3D270A1F-78E7-4558-94B7-F41FFC5EE735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BECC54E2-3215-4971-AD0A-D46241D63526}">
      <dgm:prSet phldrT="[Texto]" custT="1"/>
      <dgm:spPr/>
      <dgm:t>
        <a:bodyPr/>
        <a:lstStyle/>
        <a:p>
          <a:r>
            <a:rPr lang="pt-PT" sz="1400" dirty="0">
              <a:latin typeface="Palatino Linotype" panose="02040502050505030304" pitchFamily="18" charset="0"/>
            </a:rPr>
            <a:t> </a:t>
          </a:r>
          <a:r>
            <a:rPr lang="pt-PT" sz="1400" dirty="0" err="1">
              <a:latin typeface="Palatino Linotype" panose="02040502050505030304" pitchFamily="18" charset="0"/>
            </a:rPr>
            <a:t>Quantity</a:t>
          </a:r>
          <a:r>
            <a:rPr lang="pt-PT" sz="1400" dirty="0">
              <a:latin typeface="Palatino Linotype" panose="02040502050505030304" pitchFamily="18" charset="0"/>
            </a:rPr>
            <a:t> </a:t>
          </a:r>
          <a:r>
            <a:rPr lang="pt-PT" sz="1400" dirty="0" err="1">
              <a:latin typeface="Palatino Linotype" panose="02040502050505030304" pitchFamily="18" charset="0"/>
            </a:rPr>
            <a:t>and</a:t>
          </a:r>
          <a:r>
            <a:rPr lang="pt-PT" sz="1400" dirty="0">
              <a:latin typeface="Palatino Linotype" panose="02040502050505030304" pitchFamily="18" charset="0"/>
            </a:rPr>
            <a:t> </a:t>
          </a:r>
          <a:r>
            <a:rPr lang="pt-PT" sz="1400" dirty="0" err="1">
              <a:latin typeface="Palatino Linotype" panose="02040502050505030304" pitchFamily="18" charset="0"/>
            </a:rPr>
            <a:t>quality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D09EDA2F-D2B7-4CCB-8F58-8237E5A30F07}" type="parTrans" cxnId="{B257FA80-9203-4854-8332-0030A3667D2D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2EE69D68-D78A-4431-897D-830876EBD18A}" type="sibTrans" cxnId="{B257FA80-9203-4854-8332-0030A3667D2D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5628394C-9E10-4D29-90BA-6CE49BD7042B}">
      <dgm:prSet phldrT="[Texto]"/>
      <dgm:spPr/>
      <dgm:t>
        <a:bodyPr/>
        <a:lstStyle/>
        <a:p>
          <a:r>
            <a:rPr lang="pt-PT" dirty="0" err="1">
              <a:latin typeface="Palatino Linotype" panose="02040502050505030304" pitchFamily="18" charset="0"/>
            </a:rPr>
            <a:t>Biofortification</a:t>
          </a:r>
          <a:r>
            <a:rPr lang="pt-PT" dirty="0">
              <a:latin typeface="Palatino Linotype" panose="02040502050505030304" pitchFamily="18" charset="0"/>
            </a:rPr>
            <a:t> </a:t>
          </a:r>
          <a:r>
            <a:rPr lang="pt-PT" dirty="0" err="1">
              <a:latin typeface="Palatino Linotype" panose="02040502050505030304" pitchFamily="18" charset="0"/>
            </a:rPr>
            <a:t>workflow</a:t>
          </a:r>
          <a:endParaRPr lang="pt-PT" dirty="0">
            <a:latin typeface="Palatino Linotype" panose="02040502050505030304" pitchFamily="18" charset="0"/>
          </a:endParaRPr>
        </a:p>
      </dgm:t>
    </dgm:pt>
    <dgm:pt modelId="{5D5C6938-1FF3-41F6-98D1-80268DFB27F1}" type="parTrans" cxnId="{AF37B9C9-CEEB-420D-B624-8F800A34EC60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3047AA77-FE02-4036-9E2E-894DEA58FE46}" type="sibTrans" cxnId="{AF37B9C9-CEEB-420D-B624-8F800A34EC60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894C2F66-BD77-4873-84CC-34A3C914D0C4}">
      <dgm:prSet phldrT="[Texto]" custT="1"/>
      <dgm:spPr/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 2 sprays: CaCl</a:t>
          </a:r>
          <a:r>
            <a:rPr lang="en-US" sz="14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dirty="0">
              <a:latin typeface="Palatino Linotype" panose="02040502050505030304" pitchFamily="18" charset="0"/>
            </a:rPr>
            <a:t> (0.4 to 1.6 kg.ha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r>
            <a:rPr lang="en-US" sz="1400" dirty="0">
              <a:latin typeface="Palatino Linotype" panose="02040502050505030304" pitchFamily="18" charset="0"/>
            </a:rPr>
            <a:t>) or Ca(NO</a:t>
          </a:r>
          <a:r>
            <a:rPr lang="en-US" sz="14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3</a:t>
          </a:r>
          <a:r>
            <a:rPr lang="en-US" sz="1400" dirty="0">
              <a:latin typeface="Palatino Linotype" panose="02040502050505030304" pitchFamily="18" charset="0"/>
            </a:rPr>
            <a:t>)</a:t>
          </a:r>
          <a:r>
            <a:rPr lang="en-US" sz="14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dirty="0">
              <a:latin typeface="Palatino Linotype" panose="02040502050505030304" pitchFamily="18" charset="0"/>
            </a:rPr>
            <a:t> (0.1 to 0.6 kg.ha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r>
            <a:rPr lang="en-US" sz="1400" dirty="0">
              <a:latin typeface="Palatino Linotype" panose="02040502050505030304" pitchFamily="18" charset="0"/>
            </a:rPr>
            <a:t>)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0A0619AC-094F-4F8B-9BAA-0A69B3776302}" type="parTrans" cxnId="{AABD5980-6BDC-46A4-BDF4-F004FB651552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246162B2-9640-4362-93A6-195BB1805314}" type="sibTrans" cxnId="{AABD5980-6BDC-46A4-BDF4-F004FB651552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F7131CD3-086F-4180-97EA-259987F8C3B5}">
      <dgm:prSet phldrT="[Texto]"/>
      <dgm:spPr/>
      <dgm:t>
        <a:bodyPr/>
        <a:lstStyle/>
        <a:p>
          <a:r>
            <a:rPr lang="pt-PT" dirty="0" err="1">
              <a:latin typeface="Palatino Linotype" panose="02040502050505030304" pitchFamily="18" charset="0"/>
            </a:rPr>
            <a:t>Analysis</a:t>
          </a:r>
          <a:endParaRPr lang="pt-PT" dirty="0">
            <a:latin typeface="Palatino Linotype" panose="02040502050505030304" pitchFamily="18" charset="0"/>
          </a:endParaRPr>
        </a:p>
      </dgm:t>
    </dgm:pt>
    <dgm:pt modelId="{E0A45EA9-F2BB-4FB9-BDD0-3B255FD4AB6D}" type="parTrans" cxnId="{2816BED8-4F4C-4026-8E7E-800068175E5A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2EDDCE86-A669-4C4B-8E17-2D5500E14F32}" type="sibTrans" cxnId="{2816BED8-4F4C-4026-8E7E-800068175E5A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60E79BEC-5C91-4914-84F5-A76CBA352930}">
      <dgm:prSet phldrT="[Texto]" custT="1"/>
      <dgm:spPr/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 NDVI (UAVs)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9796994E-5688-46FE-BECB-F5A32517FF31}" type="parTrans" cxnId="{58CEA5AA-E53B-4E9F-AA0A-3BDA358BD0C4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1E1F0665-0CD9-460F-A6FF-8E144431D44C}" type="sibTrans" cxnId="{58CEA5AA-E53B-4E9F-AA0A-3BDA358BD0C4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93A002ED-CB3A-42DB-99FE-323E3016D6B0}">
      <dgm:prSet phldrT="[Texto]" custT="1"/>
      <dgm:spPr/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 1 spray: CaCl</a:t>
          </a:r>
          <a:r>
            <a:rPr lang="en-US" sz="14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dirty="0">
              <a:latin typeface="Palatino Linotype" panose="02040502050505030304" pitchFamily="18" charset="0"/>
            </a:rPr>
            <a:t> 4 kg.ha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D9C9BB44-EA0A-42AE-BDB1-1F12F140C688}" type="parTrans" cxnId="{D246E31D-37E0-4E18-ABF6-F065ABBA5E8D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713AC3C1-52D9-4D2A-833B-C39B99D36D12}" type="sibTrans" cxnId="{D246E31D-37E0-4E18-ABF6-F065ABBA5E8D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CE1AA60B-A3A5-48F4-966E-838639D32A31}">
      <dgm:prSet phldrT="[Texto]" custT="1"/>
      <dgm:spPr/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 4 sprays: CaCl</a:t>
          </a:r>
          <a:r>
            <a:rPr lang="en-US" sz="14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dirty="0">
              <a:latin typeface="Palatino Linotype" panose="02040502050505030304" pitchFamily="18" charset="0"/>
            </a:rPr>
            <a:t> 8 kg.ha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81BC8332-0B04-49CC-B036-259C86F82A94}" type="parTrans" cxnId="{F68DA121-4559-49AB-8E79-45E00D8E6C07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39F7CB36-68B5-44F9-A01C-00E5335CD43C}" type="sibTrans" cxnId="{F68DA121-4559-49AB-8E79-45E00D8E6C07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31DBB0A7-1794-4ADA-8799-8AB6B5061326}">
      <dgm:prSet phldrT="[Texto]" custT="1"/>
      <dgm:spPr/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 Leaf gas parameters (portable open-system infrared gas analyzer)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15526334-BCB2-45DE-9616-C2A92B9FBCC3}" type="parTrans" cxnId="{754FAB5E-0CED-4D31-9A20-2370F756D733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BA1B93E2-3DFF-4051-BFB3-277C7E555B16}" type="sibTrans" cxnId="{754FAB5E-0CED-4D31-9A20-2370F756D733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71011F4F-820F-4CD9-81ED-8305CBBE8DF9}">
      <dgm:prSet phldrT="[Texto]" custT="1"/>
      <dgm:spPr/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 Ca content in leaves and fruits (XRF analyzer)</a:t>
          </a:r>
          <a:endParaRPr lang="pt-PT" sz="1400" dirty="0">
            <a:latin typeface="Palatino Linotype" panose="02040502050505030304" pitchFamily="18" charset="0"/>
          </a:endParaRPr>
        </a:p>
      </dgm:t>
    </dgm:pt>
    <dgm:pt modelId="{EF78E163-26A4-417E-A666-56F771FDF995}" type="parTrans" cxnId="{BD79D40D-84AE-4D6B-A77C-B4C19BEC3839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F03854C9-0CBD-423F-9F17-6E32CE9D99C9}" type="sibTrans" cxnId="{BD79D40D-84AE-4D6B-A77C-B4C19BEC3839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7856FA94-35BA-4CE8-B7FD-FCFA282554D1}" type="pres">
      <dgm:prSet presAssocID="{668D8555-9412-4655-A615-5CC6A54D16A5}" presName="Name0" presStyleCnt="0">
        <dgm:presLayoutVars>
          <dgm:dir/>
          <dgm:animLvl val="lvl"/>
          <dgm:resizeHandles val="exact"/>
        </dgm:presLayoutVars>
      </dgm:prSet>
      <dgm:spPr/>
    </dgm:pt>
    <dgm:pt modelId="{F9773C88-B011-469E-8ADE-8F626120F00E}" type="pres">
      <dgm:prSet presAssocID="{668D8555-9412-4655-A615-5CC6A54D16A5}" presName="dummy" presStyleCnt="0"/>
      <dgm:spPr/>
    </dgm:pt>
    <dgm:pt modelId="{7746396D-CC6B-49DB-83F1-0759E423B696}" type="pres">
      <dgm:prSet presAssocID="{668D8555-9412-4655-A615-5CC6A54D16A5}" presName="linH" presStyleCnt="0"/>
      <dgm:spPr/>
    </dgm:pt>
    <dgm:pt modelId="{1BEF41A6-FB48-4661-B270-DDF7EA1C1569}" type="pres">
      <dgm:prSet presAssocID="{668D8555-9412-4655-A615-5CC6A54D16A5}" presName="padding1" presStyleCnt="0"/>
      <dgm:spPr/>
    </dgm:pt>
    <dgm:pt modelId="{66B87597-579D-4ACD-B665-5ED1D1ED9CBD}" type="pres">
      <dgm:prSet presAssocID="{B8D5C422-AF9F-4D66-B563-2D4178ED6163}" presName="linV" presStyleCnt="0"/>
      <dgm:spPr/>
    </dgm:pt>
    <dgm:pt modelId="{6754D8D3-9118-49E5-B8DB-A0CBD1DE9C36}" type="pres">
      <dgm:prSet presAssocID="{B8D5C422-AF9F-4D66-B563-2D4178ED6163}" presName="spVertical1" presStyleCnt="0"/>
      <dgm:spPr/>
    </dgm:pt>
    <dgm:pt modelId="{54B0AF49-4A77-45BD-82C8-B0A4164CE079}" type="pres">
      <dgm:prSet presAssocID="{B8D5C422-AF9F-4D66-B563-2D4178ED6163}" presName="parTx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6B9151C-5068-4119-8127-AD5995100FB2}" type="pres">
      <dgm:prSet presAssocID="{B8D5C422-AF9F-4D66-B563-2D4178ED6163}" presName="spVertical2" presStyleCnt="0"/>
      <dgm:spPr/>
    </dgm:pt>
    <dgm:pt modelId="{CE478C26-A429-4F5C-9326-604679EE7B17}" type="pres">
      <dgm:prSet presAssocID="{B8D5C422-AF9F-4D66-B563-2D4178ED6163}" presName="spVertical3" presStyleCnt="0"/>
      <dgm:spPr/>
    </dgm:pt>
    <dgm:pt modelId="{83538484-FCBA-4AE6-828C-C8CA5655736C}" type="pres">
      <dgm:prSet presAssocID="{B8D5C422-AF9F-4D66-B563-2D4178ED6163}" presName="desTx" presStyleLbl="revTx" presStyleIdx="1" presStyleCnt="6">
        <dgm:presLayoutVars>
          <dgm:bulletEnabled val="1"/>
        </dgm:presLayoutVars>
      </dgm:prSet>
      <dgm:spPr/>
    </dgm:pt>
    <dgm:pt modelId="{0C7B61FB-D7DF-49F3-AEE4-B2B4B6AE03C2}" type="pres">
      <dgm:prSet presAssocID="{41D135FC-721E-4B6E-8FDE-8E81543EC623}" presName="space" presStyleCnt="0"/>
      <dgm:spPr/>
    </dgm:pt>
    <dgm:pt modelId="{1459C1B3-3088-46FE-9B32-AA068A834E78}" type="pres">
      <dgm:prSet presAssocID="{5628394C-9E10-4D29-90BA-6CE49BD7042B}" presName="linV" presStyleCnt="0"/>
      <dgm:spPr/>
    </dgm:pt>
    <dgm:pt modelId="{D65FC221-1931-4297-8E30-2E57DDE13DD3}" type="pres">
      <dgm:prSet presAssocID="{5628394C-9E10-4D29-90BA-6CE49BD7042B}" presName="spVertical1" presStyleCnt="0"/>
      <dgm:spPr/>
    </dgm:pt>
    <dgm:pt modelId="{95D01A44-2245-4C88-B2E2-5A5CC1A7A065}" type="pres">
      <dgm:prSet presAssocID="{5628394C-9E10-4D29-90BA-6CE49BD7042B}" presName="parTx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B95D008-236D-4DD5-BD39-EAADC4D36457}" type="pres">
      <dgm:prSet presAssocID="{5628394C-9E10-4D29-90BA-6CE49BD7042B}" presName="spVertical2" presStyleCnt="0"/>
      <dgm:spPr/>
    </dgm:pt>
    <dgm:pt modelId="{B6501A26-962C-4FDE-9AAA-361B67E4F89B}" type="pres">
      <dgm:prSet presAssocID="{5628394C-9E10-4D29-90BA-6CE49BD7042B}" presName="spVertical3" presStyleCnt="0"/>
      <dgm:spPr/>
    </dgm:pt>
    <dgm:pt modelId="{555857E2-9A7A-40F1-8767-B4DD791345A4}" type="pres">
      <dgm:prSet presAssocID="{5628394C-9E10-4D29-90BA-6CE49BD7042B}" presName="desTx" presStyleLbl="revTx" presStyleIdx="3" presStyleCnt="6" custScaleX="134650">
        <dgm:presLayoutVars>
          <dgm:bulletEnabled val="1"/>
        </dgm:presLayoutVars>
      </dgm:prSet>
      <dgm:spPr/>
    </dgm:pt>
    <dgm:pt modelId="{90DAAAD7-995B-469F-96B8-C235AA59A7A8}" type="pres">
      <dgm:prSet presAssocID="{3047AA77-FE02-4036-9E2E-894DEA58FE46}" presName="space" presStyleCnt="0"/>
      <dgm:spPr/>
    </dgm:pt>
    <dgm:pt modelId="{A074DF3E-1191-471B-9741-EB8C0FF2BA0A}" type="pres">
      <dgm:prSet presAssocID="{F7131CD3-086F-4180-97EA-259987F8C3B5}" presName="linV" presStyleCnt="0"/>
      <dgm:spPr/>
    </dgm:pt>
    <dgm:pt modelId="{2172A2A9-2E0C-4B33-9CD2-1A193B05B610}" type="pres">
      <dgm:prSet presAssocID="{F7131CD3-086F-4180-97EA-259987F8C3B5}" presName="spVertical1" presStyleCnt="0"/>
      <dgm:spPr/>
    </dgm:pt>
    <dgm:pt modelId="{8C104344-5DF8-4AAD-A3E1-13A1638334AA}" type="pres">
      <dgm:prSet presAssocID="{F7131CD3-086F-4180-97EA-259987F8C3B5}" presName="parTx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D6C1DD56-5D23-4917-99FA-1C9670B320FD}" type="pres">
      <dgm:prSet presAssocID="{F7131CD3-086F-4180-97EA-259987F8C3B5}" presName="spVertical2" presStyleCnt="0"/>
      <dgm:spPr/>
    </dgm:pt>
    <dgm:pt modelId="{9D2B6699-422F-4A27-9879-7F73419DEF70}" type="pres">
      <dgm:prSet presAssocID="{F7131CD3-086F-4180-97EA-259987F8C3B5}" presName="spVertical3" presStyleCnt="0"/>
      <dgm:spPr/>
    </dgm:pt>
    <dgm:pt modelId="{49224E6B-7DCF-497B-BFDC-603BA99B47A2}" type="pres">
      <dgm:prSet presAssocID="{F7131CD3-086F-4180-97EA-259987F8C3B5}" presName="desTx" presStyleLbl="revTx" presStyleIdx="5" presStyleCnt="6" custScaleX="116345">
        <dgm:presLayoutVars>
          <dgm:bulletEnabled val="1"/>
        </dgm:presLayoutVars>
      </dgm:prSet>
      <dgm:spPr/>
    </dgm:pt>
    <dgm:pt modelId="{54B095D8-0488-429C-A2DE-80C509C661C6}" type="pres">
      <dgm:prSet presAssocID="{668D8555-9412-4655-A615-5CC6A54D16A5}" presName="padding2" presStyleCnt="0"/>
      <dgm:spPr/>
    </dgm:pt>
    <dgm:pt modelId="{3E835435-A3DF-4F4A-A887-8B9F6A2CDDFF}" type="pres">
      <dgm:prSet presAssocID="{668D8555-9412-4655-A615-5CC6A54D16A5}" presName="negArrow" presStyleCnt="0"/>
      <dgm:spPr/>
    </dgm:pt>
    <dgm:pt modelId="{42F047A1-D473-49FA-AAA7-CCF94FF5133C}" type="pres">
      <dgm:prSet presAssocID="{668D8555-9412-4655-A615-5CC6A54D16A5}" presName="backgroundArrow" presStyleLbl="node1" presStyleIdx="0" presStyleCnt="1"/>
      <dgm:spPr/>
    </dgm:pt>
  </dgm:ptLst>
  <dgm:cxnLst>
    <dgm:cxn modelId="{9597920A-A38A-4219-BE87-41E3EF0BEFA9}" type="presOf" srcId="{BECC54E2-3215-4971-AD0A-D46241D63526}" destId="{83538484-FCBA-4AE6-828C-C8CA5655736C}" srcOrd="0" destOrd="1" presId="urn:microsoft.com/office/officeart/2005/8/layout/hProcess3"/>
    <dgm:cxn modelId="{6C1CFF0A-007D-4E01-B37F-CE58EB658EF5}" type="presOf" srcId="{381CDE7E-536B-4435-9CE3-E71BF48EFC79}" destId="{83538484-FCBA-4AE6-828C-C8CA5655736C}" srcOrd="0" destOrd="0" presId="urn:microsoft.com/office/officeart/2005/8/layout/hProcess3"/>
    <dgm:cxn modelId="{5BA7A00B-B9CA-4499-8950-016BB032FA63}" type="presOf" srcId="{668D8555-9412-4655-A615-5CC6A54D16A5}" destId="{7856FA94-35BA-4CE8-B7FD-FCFA282554D1}" srcOrd="0" destOrd="0" presId="urn:microsoft.com/office/officeart/2005/8/layout/hProcess3"/>
    <dgm:cxn modelId="{BD79D40D-84AE-4D6B-A77C-B4C19BEC3839}" srcId="{F7131CD3-086F-4180-97EA-259987F8C3B5}" destId="{71011F4F-820F-4CD9-81ED-8305CBBE8DF9}" srcOrd="2" destOrd="0" parTransId="{EF78E163-26A4-417E-A666-56F771FDF995}" sibTransId="{F03854C9-0CBD-423F-9F17-6E32CE9D99C9}"/>
    <dgm:cxn modelId="{D246E31D-37E0-4E18-ABF6-F065ABBA5E8D}" srcId="{5628394C-9E10-4D29-90BA-6CE49BD7042B}" destId="{93A002ED-CB3A-42DB-99FE-323E3016D6B0}" srcOrd="1" destOrd="0" parTransId="{D9C9BB44-EA0A-42AE-BDB1-1F12F140C688}" sibTransId="{713AC3C1-52D9-4D2A-833B-C39B99D36D12}"/>
    <dgm:cxn modelId="{3D270A1F-78E7-4558-94B7-F41FFC5EE735}" srcId="{B8D5C422-AF9F-4D66-B563-2D4178ED6163}" destId="{381CDE7E-536B-4435-9CE3-E71BF48EFC79}" srcOrd="0" destOrd="0" parTransId="{BAC8E8ED-4FC5-4012-B498-5F13123321C3}" sibTransId="{160C2763-FEB2-4008-895C-CEC1A77AC59A}"/>
    <dgm:cxn modelId="{F68DA121-4559-49AB-8E79-45E00D8E6C07}" srcId="{5628394C-9E10-4D29-90BA-6CE49BD7042B}" destId="{CE1AA60B-A3A5-48F4-966E-838639D32A31}" srcOrd="2" destOrd="0" parTransId="{81BC8332-0B04-49CC-B036-259C86F82A94}" sibTransId="{39F7CB36-68B5-44F9-A01C-00E5335CD43C}"/>
    <dgm:cxn modelId="{80AFA32B-61A5-4F0E-85C2-1EBB6A2C5F40}" type="presOf" srcId="{B8D5C422-AF9F-4D66-B563-2D4178ED6163}" destId="{54B0AF49-4A77-45BD-82C8-B0A4164CE079}" srcOrd="0" destOrd="0" presId="urn:microsoft.com/office/officeart/2005/8/layout/hProcess3"/>
    <dgm:cxn modelId="{BEDD3433-47D0-4FB6-B4DC-3D8BF9EAB738}" type="presOf" srcId="{894C2F66-BD77-4873-84CC-34A3C914D0C4}" destId="{555857E2-9A7A-40F1-8767-B4DD791345A4}" srcOrd="0" destOrd="0" presId="urn:microsoft.com/office/officeart/2005/8/layout/hProcess3"/>
    <dgm:cxn modelId="{754FAB5E-0CED-4D31-9A20-2370F756D733}" srcId="{F7131CD3-086F-4180-97EA-259987F8C3B5}" destId="{31DBB0A7-1794-4ADA-8799-8AB6B5061326}" srcOrd="1" destOrd="0" parTransId="{15526334-BCB2-45DE-9616-C2A92B9FBCC3}" sibTransId="{BA1B93E2-3DFF-4051-BFB3-277C7E555B16}"/>
    <dgm:cxn modelId="{8F67BF41-B1C6-4BAA-84D8-0CA0F5145D7F}" type="presOf" srcId="{5628394C-9E10-4D29-90BA-6CE49BD7042B}" destId="{95D01A44-2245-4C88-B2E2-5A5CC1A7A065}" srcOrd="0" destOrd="0" presId="urn:microsoft.com/office/officeart/2005/8/layout/hProcess3"/>
    <dgm:cxn modelId="{E248C141-7F35-4C10-9B44-FDDFE32E2737}" type="presOf" srcId="{CE1AA60B-A3A5-48F4-966E-838639D32A31}" destId="{555857E2-9A7A-40F1-8767-B4DD791345A4}" srcOrd="0" destOrd="2" presId="urn:microsoft.com/office/officeart/2005/8/layout/hProcess3"/>
    <dgm:cxn modelId="{01D58265-F58A-4443-8800-E23D444D04A8}" type="presOf" srcId="{71011F4F-820F-4CD9-81ED-8305CBBE8DF9}" destId="{49224E6B-7DCF-497B-BFDC-603BA99B47A2}" srcOrd="0" destOrd="2" presId="urn:microsoft.com/office/officeart/2005/8/layout/hProcess3"/>
    <dgm:cxn modelId="{9E828874-A35C-4AB6-9CF9-956BEAD18935}" srcId="{668D8555-9412-4655-A615-5CC6A54D16A5}" destId="{B8D5C422-AF9F-4D66-B563-2D4178ED6163}" srcOrd="0" destOrd="0" parTransId="{50BE74BA-2EEC-44EA-AE1F-B8C805406BC3}" sibTransId="{41D135FC-721E-4B6E-8FDE-8E81543EC623}"/>
    <dgm:cxn modelId="{AABD5980-6BDC-46A4-BDF4-F004FB651552}" srcId="{5628394C-9E10-4D29-90BA-6CE49BD7042B}" destId="{894C2F66-BD77-4873-84CC-34A3C914D0C4}" srcOrd="0" destOrd="0" parTransId="{0A0619AC-094F-4F8B-9BAA-0A69B3776302}" sibTransId="{246162B2-9640-4362-93A6-195BB1805314}"/>
    <dgm:cxn modelId="{B257FA80-9203-4854-8332-0030A3667D2D}" srcId="{B8D5C422-AF9F-4D66-B563-2D4178ED6163}" destId="{BECC54E2-3215-4971-AD0A-D46241D63526}" srcOrd="1" destOrd="0" parTransId="{D09EDA2F-D2B7-4CCB-8F58-8237E5A30F07}" sibTransId="{2EE69D68-D78A-4431-897D-830876EBD18A}"/>
    <dgm:cxn modelId="{5DF84A8D-853F-4EE9-85CF-BD8575DFD7A0}" type="presOf" srcId="{F7131CD3-086F-4180-97EA-259987F8C3B5}" destId="{8C104344-5DF8-4AAD-A3E1-13A1638334AA}" srcOrd="0" destOrd="0" presId="urn:microsoft.com/office/officeart/2005/8/layout/hProcess3"/>
    <dgm:cxn modelId="{58CEA5AA-E53B-4E9F-AA0A-3BDA358BD0C4}" srcId="{F7131CD3-086F-4180-97EA-259987F8C3B5}" destId="{60E79BEC-5C91-4914-84F5-A76CBA352930}" srcOrd="0" destOrd="0" parTransId="{9796994E-5688-46FE-BECB-F5A32517FF31}" sibTransId="{1E1F0665-0CD9-460F-A6FF-8E144431D44C}"/>
    <dgm:cxn modelId="{966B70AD-3415-4A26-ADD7-EEF717774195}" type="presOf" srcId="{60E79BEC-5C91-4914-84F5-A76CBA352930}" destId="{49224E6B-7DCF-497B-BFDC-603BA99B47A2}" srcOrd="0" destOrd="0" presId="urn:microsoft.com/office/officeart/2005/8/layout/hProcess3"/>
    <dgm:cxn modelId="{0E5110C1-6F53-4157-B711-C1AF725E81DA}" type="presOf" srcId="{31DBB0A7-1794-4ADA-8799-8AB6B5061326}" destId="{49224E6B-7DCF-497B-BFDC-603BA99B47A2}" srcOrd="0" destOrd="1" presId="urn:microsoft.com/office/officeart/2005/8/layout/hProcess3"/>
    <dgm:cxn modelId="{AF37B9C9-CEEB-420D-B624-8F800A34EC60}" srcId="{668D8555-9412-4655-A615-5CC6A54D16A5}" destId="{5628394C-9E10-4D29-90BA-6CE49BD7042B}" srcOrd="1" destOrd="0" parTransId="{5D5C6938-1FF3-41F6-98D1-80268DFB27F1}" sibTransId="{3047AA77-FE02-4036-9E2E-894DEA58FE46}"/>
    <dgm:cxn modelId="{2816BED8-4F4C-4026-8E7E-800068175E5A}" srcId="{668D8555-9412-4655-A615-5CC6A54D16A5}" destId="{F7131CD3-086F-4180-97EA-259987F8C3B5}" srcOrd="2" destOrd="0" parTransId="{E0A45EA9-F2BB-4FB9-BDD0-3B255FD4AB6D}" sibTransId="{2EDDCE86-A669-4C4B-8E17-2D5500E14F32}"/>
    <dgm:cxn modelId="{F2ADC9EC-AF81-4F21-8225-E5194B3A83E1}" type="presOf" srcId="{93A002ED-CB3A-42DB-99FE-323E3016D6B0}" destId="{555857E2-9A7A-40F1-8767-B4DD791345A4}" srcOrd="0" destOrd="1" presId="urn:microsoft.com/office/officeart/2005/8/layout/hProcess3"/>
    <dgm:cxn modelId="{B9B35CA4-9F09-4937-A180-4417CF27F8B8}" type="presParOf" srcId="{7856FA94-35BA-4CE8-B7FD-FCFA282554D1}" destId="{F9773C88-B011-469E-8ADE-8F626120F00E}" srcOrd="0" destOrd="0" presId="urn:microsoft.com/office/officeart/2005/8/layout/hProcess3"/>
    <dgm:cxn modelId="{BA1213B0-A684-425C-91D7-AEEAA7188DEE}" type="presParOf" srcId="{7856FA94-35BA-4CE8-B7FD-FCFA282554D1}" destId="{7746396D-CC6B-49DB-83F1-0759E423B696}" srcOrd="1" destOrd="0" presId="urn:microsoft.com/office/officeart/2005/8/layout/hProcess3"/>
    <dgm:cxn modelId="{4D6CACFF-A302-4EBD-9AC2-4ABEF9517549}" type="presParOf" srcId="{7746396D-CC6B-49DB-83F1-0759E423B696}" destId="{1BEF41A6-FB48-4661-B270-DDF7EA1C1569}" srcOrd="0" destOrd="0" presId="urn:microsoft.com/office/officeart/2005/8/layout/hProcess3"/>
    <dgm:cxn modelId="{F4C749A4-56BD-463C-B774-5C5DB601DC37}" type="presParOf" srcId="{7746396D-CC6B-49DB-83F1-0759E423B696}" destId="{66B87597-579D-4ACD-B665-5ED1D1ED9CBD}" srcOrd="1" destOrd="0" presId="urn:microsoft.com/office/officeart/2005/8/layout/hProcess3"/>
    <dgm:cxn modelId="{05CFB6E9-63C2-43E3-81D0-432AEBB9C740}" type="presParOf" srcId="{66B87597-579D-4ACD-B665-5ED1D1ED9CBD}" destId="{6754D8D3-9118-49E5-B8DB-A0CBD1DE9C36}" srcOrd="0" destOrd="0" presId="urn:microsoft.com/office/officeart/2005/8/layout/hProcess3"/>
    <dgm:cxn modelId="{AEFE1314-8FF7-4491-B9C4-8FD85DAA22AB}" type="presParOf" srcId="{66B87597-579D-4ACD-B665-5ED1D1ED9CBD}" destId="{54B0AF49-4A77-45BD-82C8-B0A4164CE079}" srcOrd="1" destOrd="0" presId="urn:microsoft.com/office/officeart/2005/8/layout/hProcess3"/>
    <dgm:cxn modelId="{20A8C4FE-611F-4ACF-9F31-F8AAA1FCB38D}" type="presParOf" srcId="{66B87597-579D-4ACD-B665-5ED1D1ED9CBD}" destId="{76B9151C-5068-4119-8127-AD5995100FB2}" srcOrd="2" destOrd="0" presId="urn:microsoft.com/office/officeart/2005/8/layout/hProcess3"/>
    <dgm:cxn modelId="{427B3D09-8E78-42B4-85BE-43E9611FB845}" type="presParOf" srcId="{66B87597-579D-4ACD-B665-5ED1D1ED9CBD}" destId="{CE478C26-A429-4F5C-9326-604679EE7B17}" srcOrd="3" destOrd="0" presId="urn:microsoft.com/office/officeart/2005/8/layout/hProcess3"/>
    <dgm:cxn modelId="{BF2F4210-CD2F-49F4-A4F9-5753C4920870}" type="presParOf" srcId="{66B87597-579D-4ACD-B665-5ED1D1ED9CBD}" destId="{83538484-FCBA-4AE6-828C-C8CA5655736C}" srcOrd="4" destOrd="0" presId="urn:microsoft.com/office/officeart/2005/8/layout/hProcess3"/>
    <dgm:cxn modelId="{E4E6F83E-377B-452B-8475-6AE391A9A1B0}" type="presParOf" srcId="{7746396D-CC6B-49DB-83F1-0759E423B696}" destId="{0C7B61FB-D7DF-49F3-AEE4-B2B4B6AE03C2}" srcOrd="2" destOrd="0" presId="urn:microsoft.com/office/officeart/2005/8/layout/hProcess3"/>
    <dgm:cxn modelId="{78F78A81-029E-4830-97E1-43194DE4DA4A}" type="presParOf" srcId="{7746396D-CC6B-49DB-83F1-0759E423B696}" destId="{1459C1B3-3088-46FE-9B32-AA068A834E78}" srcOrd="3" destOrd="0" presId="urn:microsoft.com/office/officeart/2005/8/layout/hProcess3"/>
    <dgm:cxn modelId="{4269B5B3-7EFC-4FA8-9383-169025F3A8AC}" type="presParOf" srcId="{1459C1B3-3088-46FE-9B32-AA068A834E78}" destId="{D65FC221-1931-4297-8E30-2E57DDE13DD3}" srcOrd="0" destOrd="0" presId="urn:microsoft.com/office/officeart/2005/8/layout/hProcess3"/>
    <dgm:cxn modelId="{B9E2B1D9-2707-4224-9FDC-DDF3E510A649}" type="presParOf" srcId="{1459C1B3-3088-46FE-9B32-AA068A834E78}" destId="{95D01A44-2245-4C88-B2E2-5A5CC1A7A065}" srcOrd="1" destOrd="0" presId="urn:microsoft.com/office/officeart/2005/8/layout/hProcess3"/>
    <dgm:cxn modelId="{13CA3E46-49BC-440A-BA16-6138283FE7BF}" type="presParOf" srcId="{1459C1B3-3088-46FE-9B32-AA068A834E78}" destId="{FB95D008-236D-4DD5-BD39-EAADC4D36457}" srcOrd="2" destOrd="0" presId="urn:microsoft.com/office/officeart/2005/8/layout/hProcess3"/>
    <dgm:cxn modelId="{3ECA342E-31E9-4094-A5F9-5A2F996442F8}" type="presParOf" srcId="{1459C1B3-3088-46FE-9B32-AA068A834E78}" destId="{B6501A26-962C-4FDE-9AAA-361B67E4F89B}" srcOrd="3" destOrd="0" presId="urn:microsoft.com/office/officeart/2005/8/layout/hProcess3"/>
    <dgm:cxn modelId="{CDDAFAA7-0E01-4F90-BB3D-F7E0AF678368}" type="presParOf" srcId="{1459C1B3-3088-46FE-9B32-AA068A834E78}" destId="{555857E2-9A7A-40F1-8767-B4DD791345A4}" srcOrd="4" destOrd="0" presId="urn:microsoft.com/office/officeart/2005/8/layout/hProcess3"/>
    <dgm:cxn modelId="{9F2CFEBC-8CBF-4547-957E-8124C7D12228}" type="presParOf" srcId="{7746396D-CC6B-49DB-83F1-0759E423B696}" destId="{90DAAAD7-995B-469F-96B8-C235AA59A7A8}" srcOrd="4" destOrd="0" presId="urn:microsoft.com/office/officeart/2005/8/layout/hProcess3"/>
    <dgm:cxn modelId="{4DC826A1-E47C-4B5F-8E5F-A0A163F4D22E}" type="presParOf" srcId="{7746396D-CC6B-49DB-83F1-0759E423B696}" destId="{A074DF3E-1191-471B-9741-EB8C0FF2BA0A}" srcOrd="5" destOrd="0" presId="urn:microsoft.com/office/officeart/2005/8/layout/hProcess3"/>
    <dgm:cxn modelId="{AB5BF982-0524-4DCD-8185-328A6E95EFD4}" type="presParOf" srcId="{A074DF3E-1191-471B-9741-EB8C0FF2BA0A}" destId="{2172A2A9-2E0C-4B33-9CD2-1A193B05B610}" srcOrd="0" destOrd="0" presId="urn:microsoft.com/office/officeart/2005/8/layout/hProcess3"/>
    <dgm:cxn modelId="{E1FE1655-C86E-4E95-83A8-421BCD7F758C}" type="presParOf" srcId="{A074DF3E-1191-471B-9741-EB8C0FF2BA0A}" destId="{8C104344-5DF8-4AAD-A3E1-13A1638334AA}" srcOrd="1" destOrd="0" presId="urn:microsoft.com/office/officeart/2005/8/layout/hProcess3"/>
    <dgm:cxn modelId="{128AD401-0177-4E40-954B-E2DB0665200D}" type="presParOf" srcId="{A074DF3E-1191-471B-9741-EB8C0FF2BA0A}" destId="{D6C1DD56-5D23-4917-99FA-1C9670B320FD}" srcOrd="2" destOrd="0" presId="urn:microsoft.com/office/officeart/2005/8/layout/hProcess3"/>
    <dgm:cxn modelId="{B7991B44-5C15-4E03-B91E-CE3FA1604DED}" type="presParOf" srcId="{A074DF3E-1191-471B-9741-EB8C0FF2BA0A}" destId="{9D2B6699-422F-4A27-9879-7F73419DEF70}" srcOrd="3" destOrd="0" presId="urn:microsoft.com/office/officeart/2005/8/layout/hProcess3"/>
    <dgm:cxn modelId="{6B56A3CC-DEB1-4EB8-BAFC-B80B6FE5FA74}" type="presParOf" srcId="{A074DF3E-1191-471B-9741-EB8C0FF2BA0A}" destId="{49224E6B-7DCF-497B-BFDC-603BA99B47A2}" srcOrd="4" destOrd="0" presId="urn:microsoft.com/office/officeart/2005/8/layout/hProcess3"/>
    <dgm:cxn modelId="{D1DFB53F-1A98-4D2D-BB1D-C4038422C404}" type="presParOf" srcId="{7746396D-CC6B-49DB-83F1-0759E423B696}" destId="{54B095D8-0488-429C-A2DE-80C509C661C6}" srcOrd="6" destOrd="0" presId="urn:microsoft.com/office/officeart/2005/8/layout/hProcess3"/>
    <dgm:cxn modelId="{88D4DC9B-A94A-4B38-B0C1-8EDB800F37C7}" type="presParOf" srcId="{7746396D-CC6B-49DB-83F1-0759E423B696}" destId="{3E835435-A3DF-4F4A-A887-8B9F6A2CDDFF}" srcOrd="7" destOrd="0" presId="urn:microsoft.com/office/officeart/2005/8/layout/hProcess3"/>
    <dgm:cxn modelId="{2752991B-EADB-4A54-AD9A-DB0F0EC9640C}" type="presParOf" srcId="{7746396D-CC6B-49DB-83F1-0759E423B696}" destId="{42F047A1-D473-49FA-AAA7-CCF94FF5133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47A1-D473-49FA-AAA7-CCF94FF5133C}">
      <dsp:nvSpPr>
        <dsp:cNvPr id="0" name=""/>
        <dsp:cNvSpPr/>
      </dsp:nvSpPr>
      <dsp:spPr>
        <a:xfrm>
          <a:off x="0" y="1061227"/>
          <a:ext cx="8686800" cy="2186685"/>
        </a:xfrm>
        <a:prstGeom prst="rightArrow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4E6B-7DCF-497B-BFDC-603BA99B47A2}">
      <dsp:nvSpPr>
        <dsp:cNvPr id="0" name=""/>
        <dsp:cNvSpPr/>
      </dsp:nvSpPr>
      <dsp:spPr>
        <a:xfrm>
          <a:off x="5698584" y="2810575"/>
          <a:ext cx="2119535" cy="136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alatino Linotype" panose="02040502050505030304" pitchFamily="18" charset="0"/>
            </a:rPr>
            <a:t> NDVI (UAVs)</a:t>
          </a:r>
          <a:endParaRPr lang="pt-PT" sz="1400" kern="1200" dirty="0">
            <a:latin typeface="Palatino Linotype" panose="0204050205050503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alatino Linotype" panose="02040502050505030304" pitchFamily="18" charset="0"/>
            </a:rPr>
            <a:t> Leaf gas parameters (portable open-system infrared gas analyzer)</a:t>
          </a:r>
          <a:endParaRPr lang="pt-PT" sz="1400" kern="1200" dirty="0">
            <a:latin typeface="Palatino Linotype" panose="0204050205050503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alatino Linotype" panose="02040502050505030304" pitchFamily="18" charset="0"/>
            </a:rPr>
            <a:t> Ca content in leaves and fruits (XRF analyzer)</a:t>
          </a:r>
          <a:endParaRPr lang="pt-PT" sz="1400" kern="1200" dirty="0">
            <a:latin typeface="Palatino Linotype" panose="02040502050505030304" pitchFamily="18" charset="0"/>
          </a:endParaRPr>
        </a:p>
      </dsp:txBody>
      <dsp:txXfrm>
        <a:off x="5698584" y="2810575"/>
        <a:ext cx="2119535" cy="1367666"/>
      </dsp:txXfrm>
    </dsp:sp>
    <dsp:sp modelId="{8C104344-5DF8-4AAD-A3E1-13A1638334AA}">
      <dsp:nvSpPr>
        <dsp:cNvPr id="0" name=""/>
        <dsp:cNvSpPr/>
      </dsp:nvSpPr>
      <dsp:spPr>
        <a:xfrm>
          <a:off x="5847468" y="1607898"/>
          <a:ext cx="1821767" cy="109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 err="1">
              <a:latin typeface="Palatino Linotype" panose="02040502050505030304" pitchFamily="18" charset="0"/>
            </a:rPr>
            <a:t>Analysis</a:t>
          </a:r>
          <a:endParaRPr lang="pt-PT" sz="2100" kern="1200" dirty="0">
            <a:latin typeface="Palatino Linotype" panose="02040502050505030304" pitchFamily="18" charset="0"/>
          </a:endParaRPr>
        </a:p>
      </dsp:txBody>
      <dsp:txXfrm>
        <a:off x="5847468" y="1607898"/>
        <a:ext cx="1821767" cy="1093342"/>
      </dsp:txXfrm>
    </dsp:sp>
    <dsp:sp modelId="{555857E2-9A7A-40F1-8767-B4DD791345A4}">
      <dsp:nvSpPr>
        <dsp:cNvPr id="0" name=""/>
        <dsp:cNvSpPr/>
      </dsp:nvSpPr>
      <dsp:spPr>
        <a:xfrm>
          <a:off x="2881220" y="2810575"/>
          <a:ext cx="2453010" cy="136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alatino Linotype" panose="02040502050505030304" pitchFamily="18" charset="0"/>
            </a:rPr>
            <a:t> 2 sprays: CaCl</a:t>
          </a:r>
          <a:r>
            <a:rPr lang="en-US" sz="1400" kern="12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kern="1200" dirty="0">
              <a:latin typeface="Palatino Linotype" panose="02040502050505030304" pitchFamily="18" charset="0"/>
            </a:rPr>
            <a:t> (0.4 to 1.6 kg.ha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r>
            <a:rPr lang="en-US" sz="1400" kern="1200" dirty="0">
              <a:latin typeface="Palatino Linotype" panose="02040502050505030304" pitchFamily="18" charset="0"/>
            </a:rPr>
            <a:t>) or Ca(NO</a:t>
          </a:r>
          <a:r>
            <a:rPr lang="en-US" sz="1400" kern="12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3</a:t>
          </a:r>
          <a:r>
            <a:rPr lang="en-US" sz="1400" kern="1200" dirty="0">
              <a:latin typeface="Palatino Linotype" panose="02040502050505030304" pitchFamily="18" charset="0"/>
            </a:rPr>
            <a:t>)</a:t>
          </a:r>
          <a:r>
            <a:rPr lang="en-US" sz="1400" kern="12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kern="1200" dirty="0">
              <a:latin typeface="Palatino Linotype" panose="02040502050505030304" pitchFamily="18" charset="0"/>
            </a:rPr>
            <a:t> (0.1 to 0.6 kg.ha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r>
            <a:rPr lang="en-US" sz="1400" kern="1200" dirty="0">
              <a:latin typeface="Palatino Linotype" panose="02040502050505030304" pitchFamily="18" charset="0"/>
            </a:rPr>
            <a:t>)</a:t>
          </a:r>
          <a:endParaRPr lang="pt-PT" sz="1400" kern="1200" dirty="0">
            <a:latin typeface="Palatino Linotype" panose="0204050205050503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alatino Linotype" panose="02040502050505030304" pitchFamily="18" charset="0"/>
            </a:rPr>
            <a:t> 1 spray: CaCl</a:t>
          </a:r>
          <a:r>
            <a:rPr lang="en-US" sz="1400" kern="12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kern="1200" dirty="0">
              <a:latin typeface="Palatino Linotype" panose="02040502050505030304" pitchFamily="18" charset="0"/>
            </a:rPr>
            <a:t> 4 kg.ha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endParaRPr lang="pt-PT" sz="1400" kern="1200" dirty="0">
            <a:latin typeface="Palatino Linotype" panose="0204050205050503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alatino Linotype" panose="02040502050505030304" pitchFamily="18" charset="0"/>
            </a:rPr>
            <a:t> 4 sprays: CaCl</a:t>
          </a:r>
          <a:r>
            <a:rPr lang="en-US" sz="1400" kern="1200" baseline="-25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2</a:t>
          </a:r>
          <a:r>
            <a:rPr lang="en-US" sz="1400" kern="1200" dirty="0">
              <a:latin typeface="Palatino Linotype" panose="02040502050505030304" pitchFamily="18" charset="0"/>
            </a:rPr>
            <a:t> 8 kg.ha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-1</a:t>
          </a:r>
          <a:endParaRPr lang="pt-PT" sz="1400" kern="1200" dirty="0">
            <a:latin typeface="Palatino Linotype" panose="02040502050505030304" pitchFamily="18" charset="0"/>
          </a:endParaRPr>
        </a:p>
      </dsp:txBody>
      <dsp:txXfrm>
        <a:off x="2881220" y="2810575"/>
        <a:ext cx="2453010" cy="1367666"/>
      </dsp:txXfrm>
    </dsp:sp>
    <dsp:sp modelId="{95D01A44-2245-4C88-B2E2-5A5CC1A7A065}">
      <dsp:nvSpPr>
        <dsp:cNvPr id="0" name=""/>
        <dsp:cNvSpPr/>
      </dsp:nvSpPr>
      <dsp:spPr>
        <a:xfrm>
          <a:off x="3196841" y="1607898"/>
          <a:ext cx="1821767" cy="109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 err="1">
              <a:latin typeface="Palatino Linotype" panose="02040502050505030304" pitchFamily="18" charset="0"/>
            </a:rPr>
            <a:t>Biofortification</a:t>
          </a:r>
          <a:r>
            <a:rPr lang="pt-PT" sz="2100" kern="1200" dirty="0">
              <a:latin typeface="Palatino Linotype" panose="02040502050505030304" pitchFamily="18" charset="0"/>
            </a:rPr>
            <a:t> </a:t>
          </a:r>
          <a:r>
            <a:rPr lang="pt-PT" sz="2100" kern="1200" dirty="0" err="1">
              <a:latin typeface="Palatino Linotype" panose="02040502050505030304" pitchFamily="18" charset="0"/>
            </a:rPr>
            <a:t>workflow</a:t>
          </a:r>
          <a:endParaRPr lang="pt-PT" sz="2100" kern="1200" dirty="0">
            <a:latin typeface="Palatino Linotype" panose="02040502050505030304" pitchFamily="18" charset="0"/>
          </a:endParaRPr>
        </a:p>
      </dsp:txBody>
      <dsp:txXfrm>
        <a:off x="3196841" y="1607898"/>
        <a:ext cx="1821767" cy="1093342"/>
      </dsp:txXfrm>
    </dsp:sp>
    <dsp:sp modelId="{83538484-FCBA-4AE6-828C-C8CA5655736C}">
      <dsp:nvSpPr>
        <dsp:cNvPr id="0" name=""/>
        <dsp:cNvSpPr/>
      </dsp:nvSpPr>
      <dsp:spPr>
        <a:xfrm>
          <a:off x="695098" y="2810575"/>
          <a:ext cx="1821767" cy="136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Palatino Linotype" panose="02040502050505030304" pitchFamily="18" charset="0"/>
            </a:rPr>
            <a:t> </a:t>
          </a:r>
          <a:r>
            <a:rPr lang="pt-PT" sz="1400" kern="1200" dirty="0" err="1">
              <a:latin typeface="Palatino Linotype" panose="02040502050505030304" pitchFamily="18" charset="0"/>
            </a:rPr>
            <a:t>Population</a:t>
          </a:r>
          <a:r>
            <a:rPr lang="pt-PT" sz="1400" kern="1200" dirty="0">
              <a:latin typeface="Palatino Linotype" panose="02040502050505030304" pitchFamily="18" charset="0"/>
            </a:rPr>
            <a:t> </a:t>
          </a:r>
          <a:r>
            <a:rPr lang="pt-PT" sz="1400" kern="1200" dirty="0" err="1">
              <a:latin typeface="Palatino Linotype" panose="02040502050505030304" pitchFamily="18" charset="0"/>
            </a:rPr>
            <a:t>increase</a:t>
          </a:r>
          <a:endParaRPr lang="pt-PT" sz="1400" kern="1200" dirty="0">
            <a:latin typeface="Palatino Linotype" panose="0204050205050503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Palatino Linotype" panose="02040502050505030304" pitchFamily="18" charset="0"/>
            </a:rPr>
            <a:t> </a:t>
          </a:r>
          <a:r>
            <a:rPr lang="pt-PT" sz="1400" kern="1200" dirty="0" err="1">
              <a:latin typeface="Palatino Linotype" panose="02040502050505030304" pitchFamily="18" charset="0"/>
            </a:rPr>
            <a:t>Quantity</a:t>
          </a:r>
          <a:r>
            <a:rPr lang="pt-PT" sz="1400" kern="1200" dirty="0">
              <a:latin typeface="Palatino Linotype" panose="02040502050505030304" pitchFamily="18" charset="0"/>
            </a:rPr>
            <a:t> </a:t>
          </a:r>
          <a:r>
            <a:rPr lang="pt-PT" sz="1400" kern="1200" dirty="0" err="1">
              <a:latin typeface="Palatino Linotype" panose="02040502050505030304" pitchFamily="18" charset="0"/>
            </a:rPr>
            <a:t>and</a:t>
          </a:r>
          <a:r>
            <a:rPr lang="pt-PT" sz="1400" kern="1200" dirty="0">
              <a:latin typeface="Palatino Linotype" panose="02040502050505030304" pitchFamily="18" charset="0"/>
            </a:rPr>
            <a:t> </a:t>
          </a:r>
          <a:r>
            <a:rPr lang="pt-PT" sz="1400" kern="1200" dirty="0" err="1">
              <a:latin typeface="Palatino Linotype" panose="02040502050505030304" pitchFamily="18" charset="0"/>
            </a:rPr>
            <a:t>quality</a:t>
          </a:r>
          <a:endParaRPr lang="pt-PT" sz="1400" kern="1200" dirty="0">
            <a:latin typeface="Palatino Linotype" panose="02040502050505030304" pitchFamily="18" charset="0"/>
          </a:endParaRPr>
        </a:p>
      </dsp:txBody>
      <dsp:txXfrm>
        <a:off x="695098" y="2810575"/>
        <a:ext cx="1821767" cy="1367666"/>
      </dsp:txXfrm>
    </dsp:sp>
    <dsp:sp modelId="{54B0AF49-4A77-45BD-82C8-B0A4164CE079}">
      <dsp:nvSpPr>
        <dsp:cNvPr id="0" name=""/>
        <dsp:cNvSpPr/>
      </dsp:nvSpPr>
      <dsp:spPr>
        <a:xfrm>
          <a:off x="695098" y="1607898"/>
          <a:ext cx="1821767" cy="109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>
              <a:latin typeface="Palatino Linotype" panose="02040502050505030304" pitchFamily="18" charset="0"/>
            </a:rPr>
            <a:t>Food sector </a:t>
          </a:r>
          <a:r>
            <a:rPr lang="pt-PT" sz="2100" kern="1200" dirty="0" err="1">
              <a:latin typeface="Palatino Linotype" panose="02040502050505030304" pitchFamily="18" charset="0"/>
            </a:rPr>
            <a:t>challenges</a:t>
          </a:r>
          <a:endParaRPr lang="pt-PT" sz="2100" kern="1200" dirty="0">
            <a:latin typeface="Palatino Linotype" panose="02040502050505030304" pitchFamily="18" charset="0"/>
          </a:endParaRPr>
        </a:p>
      </dsp:txBody>
      <dsp:txXfrm>
        <a:off x="695098" y="1607898"/>
        <a:ext cx="1821767" cy="1093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25C0-B729-4DCF-B8A3-CECE1E150990}" type="datetimeFigureOut">
              <a:rPr lang="pt-PT" smtClean="0"/>
              <a:t>28/10/2021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DE4B-13AB-49DC-A4BC-92C04913141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3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DE4B-13AB-49DC-A4BC-92C04913141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jpeg"/><Relationship Id="rId7" Type="http://schemas.openxmlformats.org/officeDocument/2006/relationships/image" Target="../media/image25.sv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9.jpg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3118"/>
            <a:ext cx="914400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Physiological assessment of Rocha pear trees to agronomic enrichment with CaCl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Ca(NO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ctr"/>
            <a:endParaRPr lang="fr-FR" sz="800" dirty="0">
              <a:latin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spcAft>
                <a:spcPts val="1800"/>
              </a:spcAft>
            </a:pP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Cláudia Campos Pessoa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1,2,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*, Inês Carmo Luís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Coelho Marques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Rita F. Coelho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Diana Daccak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José C. Ramalho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Maria José Silva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Paula Rodrigues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Paula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Scotti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Campos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Isabel P. Pais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José N. Semedo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Maria Manuela Silva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José Carlos Kullberg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Maria Graça Brito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Paulo Legoinha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Maria Fernanda Pessoa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Manuela Simões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Fernando H. Reboredo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Fernando C. Lidon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sz="11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1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Earth</a:t>
            </a:r>
            <a:r>
              <a:rPr lang="pt-PT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Sciences</a:t>
            </a:r>
            <a:r>
              <a:rPr lang="pt-PT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Department</a:t>
            </a:r>
            <a:r>
              <a:rPr lang="pt-PT" sz="900" dirty="0">
                <a:latin typeface="Palatino Linotype" panose="02040502050505030304" pitchFamily="18" charset="0"/>
              </a:rPr>
              <a:t>, Faculdade de Ciências e Tecnologia, Universidade Nova de Lisboa. Campus da Caparica, 2829-516 Caparica, Portugal</a:t>
            </a:r>
            <a:r>
              <a:rPr lang="en-US" sz="900" dirty="0">
                <a:latin typeface="Palatino Linotype" panose="02040502050505030304" pitchFamily="18" charset="0"/>
              </a:rPr>
              <a:t>; </a:t>
            </a:r>
            <a:endParaRPr lang="fr-FR" sz="9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2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GeoBioTec</a:t>
            </a:r>
            <a:r>
              <a:rPr lang="pt-PT" sz="900" dirty="0">
                <a:latin typeface="Palatino Linotype" panose="02040502050505030304" pitchFamily="18" charset="0"/>
              </a:rPr>
              <a:t> Research </a:t>
            </a:r>
            <a:r>
              <a:rPr lang="pt-PT" sz="900" dirty="0" err="1">
                <a:latin typeface="Palatino Linotype" panose="02040502050505030304" pitchFamily="18" charset="0"/>
              </a:rPr>
              <a:t>Center</a:t>
            </a:r>
            <a:r>
              <a:rPr lang="pt-PT" sz="900" dirty="0">
                <a:latin typeface="Palatino Linotype" panose="02040502050505030304" pitchFamily="18" charset="0"/>
              </a:rPr>
              <a:t>, Faculdade de Ciências e Tecnologia, Universidade Nova de Lisboa. Campus da Caparica, 2829-516 Caparica, Portugal;</a:t>
            </a:r>
            <a:endParaRPr lang="en-US" sz="900" dirty="0">
              <a:latin typeface="Palatino Linotype" panose="02040502050505030304" pitchFamily="18" charset="0"/>
            </a:endParaRPr>
          </a:p>
          <a:p>
            <a:pPr defTabSz="179388"/>
            <a:r>
              <a:rPr lang="en-US" sz="900" baseline="30000" dirty="0">
                <a:latin typeface="Palatino Linotype" panose="02040502050505030304" pitchFamily="18" charset="0"/>
              </a:rPr>
              <a:t>3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PlantStress</a:t>
            </a:r>
            <a:r>
              <a:rPr lang="pt-PT" sz="900" dirty="0">
                <a:latin typeface="Palatino Linotype" panose="02040502050505030304" pitchFamily="18" charset="0"/>
              </a:rPr>
              <a:t> &amp; </a:t>
            </a:r>
            <a:r>
              <a:rPr lang="pt-PT" sz="900" dirty="0" err="1">
                <a:latin typeface="Palatino Linotype" panose="02040502050505030304" pitchFamily="18" charset="0"/>
              </a:rPr>
              <a:t>Biodiversity</a:t>
            </a:r>
            <a:r>
              <a:rPr lang="pt-PT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Lab</a:t>
            </a:r>
            <a:r>
              <a:rPr lang="pt-PT" sz="900" dirty="0">
                <a:latin typeface="Palatino Linotype" panose="02040502050505030304" pitchFamily="18" charset="0"/>
              </a:rPr>
              <a:t>, Centro de Estudos Florestais (CEF), Instituto Superior Agronomia (ISA), Universidade de Lisboa (</a:t>
            </a:r>
            <a:r>
              <a:rPr lang="pt-PT" sz="900" dirty="0" err="1">
                <a:latin typeface="Palatino Linotype" panose="02040502050505030304" pitchFamily="18" charset="0"/>
              </a:rPr>
              <a:t>ULisboa</a:t>
            </a:r>
            <a:r>
              <a:rPr lang="pt-PT" sz="900" dirty="0">
                <a:latin typeface="Palatino Linotype" panose="02040502050505030304" pitchFamily="18" charset="0"/>
              </a:rPr>
              <a:t>), Quinta do Marquês, Av. República, 2784-505 Oeiras, </a:t>
            </a:r>
            <a:r>
              <a:rPr lang="pt-PT" sz="900" dirty="0" err="1">
                <a:latin typeface="Palatino Linotype" panose="02040502050505030304" pitchFamily="18" charset="0"/>
              </a:rPr>
              <a:t>and</a:t>
            </a:r>
            <a:r>
              <a:rPr lang="pt-PT" sz="900" dirty="0">
                <a:latin typeface="Palatino Linotype" panose="02040502050505030304" pitchFamily="18" charset="0"/>
              </a:rPr>
              <a:t> Tapada da Ajuda, 1349-017 Lisboa, Portugal</a:t>
            </a:r>
            <a:r>
              <a:rPr lang="en-US" sz="900" dirty="0">
                <a:latin typeface="Palatino Linotype" panose="02040502050505030304" pitchFamily="18" charset="0"/>
              </a:rPr>
              <a:t>; </a:t>
            </a:r>
            <a:endParaRPr lang="fr-FR" sz="9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4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>
                <a:latin typeface="Palatino Linotype" panose="02040502050505030304" pitchFamily="18" charset="0"/>
              </a:rPr>
              <a:t>Instituto Nacional de Investigação Agrária e Veterinária, I.P. (INIAV), Avenida da República, Quinta do Marquês, 2780-157 Oeiras, Portugal;</a:t>
            </a:r>
            <a:endParaRPr lang="en-US" sz="9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5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>
                <a:latin typeface="Palatino Linotype" panose="02040502050505030304" pitchFamily="18" charset="0"/>
              </a:rPr>
              <a:t>ESEAG-COFAC, Avenida do Campo Grande 376, 1749-024 Lisboa, Portugal</a:t>
            </a:r>
            <a:r>
              <a:rPr lang="en-US" sz="900" dirty="0">
                <a:latin typeface="Palatino Linotype" panose="02040502050505030304" pitchFamily="18" charset="0"/>
              </a:rPr>
              <a:t>.</a:t>
            </a:r>
          </a:p>
          <a:p>
            <a:r>
              <a:rPr lang="en-US" sz="900" b="1" dirty="0">
                <a:latin typeface="Palatino Linotype" panose="02040502050505030304" pitchFamily="18" charset="0"/>
              </a:rPr>
              <a:t>*</a:t>
            </a:r>
            <a:r>
              <a:rPr lang="en-US" sz="900" dirty="0">
                <a:latin typeface="Palatino Linotype" panose="02040502050505030304" pitchFamily="18" charset="0"/>
              </a:rPr>
              <a:t> Corresponding author: c.pessoa@campus.fct.unl.pt</a:t>
            </a:r>
            <a:endParaRPr lang="fr-FR" sz="9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44748-DC8B-466A-9C7C-8CAB8369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6"/>
          </a:xfrm>
          <a:prstGeom prst="rect">
            <a:avLst/>
          </a:prstGeom>
        </p:spPr>
      </p:pic>
      <p:pic>
        <p:nvPicPr>
          <p:cNvPr id="8" name="Picture 2" descr="Geobiociências, Geoengenharias e Geotecnologias | Faculdade de Ciências e  Tecnologia / Universidade Nova de Lisboa">
            <a:extLst>
              <a:ext uri="{FF2B5EF4-FFF2-40B4-BE49-F238E27FC236}">
                <a16:creationId xmlns:a16="http://schemas.microsoft.com/office/drawing/2014/main" id="{ACF937B8-8DC7-4690-86FE-31779D4F7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b="8219"/>
          <a:stretch/>
        </p:blipFill>
        <p:spPr bwMode="auto">
          <a:xfrm>
            <a:off x="2589920" y="6336119"/>
            <a:ext cx="1494942" cy="5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B188D3-D490-4520-BB58-5C307DF5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4" y="6316541"/>
            <a:ext cx="2197394" cy="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positório da Universidade de Lisboa: CEF - Centro de Estudos Florestais">
            <a:extLst>
              <a:ext uri="{FF2B5EF4-FFF2-40B4-BE49-F238E27FC236}">
                <a16:creationId xmlns:a16="http://schemas.microsoft.com/office/drawing/2014/main" id="{080B7848-02C3-4C7C-95E8-52B814E42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7755"/>
          <a:stretch/>
        </p:blipFill>
        <p:spPr bwMode="auto">
          <a:xfrm>
            <a:off x="4257934" y="6250444"/>
            <a:ext cx="725708" cy="5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blioteca da Escola Superior de Educação Almeida Garrett – Grupo Lusófona  | Diretório BAD">
            <a:extLst>
              <a:ext uri="{FF2B5EF4-FFF2-40B4-BE49-F238E27FC236}">
                <a16:creationId xmlns:a16="http://schemas.microsoft.com/office/drawing/2014/main" id="{46453C66-4E33-4BCC-9493-7770F6A0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13" y="6343662"/>
            <a:ext cx="1092882" cy="4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6DCB316-2085-4B7D-AD51-E7D861FE58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0"/>
          <a:stretch/>
        </p:blipFill>
        <p:spPr>
          <a:xfrm>
            <a:off x="6597375" y="6210965"/>
            <a:ext cx="774979" cy="627457"/>
          </a:xfrm>
          <a:prstGeom prst="rect">
            <a:avLst/>
          </a:prstGeom>
        </p:spPr>
      </p:pic>
      <p:pic>
        <p:nvPicPr>
          <p:cNvPr id="2" name="Picture 2" descr="Normas Gráficas | Instituto Superior de Agronomia">
            <a:extLst>
              <a:ext uri="{FF2B5EF4-FFF2-40B4-BE49-F238E27FC236}">
                <a16:creationId xmlns:a16="http://schemas.microsoft.com/office/drawing/2014/main" id="{0CEEF120-474E-47A7-AED6-86ACF484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18" y="6211194"/>
            <a:ext cx="1417275" cy="6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ADA289E-41EB-4501-8887-9722F14D5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014660"/>
              </p:ext>
            </p:extLst>
          </p:nvPr>
        </p:nvGraphicFramePr>
        <p:xfrm>
          <a:off x="250371" y="1537235"/>
          <a:ext cx="8686800" cy="523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8" descr="Agronomic biofortification is the application of... | Download Scientific  Diagram">
            <a:extLst>
              <a:ext uri="{FF2B5EF4-FFF2-40B4-BE49-F238E27FC236}">
                <a16:creationId xmlns:a16="http://schemas.microsoft.com/office/drawing/2014/main" id="{9EAE31CA-F818-43FE-AE7A-09B858C41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9" t="19597" r="9977" b="59509"/>
          <a:stretch/>
        </p:blipFill>
        <p:spPr bwMode="auto">
          <a:xfrm rot="21449805">
            <a:off x="4517467" y="1678106"/>
            <a:ext cx="626378" cy="4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7" name="Gráfico 6" descr="Grupo de pessoas com preenchimento sólido">
            <a:extLst>
              <a:ext uri="{FF2B5EF4-FFF2-40B4-BE49-F238E27FC236}">
                <a16:creationId xmlns:a16="http://schemas.microsoft.com/office/drawing/2014/main" id="{58DC5B50-36D1-4216-919F-45FB7B371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102" y="1540111"/>
            <a:ext cx="1148855" cy="1148855"/>
          </a:xfrm>
          <a:prstGeom prst="rect">
            <a:avLst/>
          </a:prstGeom>
        </p:spPr>
      </p:pic>
      <p:pic>
        <p:nvPicPr>
          <p:cNvPr id="8" name="Gráfico 7" descr="Fábrica com preenchimento sólido">
            <a:extLst>
              <a:ext uri="{FF2B5EF4-FFF2-40B4-BE49-F238E27FC236}">
                <a16:creationId xmlns:a16="http://schemas.microsoft.com/office/drawing/2014/main" id="{B6CC8A5D-851B-407F-A1F5-827023C44F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2781" y="1664656"/>
            <a:ext cx="1148854" cy="114885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3FAD9A8-D701-4A9F-9CA1-49CA8B298F99}"/>
              </a:ext>
            </a:extLst>
          </p:cNvPr>
          <p:cNvSpPr txBox="1"/>
          <p:nvPr/>
        </p:nvSpPr>
        <p:spPr>
          <a:xfrm>
            <a:off x="76200" y="274967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Physiological assessment of Rocha pear trees to agronomic enrichment with CaCl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Ca(NO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pic>
        <p:nvPicPr>
          <p:cNvPr id="13" name="Gráfico 12" descr="Gráfico de barras com tendência ascendente com preenchimento sólido">
            <a:extLst>
              <a:ext uri="{FF2B5EF4-FFF2-40B4-BE49-F238E27FC236}">
                <a16:creationId xmlns:a16="http://schemas.microsoft.com/office/drawing/2014/main" id="{84B63057-5FE3-4191-9469-3BE6349E9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95442" y="2035978"/>
            <a:ext cx="914400" cy="914400"/>
          </a:xfrm>
          <a:prstGeom prst="rect">
            <a:avLst/>
          </a:prstGeom>
        </p:spPr>
      </p:pic>
      <p:pic>
        <p:nvPicPr>
          <p:cNvPr id="15" name="Gráfico 14" descr="Quadricóptero com preenchimento sólido">
            <a:extLst>
              <a:ext uri="{FF2B5EF4-FFF2-40B4-BE49-F238E27FC236}">
                <a16:creationId xmlns:a16="http://schemas.microsoft.com/office/drawing/2014/main" id="{60D163DA-BB87-47AD-94CC-BC8F453203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03050" y="1326978"/>
            <a:ext cx="914400" cy="914400"/>
          </a:xfrm>
          <a:prstGeom prst="rect">
            <a:avLst/>
          </a:prstGeom>
        </p:spPr>
      </p:pic>
      <p:pic>
        <p:nvPicPr>
          <p:cNvPr id="17" name="Gráfico 16" descr="Folha com preenchimento sólido">
            <a:extLst>
              <a:ext uri="{FF2B5EF4-FFF2-40B4-BE49-F238E27FC236}">
                <a16:creationId xmlns:a16="http://schemas.microsoft.com/office/drawing/2014/main" id="{8383C7A6-B984-4F7E-81E9-6A5C69E7E7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591" y="1316345"/>
            <a:ext cx="914400" cy="914400"/>
          </a:xfrm>
          <a:prstGeom prst="rect">
            <a:avLst/>
          </a:prstGeom>
        </p:spPr>
      </p:pic>
      <p:pic>
        <p:nvPicPr>
          <p:cNvPr id="20" name="Marcador de Posição de Conteúdo 6" descr="Árvore de folha caduca com preenchimento sólido">
            <a:extLst>
              <a:ext uri="{FF2B5EF4-FFF2-40B4-BE49-F238E27FC236}">
                <a16:creationId xmlns:a16="http://schemas.microsoft.com/office/drawing/2014/main" id="{2ED4C635-CD1A-47B0-9A21-68356D045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13938" y="1597145"/>
            <a:ext cx="1148855" cy="1148855"/>
          </a:xfr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F5D63-D2BB-450B-94FE-7FDD6EB8021E}"/>
              </a:ext>
            </a:extLst>
          </p:cNvPr>
          <p:cNvSpPr txBox="1"/>
          <p:nvPr/>
        </p:nvSpPr>
        <p:spPr>
          <a:xfrm>
            <a:off x="408216" y="5696281"/>
            <a:ext cx="738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fr-FR" dirty="0">
                <a:latin typeface="Palatino Linotype" panose="02040502050505030304" pitchFamily="18" charset="0"/>
              </a:rPr>
              <a:t>Calcium; </a:t>
            </a:r>
            <a:r>
              <a:rPr lang="fr-FR" dirty="0" err="1">
                <a:latin typeface="Palatino Linotype" panose="02040502050505030304" pitchFamily="18" charset="0"/>
              </a:rPr>
              <a:t>Foliar</a:t>
            </a:r>
            <a:r>
              <a:rPr lang="fr-FR" dirty="0">
                <a:latin typeface="Palatino Linotype" panose="02040502050505030304" pitchFamily="18" charset="0"/>
              </a:rPr>
              <a:t> sprays in </a:t>
            </a:r>
            <a:r>
              <a:rPr lang="fr-FR" dirty="0" err="1">
                <a:latin typeface="Palatino Linotype" panose="02040502050505030304" pitchFamily="18" charset="0"/>
              </a:rPr>
              <a:t>pears</a:t>
            </a:r>
            <a:r>
              <a:rPr lang="fr-FR" dirty="0">
                <a:latin typeface="Palatino Linotype" panose="02040502050505030304" pitchFamily="18" charset="0"/>
              </a:rPr>
              <a:t>; </a:t>
            </a:r>
            <a:r>
              <a:rPr lang="fr-FR" dirty="0" err="1">
                <a:latin typeface="Palatino Linotype" panose="02040502050505030304" pitchFamily="18" charset="0"/>
              </a:rPr>
              <a:t>Leaf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fr-FR" dirty="0" err="1">
                <a:latin typeface="Palatino Linotype" panose="02040502050505030304" pitchFamily="18" charset="0"/>
              </a:rPr>
              <a:t>gas</a:t>
            </a:r>
            <a:r>
              <a:rPr lang="fr-FR" dirty="0">
                <a:latin typeface="Palatino Linotype" panose="02040502050505030304" pitchFamily="18" charset="0"/>
              </a:rPr>
              <a:t> exchange; NDVI; X-Ray fluorescence </a:t>
            </a:r>
            <a:r>
              <a:rPr lang="fr-FR" dirty="0" err="1">
                <a:latin typeface="Palatino Linotype" panose="02040502050505030304" pitchFamily="18" charset="0"/>
              </a:rPr>
              <a:t>analysis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DB7160-2FF6-4DDB-AD29-BFFE97E76E70}"/>
              </a:ext>
            </a:extLst>
          </p:cNvPr>
          <p:cNvSpPr txBox="1"/>
          <p:nvPr/>
        </p:nvSpPr>
        <p:spPr>
          <a:xfrm>
            <a:off x="408216" y="580675"/>
            <a:ext cx="8427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exponential increase of the world`s population is a major concern for the food sector since quantity and quality of food products needs to be ensured for consumers. Thus, in an orchard of pears located in Portugal, a total of seven foliar sprays, using CaCl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Ca(NO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were performed. The first two sprays with three different concentrations each (CaCl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- 0.4, 0.8 and 1.6 kg.ha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Ca(NO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0.1, 0.3 and 0.6 kg.ha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the third with CaCl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 kg.ha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the remaining four with CaCl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 kg.ha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During the workflow, normalized difference vegetation index (NDVI) was attained with unmanned aerial vehicle (UAV) and later correlated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photoassimilates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synthesis (assessed by a portable open-system infrared gas analyzer) and Ca content in leaves and fruits (assessed by X-Ray fluorescence analysis). Regarding NDVI values, the exclusive use of CaCl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presented slightly inferior values, however no major signs of disrupted vegetation were detected. For leaf gas exchange, only minor changes occurred (namely E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iWUE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parameters), while calcium content in leaves during the workflow and fruits at harvest increased. In conclusion smart farming techniques can be correlated with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situs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analysis to monitor Rocha pear trees and the concentrations used in this study increased Ca content in fruits without reaching toxicity levels.</a:t>
            </a:r>
            <a:endParaRPr lang="fr-FR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59E365-4D16-4D9A-B68E-4C5A2A99C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êra Rocha – A Pera Rocha distingue-se pelas suas características únicas,  que fazem dela um sabor de Portugal">
            <a:extLst>
              <a:ext uri="{FF2B5EF4-FFF2-40B4-BE49-F238E27FC236}">
                <a16:creationId xmlns:a16="http://schemas.microsoft.com/office/drawing/2014/main" id="{DD4FA034-7620-4513-A99B-ED875CC89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7"/>
          <a:stretch/>
        </p:blipFill>
        <p:spPr bwMode="auto">
          <a:xfrm>
            <a:off x="7249702" y="935048"/>
            <a:ext cx="1284698" cy="9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ECE3C6D-AC34-40B1-BB18-CD102EAEB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09F8937-D402-4C1D-BC8B-0FB14DAE93DB}"/>
              </a:ext>
            </a:extLst>
          </p:cNvPr>
          <p:cNvSpPr txBox="1"/>
          <p:nvPr/>
        </p:nvSpPr>
        <p:spPr>
          <a:xfrm>
            <a:off x="609600" y="685800"/>
            <a:ext cx="264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Palatino Linotype" panose="02040502050505030304" pitchFamily="18" charset="0"/>
              </a:rPr>
              <a:t>Introduction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F16FD4-D512-45CD-9E31-99C440DC34B2}"/>
              </a:ext>
            </a:extLst>
          </p:cNvPr>
          <p:cNvSpPr txBox="1"/>
          <p:nvPr/>
        </p:nvSpPr>
        <p:spPr>
          <a:xfrm>
            <a:off x="609601" y="1225176"/>
            <a:ext cx="66401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Palatino Linotype" panose="02040502050505030304" pitchFamily="18" charset="0"/>
              </a:rPr>
              <a:t>Rocha pears are a variety of </a:t>
            </a:r>
            <a:r>
              <a:rPr lang="en-US" sz="1600" i="1" dirty="0">
                <a:latin typeface="Palatino Linotype" panose="02040502050505030304" pitchFamily="18" charset="0"/>
              </a:rPr>
              <a:t>Pyrus communis </a:t>
            </a:r>
            <a:r>
              <a:rPr lang="en-US" sz="1600" dirty="0">
                <a:latin typeface="Palatino Linotype" panose="02040502050505030304" pitchFamily="18" charset="0"/>
              </a:rPr>
              <a:t>largely produced in Portugal, and it contributes to the country`s fruit sector since up to 60% of the total production is exported (ANP, 2021).</a:t>
            </a:r>
          </a:p>
          <a:p>
            <a:pPr algn="just"/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1600" dirty="0">
                <a:latin typeface="Palatino Linotype" panose="02040502050505030304" pitchFamily="18" charset="0"/>
              </a:rPr>
              <a:t>When considering the exponential growth of the world’s population (FAO, 2021), agroindustry`s will face challenges related to the production of food, but also maintaining its quality to assure the nutritional needs of the human body (FAO, 2017).</a:t>
            </a:r>
          </a:p>
          <a:p>
            <a:pPr algn="just"/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1600" dirty="0">
                <a:latin typeface="Palatino Linotype" panose="02040502050505030304" pitchFamily="18" charset="0"/>
              </a:rPr>
              <a:t>In this regard, calcium (Ca) is a macronutrient performing both structural and signaling functions on the body, and its deficits are associated with pathologies such as osteopenia and osteoporosis, increasing the risk of fractures (EFSA, 2015).</a:t>
            </a:r>
          </a:p>
          <a:p>
            <a:pPr algn="just"/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1600" dirty="0">
                <a:latin typeface="Palatino Linotype" panose="02040502050505030304" pitchFamily="18" charset="0"/>
              </a:rPr>
              <a:t>Agronomic enrichment of plants with minerals, focuses on the use of soil or spray fertilizers in order to increase a certain mineral in its comestible parts (Singh </a:t>
            </a:r>
            <a:r>
              <a:rPr lang="en-US" sz="1600" i="1" dirty="0">
                <a:latin typeface="Palatino Linotype" panose="02040502050505030304" pitchFamily="18" charset="0"/>
              </a:rPr>
              <a:t>et al</a:t>
            </a:r>
            <a:r>
              <a:rPr lang="en-US" sz="1600" dirty="0">
                <a:latin typeface="Palatino Linotype" panose="02040502050505030304" pitchFamily="18" charset="0"/>
              </a:rPr>
              <a:t>., 2016).</a:t>
            </a:r>
          </a:p>
          <a:p>
            <a:pPr algn="just"/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1600" dirty="0">
                <a:latin typeface="Palatino Linotype" panose="02040502050505030304" pitchFamily="18" charset="0"/>
              </a:rPr>
              <a:t>This study thus aimed to apply agronomic enrichment practices to increase Ca content in pears and simultaneously monitor its effects on the orchard with UAVs and </a:t>
            </a:r>
            <a:r>
              <a:rPr lang="en-US" sz="1600" i="1" dirty="0">
                <a:latin typeface="Palatino Linotype" panose="02040502050505030304" pitchFamily="18" charset="0"/>
              </a:rPr>
              <a:t>in situ </a:t>
            </a:r>
            <a:r>
              <a:rPr lang="en-US" sz="1600" dirty="0">
                <a:latin typeface="Palatino Linotype" panose="02040502050505030304" pitchFamily="18" charset="0"/>
              </a:rPr>
              <a:t>analysis.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E0A53F-D8ED-42BA-A5D0-2563D3A8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7" t="60992"/>
          <a:stretch/>
        </p:blipFill>
        <p:spPr bwMode="auto">
          <a:xfrm>
            <a:off x="8234167" y="456704"/>
            <a:ext cx="953223" cy="16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Fábrica com preenchimento sólido">
            <a:extLst>
              <a:ext uri="{FF2B5EF4-FFF2-40B4-BE49-F238E27FC236}">
                <a16:creationId xmlns:a16="http://schemas.microsoft.com/office/drawing/2014/main" id="{11C437EF-357D-47A3-9287-4A7C91957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852" y="2239900"/>
            <a:ext cx="918359" cy="918359"/>
          </a:xfrm>
          <a:prstGeom prst="rect">
            <a:avLst/>
          </a:prstGeom>
        </p:spPr>
      </p:pic>
      <p:pic>
        <p:nvPicPr>
          <p:cNvPr id="13" name="Gráfico 12" descr="Grupo de pessoas com preenchimento sólido">
            <a:extLst>
              <a:ext uri="{FF2B5EF4-FFF2-40B4-BE49-F238E27FC236}">
                <a16:creationId xmlns:a16="http://schemas.microsoft.com/office/drawing/2014/main" id="{B69FD63A-6D66-41BD-9AF7-F4129728A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8142" y="2190617"/>
            <a:ext cx="918359" cy="91835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0EECF9F-7C54-4909-90FF-4BDF0AC931E8}"/>
              </a:ext>
            </a:extLst>
          </p:cNvPr>
          <p:cNvSpPr txBox="1"/>
          <p:nvPr/>
        </p:nvSpPr>
        <p:spPr>
          <a:xfrm>
            <a:off x="7532297" y="3489621"/>
            <a:ext cx="1666746" cy="59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GB" sz="3200" b="1" baseline="30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endParaRPr lang="pt-PT" sz="32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8" descr="Agronomic biofortification is the application of... | Download Scientific  Diagram">
            <a:extLst>
              <a:ext uri="{FF2B5EF4-FFF2-40B4-BE49-F238E27FC236}">
                <a16:creationId xmlns:a16="http://schemas.microsoft.com/office/drawing/2014/main" id="{EC8CE082-A8A6-4472-B350-4A8175098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9" t="19597" r="9977" b="59509"/>
          <a:stretch/>
        </p:blipFill>
        <p:spPr bwMode="auto">
          <a:xfrm rot="21449805">
            <a:off x="8339777" y="4489164"/>
            <a:ext cx="626378" cy="4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áfico 28" descr="Osso com preenchimento sólido">
            <a:extLst>
              <a:ext uri="{FF2B5EF4-FFF2-40B4-BE49-F238E27FC236}">
                <a16:creationId xmlns:a16="http://schemas.microsoft.com/office/drawing/2014/main" id="{13070CAF-CBF4-4404-A08C-D9D798000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47375" y="3530691"/>
            <a:ext cx="805802" cy="805802"/>
          </a:xfrm>
          <a:prstGeom prst="rect">
            <a:avLst/>
          </a:prstGeom>
        </p:spPr>
      </p:pic>
      <p:pic>
        <p:nvPicPr>
          <p:cNvPr id="25" name="Marcador de Posição de Conteúdo 6" descr="Árvore de folha caduca com preenchimento sólido">
            <a:extLst>
              <a:ext uri="{FF2B5EF4-FFF2-40B4-BE49-F238E27FC236}">
                <a16:creationId xmlns:a16="http://schemas.microsoft.com/office/drawing/2014/main" id="{40DD5F2D-05B6-49FF-AED7-BB7D9837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2654" y="4475715"/>
            <a:ext cx="996692" cy="996692"/>
          </a:xfrm>
        </p:spPr>
      </p:pic>
    </p:spTree>
    <p:extLst>
      <p:ext uri="{BB962C8B-B14F-4D97-AF65-F5344CB8AC3E}">
        <p14:creationId xmlns:p14="http://schemas.microsoft.com/office/powerpoint/2010/main" val="67823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94" y="228593"/>
            <a:ext cx="867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4" y="5307168"/>
            <a:ext cx="79149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  <a:p>
            <a:pPr algn="just"/>
            <a:endParaRPr lang="en-US" sz="9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implemented workflow increased Ca content in fruits at harvest and concentrations up to 8 kg.ha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CaCl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did not have negative impacts on pear trees. Additionally,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situ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precision agriculture techniques can be used complementary to assess orchards health, during the different phases of production.</a:t>
            </a:r>
            <a:endParaRPr lang="pt-PT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A0BFB82-5707-4DCA-902F-483FE38DD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89514"/>
              </p:ext>
            </p:extLst>
          </p:nvPr>
        </p:nvGraphicFramePr>
        <p:xfrm>
          <a:off x="202019" y="847191"/>
          <a:ext cx="3636550" cy="1419039"/>
        </p:xfrm>
        <a:graphic>
          <a:graphicData uri="http://schemas.openxmlformats.org/drawingml/2006/table">
            <a:tbl>
              <a:tblPr firstRow="1" firstCol="1" bandRow="1"/>
              <a:tblGrid>
                <a:gridCol w="1339916">
                  <a:extLst>
                    <a:ext uri="{9D8B030D-6E8A-4147-A177-3AD203B41FA5}">
                      <a16:colId xmlns:a16="http://schemas.microsoft.com/office/drawing/2014/main" val="2169489747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1804036804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1314201280"/>
                    </a:ext>
                  </a:extLst>
                </a:gridCol>
                <a:gridCol w="733648">
                  <a:extLst>
                    <a:ext uri="{9D8B030D-6E8A-4147-A177-3AD203B41FA5}">
                      <a16:colId xmlns:a16="http://schemas.microsoft.com/office/drawing/2014/main" val="1126855230"/>
                    </a:ext>
                  </a:extLst>
                </a:gridCol>
              </a:tblGrid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t-PT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t-PT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SD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t-PT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t-PT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696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3956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kg.ha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Ca(NO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06619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kg.ha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Ca(NO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02517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kg.ha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Ca(NO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62869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kg.ha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42971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kg.ha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192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kg.ha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0909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Field mean value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57853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73703A74-D234-4F68-BA46-073A7A973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/>
          <a:stretch/>
        </p:blipFill>
        <p:spPr>
          <a:xfrm>
            <a:off x="4810430" y="727685"/>
            <a:ext cx="4313397" cy="32419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5A6C393-8DA8-4621-BD23-0C1C64774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" y="3135359"/>
            <a:ext cx="4636841" cy="147701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46DD42-60DB-458D-BB1D-DB46AC81C780}"/>
              </a:ext>
            </a:extLst>
          </p:cNvPr>
          <p:cNvSpPr txBox="1"/>
          <p:nvPr/>
        </p:nvSpPr>
        <p:spPr>
          <a:xfrm>
            <a:off x="86123" y="2352381"/>
            <a:ext cx="423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mean values attained in this study were higher than 0.85, being in accordance with the absence of toxicity signals indicating a healthy orchard.</a:t>
            </a:r>
            <a:endParaRPr lang="pt-PT" sz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E4F663-D4C2-4749-8E2F-EFE032A25DF3}"/>
              </a:ext>
            </a:extLst>
          </p:cNvPr>
          <p:cNvSpPr txBox="1"/>
          <p:nvPr/>
        </p:nvSpPr>
        <p:spPr>
          <a:xfrm>
            <a:off x="4858100" y="3951401"/>
            <a:ext cx="4285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external application of Ca may have led to minor differences in leaf gas exchanges parameters, due to its role in stomatal closure, non-photochemical quenching and photosystems function </a:t>
            </a:r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Hochmal</a:t>
            </a:r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 2015; Wang </a:t>
            </a:r>
            <a:r>
              <a:rPr lang="en-US" sz="12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 2019), however, accumulation of Ca in fruits was not affected. Additionally, for the concentrations applied in this field trial, no toxicity signs such as leaf injuries occurred.</a:t>
            </a:r>
            <a:endParaRPr lang="pt-PT" sz="12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F23148-264F-49E5-A9CD-2F6B4FD02779}"/>
              </a:ext>
            </a:extLst>
          </p:cNvPr>
          <p:cNvSpPr txBox="1"/>
          <p:nvPr/>
        </p:nvSpPr>
        <p:spPr>
          <a:xfrm>
            <a:off x="118149" y="4690065"/>
            <a:ext cx="419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Regarding Ca, the absence of significantly higher levels of this mineral in leaves after sprays indicates a translocation to other plant tissues like fruits. </a:t>
            </a:r>
            <a:endParaRPr lang="pt-PT" sz="1200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E896008A-D776-47D1-B709-F141D4FEE972}"/>
              </a:ext>
            </a:extLst>
          </p:cNvPr>
          <p:cNvCxnSpPr>
            <a:cxnSpLocks/>
          </p:cNvCxnSpPr>
          <p:nvPr/>
        </p:nvCxnSpPr>
        <p:spPr>
          <a:xfrm>
            <a:off x="4745114" y="727685"/>
            <a:ext cx="0" cy="460871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09600"/>
            <a:ext cx="8186057" cy="286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authors thanks to José Henriques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HBio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Lda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.) for technical assistance. We also give thanks to the Research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centers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GeoBioTec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UIDB/04035/2020 and (CEF) UIDB/00239/2020 for support facilities.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research was funded by PDR2020, grant number 101-030734. Funding from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Fundação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para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Ciência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Tecnologia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(FCT) UI/BD/150718/2020 is also greatly acknowledged.</a:t>
            </a:r>
            <a:endParaRPr lang="fr-FR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360476-6A47-43BB-9CCC-B8958C3F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8" y="5374758"/>
            <a:ext cx="3015082" cy="680484"/>
          </a:xfrm>
          <a:prstGeom prst="rect">
            <a:avLst/>
          </a:prstGeom>
        </p:spPr>
      </p:pic>
      <p:pic>
        <p:nvPicPr>
          <p:cNvPr id="7" name="Picture 2" descr="Geobiociências, Geoengenharias e Geotecnologias | Faculdade de Ciências e  Tecnologia / Universidade Nova de Lisboa">
            <a:extLst>
              <a:ext uri="{FF2B5EF4-FFF2-40B4-BE49-F238E27FC236}">
                <a16:creationId xmlns:a16="http://schemas.microsoft.com/office/drawing/2014/main" id="{7CFE6B5D-D5AA-4E10-9591-D66BE5F95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8152"/>
          <a:stretch/>
        </p:blipFill>
        <p:spPr bwMode="auto">
          <a:xfrm>
            <a:off x="903028" y="3795981"/>
            <a:ext cx="3015082" cy="10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positório da Universidade de Lisboa: CEF - Centro de Estudos Florestais">
            <a:extLst>
              <a:ext uri="{FF2B5EF4-FFF2-40B4-BE49-F238E27FC236}">
                <a16:creationId xmlns:a16="http://schemas.microsoft.com/office/drawing/2014/main" id="{2824EC7F-42EC-4EF9-9854-98FAC1087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8413"/>
          <a:stretch/>
        </p:blipFill>
        <p:spPr bwMode="auto">
          <a:xfrm>
            <a:off x="5254693" y="3637327"/>
            <a:ext cx="1617295" cy="13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nding and Projects">
            <a:extLst>
              <a:ext uri="{FF2B5EF4-FFF2-40B4-BE49-F238E27FC236}">
                <a16:creationId xmlns:a16="http://schemas.microsoft.com/office/drawing/2014/main" id="{2777263C-EF09-4C77-98B5-0B047653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21" y="5382859"/>
            <a:ext cx="32845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1156</Words>
  <Application>Microsoft Office PowerPoint</Application>
  <PresentationFormat>Apresentação no Ecrã (4:3)</PresentationFormat>
  <Paragraphs>86</Paragraphs>
  <Slides>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Palatino Linotype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Claudia Campos Pessoa</cp:lastModifiedBy>
  <cp:revision>84</cp:revision>
  <dcterms:created xsi:type="dcterms:W3CDTF">2017-05-27T02:37:01Z</dcterms:created>
  <dcterms:modified xsi:type="dcterms:W3CDTF">2021-10-28T09:19:44Z</dcterms:modified>
</cp:coreProperties>
</file>