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58" r:id="rId3"/>
    <p:sldId id="266" r:id="rId4"/>
    <p:sldId id="265" r:id="rId5"/>
    <p:sldId id="261" r:id="rId6"/>
    <p:sldId id="264"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199" y="3545115"/>
            <a:ext cx="8305800" cy="2646878"/>
          </a:xfrm>
          <a:prstGeom prst="rect">
            <a:avLst/>
          </a:prstGeom>
          <a:noFill/>
        </p:spPr>
        <p:txBody>
          <a:bodyPr wrap="square" rtlCol="0">
            <a:spAutoFit/>
          </a:bodyPr>
          <a:lstStyle/>
          <a:p>
            <a:pPr algn="ctr"/>
            <a:r>
              <a:rPr lang="en-US" sz="2400" b="1" dirty="0">
                <a:latin typeface="Palatino Linotype" panose="02040502050505030304" pitchFamily="18" charset="0"/>
              </a:rPr>
              <a:t>Content of sterols in </a:t>
            </a:r>
            <a:r>
              <a:rPr lang="en-US" sz="2400" b="1" i="1" dirty="0">
                <a:latin typeface="Palatino Linotype" panose="02040502050505030304" pitchFamily="18" charset="0"/>
              </a:rPr>
              <a:t>in vitro </a:t>
            </a:r>
            <a:r>
              <a:rPr lang="en-US" sz="2400" b="1" dirty="0">
                <a:latin typeface="Palatino Linotype" panose="02040502050505030304" pitchFamily="18" charset="0"/>
              </a:rPr>
              <a:t>propagated </a:t>
            </a:r>
            <a:r>
              <a:rPr lang="en-US" sz="2400" b="1" i="1" dirty="0">
                <a:latin typeface="Palatino Linotype" panose="02040502050505030304" pitchFamily="18" charset="0"/>
              </a:rPr>
              <a:t>Chamerion angustifolium</a:t>
            </a:r>
            <a:r>
              <a:rPr lang="en-US" sz="2400" b="1" dirty="0">
                <a:latin typeface="Palatino Linotype" panose="02040502050505030304" pitchFamily="18" charset="0"/>
              </a:rPr>
              <a:t> (L.) Holub plants</a:t>
            </a:r>
            <a:endParaRPr lang="pl-PL" sz="2400" b="1" dirty="0">
              <a:latin typeface="Palatino Linotype" panose="02040502050505030304" pitchFamily="18" charset="0"/>
            </a:endParaRPr>
          </a:p>
          <a:p>
            <a:pPr algn="ctr"/>
            <a:endParaRPr lang="fr-FR" sz="1200" b="1" dirty="0">
              <a:latin typeface="Palatino Linotype" panose="02040502050505030304" pitchFamily="18" charset="0"/>
            </a:endParaRPr>
          </a:p>
          <a:p>
            <a:pPr algn="ctr"/>
            <a:r>
              <a:rPr lang="pl-PL" sz="1600" b="1" dirty="0">
                <a:latin typeface="Palatino Linotype" panose="02040502050505030304" pitchFamily="18" charset="0"/>
              </a:rPr>
              <a:t>Mariola Dreger</a:t>
            </a:r>
            <a:r>
              <a:rPr lang="it-IT" sz="1600" b="1" baseline="30000" dirty="0">
                <a:latin typeface="Palatino Linotype" panose="02040502050505030304" pitchFamily="18" charset="0"/>
              </a:rPr>
              <a:t>1,</a:t>
            </a:r>
            <a:r>
              <a:rPr lang="it-IT" sz="1600" b="1" dirty="0">
                <a:latin typeface="Palatino Linotype" panose="02040502050505030304" pitchFamily="18" charset="0"/>
              </a:rPr>
              <a:t>*, </a:t>
            </a:r>
            <a:r>
              <a:rPr lang="pl-PL" sz="1600" b="1" dirty="0">
                <a:latin typeface="Palatino Linotype" panose="02040502050505030304" pitchFamily="18" charset="0"/>
              </a:rPr>
              <a:t>Agnieszka </a:t>
            </a:r>
            <a:r>
              <a:rPr lang="pl-PL" sz="1600" b="1" dirty="0" err="1">
                <a:latin typeface="Palatino Linotype" panose="02040502050505030304" pitchFamily="18" charset="0"/>
              </a:rPr>
              <a:t>Gryszczyńska</a:t>
            </a:r>
            <a:r>
              <a:rPr lang="it-IT" sz="1600" b="1" baseline="30000" dirty="0">
                <a:latin typeface="Palatino Linotype" panose="02040502050505030304" pitchFamily="18" charset="0"/>
              </a:rPr>
              <a:t>2</a:t>
            </a:r>
            <a:r>
              <a:rPr lang="it-IT" sz="1600" b="1" dirty="0">
                <a:latin typeface="Palatino Linotype" panose="02040502050505030304" pitchFamily="18" charset="0"/>
              </a:rPr>
              <a:t>, and </a:t>
            </a:r>
            <a:r>
              <a:rPr lang="pl-PL" sz="1600" b="1" dirty="0">
                <a:latin typeface="Palatino Linotype" panose="02040502050505030304" pitchFamily="18" charset="0"/>
              </a:rPr>
              <a:t>Milena Szalata</a:t>
            </a:r>
            <a:r>
              <a:rPr lang="pl-PL" sz="1600" b="1" baseline="30000" dirty="0">
                <a:latin typeface="Palatino Linotype" panose="02040502050505030304" pitchFamily="18" charset="0"/>
              </a:rPr>
              <a:t>1</a:t>
            </a:r>
            <a:endParaRPr lang="it-IT" sz="1600" b="1" baseline="30000" dirty="0">
              <a:latin typeface="Palatino Linotype" panose="02040502050505030304" pitchFamily="18" charset="0"/>
            </a:endParaRPr>
          </a:p>
          <a:p>
            <a:endParaRPr lang="it-IT" b="1" baseline="30000"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sz="1500" dirty="0">
                <a:latin typeface="Palatino Linotype" panose="02040502050505030304" pitchFamily="18" charset="0"/>
              </a:rPr>
              <a:t>Department of Biotechnology, Institute of Natural </a:t>
            </a:r>
            <a:r>
              <a:rPr lang="en-US" sz="1500" dirty="0" err="1">
                <a:latin typeface="Palatino Linotype" panose="02040502050505030304" pitchFamily="18" charset="0"/>
              </a:rPr>
              <a:t>Fibres</a:t>
            </a:r>
            <a:r>
              <a:rPr lang="en-US" sz="1500" dirty="0">
                <a:latin typeface="Palatino Linotype" panose="02040502050505030304" pitchFamily="18" charset="0"/>
              </a:rPr>
              <a:t> &amp; Medicinal Plants National Research Institute, </a:t>
            </a:r>
            <a:r>
              <a:rPr lang="en-US" sz="1500" dirty="0" err="1">
                <a:latin typeface="Palatino Linotype" panose="02040502050505030304" pitchFamily="18" charset="0"/>
              </a:rPr>
              <a:t>Wojska</a:t>
            </a:r>
            <a:r>
              <a:rPr lang="en-US" sz="1500" dirty="0">
                <a:latin typeface="Palatino Linotype" panose="02040502050505030304" pitchFamily="18" charset="0"/>
              </a:rPr>
              <a:t> </a:t>
            </a:r>
            <a:r>
              <a:rPr lang="en-US" sz="1500" dirty="0" err="1">
                <a:latin typeface="Palatino Linotype" panose="02040502050505030304" pitchFamily="18" charset="0"/>
              </a:rPr>
              <a:t>Polskiego</a:t>
            </a:r>
            <a:r>
              <a:rPr lang="en-US" sz="1500" dirty="0">
                <a:latin typeface="Palatino Linotype" panose="02040502050505030304" pitchFamily="18" charset="0"/>
              </a:rPr>
              <a:t> 71b, 60-630 </a:t>
            </a:r>
            <a:r>
              <a:rPr lang="en-US" sz="1500" dirty="0" err="1">
                <a:latin typeface="Palatino Linotype" panose="02040502050505030304" pitchFamily="18" charset="0"/>
              </a:rPr>
              <a:t>Poznań</a:t>
            </a:r>
            <a:r>
              <a:rPr lang="pl-PL" sz="1500" dirty="0">
                <a:latin typeface="Palatino Linotype" panose="02040502050505030304" pitchFamily="18" charset="0"/>
              </a:rPr>
              <a:t>, Poland</a:t>
            </a:r>
            <a:r>
              <a:rPr lang="en-US" sz="1500" dirty="0">
                <a:latin typeface="Palatino Linotype" panose="02040502050505030304" pitchFamily="18" charset="0"/>
              </a:rPr>
              <a:t>; </a:t>
            </a:r>
            <a:endParaRPr lang="fr-FR" sz="1500" dirty="0">
              <a:latin typeface="Palatino Linotype" panose="02040502050505030304" pitchFamily="18" charset="0"/>
            </a:endParaRPr>
          </a:p>
          <a:p>
            <a:r>
              <a:rPr lang="en-US" sz="1500" baseline="30000" dirty="0">
                <a:latin typeface="Palatino Linotype" panose="02040502050505030304" pitchFamily="18" charset="0"/>
              </a:rPr>
              <a:t>2</a:t>
            </a:r>
            <a:r>
              <a:rPr lang="en-US" sz="1500" dirty="0">
                <a:latin typeface="Palatino Linotype" panose="02040502050505030304" pitchFamily="18" charset="0"/>
              </a:rPr>
              <a:t> Department of Pharmacology and Phytochemistry, Institute of Natural </a:t>
            </a:r>
            <a:r>
              <a:rPr lang="en-US" sz="1500" dirty="0" err="1">
                <a:latin typeface="Palatino Linotype" panose="02040502050505030304" pitchFamily="18" charset="0"/>
              </a:rPr>
              <a:t>Fibres</a:t>
            </a:r>
            <a:r>
              <a:rPr lang="en-US" sz="1500" dirty="0">
                <a:latin typeface="Palatino Linotype" panose="02040502050505030304" pitchFamily="18" charset="0"/>
              </a:rPr>
              <a:t> &amp; Medicinal Plants National Research Institute, </a:t>
            </a:r>
            <a:r>
              <a:rPr lang="en-US" sz="1500" dirty="0" err="1">
                <a:latin typeface="Palatino Linotype" panose="02040502050505030304" pitchFamily="18" charset="0"/>
              </a:rPr>
              <a:t>Kolejowa</a:t>
            </a:r>
            <a:r>
              <a:rPr lang="en-US" sz="1500" dirty="0">
                <a:latin typeface="Palatino Linotype" panose="02040502050505030304" pitchFamily="18" charset="0"/>
              </a:rPr>
              <a:t> 2; 62-064 </a:t>
            </a:r>
            <a:r>
              <a:rPr lang="en-US" sz="1500" dirty="0" err="1">
                <a:latin typeface="Palatino Linotype" panose="02040502050505030304" pitchFamily="18" charset="0"/>
              </a:rPr>
              <a:t>Plewiska</a:t>
            </a:r>
            <a:r>
              <a:rPr lang="en-US" sz="1500" dirty="0">
                <a:latin typeface="Palatino Linotype" panose="02040502050505030304" pitchFamily="18" charset="0"/>
              </a:rPr>
              <a:t>, </a:t>
            </a:r>
            <a:r>
              <a:rPr lang="en-US" sz="1500" dirty="0" err="1">
                <a:latin typeface="Palatino Linotype" panose="02040502050505030304" pitchFamily="18" charset="0"/>
              </a:rPr>
              <a:t>Polan</a:t>
            </a:r>
            <a:r>
              <a:rPr lang="pl-PL" sz="1500" dirty="0">
                <a:latin typeface="Palatino Linotype" panose="02040502050505030304" pitchFamily="18" charset="0"/>
              </a:rPr>
              <a:t>d</a:t>
            </a:r>
            <a:r>
              <a:rPr lang="en-US" sz="1500" dirty="0">
                <a:latin typeface="Palatino Linotype" panose="02040502050505030304" pitchFamily="18" charset="0"/>
              </a:rPr>
              <a:t> </a:t>
            </a:r>
          </a:p>
          <a:p>
            <a:r>
              <a:rPr lang="en-US" sz="1500" b="1" dirty="0">
                <a:latin typeface="Palatino Linotype" panose="02040502050505030304" pitchFamily="18" charset="0"/>
              </a:rPr>
              <a:t>*</a:t>
            </a:r>
            <a:r>
              <a:rPr lang="en-US" sz="1500" dirty="0">
                <a:latin typeface="Palatino Linotype" panose="02040502050505030304" pitchFamily="18" charset="0"/>
              </a:rPr>
              <a:t> Corresponding author:</a:t>
            </a:r>
            <a:r>
              <a:rPr lang="pl-PL" sz="1500" dirty="0">
                <a:latin typeface="Palatino Linotype" panose="02040502050505030304" pitchFamily="18" charset="0"/>
              </a:rPr>
              <a:t> mariola.dreger@iwnirz.pl</a:t>
            </a:r>
            <a:endParaRPr lang="fr-FR" sz="1500" dirty="0">
              <a:latin typeface="Palatino Linotype" panose="02040502050505030304" pitchFamily="18" charset="0"/>
            </a:endParaRPr>
          </a:p>
        </p:txBody>
      </p:sp>
      <p:pic>
        <p:nvPicPr>
          <p:cNvPr id="7" name="Picture 6">
            <a:extLst>
              <a:ext uri="{FF2B5EF4-FFF2-40B4-BE49-F238E27FC236}">
                <a16:creationId xmlns:a16="http://schemas.microsoft.com/office/drawing/2014/main" id="{85D44748-DC8B-466A-9C7C-8CAB8369F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036"/>
            <a:ext cx="9144000" cy="3717036"/>
          </a:xfrm>
          <a:prstGeom prst="rect">
            <a:avLst/>
          </a:prstGeom>
        </p:spPr>
      </p:pic>
      <p:sp>
        <p:nvSpPr>
          <p:cNvPr id="2" name="Rectangle 2">
            <a:extLst>
              <a:ext uri="{FF2B5EF4-FFF2-40B4-BE49-F238E27FC236}">
                <a16:creationId xmlns:a16="http://schemas.microsoft.com/office/drawing/2014/main" id="{97FF99B7-1DA2-4245-9258-EE31EC954E3E}"/>
              </a:ext>
            </a:extLst>
          </p:cNvPr>
          <p:cNvSpPr>
            <a:spLocks noChangeArrowheads="1"/>
          </p:cNvSpPr>
          <p:nvPr/>
        </p:nvSpPr>
        <p:spPr bwMode="auto">
          <a:xfrm>
            <a:off x="270933" y="572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6" name="Obraz 5">
            <a:extLst>
              <a:ext uri="{FF2B5EF4-FFF2-40B4-BE49-F238E27FC236}">
                <a16:creationId xmlns:a16="http://schemas.microsoft.com/office/drawing/2014/main" id="{87F029FA-127F-4E92-9964-E1DE99E0DA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2603"/>
          <a:stretch/>
        </p:blipFill>
        <p:spPr bwMode="auto">
          <a:xfrm>
            <a:off x="7711117" y="5760193"/>
            <a:ext cx="1432883" cy="1066800"/>
          </a:xfrm>
          <a:prstGeom prst="rect">
            <a:avLst/>
          </a:prstGeom>
          <a:noFill/>
          <a:ln>
            <a:noFill/>
          </a:ln>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86" y="407968"/>
            <a:ext cx="8104414" cy="5586145"/>
          </a:xfrm>
          <a:prstGeom prst="rect">
            <a:avLst/>
          </a:prstGeom>
          <a:noFill/>
        </p:spPr>
        <p:txBody>
          <a:bodyPr wrap="square" rtlCol="0">
            <a:spAutoFit/>
          </a:bodyPr>
          <a:lstStyle/>
          <a:p>
            <a:r>
              <a:rPr lang="fr-FR" b="1" dirty="0">
                <a:latin typeface="Palatino Linotype" panose="02040502050505030304" pitchFamily="18" charset="0"/>
              </a:rPr>
              <a:t>Abstract:</a:t>
            </a:r>
            <a:r>
              <a:rPr lang="pl-PL" b="1" dirty="0">
                <a:latin typeface="Palatino Linotype" panose="02040502050505030304" pitchFamily="18" charset="0"/>
              </a:rPr>
              <a:t> </a:t>
            </a:r>
          </a:p>
          <a:p>
            <a:pPr algn="just"/>
            <a:r>
              <a:rPr lang="pl-PL"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Chamerion angustifolium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Holub (syn.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Epilobium angustifolium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Onagraceae</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family) plants are utilized as a component of drugs, nutraceuticals and cosmetic products. The European Medicines Agency (EMA) approved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 angustifolium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traditional herbal medicinal products for treatment and alleviating symptoms related to Benign Prostatic Hyperplasia (BPH). Plants are a rich source of ellagitannins, flavonoids and phenolic acids, the herb also contains steroids, triterpenes and fatty acids. Campesterol, cholesterol, stigmasterol and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β</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-sitosterol and its derivatives have been identified in plants. Phytosterols are synthesized and accumulated in plant in vitro cultures, in this way in vitro cultures could be an alternative source to produce phytosterols. </a:t>
            </a:r>
            <a:endParaRPr lang="pl-PL"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aim of this study was to determine the content of campesterol,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β</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-sitosterol and stigmasterol in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 angustifolium</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plants cultivated in vitro. The plants after five weeks of culture were subjected to the HPLC-DAD analysis. Additionally, the analysis of phytosterols in the plants regenerated under in vitro conditions and planted in field was performed. </a:t>
            </a:r>
            <a:endParaRPr lang="pl-PL"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Results of HPLC-DAD analysis have shown that stigmasterol was a dominant compound (382.60–577.77 mg/100 DW) in the plants grown in vitro. Among </a:t>
            </a:r>
            <a:r>
              <a:rPr lang="pl-PL"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tested genotypes, significant variation in the sterol content was found. In contrast to in vitro cultures, plants harvested from field synthesized mainly </a:t>
            </a:r>
            <a:r>
              <a:rPr lang="en-US" sz="15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β</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-sitosterol (103.05 mg/100 g DW), whereas campesterol and stigmasterol were less abundant. Plants </a:t>
            </a:r>
            <a:r>
              <a:rPr lang="en-US"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cultivated </a:t>
            </a:r>
            <a:r>
              <a:rPr lang="pl-PL" sz="15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under</a:t>
            </a:r>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in vitro</a:t>
            </a:r>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pl-PL" sz="15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conditions</a:t>
            </a:r>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contained</a:t>
            </a:r>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pl-PL" sz="15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more</a:t>
            </a:r>
            <a:r>
              <a:rPr lang="pl-PL" sz="15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sterols than plants</a:t>
            </a:r>
            <a:r>
              <a:rPr lang="pl-PL"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pl-PL"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grown</a:t>
            </a:r>
            <a:r>
              <a:rPr lang="pl-PL"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 field.</a:t>
            </a:r>
          </a:p>
          <a:p>
            <a:pPr algn="just"/>
            <a:endParaRPr lang="fr-FR" dirty="0">
              <a:latin typeface="Palatino Linotype" panose="02040502050505030304" pitchFamily="18" charset="0"/>
            </a:endParaRPr>
          </a:p>
          <a:p>
            <a:r>
              <a:rPr lang="fr-FR" b="1" dirty="0">
                <a:latin typeface="Palatino Linotype" panose="02040502050505030304" pitchFamily="18" charset="0"/>
              </a:rPr>
              <a:t>Keywords:</a:t>
            </a:r>
            <a:r>
              <a:rPr lang="pl-PL" b="1" dirty="0">
                <a:latin typeface="Palatino Linotype" panose="02040502050505030304" pitchFamily="18" charset="0"/>
              </a:rPr>
              <a:t> </a:t>
            </a:r>
            <a:r>
              <a:rPr lang="pl-PL" b="1" i="1" dirty="0" err="1">
                <a:latin typeface="Palatino Linotype" panose="02040502050505030304" pitchFamily="18" charset="0"/>
              </a:rPr>
              <a:t>Epilobium</a:t>
            </a:r>
            <a:r>
              <a:rPr lang="pl-PL" b="1" i="1" dirty="0">
                <a:latin typeface="Palatino Linotype" panose="02040502050505030304" pitchFamily="18" charset="0"/>
              </a:rPr>
              <a:t> </a:t>
            </a:r>
            <a:r>
              <a:rPr lang="pl-PL" b="1" i="1" dirty="0" err="1">
                <a:latin typeface="Palatino Linotype" panose="02040502050505030304" pitchFamily="18" charset="0"/>
              </a:rPr>
              <a:t>angustifolium</a:t>
            </a:r>
            <a:r>
              <a:rPr lang="pl-PL" b="1" dirty="0">
                <a:latin typeface="Palatino Linotype" panose="02040502050505030304" pitchFamily="18" charset="0"/>
              </a:rPr>
              <a:t>; HPLC-DAD; in vitro </a:t>
            </a:r>
            <a:r>
              <a:rPr lang="pl-PL" b="1" dirty="0" err="1">
                <a:latin typeface="Palatino Linotype" panose="02040502050505030304" pitchFamily="18" charset="0"/>
              </a:rPr>
              <a:t>cultures</a:t>
            </a:r>
            <a:r>
              <a:rPr lang="pl-PL" b="1" dirty="0">
                <a:latin typeface="Palatino Linotype" panose="02040502050505030304" pitchFamily="18" charset="0"/>
              </a:rPr>
              <a:t>; campesterol; </a:t>
            </a:r>
            <a:r>
              <a:rPr lang="el-GR" b="1" i="1" dirty="0">
                <a:latin typeface="Palatino Linotype" panose="02040502050505030304" pitchFamily="18" charset="0"/>
              </a:rPr>
              <a:t>β</a:t>
            </a:r>
            <a:r>
              <a:rPr lang="el-GR" b="1" dirty="0">
                <a:latin typeface="Palatino Linotype" panose="02040502050505030304" pitchFamily="18" charset="0"/>
              </a:rPr>
              <a:t>-</a:t>
            </a:r>
            <a:r>
              <a:rPr lang="pl-PL" b="1" dirty="0" err="1">
                <a:latin typeface="Palatino Linotype" panose="02040502050505030304" pitchFamily="18" charset="0"/>
              </a:rPr>
              <a:t>sitosterol</a:t>
            </a:r>
            <a:r>
              <a:rPr lang="pl-PL" b="1" dirty="0">
                <a:latin typeface="Palatino Linotype" panose="02040502050505030304" pitchFamily="18" charset="0"/>
              </a:rPr>
              <a:t>; </a:t>
            </a:r>
            <a:r>
              <a:rPr lang="pl-PL" b="1" dirty="0" err="1">
                <a:latin typeface="Palatino Linotype" panose="02040502050505030304" pitchFamily="18" charset="0"/>
              </a:rPr>
              <a:t>stigmasterol</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026" name="Picture 2" descr="Stygmasterol – Wikipedia, wolna encyklopedia">
            <a:extLst>
              <a:ext uri="{FF2B5EF4-FFF2-40B4-BE49-F238E27FC236}">
                <a16:creationId xmlns:a16="http://schemas.microsoft.com/office/drawing/2014/main" id="{6E1D6FA8-3D58-4A06-834A-53534A3CF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28" y="532420"/>
            <a:ext cx="2465614" cy="1460792"/>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zaokrąglone rogi 3">
            <a:extLst>
              <a:ext uri="{FF2B5EF4-FFF2-40B4-BE49-F238E27FC236}">
                <a16:creationId xmlns:a16="http://schemas.microsoft.com/office/drawing/2014/main" id="{98D10EA5-C265-41BC-B6AD-2A5603B01C7B}"/>
              </a:ext>
            </a:extLst>
          </p:cNvPr>
          <p:cNvSpPr/>
          <p:nvPr/>
        </p:nvSpPr>
        <p:spPr>
          <a:xfrm>
            <a:off x="357187" y="425818"/>
            <a:ext cx="2737759" cy="195977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ole tekstowe 9">
            <a:extLst>
              <a:ext uri="{FF2B5EF4-FFF2-40B4-BE49-F238E27FC236}">
                <a16:creationId xmlns:a16="http://schemas.microsoft.com/office/drawing/2014/main" id="{FFA5C772-B56A-4365-90D7-5FAA0B908D8A}"/>
              </a:ext>
            </a:extLst>
          </p:cNvPr>
          <p:cNvSpPr txBox="1"/>
          <p:nvPr/>
        </p:nvSpPr>
        <p:spPr>
          <a:xfrm>
            <a:off x="1542316" y="1835284"/>
            <a:ext cx="1507665" cy="338554"/>
          </a:xfrm>
          <a:prstGeom prst="rect">
            <a:avLst/>
          </a:prstGeom>
          <a:noFill/>
        </p:spPr>
        <p:txBody>
          <a:bodyPr wrap="square" rtlCol="0">
            <a:spAutoFit/>
          </a:bodyPr>
          <a:lstStyle/>
          <a:p>
            <a:r>
              <a:rPr lang="pl-PL" sz="1600" dirty="0" err="1">
                <a:latin typeface="Palatino Linotype" panose="02040502050505030304" pitchFamily="18" charset="0"/>
              </a:rPr>
              <a:t>stigmastero</a:t>
            </a:r>
            <a:r>
              <a:rPr lang="pl-PL" sz="1600" dirty="0" err="1"/>
              <a:t>l</a:t>
            </a:r>
            <a:endParaRPr lang="en-GB" sz="1600" dirty="0"/>
          </a:p>
        </p:txBody>
      </p:sp>
      <p:pic>
        <p:nvPicPr>
          <p:cNvPr id="1028" name="Picture 4">
            <a:extLst>
              <a:ext uri="{FF2B5EF4-FFF2-40B4-BE49-F238E27FC236}">
                <a16:creationId xmlns:a16="http://schemas.microsoft.com/office/drawing/2014/main" id="{DFC1A8E6-C89A-44A2-AFB3-0F4EAC02E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558" y="502300"/>
            <a:ext cx="2296885" cy="1675578"/>
          </a:xfrm>
          <a:prstGeom prst="rect">
            <a:avLst/>
          </a:prstGeom>
          <a:noFill/>
          <a:extLst>
            <a:ext uri="{909E8E84-426E-40DD-AFC4-6F175D3DCCD1}">
              <a14:hiddenFill xmlns:a14="http://schemas.microsoft.com/office/drawing/2010/main">
                <a:solidFill>
                  <a:srgbClr val="FFFFFF"/>
                </a:solidFill>
              </a14:hiddenFill>
            </a:ext>
          </a:extLst>
        </p:spPr>
      </p:pic>
      <p:sp>
        <p:nvSpPr>
          <p:cNvPr id="20" name="Prostokąt: zaokrąglone rogi 19">
            <a:extLst>
              <a:ext uri="{FF2B5EF4-FFF2-40B4-BE49-F238E27FC236}">
                <a16:creationId xmlns:a16="http://schemas.microsoft.com/office/drawing/2014/main" id="{06B78E80-0F60-4FA9-BD0B-C7453386F484}"/>
              </a:ext>
            </a:extLst>
          </p:cNvPr>
          <p:cNvSpPr/>
          <p:nvPr/>
        </p:nvSpPr>
        <p:spPr>
          <a:xfrm>
            <a:off x="3241559" y="425818"/>
            <a:ext cx="2737758" cy="200150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ole tekstowe 20">
            <a:extLst>
              <a:ext uri="{FF2B5EF4-FFF2-40B4-BE49-F238E27FC236}">
                <a16:creationId xmlns:a16="http://schemas.microsoft.com/office/drawing/2014/main" id="{68612714-4226-43D8-9A4A-9A59A540539B}"/>
              </a:ext>
            </a:extLst>
          </p:cNvPr>
          <p:cNvSpPr txBox="1"/>
          <p:nvPr/>
        </p:nvSpPr>
        <p:spPr>
          <a:xfrm>
            <a:off x="4713680" y="1835284"/>
            <a:ext cx="1338943" cy="338554"/>
          </a:xfrm>
          <a:prstGeom prst="rect">
            <a:avLst/>
          </a:prstGeom>
          <a:noFill/>
        </p:spPr>
        <p:txBody>
          <a:bodyPr wrap="square" rtlCol="0">
            <a:spAutoFit/>
          </a:bodyPr>
          <a:lstStyle/>
          <a:p>
            <a:r>
              <a:rPr lang="pl-PL" sz="1600" dirty="0"/>
              <a:t>campesterol</a:t>
            </a:r>
            <a:endParaRPr lang="en-GB" sz="1600" dirty="0"/>
          </a:p>
        </p:txBody>
      </p:sp>
      <p:sp>
        <p:nvSpPr>
          <p:cNvPr id="13" name="pole tekstowe 12">
            <a:extLst>
              <a:ext uri="{FF2B5EF4-FFF2-40B4-BE49-F238E27FC236}">
                <a16:creationId xmlns:a16="http://schemas.microsoft.com/office/drawing/2014/main" id="{D67B3E10-7DE3-49FA-A06D-57D5BF8028CD}"/>
              </a:ext>
            </a:extLst>
          </p:cNvPr>
          <p:cNvSpPr txBox="1"/>
          <p:nvPr/>
        </p:nvSpPr>
        <p:spPr>
          <a:xfrm>
            <a:off x="-957765" y="2857340"/>
            <a:ext cx="8105422" cy="3864135"/>
          </a:xfrm>
          <a:prstGeom prst="rect">
            <a:avLst/>
          </a:prstGeom>
          <a:noFill/>
        </p:spPr>
        <p:txBody>
          <a:bodyPr wrap="square" rtlCol="0">
            <a:spAutoFit/>
          </a:bodyPr>
          <a:lstStyle/>
          <a:p>
            <a:pPr marL="1941830" indent="-285750">
              <a:lnSpc>
                <a:spcPct val="95000"/>
              </a:lnSpc>
              <a:buFont typeface="Arial" panose="020B0604020202020204" pitchFamily="34" charset="0"/>
              <a:buChar char="•"/>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Phytosterols are essential biomolecules for human health. </a:t>
            </a:r>
            <a:r>
              <a:rPr lang="pl-PL"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These</a:t>
            </a:r>
            <a:r>
              <a:rPr lang="pl-PL"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pl-PL"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compounds</a:t>
            </a:r>
            <a:r>
              <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have shown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hypocholesterolemic</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anti-inflammatory, antidiabetic and anticancer activities.</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Phytosterols are added to the cosmetic products for their moisturizing and regenerating skin properties. </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Since the phytosterol extraction methods are based on use of organic solvent that are harmful for human health and toxic for the environment, therefore another alternative source to produce phytosterols are needed.</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Considering</a:t>
            </a:r>
            <a:r>
              <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growing demand for a raw material rich in these compounds, a new alternative source such as in vitro cultures should be considered.</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41830" indent="-285750">
              <a:lnSpc>
                <a:spcPct val="95000"/>
              </a:lnSpc>
              <a:buFont typeface="Arial" panose="020B0604020202020204" pitchFamily="34" charset="0"/>
              <a:buChar char="•"/>
            </a:pPr>
            <a:endParaRPr lang="pl-PL"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9" name="Prostokąt: zaokrąglone rogi 28">
            <a:extLst>
              <a:ext uri="{FF2B5EF4-FFF2-40B4-BE49-F238E27FC236}">
                <a16:creationId xmlns:a16="http://schemas.microsoft.com/office/drawing/2014/main" id="{A835C8DB-74D0-43E4-9D08-1D0A6CAECBB2}"/>
              </a:ext>
            </a:extLst>
          </p:cNvPr>
          <p:cNvSpPr/>
          <p:nvPr/>
        </p:nvSpPr>
        <p:spPr>
          <a:xfrm>
            <a:off x="6125930" y="425818"/>
            <a:ext cx="2737758" cy="200150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a:extLst>
              <a:ext uri="{FF2B5EF4-FFF2-40B4-BE49-F238E27FC236}">
                <a16:creationId xmlns:a16="http://schemas.microsoft.com/office/drawing/2014/main" id="{D44302F8-8AB8-4DF6-B1D2-50B07C21B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962" y="603285"/>
            <a:ext cx="2416630" cy="1622846"/>
          </a:xfrm>
          <a:prstGeom prst="rect">
            <a:avLst/>
          </a:prstGeom>
          <a:noFill/>
          <a:extLst>
            <a:ext uri="{909E8E84-426E-40DD-AFC4-6F175D3DCCD1}">
              <a14:hiddenFill xmlns:a14="http://schemas.microsoft.com/office/drawing/2010/main">
                <a:solidFill>
                  <a:srgbClr val="FFFFFF"/>
                </a:solidFill>
              </a14:hiddenFill>
            </a:ext>
          </a:extLst>
        </p:spPr>
      </p:pic>
      <p:sp>
        <p:nvSpPr>
          <p:cNvPr id="35" name="pole tekstowe 34">
            <a:extLst>
              <a:ext uri="{FF2B5EF4-FFF2-40B4-BE49-F238E27FC236}">
                <a16:creationId xmlns:a16="http://schemas.microsoft.com/office/drawing/2014/main" id="{8BF3CAF1-7BB3-4399-84A1-E2A1E920D4A1}"/>
              </a:ext>
            </a:extLst>
          </p:cNvPr>
          <p:cNvSpPr txBox="1"/>
          <p:nvPr/>
        </p:nvSpPr>
        <p:spPr>
          <a:xfrm>
            <a:off x="7586662" y="1844865"/>
            <a:ext cx="1467525" cy="338554"/>
          </a:xfrm>
          <a:prstGeom prst="rect">
            <a:avLst/>
          </a:prstGeom>
          <a:noFill/>
        </p:spPr>
        <p:txBody>
          <a:bodyPr wrap="square" rtlCol="0">
            <a:spAutoFit/>
          </a:bodyPr>
          <a:lstStyle/>
          <a:p>
            <a:r>
              <a:rPr lang="pl-PL" sz="1600" dirty="0"/>
              <a:t>ß-</a:t>
            </a:r>
            <a:r>
              <a:rPr lang="pl-PL" sz="1600" dirty="0" err="1"/>
              <a:t>sitosterol</a:t>
            </a:r>
            <a:endParaRPr lang="en-GB" sz="1600" dirty="0"/>
          </a:p>
        </p:txBody>
      </p:sp>
    </p:spTree>
    <p:extLst>
      <p:ext uri="{BB962C8B-B14F-4D97-AF65-F5344CB8AC3E}">
        <p14:creationId xmlns:p14="http://schemas.microsoft.com/office/powerpoint/2010/main" val="389518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28C00BB8-7260-4558-B715-D11A909DF22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7000"/>
                    </a14:imgEffect>
                    <a14:imgEffect>
                      <a14:brightnessContrast bright="2000" contrast="7000"/>
                    </a14:imgEffect>
                  </a14:imgLayer>
                </a14:imgProps>
              </a:ext>
              <a:ext uri="{28A0092B-C50C-407E-A947-70E740481C1C}">
                <a14:useLocalDpi xmlns:a14="http://schemas.microsoft.com/office/drawing/2010/main" val="0"/>
              </a:ext>
            </a:extLst>
          </a:blip>
          <a:srcRect/>
          <a:stretch>
            <a:fillRect/>
          </a:stretch>
        </p:blipFill>
        <p:spPr bwMode="auto">
          <a:xfrm>
            <a:off x="522956" y="515832"/>
            <a:ext cx="3652658" cy="4871792"/>
          </a:xfrm>
          <a:prstGeom prst="rect">
            <a:avLst/>
          </a:prstGeom>
          <a:noFill/>
          <a:ln>
            <a:noFill/>
          </a:ln>
        </p:spPr>
      </p:pic>
      <p:pic>
        <p:nvPicPr>
          <p:cNvPr id="7" name="Obraz 6">
            <a:extLst>
              <a:ext uri="{FF2B5EF4-FFF2-40B4-BE49-F238E27FC236}">
                <a16:creationId xmlns:a16="http://schemas.microsoft.com/office/drawing/2014/main" id="{EAA2F48D-A1B2-4ABF-ADB8-1BE73D8268D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000"/>
                    </a14:imgEffect>
                    <a14:imgEffect>
                      <a14:brightnessContrast bright="14000" contrast="7000"/>
                    </a14:imgEffect>
                  </a14:imgLayer>
                </a14:imgProps>
              </a:ext>
              <a:ext uri="{28A0092B-C50C-407E-A947-70E740481C1C}">
                <a14:useLocalDpi xmlns:a14="http://schemas.microsoft.com/office/drawing/2010/main" val="0"/>
              </a:ext>
            </a:extLst>
          </a:blip>
          <a:srcRect l="6220" t="5781" r="27327" b="8651"/>
          <a:stretch/>
        </p:blipFill>
        <p:spPr bwMode="auto">
          <a:xfrm rot="5400000">
            <a:off x="4095806" y="749498"/>
            <a:ext cx="4871793" cy="4404460"/>
          </a:xfrm>
          <a:prstGeom prst="rect">
            <a:avLst/>
          </a:prstGeom>
          <a:noFill/>
          <a:ln>
            <a:noFill/>
          </a:ln>
          <a:extLst>
            <a:ext uri="{53640926-AAD7-44D8-BBD7-CCE9431645EC}">
              <a14:shadowObscured xmlns:a14="http://schemas.microsoft.com/office/drawing/2010/main"/>
            </a:ext>
          </a:extLst>
        </p:spPr>
      </p:pic>
      <p:sp>
        <p:nvSpPr>
          <p:cNvPr id="2" name="pole tekstowe 1">
            <a:extLst>
              <a:ext uri="{FF2B5EF4-FFF2-40B4-BE49-F238E27FC236}">
                <a16:creationId xmlns:a16="http://schemas.microsoft.com/office/drawing/2014/main" id="{9C83F493-6C47-4FCA-BBD0-A1B877761C8D}"/>
              </a:ext>
            </a:extLst>
          </p:cNvPr>
          <p:cNvSpPr txBox="1"/>
          <p:nvPr/>
        </p:nvSpPr>
        <p:spPr>
          <a:xfrm>
            <a:off x="522955" y="5766619"/>
            <a:ext cx="7164777" cy="646331"/>
          </a:xfrm>
          <a:prstGeom prst="rect">
            <a:avLst/>
          </a:prstGeom>
          <a:noFill/>
        </p:spPr>
        <p:txBody>
          <a:bodyPr wrap="square" rtlCol="0">
            <a:spAutoFit/>
          </a:bodyPr>
          <a:lstStyle/>
          <a:p>
            <a:r>
              <a:rPr lang="en-US" dirty="0">
                <a:latin typeface="Palatino Linotype" panose="02040502050505030304" pitchFamily="18" charset="0"/>
              </a:rPr>
              <a:t>Figure 1. (a) Full blooming </a:t>
            </a:r>
            <a:r>
              <a:rPr lang="en-US" i="1" dirty="0">
                <a:latin typeface="Palatino Linotype" panose="02040502050505030304" pitchFamily="18" charset="0"/>
              </a:rPr>
              <a:t>Ch. angustifolium</a:t>
            </a:r>
            <a:r>
              <a:rPr lang="en-US" dirty="0">
                <a:latin typeface="Palatino Linotype" panose="02040502050505030304" pitchFamily="18" charset="0"/>
              </a:rPr>
              <a:t> plants grown in field (</a:t>
            </a:r>
            <a:r>
              <a:rPr lang="en-US" dirty="0" err="1">
                <a:latin typeface="Palatino Linotype" panose="02040502050505030304" pitchFamily="18" charset="0"/>
              </a:rPr>
              <a:t>Plewiska</a:t>
            </a:r>
            <a:r>
              <a:rPr lang="en-US" dirty="0">
                <a:latin typeface="Palatino Linotype" panose="02040502050505030304" pitchFamily="18" charset="0"/>
              </a:rPr>
              <a:t>, Poland); (b) In vitro rooted plants (5-weeks-old culture)</a:t>
            </a:r>
            <a:endParaRPr lang="pl-PL" dirty="0">
              <a:latin typeface="Palatino Linotype" panose="02040502050505030304" pitchFamily="18" charset="0"/>
            </a:endParaRPr>
          </a:p>
        </p:txBody>
      </p:sp>
      <p:sp>
        <p:nvSpPr>
          <p:cNvPr id="8" name="pole tekstowe 7">
            <a:extLst>
              <a:ext uri="{FF2B5EF4-FFF2-40B4-BE49-F238E27FC236}">
                <a16:creationId xmlns:a16="http://schemas.microsoft.com/office/drawing/2014/main" id="{DA021FE1-3C6B-4ABB-AD67-F49D7A849E7D}"/>
              </a:ext>
            </a:extLst>
          </p:cNvPr>
          <p:cNvSpPr txBox="1"/>
          <p:nvPr/>
        </p:nvSpPr>
        <p:spPr>
          <a:xfrm>
            <a:off x="2174307" y="5407210"/>
            <a:ext cx="349955" cy="369332"/>
          </a:xfrm>
          <a:prstGeom prst="rect">
            <a:avLst/>
          </a:prstGeom>
          <a:noFill/>
        </p:spPr>
        <p:txBody>
          <a:bodyPr wrap="square" rtlCol="0">
            <a:spAutoFit/>
          </a:bodyPr>
          <a:lstStyle/>
          <a:p>
            <a:r>
              <a:rPr lang="pl-PL" dirty="0"/>
              <a:t>a</a:t>
            </a:r>
          </a:p>
        </p:txBody>
      </p:sp>
      <p:sp>
        <p:nvSpPr>
          <p:cNvPr id="9" name="pole tekstowe 8">
            <a:extLst>
              <a:ext uri="{FF2B5EF4-FFF2-40B4-BE49-F238E27FC236}">
                <a16:creationId xmlns:a16="http://schemas.microsoft.com/office/drawing/2014/main" id="{7F105A36-119A-4440-907B-F58435BF0223}"/>
              </a:ext>
            </a:extLst>
          </p:cNvPr>
          <p:cNvSpPr txBox="1"/>
          <p:nvPr/>
        </p:nvSpPr>
        <p:spPr>
          <a:xfrm>
            <a:off x="6181747" y="5402249"/>
            <a:ext cx="349955" cy="369332"/>
          </a:xfrm>
          <a:prstGeom prst="rect">
            <a:avLst/>
          </a:prstGeom>
          <a:noFill/>
        </p:spPr>
        <p:txBody>
          <a:bodyPr wrap="square" rtlCol="0">
            <a:spAutoFit/>
          </a:bodyPr>
          <a:lstStyle/>
          <a:p>
            <a:r>
              <a:rPr lang="pl-PL" dirty="0"/>
              <a:t>b</a:t>
            </a:r>
          </a:p>
        </p:txBody>
      </p:sp>
    </p:spTree>
    <p:extLst>
      <p:ext uri="{BB962C8B-B14F-4D97-AF65-F5344CB8AC3E}">
        <p14:creationId xmlns:p14="http://schemas.microsoft.com/office/powerpoint/2010/main" val="78750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pole tekstowe 2">
            <a:extLst>
              <a:ext uri="{FF2B5EF4-FFF2-40B4-BE49-F238E27FC236}">
                <a16:creationId xmlns:a16="http://schemas.microsoft.com/office/drawing/2014/main" id="{FF6CCA73-9623-4A7A-AD9A-2B2577EE9FDD}"/>
              </a:ext>
            </a:extLst>
          </p:cNvPr>
          <p:cNvSpPr txBox="1"/>
          <p:nvPr/>
        </p:nvSpPr>
        <p:spPr>
          <a:xfrm>
            <a:off x="177137" y="4929275"/>
            <a:ext cx="8576319"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Palatino Linotype" panose="02040502050505030304" pitchFamily="18" charset="0"/>
              </a:rPr>
              <a:t>Results of HPLC-DAD analysis have shown that stigmasterol was a dominant</a:t>
            </a:r>
            <a:r>
              <a:rPr lang="pl-PL" sz="1600" dirty="0">
                <a:latin typeface="Palatino Linotype" panose="02040502050505030304" pitchFamily="18" charset="0"/>
              </a:rPr>
              <a:t> </a:t>
            </a:r>
            <a:r>
              <a:rPr lang="en-US" sz="1600" dirty="0">
                <a:latin typeface="Palatino Linotype" panose="02040502050505030304" pitchFamily="18" charset="0"/>
              </a:rPr>
              <a:t>compound among tested sterols.</a:t>
            </a:r>
            <a:r>
              <a:rPr lang="pl-PL" sz="1600" dirty="0">
                <a:latin typeface="Palatino Linotype" panose="02040502050505030304" pitchFamily="18" charset="0"/>
              </a:rPr>
              <a:t> </a:t>
            </a:r>
          </a:p>
          <a:p>
            <a:pPr marL="285750" indent="-285750" algn="just">
              <a:buFont typeface="Arial" panose="020B0604020202020204" pitchFamily="34" charset="0"/>
              <a:buChar char="•"/>
            </a:pPr>
            <a:r>
              <a:rPr lang="en-US" sz="1600" dirty="0">
                <a:latin typeface="Palatino Linotype" panose="02040502050505030304" pitchFamily="18" charset="0"/>
              </a:rPr>
              <a:t>The investigated genotypes differed in sterols content, particularly in </a:t>
            </a:r>
            <a:r>
              <a:rPr lang="en-US" sz="1600" i="1" dirty="0">
                <a:latin typeface="Palatino Linotype" panose="02040502050505030304" pitchFamily="18" charset="0"/>
              </a:rPr>
              <a:t>β</a:t>
            </a:r>
            <a:r>
              <a:rPr lang="en-US" sz="1600" dirty="0">
                <a:latin typeface="Palatino Linotype" panose="02040502050505030304" pitchFamily="18" charset="0"/>
              </a:rPr>
              <a:t>-sitosterol</a:t>
            </a:r>
            <a:r>
              <a:rPr lang="pl-PL" sz="1600" dirty="0">
                <a:latin typeface="Palatino Linotype" panose="02040502050505030304" pitchFamily="18" charset="0"/>
              </a:rPr>
              <a:t>.</a:t>
            </a:r>
            <a:r>
              <a:rPr lang="en-US" sz="1600" dirty="0">
                <a:latin typeface="Palatino Linotype" panose="02040502050505030304" pitchFamily="18" charset="0"/>
              </a:rPr>
              <a:t> </a:t>
            </a:r>
            <a:endParaRPr lang="pl-PL" sz="1600" dirty="0">
              <a:latin typeface="Palatino Linotype" panose="02040502050505030304" pitchFamily="18" charset="0"/>
            </a:endParaRPr>
          </a:p>
          <a:p>
            <a:pPr marL="285750" indent="-285750" algn="just">
              <a:buFont typeface="Arial" panose="020B0604020202020204" pitchFamily="34" charset="0"/>
              <a:buChar char="•"/>
            </a:pPr>
            <a:r>
              <a:rPr lang="en-US" sz="1600" dirty="0">
                <a:latin typeface="Palatino Linotype" panose="02040502050505030304" pitchFamily="18" charset="0"/>
              </a:rPr>
              <a:t>The highest content of campesterol was recorded for PL58 genotype</a:t>
            </a:r>
            <a:endParaRPr lang="pl-PL" sz="1600" dirty="0">
              <a:latin typeface="Palatino Linotype" panose="02040502050505030304" pitchFamily="18" charset="0"/>
            </a:endParaRPr>
          </a:p>
          <a:p>
            <a:pPr marL="285750" indent="-285750" algn="just">
              <a:buFont typeface="Arial" panose="020B0604020202020204" pitchFamily="34" charset="0"/>
              <a:buChar char="•"/>
            </a:pPr>
            <a:r>
              <a:rPr lang="en-US" sz="1600" dirty="0">
                <a:latin typeface="Palatino Linotype" panose="02040502050505030304" pitchFamily="18" charset="0"/>
              </a:rPr>
              <a:t>PL38 genotype was characterized by the highest level of stigmasterol</a:t>
            </a:r>
            <a:endParaRPr lang="pl-PL" sz="1600" dirty="0">
              <a:latin typeface="Palatino Linotype" panose="02040502050505030304" pitchFamily="18" charset="0"/>
            </a:endParaRPr>
          </a:p>
          <a:p>
            <a:pPr marL="285750" indent="-285750" algn="just">
              <a:buFont typeface="Arial" panose="020B0604020202020204" pitchFamily="34" charset="0"/>
              <a:buChar char="•"/>
            </a:pPr>
            <a:r>
              <a:rPr lang="en-US" sz="1600" dirty="0">
                <a:latin typeface="Palatino Linotype" panose="02040502050505030304" pitchFamily="18" charset="0"/>
              </a:rPr>
              <a:t>N6 line was characterized by high level of </a:t>
            </a:r>
            <a:r>
              <a:rPr lang="en-US" sz="1600" i="1" dirty="0">
                <a:latin typeface="Palatino Linotype" panose="02040502050505030304" pitchFamily="18" charset="0"/>
              </a:rPr>
              <a:t>β</a:t>
            </a:r>
            <a:r>
              <a:rPr lang="en-US" sz="1600" dirty="0">
                <a:latin typeface="Palatino Linotype" panose="02040502050505030304" pitchFamily="18" charset="0"/>
              </a:rPr>
              <a:t>-sitosterol</a:t>
            </a:r>
            <a:r>
              <a:rPr lang="pl-PL" sz="1600" dirty="0">
                <a:latin typeface="Palatino Linotype" panose="02040502050505030304" pitchFamily="18" charset="0"/>
              </a:rPr>
              <a:t>.</a:t>
            </a:r>
          </a:p>
        </p:txBody>
      </p:sp>
      <p:graphicFrame>
        <p:nvGraphicFramePr>
          <p:cNvPr id="9" name="Tabela 8">
            <a:extLst>
              <a:ext uri="{FF2B5EF4-FFF2-40B4-BE49-F238E27FC236}">
                <a16:creationId xmlns:a16="http://schemas.microsoft.com/office/drawing/2014/main" id="{9DF70D46-C1EC-494D-AEB8-5D1BE5893F65}"/>
              </a:ext>
            </a:extLst>
          </p:cNvPr>
          <p:cNvGraphicFramePr>
            <a:graphicFrameLocks noGrp="1"/>
          </p:cNvGraphicFramePr>
          <p:nvPr>
            <p:extLst>
              <p:ext uri="{D42A27DB-BD31-4B8C-83A1-F6EECF244321}">
                <p14:modId xmlns:p14="http://schemas.microsoft.com/office/powerpoint/2010/main" val="3775491472"/>
              </p:ext>
            </p:extLst>
          </p:nvPr>
        </p:nvGraphicFramePr>
        <p:xfrm>
          <a:off x="441077" y="1852838"/>
          <a:ext cx="8312379" cy="2968871"/>
        </p:xfrm>
        <a:graphic>
          <a:graphicData uri="http://schemas.openxmlformats.org/drawingml/2006/table">
            <a:tbl>
              <a:tblPr firstRow="1" firstCol="1" bandRow="1">
                <a:tableStyleId>{5C22544A-7EE6-4342-B048-85BDC9FD1C3A}</a:tableStyleId>
              </a:tblPr>
              <a:tblGrid>
                <a:gridCol w="1747822">
                  <a:extLst>
                    <a:ext uri="{9D8B030D-6E8A-4147-A177-3AD203B41FA5}">
                      <a16:colId xmlns:a16="http://schemas.microsoft.com/office/drawing/2014/main" val="2741592643"/>
                    </a:ext>
                  </a:extLst>
                </a:gridCol>
                <a:gridCol w="1640561">
                  <a:extLst>
                    <a:ext uri="{9D8B030D-6E8A-4147-A177-3AD203B41FA5}">
                      <a16:colId xmlns:a16="http://schemas.microsoft.com/office/drawing/2014/main" val="2965028574"/>
                    </a:ext>
                  </a:extLst>
                </a:gridCol>
                <a:gridCol w="1640561">
                  <a:extLst>
                    <a:ext uri="{9D8B030D-6E8A-4147-A177-3AD203B41FA5}">
                      <a16:colId xmlns:a16="http://schemas.microsoft.com/office/drawing/2014/main" val="1694281843"/>
                    </a:ext>
                  </a:extLst>
                </a:gridCol>
                <a:gridCol w="1535613">
                  <a:extLst>
                    <a:ext uri="{9D8B030D-6E8A-4147-A177-3AD203B41FA5}">
                      <a16:colId xmlns:a16="http://schemas.microsoft.com/office/drawing/2014/main" val="2902449734"/>
                    </a:ext>
                  </a:extLst>
                </a:gridCol>
                <a:gridCol w="1747822">
                  <a:extLst>
                    <a:ext uri="{9D8B030D-6E8A-4147-A177-3AD203B41FA5}">
                      <a16:colId xmlns:a16="http://schemas.microsoft.com/office/drawing/2014/main" val="637629615"/>
                    </a:ext>
                  </a:extLst>
                </a:gridCol>
              </a:tblGrid>
              <a:tr h="368077">
                <a:tc rowSpan="2">
                  <a:txBody>
                    <a:bodyPr/>
                    <a:lstStyle/>
                    <a:p>
                      <a:pPr algn="ctr">
                        <a:lnSpc>
                          <a:spcPts val="1300"/>
                        </a:lnSpc>
                      </a:pPr>
                      <a:r>
                        <a:rPr lang="en-US" sz="1100" dirty="0">
                          <a:effectLst/>
                          <a:latin typeface="Palatino Linotype" panose="02040502050505030304" pitchFamily="18" charset="0"/>
                        </a:rPr>
                        <a:t>Genotype</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gridSpan="3">
                  <a:txBody>
                    <a:bodyPr/>
                    <a:lstStyle/>
                    <a:p>
                      <a:pPr algn="ctr">
                        <a:lnSpc>
                          <a:spcPts val="1300"/>
                        </a:lnSpc>
                      </a:pPr>
                      <a:r>
                        <a:rPr lang="en-US" sz="1100" dirty="0">
                          <a:effectLst/>
                          <a:latin typeface="Palatino Linotype" panose="02040502050505030304" pitchFamily="18" charset="0"/>
                        </a:rPr>
                        <a:t>Content of sterols mg/100 g [±SD]</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pl-PL"/>
                    </a:p>
                  </a:txBody>
                  <a:tcPr/>
                </a:tc>
                <a:tc hMerge="1">
                  <a:txBody>
                    <a:bodyPr/>
                    <a:lstStyle/>
                    <a:p>
                      <a:endParaRPr lang="pl-PL"/>
                    </a:p>
                  </a:txBody>
                  <a:tcPr/>
                </a:tc>
                <a:tc rowSpan="2">
                  <a:txBody>
                    <a:bodyPr/>
                    <a:lstStyle/>
                    <a:p>
                      <a:pPr algn="ctr">
                        <a:lnSpc>
                          <a:spcPts val="1300"/>
                        </a:lnSpc>
                      </a:pPr>
                      <a:r>
                        <a:rPr lang="en-US" sz="1100">
                          <a:effectLst/>
                          <a:latin typeface="Palatino Linotype" panose="02040502050505030304" pitchFamily="18" charset="0"/>
                        </a:rPr>
                        <a:t>Sum of sterols</a:t>
                      </a:r>
                      <a:endParaRPr lang="pl-PL" sz="1100">
                        <a:effectLst/>
                        <a:latin typeface="Palatino Linotype" panose="02040502050505030304" pitchFamily="18" charset="0"/>
                      </a:endParaRPr>
                    </a:p>
                    <a:p>
                      <a:pPr algn="ctr">
                        <a:lnSpc>
                          <a:spcPts val="1300"/>
                        </a:lnSpc>
                      </a:pPr>
                      <a:r>
                        <a:rPr lang="en-US" sz="1100">
                          <a:effectLst/>
                          <a:latin typeface="Palatino Linotype" panose="02040502050505030304" pitchFamily="18" charset="0"/>
                        </a:rPr>
                        <a:t>mg/100g</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69192529"/>
                  </a:ext>
                </a:extLst>
              </a:tr>
              <a:tr h="349024">
                <a:tc vMerge="1">
                  <a:txBody>
                    <a:bodyPr/>
                    <a:lstStyle/>
                    <a:p>
                      <a:endParaRPr lang="pl-PL"/>
                    </a:p>
                  </a:txBody>
                  <a:tcPr/>
                </a:tc>
                <a:tc>
                  <a:txBody>
                    <a:bodyPr/>
                    <a:lstStyle/>
                    <a:p>
                      <a:pPr algn="ctr">
                        <a:lnSpc>
                          <a:spcPts val="1300"/>
                        </a:lnSpc>
                      </a:pPr>
                      <a:r>
                        <a:rPr lang="en-US" sz="1100" dirty="0">
                          <a:effectLst/>
                          <a:latin typeface="Palatino Linotype" panose="02040502050505030304" pitchFamily="18" charset="0"/>
                        </a:rPr>
                        <a:t>Campesterol</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Stigmasterol</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i="1" dirty="0">
                          <a:effectLst/>
                          <a:latin typeface="Palatino Linotype" panose="02040502050505030304" pitchFamily="18" charset="0"/>
                        </a:rPr>
                        <a:t>β</a:t>
                      </a:r>
                      <a:r>
                        <a:rPr lang="en-US" sz="1100" dirty="0">
                          <a:effectLst/>
                          <a:latin typeface="Palatino Linotype" panose="02040502050505030304" pitchFamily="18" charset="0"/>
                        </a:rPr>
                        <a:t>-sitosterol </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pl-PL"/>
                    </a:p>
                  </a:txBody>
                  <a:tcPr/>
                </a:tc>
                <a:extLst>
                  <a:ext uri="{0D108BD9-81ED-4DB2-BD59-A6C34878D82A}">
                    <a16:rowId xmlns:a16="http://schemas.microsoft.com/office/drawing/2014/main" val="3431882003"/>
                  </a:ext>
                </a:extLst>
              </a:tr>
              <a:tr h="225177">
                <a:tc>
                  <a:txBody>
                    <a:bodyPr/>
                    <a:lstStyle/>
                    <a:p>
                      <a:pPr algn="ctr">
                        <a:lnSpc>
                          <a:spcPts val="1300"/>
                        </a:lnSpc>
                      </a:pPr>
                      <a:r>
                        <a:rPr lang="en-US" sz="1100">
                          <a:effectLst/>
                          <a:latin typeface="Palatino Linotype" panose="02040502050505030304" pitchFamily="18" charset="0"/>
                        </a:rPr>
                        <a:t>N3</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150.87±1.39</a:t>
                      </a:r>
                      <a:r>
                        <a:rPr lang="en-US" sz="1100" baseline="30000">
                          <a:effectLst/>
                          <a:latin typeface="Palatino Linotype" panose="02040502050505030304" pitchFamily="18" charset="0"/>
                        </a:rPr>
                        <a:t>d</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dirty="0">
                          <a:effectLst/>
                          <a:latin typeface="Palatino Linotype" panose="02040502050505030304" pitchFamily="18" charset="0"/>
                        </a:rPr>
                        <a:t>448.08±27.07</a:t>
                      </a:r>
                      <a:r>
                        <a:rPr lang="en-US" sz="1100" baseline="30000" dirty="0">
                          <a:effectLst/>
                          <a:latin typeface="Palatino Linotype" panose="02040502050505030304" pitchFamily="18" charset="0"/>
                        </a:rPr>
                        <a:t>ad</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131.83±5.29</a:t>
                      </a:r>
                      <a:r>
                        <a:rPr lang="en-US" sz="1100" baseline="30000" dirty="0">
                          <a:effectLst/>
                          <a:latin typeface="Palatino Linotype" panose="02040502050505030304" pitchFamily="18" charset="0"/>
                        </a:rPr>
                        <a:t>a</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a:effectLst/>
                          <a:latin typeface="Palatino Linotype" panose="02040502050505030304" pitchFamily="18" charset="0"/>
                        </a:rPr>
                        <a:t>730.78</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878609104"/>
                  </a:ext>
                </a:extLst>
              </a:tr>
              <a:tr h="225177">
                <a:tc>
                  <a:txBody>
                    <a:bodyPr/>
                    <a:lstStyle/>
                    <a:p>
                      <a:pPr algn="ctr">
                        <a:lnSpc>
                          <a:spcPts val="1300"/>
                        </a:lnSpc>
                      </a:pPr>
                      <a:r>
                        <a:rPr lang="en-US" sz="1100">
                          <a:effectLst/>
                          <a:latin typeface="Palatino Linotype" panose="02040502050505030304" pitchFamily="18" charset="0"/>
                        </a:rPr>
                        <a:t>N5</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200.94±3.27</a:t>
                      </a:r>
                      <a:r>
                        <a:rPr lang="en-US" sz="1100" baseline="30000">
                          <a:effectLst/>
                          <a:latin typeface="Palatino Linotype" panose="02040502050505030304" pitchFamily="18" charset="0"/>
                        </a:rPr>
                        <a:t>e</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501.83±8.55</a:t>
                      </a:r>
                      <a:r>
                        <a:rPr lang="en-US" sz="1100" baseline="30000" dirty="0">
                          <a:effectLst/>
                          <a:latin typeface="Palatino Linotype" panose="02040502050505030304" pitchFamily="18" charset="0"/>
                        </a:rPr>
                        <a:t>ab</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141.64±1.11</a:t>
                      </a:r>
                      <a:r>
                        <a:rPr lang="en-US" sz="1100" baseline="30000" dirty="0">
                          <a:effectLst/>
                          <a:latin typeface="Palatino Linotype" panose="02040502050505030304" pitchFamily="18" charset="0"/>
                        </a:rPr>
                        <a:t>a</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844.41</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915411838"/>
                  </a:ext>
                </a:extLst>
              </a:tr>
              <a:tr h="225177">
                <a:tc>
                  <a:txBody>
                    <a:bodyPr/>
                    <a:lstStyle/>
                    <a:p>
                      <a:pPr algn="ctr">
                        <a:lnSpc>
                          <a:spcPts val="1300"/>
                        </a:lnSpc>
                      </a:pPr>
                      <a:r>
                        <a:rPr lang="en-US" sz="1100">
                          <a:effectLst/>
                          <a:latin typeface="Palatino Linotype" panose="02040502050505030304" pitchFamily="18" charset="0"/>
                        </a:rPr>
                        <a:t>N6</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228.41±9.07</a:t>
                      </a:r>
                      <a:r>
                        <a:rPr lang="en-US" sz="1100" baseline="30000">
                          <a:effectLst/>
                          <a:latin typeface="Palatino Linotype" panose="02040502050505030304" pitchFamily="18" charset="0"/>
                        </a:rPr>
                        <a:t>b</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a:effectLst/>
                          <a:latin typeface="Palatino Linotype" panose="02040502050505030304" pitchFamily="18" charset="0"/>
                        </a:rPr>
                        <a:t>375.64±21.55</a:t>
                      </a:r>
                      <a:r>
                        <a:rPr lang="en-US" sz="1100" baseline="30000">
                          <a:effectLst/>
                          <a:latin typeface="Palatino Linotype" panose="02040502050505030304" pitchFamily="18" charset="0"/>
                        </a:rPr>
                        <a:t>c</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222.49±9.03</a:t>
                      </a:r>
                      <a:r>
                        <a:rPr lang="en-US" sz="1100" baseline="30000" dirty="0">
                          <a:effectLst/>
                          <a:latin typeface="Palatino Linotype" panose="02040502050505030304" pitchFamily="18" charset="0"/>
                        </a:rPr>
                        <a:t>c</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826.53</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560048041"/>
                  </a:ext>
                </a:extLst>
              </a:tr>
              <a:tr h="225177">
                <a:tc>
                  <a:txBody>
                    <a:bodyPr/>
                    <a:lstStyle/>
                    <a:p>
                      <a:pPr algn="ctr">
                        <a:lnSpc>
                          <a:spcPts val="1300"/>
                        </a:lnSpc>
                      </a:pPr>
                      <a:r>
                        <a:rPr lang="en-US" sz="1100">
                          <a:effectLst/>
                          <a:latin typeface="Palatino Linotype" panose="02040502050505030304" pitchFamily="18" charset="0"/>
                        </a:rPr>
                        <a:t>N11</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255.88±7.88</a:t>
                      </a:r>
                      <a:r>
                        <a:rPr lang="en-US" sz="1100" baseline="30000">
                          <a:effectLst/>
                          <a:latin typeface="Palatino Linotype" panose="02040502050505030304" pitchFamily="18" charset="0"/>
                        </a:rPr>
                        <a:t>a</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a:effectLst/>
                          <a:latin typeface="Palatino Linotype" panose="02040502050505030304" pitchFamily="18" charset="0"/>
                        </a:rPr>
                        <a:t>525.68±14.88</a:t>
                      </a:r>
                      <a:r>
                        <a:rPr lang="en-US" sz="1100" baseline="30000">
                          <a:effectLst/>
                          <a:latin typeface="Palatino Linotype" panose="02040502050505030304" pitchFamily="18" charset="0"/>
                        </a:rPr>
                        <a:t>be</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105.30±0.61</a:t>
                      </a:r>
                      <a:r>
                        <a:rPr lang="en-US" sz="1100" baseline="30000" dirty="0">
                          <a:effectLst/>
                          <a:latin typeface="Palatino Linotype" panose="02040502050505030304" pitchFamily="18" charset="0"/>
                        </a:rPr>
                        <a:t>e</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886.85</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764426806"/>
                  </a:ext>
                </a:extLst>
              </a:tr>
              <a:tr h="225177">
                <a:tc>
                  <a:txBody>
                    <a:bodyPr/>
                    <a:lstStyle/>
                    <a:p>
                      <a:pPr algn="ctr">
                        <a:lnSpc>
                          <a:spcPts val="1300"/>
                        </a:lnSpc>
                      </a:pPr>
                      <a:r>
                        <a:rPr lang="en-US" sz="1100">
                          <a:effectLst/>
                          <a:latin typeface="Palatino Linotype" panose="02040502050505030304" pitchFamily="18" charset="0"/>
                        </a:rPr>
                        <a:t>PL37</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119.63±5.53</a:t>
                      </a:r>
                      <a:r>
                        <a:rPr lang="en-US" sz="1100" baseline="30000">
                          <a:effectLst/>
                          <a:latin typeface="Palatino Linotype" panose="02040502050505030304" pitchFamily="18" charset="0"/>
                        </a:rPr>
                        <a:t>c</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a:effectLst/>
                          <a:latin typeface="Palatino Linotype" panose="02040502050505030304" pitchFamily="18" charset="0"/>
                        </a:rPr>
                        <a:t>501.93±11.92</a:t>
                      </a:r>
                      <a:r>
                        <a:rPr lang="en-US" sz="1100" baseline="30000">
                          <a:effectLst/>
                          <a:latin typeface="Palatino Linotype" panose="02040502050505030304" pitchFamily="18" charset="0"/>
                        </a:rPr>
                        <a:t>ab</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69.79±0.43</a:t>
                      </a:r>
                      <a:r>
                        <a:rPr lang="en-US" sz="1100" baseline="30000" dirty="0">
                          <a:effectLst/>
                          <a:latin typeface="Palatino Linotype" panose="02040502050505030304" pitchFamily="18" charset="0"/>
                        </a:rPr>
                        <a:t>d</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691.35</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811085680"/>
                  </a:ext>
                </a:extLst>
              </a:tr>
              <a:tr h="225177">
                <a:tc>
                  <a:txBody>
                    <a:bodyPr/>
                    <a:lstStyle/>
                    <a:p>
                      <a:pPr algn="ctr">
                        <a:lnSpc>
                          <a:spcPts val="1300"/>
                        </a:lnSpc>
                      </a:pPr>
                      <a:r>
                        <a:rPr lang="en-US" sz="1100">
                          <a:effectLst/>
                          <a:latin typeface="Palatino Linotype" panose="02040502050505030304" pitchFamily="18" charset="0"/>
                        </a:rPr>
                        <a:t>PL38</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323.86±10.00</a:t>
                      </a:r>
                      <a:r>
                        <a:rPr lang="en-US" sz="1100" baseline="30000">
                          <a:effectLst/>
                          <a:latin typeface="Palatino Linotype" panose="02040502050505030304" pitchFamily="18" charset="0"/>
                        </a:rPr>
                        <a:t>g</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a:effectLst/>
                          <a:latin typeface="Palatino Linotype" panose="02040502050505030304" pitchFamily="18" charset="0"/>
                        </a:rPr>
                        <a:t>577.77±6.94</a:t>
                      </a:r>
                      <a:r>
                        <a:rPr lang="en-US" sz="1100" baseline="30000">
                          <a:effectLst/>
                          <a:latin typeface="Palatino Linotype" panose="02040502050505030304" pitchFamily="18" charset="0"/>
                        </a:rPr>
                        <a:t>e</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185.87±2.43</a:t>
                      </a:r>
                      <a:r>
                        <a:rPr lang="en-US" sz="1100" baseline="30000" dirty="0">
                          <a:effectLst/>
                          <a:latin typeface="Palatino Linotype" panose="02040502050505030304" pitchFamily="18" charset="0"/>
                        </a:rPr>
                        <a:t>b</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1087.50</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167252213"/>
                  </a:ext>
                </a:extLst>
              </a:tr>
              <a:tr h="225177">
                <a:tc>
                  <a:txBody>
                    <a:bodyPr/>
                    <a:lstStyle/>
                    <a:p>
                      <a:pPr algn="ctr">
                        <a:lnSpc>
                          <a:spcPts val="1300"/>
                        </a:lnSpc>
                      </a:pPr>
                      <a:r>
                        <a:rPr lang="en-US" sz="1100">
                          <a:effectLst/>
                          <a:latin typeface="Palatino Linotype" panose="02040502050505030304" pitchFamily="18" charset="0"/>
                        </a:rPr>
                        <a:t>PL44</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240.99±2.40</a:t>
                      </a:r>
                      <a:r>
                        <a:rPr lang="en-US" sz="1100" baseline="30000">
                          <a:effectLst/>
                          <a:latin typeface="Palatino Linotype" panose="02040502050505030304" pitchFamily="18" charset="0"/>
                        </a:rPr>
                        <a:t>ab</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a:effectLst/>
                          <a:latin typeface="Palatino Linotype" panose="02040502050505030304" pitchFamily="18" charset="0"/>
                        </a:rPr>
                        <a:t>389.80±15.78</a:t>
                      </a:r>
                      <a:r>
                        <a:rPr lang="en-US" sz="1100" baseline="30000">
                          <a:effectLst/>
                          <a:latin typeface="Palatino Linotype" panose="02040502050505030304" pitchFamily="18" charset="0"/>
                        </a:rPr>
                        <a:t>cd</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189.34±0.84</a:t>
                      </a:r>
                      <a:r>
                        <a:rPr lang="en-US" sz="1100" baseline="30000" dirty="0">
                          <a:effectLst/>
                          <a:latin typeface="Palatino Linotype" panose="02040502050505030304" pitchFamily="18" charset="0"/>
                        </a:rPr>
                        <a:t>b</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820.13</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149105370"/>
                  </a:ext>
                </a:extLst>
              </a:tr>
              <a:tr h="225177">
                <a:tc>
                  <a:txBody>
                    <a:bodyPr/>
                    <a:lstStyle/>
                    <a:p>
                      <a:pPr algn="ctr">
                        <a:lnSpc>
                          <a:spcPts val="1300"/>
                        </a:lnSpc>
                      </a:pPr>
                      <a:r>
                        <a:rPr lang="en-US" sz="1100">
                          <a:effectLst/>
                          <a:latin typeface="Palatino Linotype" panose="02040502050505030304" pitchFamily="18" charset="0"/>
                        </a:rPr>
                        <a:t>PL45</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255.00±8.62</a:t>
                      </a:r>
                      <a:r>
                        <a:rPr lang="en-US" sz="1100" baseline="30000">
                          <a:effectLst/>
                          <a:latin typeface="Palatino Linotype" panose="02040502050505030304" pitchFamily="18" charset="0"/>
                        </a:rPr>
                        <a:t>a</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a:effectLst/>
                          <a:latin typeface="Palatino Linotype" panose="02040502050505030304" pitchFamily="18" charset="0"/>
                        </a:rPr>
                        <a:t>382.60±10.92</a:t>
                      </a:r>
                      <a:r>
                        <a:rPr lang="en-US" sz="1100" baseline="30000">
                          <a:effectLst/>
                          <a:latin typeface="Palatino Linotype" panose="02040502050505030304" pitchFamily="18" charset="0"/>
                        </a:rPr>
                        <a:t>c</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211.88±2.07</a:t>
                      </a:r>
                      <a:r>
                        <a:rPr lang="en-US" sz="1100" baseline="30000" dirty="0">
                          <a:effectLst/>
                          <a:latin typeface="Palatino Linotype" panose="02040502050505030304" pitchFamily="18" charset="0"/>
                        </a:rPr>
                        <a:t>c</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849.48</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839506956"/>
                  </a:ext>
                </a:extLst>
              </a:tr>
              <a:tr h="225177">
                <a:tc>
                  <a:txBody>
                    <a:bodyPr/>
                    <a:lstStyle/>
                    <a:p>
                      <a:pPr algn="ctr">
                        <a:lnSpc>
                          <a:spcPts val="1300"/>
                        </a:lnSpc>
                      </a:pPr>
                      <a:r>
                        <a:rPr lang="en-US" sz="1100" dirty="0">
                          <a:effectLst/>
                          <a:latin typeface="Palatino Linotype" panose="02040502050505030304" pitchFamily="18" charset="0"/>
                        </a:rPr>
                        <a:t>PL58</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dirty="0">
                          <a:effectLst/>
                          <a:latin typeface="Palatino Linotype" panose="02040502050505030304" pitchFamily="18" charset="0"/>
                        </a:rPr>
                        <a:t>293.26±6.36</a:t>
                      </a:r>
                      <a:r>
                        <a:rPr lang="en-US" sz="1100" baseline="30000" dirty="0">
                          <a:effectLst/>
                          <a:latin typeface="Palatino Linotype" panose="02040502050505030304" pitchFamily="18" charset="0"/>
                        </a:rPr>
                        <a:t>f</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dirty="0">
                          <a:effectLst/>
                          <a:latin typeface="Palatino Linotype" panose="02040502050505030304" pitchFamily="18" charset="0"/>
                        </a:rPr>
                        <a:t>481.06±4.15</a:t>
                      </a:r>
                      <a:r>
                        <a:rPr lang="en-US" sz="1100" baseline="30000" dirty="0">
                          <a:effectLst/>
                          <a:latin typeface="Palatino Linotype" panose="02040502050505030304" pitchFamily="18" charset="0"/>
                        </a:rPr>
                        <a:t>ab</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146.55±6.74</a:t>
                      </a:r>
                      <a:r>
                        <a:rPr lang="en-US" sz="1100" baseline="30000" dirty="0">
                          <a:effectLst/>
                          <a:latin typeface="Palatino Linotype" panose="02040502050505030304" pitchFamily="18" charset="0"/>
                        </a:rPr>
                        <a:t>a</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920.88</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238269655"/>
                  </a:ext>
                </a:extLst>
              </a:tr>
              <a:tr h="225177">
                <a:tc>
                  <a:txBody>
                    <a:bodyPr/>
                    <a:lstStyle/>
                    <a:p>
                      <a:pPr algn="ctr">
                        <a:lnSpc>
                          <a:spcPts val="1300"/>
                        </a:lnSpc>
                      </a:pPr>
                      <a:r>
                        <a:rPr lang="en-US" sz="1100" dirty="0">
                          <a:effectLst/>
                          <a:latin typeface="Palatino Linotype" panose="02040502050505030304" pitchFamily="18" charset="0"/>
                        </a:rPr>
                        <a:t>The mean value</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solidFill>
                      <a:schemeClr val="accent1"/>
                    </a:solidFill>
                  </a:tcPr>
                </a:tc>
                <a:tc>
                  <a:txBody>
                    <a:bodyPr/>
                    <a:lstStyle/>
                    <a:p>
                      <a:pPr algn="ctr">
                        <a:lnSpc>
                          <a:spcPts val="1300"/>
                        </a:lnSpc>
                      </a:pPr>
                      <a:r>
                        <a:rPr lang="en-US" sz="1100">
                          <a:effectLst/>
                          <a:latin typeface="Palatino Linotype" panose="02040502050505030304" pitchFamily="18" charset="0"/>
                        </a:rPr>
                        <a:t>229.88±62.99</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pPr>
                      <a:r>
                        <a:rPr lang="en-US" sz="1100">
                          <a:effectLst/>
                          <a:latin typeface="Palatino Linotype" panose="02040502050505030304" pitchFamily="18" charset="0"/>
                        </a:rPr>
                        <a:t>464.93±69.56</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a:effectLst/>
                          <a:latin typeface="Palatino Linotype" panose="02040502050505030304" pitchFamily="18" charset="0"/>
                        </a:rPr>
                        <a:t>156.08±49.13</a:t>
                      </a:r>
                      <a:endParaRPr lang="pl-PL" sz="11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100" dirty="0">
                          <a:effectLst/>
                          <a:latin typeface="Palatino Linotype" panose="02040502050505030304" pitchFamily="18" charset="0"/>
                        </a:rPr>
                        <a:t>850.89</a:t>
                      </a:r>
                      <a:endParaRPr lang="pl-PL"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888088988"/>
                  </a:ext>
                </a:extLst>
              </a:tr>
            </a:tbl>
          </a:graphicData>
        </a:graphic>
      </p:graphicFrame>
      <p:sp>
        <p:nvSpPr>
          <p:cNvPr id="10" name="Rectangle 1">
            <a:extLst>
              <a:ext uri="{FF2B5EF4-FFF2-40B4-BE49-F238E27FC236}">
                <a16:creationId xmlns:a16="http://schemas.microsoft.com/office/drawing/2014/main" id="{2F779573-C297-4843-832A-8C0AADEDDC0D}"/>
              </a:ext>
            </a:extLst>
          </p:cNvPr>
          <p:cNvSpPr>
            <a:spLocks noChangeArrowheads="1"/>
          </p:cNvSpPr>
          <p:nvPr/>
        </p:nvSpPr>
        <p:spPr bwMode="auto">
          <a:xfrm>
            <a:off x="340686" y="1021012"/>
            <a:ext cx="85131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Table 1. Variation in sterols content (mg/100g of DW) in </a:t>
            </a:r>
            <a:r>
              <a:rPr kumimoji="0" lang="en-US" altLang="zh-CN" sz="1400" b="0" i="1"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 angustifolium</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genotypes derived from </a:t>
            </a:r>
            <a:r>
              <a:rPr kumimoji="0" lang="en-US" altLang="zh-CN" sz="1400" b="0" i="1"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vitro</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culture</a:t>
            </a:r>
            <a:r>
              <a:rPr lang="pl-PL" altLang="zh-CN" sz="1400" dirty="0">
                <a:latin typeface="Palatino Linotype" panose="02040502050505030304" pitchFamily="18" charset="0"/>
              </a:rPr>
              <a:t>. </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Values are mean ± SD of two repetitions for chemical analysis. Mean values in column with the</a:t>
            </a:r>
            <a:r>
              <a:rPr kumimoji="0" lang="pl-PL"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same letter are not significantly different at p = 0.05 (Tukey’s multiple range test)</a:t>
            </a:r>
            <a:endParaRPr kumimoji="0" lang="en-US" altLang="zh-CN" sz="1400" b="0" i="0" u="none" strike="noStrike" cap="none" normalizeH="0" baseline="0" dirty="0">
              <a:ln>
                <a:noFill/>
              </a:ln>
              <a:solidFill>
                <a:schemeClr val="tx1"/>
              </a:solidFill>
              <a:effectLst/>
              <a:latin typeface="Palatino Linotype" panose="02040502050505030304" pitchFamily="18" charset="0"/>
            </a:endParaRPr>
          </a:p>
        </p:txBody>
      </p:sp>
      <p:sp>
        <p:nvSpPr>
          <p:cNvPr id="4" name="TextBox 3"/>
          <p:cNvSpPr txBox="1"/>
          <p:nvPr/>
        </p:nvSpPr>
        <p:spPr>
          <a:xfrm>
            <a:off x="441077" y="307251"/>
            <a:ext cx="3584689"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Tree>
    <p:extLst>
      <p:ext uri="{BB962C8B-B14F-4D97-AF65-F5344CB8AC3E}">
        <p14:creationId xmlns:p14="http://schemas.microsoft.com/office/powerpoint/2010/main" val="88561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7" name="Tabela 6">
            <a:extLst>
              <a:ext uri="{FF2B5EF4-FFF2-40B4-BE49-F238E27FC236}">
                <a16:creationId xmlns:a16="http://schemas.microsoft.com/office/drawing/2014/main" id="{9976B6D4-19C0-41F0-8C3A-77C1E63B3894}"/>
              </a:ext>
            </a:extLst>
          </p:cNvPr>
          <p:cNvGraphicFramePr>
            <a:graphicFrameLocks noGrp="1"/>
          </p:cNvGraphicFramePr>
          <p:nvPr>
            <p:extLst>
              <p:ext uri="{D42A27DB-BD31-4B8C-83A1-F6EECF244321}">
                <p14:modId xmlns:p14="http://schemas.microsoft.com/office/powerpoint/2010/main" val="1772539163"/>
              </p:ext>
            </p:extLst>
          </p:nvPr>
        </p:nvGraphicFramePr>
        <p:xfrm>
          <a:off x="603784" y="1832923"/>
          <a:ext cx="7997541" cy="1483015"/>
        </p:xfrm>
        <a:graphic>
          <a:graphicData uri="http://schemas.openxmlformats.org/drawingml/2006/table">
            <a:tbl>
              <a:tblPr firstRow="1" firstCol="1" bandRow="1">
                <a:tableStyleId>{5C22544A-7EE6-4342-B048-85BDC9FD1C3A}</a:tableStyleId>
              </a:tblPr>
              <a:tblGrid>
                <a:gridCol w="2077444">
                  <a:extLst>
                    <a:ext uri="{9D8B030D-6E8A-4147-A177-3AD203B41FA5}">
                      <a16:colId xmlns:a16="http://schemas.microsoft.com/office/drawing/2014/main" val="37312683"/>
                    </a:ext>
                  </a:extLst>
                </a:gridCol>
                <a:gridCol w="1428243">
                  <a:extLst>
                    <a:ext uri="{9D8B030D-6E8A-4147-A177-3AD203B41FA5}">
                      <a16:colId xmlns:a16="http://schemas.microsoft.com/office/drawing/2014/main" val="2609749373"/>
                    </a:ext>
                  </a:extLst>
                </a:gridCol>
                <a:gridCol w="1424378">
                  <a:extLst>
                    <a:ext uri="{9D8B030D-6E8A-4147-A177-3AD203B41FA5}">
                      <a16:colId xmlns:a16="http://schemas.microsoft.com/office/drawing/2014/main" val="3363859794"/>
                    </a:ext>
                  </a:extLst>
                </a:gridCol>
                <a:gridCol w="1204887">
                  <a:extLst>
                    <a:ext uri="{9D8B030D-6E8A-4147-A177-3AD203B41FA5}">
                      <a16:colId xmlns:a16="http://schemas.microsoft.com/office/drawing/2014/main" val="1247455476"/>
                    </a:ext>
                  </a:extLst>
                </a:gridCol>
                <a:gridCol w="1862589">
                  <a:extLst>
                    <a:ext uri="{9D8B030D-6E8A-4147-A177-3AD203B41FA5}">
                      <a16:colId xmlns:a16="http://schemas.microsoft.com/office/drawing/2014/main" val="3810220846"/>
                    </a:ext>
                  </a:extLst>
                </a:gridCol>
              </a:tblGrid>
              <a:tr h="684506">
                <a:tc rowSpan="2">
                  <a:txBody>
                    <a:bodyPr/>
                    <a:lstStyle/>
                    <a:p>
                      <a:pPr algn="ctr">
                        <a:lnSpc>
                          <a:spcPts val="1300"/>
                        </a:lnSpc>
                      </a:pPr>
                      <a:r>
                        <a:rPr lang="en-US" sz="1200" dirty="0">
                          <a:effectLst/>
                          <a:latin typeface="Palatino Linotype" panose="02040502050505030304" pitchFamily="18" charset="0"/>
                        </a:rPr>
                        <a:t>Plant material</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3">
                  <a:txBody>
                    <a:bodyPr/>
                    <a:lstStyle/>
                    <a:p>
                      <a:pPr algn="ctr">
                        <a:lnSpc>
                          <a:spcPts val="1300"/>
                        </a:lnSpc>
                      </a:pPr>
                      <a:r>
                        <a:rPr lang="en-US" sz="1200" dirty="0">
                          <a:effectLst/>
                          <a:latin typeface="Palatino Linotype" panose="02040502050505030304" pitchFamily="18" charset="0"/>
                        </a:rPr>
                        <a:t>Content mg/100 g [±SD]</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pl-PL"/>
                    </a:p>
                  </a:txBody>
                  <a:tcPr/>
                </a:tc>
                <a:tc hMerge="1">
                  <a:txBody>
                    <a:bodyPr/>
                    <a:lstStyle/>
                    <a:p>
                      <a:endParaRPr lang="pl-PL"/>
                    </a:p>
                  </a:txBody>
                  <a:tcPr/>
                </a:tc>
                <a:tc rowSpan="2">
                  <a:txBody>
                    <a:bodyPr/>
                    <a:lstStyle/>
                    <a:p>
                      <a:pPr algn="ctr">
                        <a:lnSpc>
                          <a:spcPts val="1300"/>
                        </a:lnSpc>
                      </a:pPr>
                      <a:r>
                        <a:rPr lang="en-US" sz="1200" dirty="0">
                          <a:effectLst/>
                          <a:latin typeface="Palatino Linotype" panose="02040502050505030304" pitchFamily="18" charset="0"/>
                        </a:rPr>
                        <a:t>Sum of sterols mg/100 g</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0864099"/>
                  </a:ext>
                </a:extLst>
              </a:tr>
              <a:tr h="283877">
                <a:tc vMerge="1">
                  <a:txBody>
                    <a:bodyPr/>
                    <a:lstStyle/>
                    <a:p>
                      <a:endParaRPr lang="pl-PL"/>
                    </a:p>
                  </a:txBody>
                  <a:tcPr/>
                </a:tc>
                <a:tc>
                  <a:txBody>
                    <a:bodyPr/>
                    <a:lstStyle/>
                    <a:p>
                      <a:pPr algn="ctr">
                        <a:lnSpc>
                          <a:spcPts val="1300"/>
                        </a:lnSpc>
                      </a:pPr>
                      <a:r>
                        <a:rPr lang="en-US" sz="1200">
                          <a:effectLst/>
                          <a:latin typeface="Palatino Linotype" panose="02040502050505030304" pitchFamily="18" charset="0"/>
                        </a:rPr>
                        <a:t>Campesterol</a:t>
                      </a:r>
                      <a:endParaRPr lang="pl-PL"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200" dirty="0">
                          <a:effectLst/>
                          <a:latin typeface="Palatino Linotype" panose="02040502050505030304" pitchFamily="18" charset="0"/>
                        </a:rPr>
                        <a:t>Stigmasterol</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US" sz="1200" i="1" dirty="0">
                          <a:effectLst/>
                          <a:latin typeface="Palatino Linotype" panose="02040502050505030304" pitchFamily="18" charset="0"/>
                        </a:rPr>
                        <a:t>β</a:t>
                      </a:r>
                      <a:r>
                        <a:rPr lang="en-US" sz="1200" dirty="0">
                          <a:effectLst/>
                          <a:latin typeface="Palatino Linotype" panose="02040502050505030304" pitchFamily="18" charset="0"/>
                        </a:rPr>
                        <a:t>-sitosterol </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pl-PL"/>
                    </a:p>
                  </a:txBody>
                  <a:tcPr/>
                </a:tc>
                <a:extLst>
                  <a:ext uri="{0D108BD9-81ED-4DB2-BD59-A6C34878D82A}">
                    <a16:rowId xmlns:a16="http://schemas.microsoft.com/office/drawing/2014/main" val="2443784204"/>
                  </a:ext>
                </a:extLst>
              </a:tr>
              <a:tr h="514632">
                <a:tc>
                  <a:txBody>
                    <a:bodyPr/>
                    <a:lstStyle/>
                    <a:p>
                      <a:pPr algn="just">
                        <a:lnSpc>
                          <a:spcPts val="1300"/>
                        </a:lnSpc>
                      </a:pPr>
                      <a:r>
                        <a:rPr lang="en-US" sz="1200" dirty="0">
                          <a:effectLst/>
                          <a:latin typeface="Palatino Linotype" panose="02040502050505030304" pitchFamily="18" charset="0"/>
                        </a:rPr>
                        <a:t>Above-ground part</a:t>
                      </a:r>
                      <a:r>
                        <a:rPr lang="pl-PL" sz="1200" dirty="0">
                          <a:effectLst/>
                          <a:latin typeface="Palatino Linotype" panose="02040502050505030304" pitchFamily="18" charset="0"/>
                        </a:rPr>
                        <a:t> </a:t>
                      </a:r>
                      <a:r>
                        <a:rPr lang="en-US" sz="1200" dirty="0">
                          <a:effectLst/>
                          <a:latin typeface="Palatino Linotype" panose="02040502050505030304" pitchFamily="18" charset="0"/>
                        </a:rPr>
                        <a:t>of plants grown in field</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pl-PL" sz="1200" dirty="0">
                          <a:effectLst/>
                          <a:latin typeface="Palatino Linotype" panose="02040502050505030304" pitchFamily="18" charset="0"/>
                        </a:rPr>
                        <a:t>25.06±16.41</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pl-PL" sz="1200" dirty="0">
                          <a:effectLst/>
                          <a:latin typeface="Palatino Linotype" panose="02040502050505030304" pitchFamily="18" charset="0"/>
                        </a:rPr>
                        <a:t>7.03±1.50</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pl-PL" sz="1200" dirty="0">
                          <a:effectLst/>
                          <a:latin typeface="Palatino Linotype" panose="02040502050505030304" pitchFamily="18" charset="0"/>
                        </a:rPr>
                        <a:t>103.05±16.68</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pl-PL" sz="1200" dirty="0">
                          <a:effectLst/>
                          <a:latin typeface="Palatino Linotype" panose="02040502050505030304" pitchFamily="18" charset="0"/>
                        </a:rPr>
                        <a:t>135.14</a:t>
                      </a:r>
                      <a:endParaRPr lang="pl-PL"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63438403"/>
                  </a:ext>
                </a:extLst>
              </a:tr>
            </a:tbl>
          </a:graphicData>
        </a:graphic>
      </p:graphicFrame>
      <p:sp>
        <p:nvSpPr>
          <p:cNvPr id="9" name="Rectangle 1">
            <a:extLst>
              <a:ext uri="{FF2B5EF4-FFF2-40B4-BE49-F238E27FC236}">
                <a16:creationId xmlns:a16="http://schemas.microsoft.com/office/drawing/2014/main" id="{924E1614-5DED-472D-AF1F-FE7A363ED573}"/>
              </a:ext>
            </a:extLst>
          </p:cNvPr>
          <p:cNvSpPr>
            <a:spLocks noChangeArrowheads="1"/>
          </p:cNvSpPr>
          <p:nvPr/>
        </p:nvSpPr>
        <p:spPr bwMode="auto">
          <a:xfrm>
            <a:off x="603784" y="1256124"/>
            <a:ext cx="82797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Table 2. Content of campesterol, stigmasterol and </a:t>
            </a:r>
            <a:r>
              <a:rPr kumimoji="0" lang="en-US" altLang="zh-CN" sz="1400" b="0" i="1"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β</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-sitosterol (mg/100g of DW) in the </a:t>
            </a:r>
            <a:r>
              <a:rPr kumimoji="0" lang="en-US" altLang="zh-CN" sz="1400" b="0" i="1"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 angustifolium</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plants cultivated in field</a:t>
            </a:r>
            <a:r>
              <a:rPr lang="pl-PL" altLang="zh-CN" sz="1400" dirty="0">
                <a:latin typeface="Palatino Linotype" panose="02040502050505030304" pitchFamily="18" charset="0"/>
              </a:rPr>
              <a:t>. </a:t>
            </a:r>
            <a:r>
              <a:rPr kumimoji="0" lang="en-US" altLang="zh-CN" sz="1400" b="0" i="0" u="none" strike="noStrike" cap="none" normalizeH="0" baseline="0" dirty="0">
                <a:ln>
                  <a:noFill/>
                </a:ln>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Values are mean ± SD of four repetitions for chemical analysis. </a:t>
            </a:r>
            <a:endParaRPr kumimoji="0" lang="en-US" altLang="zh-CN" sz="1400" b="0" i="0" u="none" strike="noStrike" cap="none" normalizeH="0" baseline="0" dirty="0">
              <a:ln>
                <a:noFill/>
              </a:ln>
              <a:solidFill>
                <a:schemeClr val="tx1"/>
              </a:solidFill>
              <a:effectLst/>
              <a:latin typeface="Palatino Linotype" panose="02040502050505030304" pitchFamily="18" charset="0"/>
            </a:endParaRPr>
          </a:p>
        </p:txBody>
      </p:sp>
      <p:sp>
        <p:nvSpPr>
          <p:cNvPr id="10" name="pole tekstowe 9">
            <a:extLst>
              <a:ext uri="{FF2B5EF4-FFF2-40B4-BE49-F238E27FC236}">
                <a16:creationId xmlns:a16="http://schemas.microsoft.com/office/drawing/2014/main" id="{D4918C73-994E-4E63-BD9E-BA3F8E41E28F}"/>
              </a:ext>
            </a:extLst>
          </p:cNvPr>
          <p:cNvSpPr txBox="1"/>
          <p:nvPr/>
        </p:nvSpPr>
        <p:spPr>
          <a:xfrm>
            <a:off x="483235" y="3747015"/>
            <a:ext cx="8279765" cy="173893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Palatino Linotype" panose="02040502050505030304" pitchFamily="18" charset="0"/>
              </a:rPr>
              <a:t>Plant harvested from field significantly differ in the composition and content of sterols </a:t>
            </a:r>
            <a:endParaRPr lang="pl-PL" sz="1600" dirty="0">
              <a:latin typeface="Palatino Linotype" panose="02040502050505030304" pitchFamily="18" charset="0"/>
            </a:endParaRPr>
          </a:p>
          <a:p>
            <a:pPr marL="285750" indent="-285750">
              <a:buFont typeface="Arial" panose="020B0604020202020204" pitchFamily="34" charset="0"/>
              <a:buChar char="•"/>
            </a:pPr>
            <a:endParaRPr lang="pl-PL" sz="1100" dirty="0">
              <a:latin typeface="Palatino Linotype" panose="02040502050505030304" pitchFamily="18" charset="0"/>
            </a:endParaRPr>
          </a:p>
          <a:p>
            <a:pPr marL="285750" indent="-285750">
              <a:buFont typeface="Arial" panose="020B0604020202020204" pitchFamily="34" charset="0"/>
              <a:buChar char="•"/>
            </a:pPr>
            <a:r>
              <a:rPr lang="en-US" sz="1600" dirty="0">
                <a:latin typeface="Palatino Linotype" panose="02040502050505030304" pitchFamily="18" charset="0"/>
              </a:rPr>
              <a:t>In contrast to in vitro cultures, </a:t>
            </a:r>
            <a:r>
              <a:rPr lang="pl-PL" sz="1600" dirty="0">
                <a:latin typeface="Palatino Linotype" panose="02040502050505030304" pitchFamily="18" charset="0"/>
              </a:rPr>
              <a:t>the </a:t>
            </a:r>
            <a:r>
              <a:rPr lang="en-US" sz="1600" dirty="0">
                <a:latin typeface="Palatino Linotype" panose="02040502050505030304" pitchFamily="18" charset="0"/>
              </a:rPr>
              <a:t>plants </a:t>
            </a:r>
            <a:r>
              <a:rPr lang="pl-PL" sz="1600" dirty="0" err="1">
                <a:latin typeface="Palatino Linotype" panose="02040502050505030304" pitchFamily="18" charset="0"/>
              </a:rPr>
              <a:t>grown</a:t>
            </a:r>
            <a:r>
              <a:rPr lang="pl-PL" sz="1600" dirty="0">
                <a:latin typeface="Palatino Linotype" panose="02040502050505030304" pitchFamily="18" charset="0"/>
              </a:rPr>
              <a:t> in </a:t>
            </a:r>
            <a:r>
              <a:rPr lang="pl-PL" sz="1600" dirty="0" err="1">
                <a:latin typeface="Palatino Linotype" panose="02040502050505030304" pitchFamily="18" charset="0"/>
              </a:rPr>
              <a:t>soil</a:t>
            </a:r>
            <a:r>
              <a:rPr lang="pl-PL" sz="1600" dirty="0">
                <a:latin typeface="Palatino Linotype" panose="02040502050505030304" pitchFamily="18" charset="0"/>
              </a:rPr>
              <a:t> </a:t>
            </a:r>
            <a:r>
              <a:rPr lang="en-US" sz="1600" dirty="0">
                <a:latin typeface="Palatino Linotype" panose="02040502050505030304" pitchFamily="18" charset="0"/>
              </a:rPr>
              <a:t>synthesized mainly </a:t>
            </a:r>
            <a:r>
              <a:rPr lang="en-US" sz="1600" i="1" dirty="0">
                <a:latin typeface="Palatino Linotype" panose="02040502050505030304" pitchFamily="18" charset="0"/>
              </a:rPr>
              <a:t>β</a:t>
            </a:r>
            <a:r>
              <a:rPr lang="en-US" sz="1600" dirty="0">
                <a:latin typeface="Palatino Linotype" panose="02040502050505030304" pitchFamily="18" charset="0"/>
              </a:rPr>
              <a:t>-sitosterol (103.05 mg/100 g DW), whereas campesterol and stigmasterol were less abundant.</a:t>
            </a:r>
            <a:endParaRPr lang="pl-PL" sz="1600" dirty="0">
              <a:latin typeface="Palatino Linotype" panose="02040502050505030304" pitchFamily="18" charset="0"/>
            </a:endParaRPr>
          </a:p>
          <a:p>
            <a:pPr marL="285750" indent="-285750">
              <a:buFont typeface="Arial" panose="020B0604020202020204" pitchFamily="34" charset="0"/>
              <a:buChar char="•"/>
            </a:pPr>
            <a:endParaRPr lang="pl-PL" sz="1600" dirty="0">
              <a:latin typeface="Palatino Linotype" panose="02040502050505030304" pitchFamily="18" charset="0"/>
            </a:endParaRPr>
          </a:p>
          <a:p>
            <a:pPr marL="285750" indent="-285750">
              <a:buFont typeface="Arial" panose="020B0604020202020204" pitchFamily="34" charset="0"/>
              <a:buChar char="•"/>
            </a:pPr>
            <a:r>
              <a:rPr lang="en-US" sz="1600" dirty="0">
                <a:latin typeface="Palatino Linotype" panose="02040502050505030304" pitchFamily="18" charset="0"/>
              </a:rPr>
              <a:t>Plants </a:t>
            </a:r>
            <a:r>
              <a:rPr lang="pl-PL" sz="1600" dirty="0" err="1">
                <a:latin typeface="Palatino Linotype" panose="02040502050505030304" pitchFamily="18" charset="0"/>
              </a:rPr>
              <a:t>cultivated</a:t>
            </a:r>
            <a:r>
              <a:rPr lang="pl-PL" sz="1600" dirty="0">
                <a:latin typeface="Palatino Linotype" panose="02040502050505030304" pitchFamily="18" charset="0"/>
              </a:rPr>
              <a:t> in field </a:t>
            </a:r>
            <a:r>
              <a:rPr lang="en-US" sz="1600" dirty="0">
                <a:latin typeface="Palatino Linotype" panose="02040502050505030304" pitchFamily="18" charset="0"/>
              </a:rPr>
              <a:t>contained less sterols than plants cultivated in vitro (135.14 </a:t>
            </a:r>
            <a:r>
              <a:rPr lang="en-US" sz="1600" i="1" dirty="0">
                <a:latin typeface="Palatino Linotype" panose="02040502050505030304" pitchFamily="18" charset="0"/>
              </a:rPr>
              <a:t>vs</a:t>
            </a:r>
            <a:r>
              <a:rPr lang="en-US" sz="1600" dirty="0">
                <a:latin typeface="Palatino Linotype" panose="02040502050505030304" pitchFamily="18" charset="0"/>
              </a:rPr>
              <a:t> 850.89 mg/100 g DW). </a:t>
            </a:r>
            <a:endParaRPr lang="pl-PL" sz="1600" dirty="0">
              <a:latin typeface="Palatino Linotype" panose="02040502050505030304" pitchFamily="18" charset="0"/>
            </a:endParaRPr>
          </a:p>
        </p:txBody>
      </p:sp>
      <p:sp>
        <p:nvSpPr>
          <p:cNvPr id="4" name="TextBox 3"/>
          <p:cNvSpPr txBox="1"/>
          <p:nvPr/>
        </p:nvSpPr>
        <p:spPr>
          <a:xfrm>
            <a:off x="603784" y="618255"/>
            <a:ext cx="3515279"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Tree>
    <p:extLst>
      <p:ext uri="{BB962C8B-B14F-4D97-AF65-F5344CB8AC3E}">
        <p14:creationId xmlns:p14="http://schemas.microsoft.com/office/powerpoint/2010/main" val="329495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29" name="Picture 7">
            <a:extLst>
              <a:ext uri="{FF2B5EF4-FFF2-40B4-BE49-F238E27FC236}">
                <a16:creationId xmlns:a16="http://schemas.microsoft.com/office/drawing/2014/main" id="{73BE2444-F95F-44CF-BC2B-A1D33261B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pole tekstowe 2">
            <a:extLst>
              <a:ext uri="{FF2B5EF4-FFF2-40B4-BE49-F238E27FC236}">
                <a16:creationId xmlns:a16="http://schemas.microsoft.com/office/drawing/2014/main" id="{960F4857-5228-4095-8AED-AAE85065FF8B}"/>
              </a:ext>
            </a:extLst>
          </p:cNvPr>
          <p:cNvSpPr txBox="1"/>
          <p:nvPr/>
        </p:nvSpPr>
        <p:spPr>
          <a:xfrm>
            <a:off x="332014" y="1704307"/>
            <a:ext cx="7272402" cy="196977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endParaRPr lang="pl-PL" sz="1600" b="1" dirty="0">
              <a:latin typeface="Palatino Linotype" panose="02040502050505030304" pitchFamily="18" charset="0"/>
            </a:endParaRPr>
          </a:p>
          <a:p>
            <a:pPr marL="285750" indent="-285750">
              <a:buFont typeface="Arial" panose="020B0604020202020204" pitchFamily="34" charset="0"/>
              <a:buChar char="•"/>
            </a:pPr>
            <a:r>
              <a:rPr lang="pl-PL" b="1" dirty="0">
                <a:latin typeface="Palatino Linotype" panose="02040502050505030304" pitchFamily="18" charset="0"/>
              </a:rPr>
              <a:t>I</a:t>
            </a:r>
            <a:r>
              <a:rPr lang="en-US" b="1" dirty="0">
                <a:latin typeface="Palatino Linotype" panose="02040502050505030304" pitchFamily="18" charset="0"/>
              </a:rPr>
              <a:t>n vitro cultures of </a:t>
            </a:r>
            <a:r>
              <a:rPr lang="en-US" b="1" i="1" dirty="0">
                <a:latin typeface="Palatino Linotype" panose="02040502050505030304" pitchFamily="18" charset="0"/>
              </a:rPr>
              <a:t>Ch. angustifolium </a:t>
            </a:r>
            <a:r>
              <a:rPr lang="en-US" b="1" dirty="0">
                <a:latin typeface="Palatino Linotype" panose="02040502050505030304" pitchFamily="18" charset="0"/>
              </a:rPr>
              <a:t>are rich source of phytosterols </a:t>
            </a:r>
            <a:endParaRPr lang="pl-PL" b="1" dirty="0">
              <a:latin typeface="Palatino Linotype" panose="02040502050505030304" pitchFamily="18" charset="0"/>
            </a:endParaRPr>
          </a:p>
          <a:p>
            <a:endParaRPr lang="pl-PL" b="1" dirty="0">
              <a:latin typeface="Palatino Linotype" panose="02040502050505030304" pitchFamily="18" charset="0"/>
            </a:endParaRPr>
          </a:p>
          <a:p>
            <a:pPr marL="285750" indent="-285750">
              <a:buFont typeface="Arial" panose="020B0604020202020204" pitchFamily="34" charset="0"/>
              <a:buChar char="•"/>
            </a:pPr>
            <a:r>
              <a:rPr lang="pl-PL" b="1" dirty="0">
                <a:latin typeface="Palatino Linotype" panose="02040502050505030304" pitchFamily="18" charset="0"/>
              </a:rPr>
              <a:t>G</a:t>
            </a:r>
            <a:r>
              <a:rPr lang="en-US" b="1" dirty="0" err="1">
                <a:latin typeface="Palatino Linotype" panose="02040502050505030304" pitchFamily="18" charset="0"/>
              </a:rPr>
              <a:t>enotype</a:t>
            </a:r>
            <a:r>
              <a:rPr lang="en-US" b="1" dirty="0">
                <a:latin typeface="Palatino Linotype" panose="02040502050505030304" pitchFamily="18" charset="0"/>
              </a:rPr>
              <a:t> has a significant influence on the accumulation of</a:t>
            </a:r>
            <a:r>
              <a:rPr lang="pl-PL" b="1" dirty="0">
                <a:latin typeface="Palatino Linotype" panose="02040502050505030304" pitchFamily="18" charset="0"/>
              </a:rPr>
              <a:t> </a:t>
            </a:r>
            <a:r>
              <a:rPr lang="pl-PL" b="1" dirty="0" err="1">
                <a:latin typeface="Palatino Linotype" panose="02040502050505030304" pitchFamily="18" charset="0"/>
              </a:rPr>
              <a:t>phytosterols</a:t>
            </a:r>
            <a:r>
              <a:rPr lang="pl-PL" b="1" dirty="0">
                <a:latin typeface="Palatino Linotype" panose="02040502050505030304" pitchFamily="18" charset="0"/>
              </a:rPr>
              <a:t> </a:t>
            </a:r>
            <a:r>
              <a:rPr lang="pl-PL" b="1" dirty="0" err="1">
                <a:latin typeface="Palatino Linotype" panose="02040502050505030304" pitchFamily="18" charset="0"/>
              </a:rPr>
              <a:t>under</a:t>
            </a:r>
            <a:r>
              <a:rPr lang="pl-PL" b="1" dirty="0">
                <a:latin typeface="Palatino Linotype" panose="02040502050505030304" pitchFamily="18" charset="0"/>
              </a:rPr>
              <a:t> in vitro </a:t>
            </a:r>
            <a:r>
              <a:rPr lang="pl-PL" b="1" dirty="0" err="1">
                <a:latin typeface="Palatino Linotype" panose="02040502050505030304" pitchFamily="18" charset="0"/>
              </a:rPr>
              <a:t>conditions</a:t>
            </a:r>
            <a:endParaRPr lang="pl-PL" b="1" dirty="0">
              <a:latin typeface="Palatino Linotype" panose="02040502050505030304" pitchFamily="18" charset="0"/>
            </a:endParaRPr>
          </a:p>
          <a:p>
            <a:pPr marL="285750" indent="-285750">
              <a:buFont typeface="Arial" panose="020B0604020202020204" pitchFamily="34" charset="0"/>
              <a:buChar char="•"/>
            </a:pPr>
            <a:endParaRPr lang="pl-PL" sz="1600" b="1" dirty="0">
              <a:latin typeface="Palatino Linotype" panose="02040502050505030304" pitchFamily="18" charset="0"/>
            </a:endParaRPr>
          </a:p>
        </p:txBody>
      </p:sp>
      <p:sp>
        <p:nvSpPr>
          <p:cNvPr id="13" name="pole tekstowe 12">
            <a:extLst>
              <a:ext uri="{FF2B5EF4-FFF2-40B4-BE49-F238E27FC236}">
                <a16:creationId xmlns:a16="http://schemas.microsoft.com/office/drawing/2014/main" id="{66D82493-E4F6-4B15-B4B8-8B7ED1342596}"/>
              </a:ext>
            </a:extLst>
          </p:cNvPr>
          <p:cNvSpPr txBox="1"/>
          <p:nvPr/>
        </p:nvSpPr>
        <p:spPr>
          <a:xfrm>
            <a:off x="332014" y="335345"/>
            <a:ext cx="5078185" cy="1066800"/>
          </a:xfrm>
          <a:prstGeom prst="rect">
            <a:avLst/>
          </a:prstGeom>
          <a:solidFill>
            <a:srgbClr val="92D050"/>
          </a:solidFill>
        </p:spPr>
        <p:txBody>
          <a:bodyPr wrap="square" rtlCol="0">
            <a:spAutoFit/>
          </a:bodyPr>
          <a:lstStyle/>
          <a:p>
            <a:endParaRPr lang="en-GB" dirty="0"/>
          </a:p>
        </p:txBody>
      </p:sp>
      <p:sp>
        <p:nvSpPr>
          <p:cNvPr id="4" name="TextBox 3"/>
          <p:cNvSpPr txBox="1"/>
          <p:nvPr/>
        </p:nvSpPr>
        <p:spPr>
          <a:xfrm>
            <a:off x="557508" y="757027"/>
            <a:ext cx="3320143" cy="461665"/>
          </a:xfrm>
          <a:prstGeom prst="rect">
            <a:avLst/>
          </a:prstGeom>
          <a:noFill/>
        </p:spPr>
        <p:txBody>
          <a:bodyPr wrap="square" rtlCol="0">
            <a:spAutoFit/>
          </a:bodyPr>
          <a:lstStyle/>
          <a:p>
            <a:r>
              <a:rPr lang="pl-PL" sz="2400" b="1" dirty="0" err="1">
                <a:latin typeface="Palatino Linotype" panose="02040502050505030304" pitchFamily="18" charset="0"/>
              </a:rPr>
              <a:t>Conclusions</a:t>
            </a:r>
            <a:endParaRPr lang="fr-FR" sz="2400" b="1" dirty="0" err="1">
              <a:latin typeface="Palatino Linotype" panose="02040502050505030304" pitchFamily="18" charset="0"/>
            </a:endParaRPr>
          </a:p>
        </p:txBody>
      </p:sp>
      <p:pic>
        <p:nvPicPr>
          <p:cNvPr id="10" name="Obraz 9">
            <a:extLst>
              <a:ext uri="{FF2B5EF4-FFF2-40B4-BE49-F238E27FC236}">
                <a16:creationId xmlns:a16="http://schemas.microsoft.com/office/drawing/2014/main" id="{30CD7B10-7A34-4E19-9620-5C60363DF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14" y="3976239"/>
            <a:ext cx="3847332" cy="2562673"/>
          </a:xfrm>
          <a:prstGeom prst="rect">
            <a:avLst/>
          </a:prstGeom>
        </p:spPr>
      </p:pic>
      <p:pic>
        <p:nvPicPr>
          <p:cNvPr id="9" name="Obraz 8">
            <a:extLst>
              <a:ext uri="{FF2B5EF4-FFF2-40B4-BE49-F238E27FC236}">
                <a16:creationId xmlns:a16="http://schemas.microsoft.com/office/drawing/2014/main" id="{BFC730D4-2483-475F-A632-505B13034F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2603"/>
          <a:stretch/>
        </p:blipFill>
        <p:spPr bwMode="auto">
          <a:xfrm>
            <a:off x="7604416" y="75692"/>
            <a:ext cx="1535232" cy="1143000"/>
          </a:xfrm>
          <a:prstGeom prst="rect">
            <a:avLst/>
          </a:prstGeom>
          <a:noFill/>
          <a:ln>
            <a:noFill/>
          </a:ln>
        </p:spPr>
      </p:pic>
    </p:spTree>
    <p:extLst>
      <p:ext uri="{BB962C8B-B14F-4D97-AF65-F5344CB8AC3E}">
        <p14:creationId xmlns:p14="http://schemas.microsoft.com/office/powerpoint/2010/main" val="123514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9" name="pole tekstowe 8">
            <a:extLst>
              <a:ext uri="{FF2B5EF4-FFF2-40B4-BE49-F238E27FC236}">
                <a16:creationId xmlns:a16="http://schemas.microsoft.com/office/drawing/2014/main" id="{FD99E10A-BCF1-4E90-A50E-25F6160359EC}"/>
              </a:ext>
            </a:extLst>
          </p:cNvPr>
          <p:cNvSpPr txBox="1"/>
          <p:nvPr/>
        </p:nvSpPr>
        <p:spPr>
          <a:xfrm>
            <a:off x="435429" y="1468122"/>
            <a:ext cx="8632371" cy="707886"/>
          </a:xfrm>
          <a:prstGeom prst="rect">
            <a:avLst/>
          </a:prstGeom>
          <a:noFill/>
        </p:spPr>
        <p:txBody>
          <a:bodyPr wrap="square">
            <a:spAutoFit/>
          </a:bodyPr>
          <a:lstStyle/>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This work was funded by the Polish National Centre of Research and</a:t>
            </a:r>
            <a:r>
              <a:rPr lang="pl-PL"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Development (Grant No. PBS2/A8/23/2013) </a:t>
            </a:r>
            <a:endParaRPr lang="en-GB" sz="2000" dirty="0"/>
          </a:p>
        </p:txBody>
      </p:sp>
      <p:pic>
        <p:nvPicPr>
          <p:cNvPr id="10" name="Picture 2" descr="Narodowe Centrum Badań i Rozwoju – Wikipedia, wolna encyklopedia">
            <a:extLst>
              <a:ext uri="{FF2B5EF4-FFF2-40B4-BE49-F238E27FC236}">
                <a16:creationId xmlns:a16="http://schemas.microsoft.com/office/drawing/2014/main" id="{7DE85288-2220-4F8D-A8E6-2AC167B1C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527" y="2497574"/>
            <a:ext cx="2733675" cy="1676400"/>
          </a:xfrm>
          <a:prstGeom prst="rect">
            <a:avLst/>
          </a:prstGeom>
          <a:noFill/>
          <a:extLst>
            <a:ext uri="{909E8E84-426E-40DD-AFC4-6F175D3DCCD1}">
              <a14:hiddenFill xmlns:a14="http://schemas.microsoft.com/office/drawing/2010/main">
                <a:solidFill>
                  <a:srgbClr val="FFFFFF"/>
                </a:solidFill>
              </a14:hiddenFill>
            </a:ext>
          </a:extLst>
        </p:spPr>
      </p:pic>
      <p:sp>
        <p:nvSpPr>
          <p:cNvPr id="24" name="pole tekstowe 23">
            <a:extLst>
              <a:ext uri="{FF2B5EF4-FFF2-40B4-BE49-F238E27FC236}">
                <a16:creationId xmlns:a16="http://schemas.microsoft.com/office/drawing/2014/main" id="{72BE70E9-2276-4E03-ADA5-F9BC5A1A1F0C}"/>
              </a:ext>
            </a:extLst>
          </p:cNvPr>
          <p:cNvSpPr txBox="1"/>
          <p:nvPr/>
        </p:nvSpPr>
        <p:spPr>
          <a:xfrm>
            <a:off x="435429" y="178803"/>
            <a:ext cx="5078185" cy="1066800"/>
          </a:xfrm>
          <a:prstGeom prst="rect">
            <a:avLst/>
          </a:prstGeom>
          <a:solidFill>
            <a:srgbClr val="92D050"/>
          </a:solidFill>
        </p:spPr>
        <p:txBody>
          <a:bodyPr wrap="square" rtlCol="0">
            <a:spAutoFit/>
          </a:bodyPr>
          <a:lstStyle/>
          <a:p>
            <a:endParaRPr lang="en-GB" dirty="0"/>
          </a:p>
        </p:txBody>
      </p:sp>
      <p:sp>
        <p:nvSpPr>
          <p:cNvPr id="4" name="TextBox 3"/>
          <p:cNvSpPr txBox="1"/>
          <p:nvPr/>
        </p:nvSpPr>
        <p:spPr>
          <a:xfrm>
            <a:off x="587828" y="521235"/>
            <a:ext cx="2971800" cy="461665"/>
          </a:xfrm>
          <a:prstGeom prst="rect">
            <a:avLst/>
          </a:prstGeom>
          <a:noFill/>
        </p:spPr>
        <p:txBody>
          <a:bodyPr wrap="square" rtlCol="0">
            <a:spAutoFit/>
          </a:bodyPr>
          <a:lstStyle/>
          <a:p>
            <a:r>
              <a:rPr lang="fr-FR" sz="2400" b="1" dirty="0">
                <a:latin typeface="Palatino Linotype" panose="02040502050505030304" pitchFamily="18" charset="0"/>
              </a:rPr>
              <a:t>Acknowledgments</a:t>
            </a:r>
          </a:p>
        </p:txBody>
      </p:sp>
      <p:pic>
        <p:nvPicPr>
          <p:cNvPr id="8" name="Obraz 7">
            <a:extLst>
              <a:ext uri="{FF2B5EF4-FFF2-40B4-BE49-F238E27FC236}">
                <a16:creationId xmlns:a16="http://schemas.microsoft.com/office/drawing/2014/main" id="{4E2F4A89-02F8-4910-9F3F-ADEEFC78FA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29" y="5187244"/>
            <a:ext cx="8236493" cy="1066800"/>
          </a:xfrm>
          <a:prstGeom prst="rect">
            <a:avLst/>
          </a:prstGeom>
          <a:noFill/>
          <a:ln>
            <a:noFill/>
          </a:ln>
        </p:spPr>
      </p:pic>
      <p:pic>
        <p:nvPicPr>
          <p:cNvPr id="3" name="Obraz 2">
            <a:extLst>
              <a:ext uri="{FF2B5EF4-FFF2-40B4-BE49-F238E27FC236}">
                <a16:creationId xmlns:a16="http://schemas.microsoft.com/office/drawing/2014/main" id="{D3ACB06E-8154-44F7-88E2-7CA96E560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76" y="2398090"/>
            <a:ext cx="2094758" cy="1775884"/>
          </a:xfrm>
          <a:prstGeom prst="rect">
            <a:avLst/>
          </a:prstGeom>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901</Words>
  <Application>Microsoft Office PowerPoint</Application>
  <PresentationFormat>Pokaz na ekranie (4:3)</PresentationFormat>
  <Paragraphs>122</Paragraphs>
  <Slides>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vt:i4>
      </vt:variant>
    </vt:vector>
  </HeadingPairs>
  <TitlesOfParts>
    <vt:vector size="13" baseType="lpstr">
      <vt:lpstr>Arial</vt:lpstr>
      <vt:lpstr>Calibri</vt:lpstr>
      <vt:lpstr>Calibri Light</vt:lpstr>
      <vt:lpstr>Palatino Linotype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Mariola Dreger</cp:lastModifiedBy>
  <cp:revision>122</cp:revision>
  <dcterms:created xsi:type="dcterms:W3CDTF">2017-05-27T02:37:01Z</dcterms:created>
  <dcterms:modified xsi:type="dcterms:W3CDTF">2021-10-29T12:04:31Z</dcterms:modified>
</cp:coreProperties>
</file>