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</p:sldIdLst>
  <p:sldSz cx="11887200" cy="1463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EDBEF-5D33-44A9-9BA8-00D3C6B75DBC}" v="72" dt="2021-11-02T00:26:18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008" y="-2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394374"/>
            <a:ext cx="10104120" cy="5093547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7684348"/>
            <a:ext cx="8915400" cy="3532292"/>
          </a:xfrm>
        </p:spPr>
        <p:txBody>
          <a:bodyPr/>
          <a:lstStyle>
            <a:lvl1pPr marL="0" indent="0" algn="ctr">
              <a:buNone/>
              <a:defRPr sz="3120"/>
            </a:lvl1pPr>
            <a:lvl2pPr marL="594360" indent="0" algn="ctr">
              <a:buNone/>
              <a:defRPr sz="2600"/>
            </a:lvl2pPr>
            <a:lvl3pPr marL="1188720" indent="0" algn="ctr">
              <a:buNone/>
              <a:defRPr sz="2340"/>
            </a:lvl3pPr>
            <a:lvl4pPr marL="1783080" indent="0" algn="ctr">
              <a:buNone/>
              <a:defRPr sz="2080"/>
            </a:lvl4pPr>
            <a:lvl5pPr marL="2377440" indent="0" algn="ctr">
              <a:buNone/>
              <a:defRPr sz="2080"/>
            </a:lvl5pPr>
            <a:lvl6pPr marL="2971800" indent="0" algn="ctr">
              <a:buNone/>
              <a:defRPr sz="2080"/>
            </a:lvl6pPr>
            <a:lvl7pPr marL="3566160" indent="0" algn="ctr">
              <a:buNone/>
              <a:defRPr sz="2080"/>
            </a:lvl7pPr>
            <a:lvl8pPr marL="4160520" indent="0" algn="ctr">
              <a:buNone/>
              <a:defRPr sz="2080"/>
            </a:lvl8pPr>
            <a:lvl9pPr marL="4754880" indent="0" algn="ctr">
              <a:buNone/>
              <a:defRPr sz="208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09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9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778933"/>
            <a:ext cx="2563178" cy="123985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778933"/>
            <a:ext cx="7540943" cy="123985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39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6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3647444"/>
            <a:ext cx="10252710" cy="6085839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9790858"/>
            <a:ext cx="10252710" cy="3200399"/>
          </a:xfrm>
        </p:spPr>
        <p:txBody>
          <a:bodyPr/>
          <a:lstStyle>
            <a:lvl1pPr marL="0" indent="0">
              <a:buNone/>
              <a:defRPr sz="3120">
                <a:solidFill>
                  <a:schemeClr val="tx1"/>
                </a:solidFill>
              </a:defRPr>
            </a:lvl1pPr>
            <a:lvl2pPr marL="5943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91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3894667"/>
            <a:ext cx="5052060" cy="928285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3894667"/>
            <a:ext cx="5052060" cy="928285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70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778936"/>
            <a:ext cx="10252710" cy="282786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3586481"/>
            <a:ext cx="5028842" cy="1757679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5344160"/>
            <a:ext cx="5028842" cy="786045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3586481"/>
            <a:ext cx="5053608" cy="1757679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5344160"/>
            <a:ext cx="5053608" cy="786045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9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1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9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975360"/>
            <a:ext cx="3833931" cy="3413760"/>
          </a:xfrm>
        </p:spPr>
        <p:txBody>
          <a:bodyPr anchor="b"/>
          <a:lstStyle>
            <a:lvl1pPr>
              <a:defRPr sz="41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2106510"/>
            <a:ext cx="6017895" cy="10397067"/>
          </a:xfrm>
        </p:spPr>
        <p:txBody>
          <a:bodyPr/>
          <a:lstStyle>
            <a:lvl1pPr>
              <a:defRPr sz="4160"/>
            </a:lvl1pPr>
            <a:lvl2pPr>
              <a:defRPr sz="364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4389120"/>
            <a:ext cx="3833931" cy="8131388"/>
          </a:xfrm>
        </p:spPr>
        <p:txBody>
          <a:bodyPr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30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975360"/>
            <a:ext cx="3833931" cy="3413760"/>
          </a:xfrm>
        </p:spPr>
        <p:txBody>
          <a:bodyPr anchor="b"/>
          <a:lstStyle>
            <a:lvl1pPr>
              <a:defRPr sz="41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2106510"/>
            <a:ext cx="6017895" cy="10397067"/>
          </a:xfrm>
        </p:spPr>
        <p:txBody>
          <a:bodyPr anchor="t"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4389120"/>
            <a:ext cx="3833931" cy="8131388"/>
          </a:xfrm>
        </p:spPr>
        <p:txBody>
          <a:bodyPr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70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778936"/>
            <a:ext cx="1025271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3894667"/>
            <a:ext cx="1025271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13560217"/>
            <a:ext cx="267462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68EB-1F6B-4310-ADD4-DD76831199E5}" type="datetimeFigureOut">
              <a:rPr lang="el-GR" smtClean="0"/>
              <a:t>2/11/2021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13560217"/>
            <a:ext cx="401193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13560217"/>
            <a:ext cx="267462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ABF2-2685-48AC-997D-F36AAEC10A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83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188720" rtl="0" eaLnBrk="1" latinLnBrk="0" hangingPunct="1">
        <a:lnSpc>
          <a:spcPct val="90000"/>
        </a:lnSpc>
        <a:spcBef>
          <a:spcPct val="0"/>
        </a:spcBef>
        <a:buNone/>
        <a:defRPr sz="5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72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026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898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Ορθογώνιο: Στρογγύλεμα γωνιών 109">
            <a:extLst>
              <a:ext uri="{FF2B5EF4-FFF2-40B4-BE49-F238E27FC236}">
                <a16:creationId xmlns:a16="http://schemas.microsoft.com/office/drawing/2014/main" id="{40EC3654-0BE4-4D65-AD7C-D06BCA83D909}"/>
              </a:ext>
            </a:extLst>
          </p:cNvPr>
          <p:cNvSpPr/>
          <p:nvPr/>
        </p:nvSpPr>
        <p:spPr>
          <a:xfrm>
            <a:off x="68983" y="10155910"/>
            <a:ext cx="5462748" cy="3205538"/>
          </a:xfrm>
          <a:prstGeom prst="roundRect">
            <a:avLst>
              <a:gd name="adj" fmla="val 527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6" name="Ορθογώνιο: Στρογγύλεμα γωνιών 105">
            <a:extLst>
              <a:ext uri="{FF2B5EF4-FFF2-40B4-BE49-F238E27FC236}">
                <a16:creationId xmlns:a16="http://schemas.microsoft.com/office/drawing/2014/main" id="{44E6D9AE-BE68-493F-8530-7ACA1E2267B4}"/>
              </a:ext>
            </a:extLst>
          </p:cNvPr>
          <p:cNvSpPr/>
          <p:nvPr/>
        </p:nvSpPr>
        <p:spPr>
          <a:xfrm>
            <a:off x="68983" y="4105596"/>
            <a:ext cx="5486380" cy="1823175"/>
          </a:xfrm>
          <a:prstGeom prst="roundRect">
            <a:avLst>
              <a:gd name="adj" fmla="val 7733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4" name="Ορθογώνιο: Στρογγύλεμα γωνιών 103">
            <a:extLst>
              <a:ext uri="{FF2B5EF4-FFF2-40B4-BE49-F238E27FC236}">
                <a16:creationId xmlns:a16="http://schemas.microsoft.com/office/drawing/2014/main" id="{CE6913F8-18D7-413D-BF8E-94B7E8017B45}"/>
              </a:ext>
            </a:extLst>
          </p:cNvPr>
          <p:cNvSpPr/>
          <p:nvPr/>
        </p:nvSpPr>
        <p:spPr>
          <a:xfrm>
            <a:off x="101477" y="3072220"/>
            <a:ext cx="5434427" cy="901940"/>
          </a:xfrm>
          <a:prstGeom prst="roundRect">
            <a:avLst>
              <a:gd name="adj" fmla="val 8808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E4B2634-7323-4350-BB4B-B3DAEDD301BD}"/>
              </a:ext>
            </a:extLst>
          </p:cNvPr>
          <p:cNvSpPr/>
          <p:nvPr/>
        </p:nvSpPr>
        <p:spPr>
          <a:xfrm>
            <a:off x="1660129" y="1124521"/>
            <a:ext cx="8483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70"/>
              </a:spcBef>
            </a:pPr>
            <a:r>
              <a:rPr lang="el-GR" sz="2000" b="1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</a:rPr>
              <a:t>“Assessment of sensitivity to </a:t>
            </a:r>
            <a:r>
              <a:rPr lang="en-US" sz="2000" b="1" dirty="0" err="1">
                <a:latin typeface="Calibri" panose="020F0502020204030204" pitchFamily="34" charset="0"/>
                <a:ea typeface="Arial" panose="020B0604020202020204" pitchFamily="34" charset="0"/>
              </a:rPr>
              <a:t>boscalid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ea typeface="Arial" panose="020B0604020202020204" pitchFamily="34" charset="0"/>
              </a:rPr>
              <a:t>fluopyram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</a:rPr>
              <a:t> and </a:t>
            </a:r>
            <a:r>
              <a:rPr lang="en-US" sz="2000" b="1" dirty="0" err="1">
                <a:latin typeface="Calibri" panose="020F0502020204030204" pitchFamily="34" charset="0"/>
                <a:ea typeface="Arial" panose="020B0604020202020204" pitchFamily="34" charset="0"/>
              </a:rPr>
              <a:t>tebuconazole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</a:rPr>
              <a:t> in </a:t>
            </a:r>
            <a:r>
              <a:rPr lang="en-US" sz="2000" b="1" i="1" dirty="0" err="1">
                <a:latin typeface="Calibri" panose="020F0502020204030204" pitchFamily="34" charset="0"/>
                <a:ea typeface="Arial" panose="020B0604020202020204" pitchFamily="34" charset="0"/>
              </a:rPr>
              <a:t>Monilinia</a:t>
            </a:r>
            <a:r>
              <a:rPr lang="en-US" sz="2000" b="1" i="1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b="1" i="1" dirty="0" err="1">
                <a:latin typeface="Calibri" panose="020F0502020204030204" pitchFamily="34" charset="0"/>
                <a:ea typeface="Arial" panose="020B0604020202020204" pitchFamily="34" charset="0"/>
              </a:rPr>
              <a:t>fructicola</a:t>
            </a:r>
            <a:r>
              <a:rPr lang="en-US" sz="2000" b="1" i="1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</a:rPr>
              <a:t>isolates obtained from peach orchards in Greece”</a:t>
            </a:r>
            <a:endParaRPr lang="el-GR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C55EBFB-3DB3-4799-9855-72B8DA4FF2AB}"/>
              </a:ext>
            </a:extLst>
          </p:cNvPr>
          <p:cNvSpPr/>
          <p:nvPr/>
        </p:nvSpPr>
        <p:spPr>
          <a:xfrm>
            <a:off x="2374655" y="1885788"/>
            <a:ext cx="7214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S. Testempasis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</a:rPr>
              <a:t>, V. Tsintila</a:t>
            </a:r>
            <a:r>
              <a:rPr lang="es-ES" sz="14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</a:rPr>
              <a:t>, G. Karaoglanidis</a:t>
            </a:r>
            <a:r>
              <a:rPr lang="es-ES" sz="14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l-GR" sz="14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27CA12C-8D31-41B1-8657-80A673F90932}"/>
              </a:ext>
            </a:extLst>
          </p:cNvPr>
          <p:cNvSpPr/>
          <p:nvPr/>
        </p:nvSpPr>
        <p:spPr>
          <a:xfrm>
            <a:off x="1187440" y="2220454"/>
            <a:ext cx="99132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i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ES" sz="1100" i="1" dirty="0">
                <a:latin typeface="Calibri" panose="020F0502020204030204" pitchFamily="34" charset="0"/>
                <a:ea typeface="Calibri" panose="020F0502020204030204" pitchFamily="34" charset="0"/>
              </a:rPr>
              <a:t> Faculty of Agriculture, Forestry and Natural Environment, Laboratory of Plant Pathology, Aristotle Universitity of Thessaloniki.</a:t>
            </a:r>
            <a:r>
              <a:rPr lang="es-E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i="1" dirty="0">
                <a:latin typeface="Calibri" panose="020F0502020204030204" pitchFamily="34" charset="0"/>
                <a:ea typeface="Calibri" panose="020F0502020204030204" pitchFamily="34" charset="0"/>
              </a:rPr>
              <a:t>POB 269, 54124, Thessaloniki, Greece.</a:t>
            </a:r>
          </a:p>
          <a:p>
            <a:pPr algn="just"/>
            <a:endParaRPr lang="es-ES" sz="11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50" name="Ομάδα 49">
            <a:extLst>
              <a:ext uri="{FF2B5EF4-FFF2-40B4-BE49-F238E27FC236}">
                <a16:creationId xmlns:a16="http://schemas.microsoft.com/office/drawing/2014/main" id="{7D7EAE89-B939-411B-A2B9-ED916A95DF95}"/>
              </a:ext>
            </a:extLst>
          </p:cNvPr>
          <p:cNvGrpSpPr/>
          <p:nvPr/>
        </p:nvGrpSpPr>
        <p:grpSpPr>
          <a:xfrm>
            <a:off x="5159203" y="2443112"/>
            <a:ext cx="1846210" cy="276999"/>
            <a:chOff x="4230238" y="2441133"/>
            <a:chExt cx="1846210" cy="276999"/>
          </a:xfrm>
        </p:grpSpPr>
        <p:pic>
          <p:nvPicPr>
            <p:cNvPr id="10" name="Γραφικό 9" descr="Ανοικτός φάκελος">
              <a:extLst>
                <a:ext uri="{FF2B5EF4-FFF2-40B4-BE49-F238E27FC236}">
                  <a16:creationId xmlns:a16="http://schemas.microsoft.com/office/drawing/2014/main" id="{6B441E35-8411-42CE-9D8B-9BDE6D3B1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0238" y="2503363"/>
              <a:ext cx="168160" cy="168160"/>
            </a:xfrm>
            <a:prstGeom prst="rect">
              <a:avLst/>
            </a:prstGeom>
          </p:spPr>
        </p:pic>
        <p:sp>
          <p:nvSpPr>
            <p:cNvPr id="11" name="Ορθογώνιο 10">
              <a:extLst>
                <a:ext uri="{FF2B5EF4-FFF2-40B4-BE49-F238E27FC236}">
                  <a16:creationId xmlns:a16="http://schemas.microsoft.com/office/drawing/2014/main" id="{6791E204-644E-4755-87B8-6381143670C9}"/>
                </a:ext>
              </a:extLst>
            </p:cNvPr>
            <p:cNvSpPr/>
            <p:nvPr/>
          </p:nvSpPr>
          <p:spPr>
            <a:xfrm>
              <a:off x="4360978" y="2441133"/>
              <a:ext cx="17154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E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testempa@agro.auth.gr.</a:t>
              </a:r>
              <a:endPara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36CE2E-0F4A-4974-B4CF-C6AA4A782C4F}"/>
              </a:ext>
            </a:extLst>
          </p:cNvPr>
          <p:cNvSpPr txBox="1"/>
          <p:nvPr/>
        </p:nvSpPr>
        <p:spPr>
          <a:xfrm flipH="1">
            <a:off x="135647" y="3177806"/>
            <a:ext cx="529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1200" dirty="0"/>
              <a:t>The determination of the sensitivity profile of </a:t>
            </a:r>
            <a:r>
              <a:rPr lang="en-US" sz="1200" i="1" dirty="0"/>
              <a:t>M. </a:t>
            </a:r>
            <a:r>
              <a:rPr lang="en-US" sz="1200" i="1" dirty="0" err="1"/>
              <a:t>fructicola</a:t>
            </a:r>
            <a:r>
              <a:rPr lang="en-US" sz="1200" i="1" dirty="0"/>
              <a:t> </a:t>
            </a:r>
            <a:r>
              <a:rPr lang="en-US" sz="1200" dirty="0"/>
              <a:t>isolates obtained from peach orchards in Greece to the SDHI fungicides </a:t>
            </a:r>
            <a:r>
              <a:rPr lang="en-US" sz="1200" dirty="0" err="1"/>
              <a:t>boscalid</a:t>
            </a:r>
            <a:r>
              <a:rPr lang="en-US" sz="1200" dirty="0"/>
              <a:t> and </a:t>
            </a:r>
            <a:r>
              <a:rPr lang="en-US" sz="1200" dirty="0" err="1"/>
              <a:t>fluopyram</a:t>
            </a:r>
            <a:r>
              <a:rPr lang="en-US" sz="1200" dirty="0"/>
              <a:t> and the DMI fungicide tebuconazole.</a:t>
            </a:r>
            <a:endParaRPr lang="el-G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7EFAB5C-794C-42A0-9AE4-ECE7A153E125}"/>
              </a:ext>
            </a:extLst>
          </p:cNvPr>
          <p:cNvSpPr/>
          <p:nvPr/>
        </p:nvSpPr>
        <p:spPr>
          <a:xfrm>
            <a:off x="72418" y="6151680"/>
            <a:ext cx="54284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&amp; Methods: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US" sz="1200" i="1" dirty="0"/>
              <a:t>M. </a:t>
            </a:r>
            <a:r>
              <a:rPr lang="en-US" sz="1200" i="1" dirty="0" err="1"/>
              <a:t>fructicola</a:t>
            </a:r>
            <a:r>
              <a:rPr lang="en-US" sz="1200" i="1" dirty="0"/>
              <a:t> </a:t>
            </a:r>
            <a:r>
              <a:rPr lang="en-US" sz="1200" dirty="0"/>
              <a:t>isolates (n= 230) were collected from symptomatic peach-fruit during the harvest season from several orchards in the region of Macedonia (northern Greece).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US" sz="1200" dirty="0"/>
              <a:t>To determine the resistance profile of the fungal isolates to SDHI fungicides, conidial suspension (40 </a:t>
            </a:r>
            <a:r>
              <a:rPr lang="en-US" sz="1200" dirty="0" err="1"/>
              <a:t>μl</a:t>
            </a:r>
            <a:r>
              <a:rPr lang="en-US" sz="1200" dirty="0"/>
              <a:t>) of each isolate was spread on Minimal medium (MM) amended with 0.1, 0.5, 1, 2, 5 and 10 </a:t>
            </a:r>
            <a:r>
              <a:rPr lang="el-GR" sz="1200" dirty="0"/>
              <a:t>μ</a:t>
            </a:r>
            <a:r>
              <a:rPr lang="en-US" sz="1200" dirty="0"/>
              <a:t>g ml</a:t>
            </a:r>
            <a:r>
              <a:rPr lang="en-US" sz="1200" baseline="30000" dirty="0"/>
              <a:t>-1</a:t>
            </a:r>
            <a:r>
              <a:rPr lang="en-US" sz="1200" dirty="0"/>
              <a:t> </a:t>
            </a:r>
            <a:r>
              <a:rPr lang="en-US" sz="1200" dirty="0" err="1"/>
              <a:t>boscalid</a:t>
            </a:r>
            <a:r>
              <a:rPr lang="en-US" sz="1200" dirty="0"/>
              <a:t> or the </a:t>
            </a:r>
            <a:r>
              <a:rPr lang="en-US" sz="1200" dirty="0" err="1"/>
              <a:t>fluopyram</a:t>
            </a:r>
            <a:r>
              <a:rPr lang="en-US" sz="1200" dirty="0"/>
              <a:t>. After 24 h of incubation at 25 °C in dark, conidia were examined microscopically and the length of germination tube was measured.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US" sz="1200" dirty="0"/>
              <a:t>DMI sensitivity assay was performed based on the inhibition of mycelial growth on Potato Dextrose Agar plates amended with 0.001, 0.003, 0.01, 0.03, 0.1, 0.3, 1 and 3 </a:t>
            </a:r>
            <a:r>
              <a:rPr lang="el-GR" sz="1200" dirty="0"/>
              <a:t>μ</a:t>
            </a:r>
            <a:r>
              <a:rPr lang="en-US" sz="1200" dirty="0"/>
              <a:t>g ml</a:t>
            </a:r>
            <a:r>
              <a:rPr lang="en-US" sz="1200" baseline="30000" dirty="0"/>
              <a:t>-1</a:t>
            </a:r>
            <a:r>
              <a:rPr lang="en-US" sz="1200" dirty="0"/>
              <a:t>  tebuconazole and inoculated with mycelial plug (5 mm) obtained from 72 h old cultures . After 3 days of incubation at 25 °C  in dark, the diameter of mycelia growth was measured.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US" sz="1200" dirty="0"/>
              <a:t>The EC</a:t>
            </a:r>
            <a:r>
              <a:rPr lang="en-US" sz="1200" baseline="-25000" dirty="0"/>
              <a:t>50</a:t>
            </a:r>
            <a:r>
              <a:rPr lang="en-US" sz="1200" dirty="0"/>
              <a:t> value (effective concentration that reduces the germ tube or the mycelial  growth by 50%) of each isolate was calculated by regressing the relative inhibition of growth against the Log10 fungicide concentration using with GraphPad Prism version 9.2.0 (GraphPad Software, San Diego, California USA).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US" sz="1200" dirty="0"/>
              <a:t>SDHI’s subunits B, C, and D were amplified to all resistant isolates to elucidate the molecular mechanisms of resistance in these isolates.</a:t>
            </a:r>
          </a:p>
          <a:p>
            <a:pPr algn="just"/>
            <a:endParaRPr lang="en-US" sz="1200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l-GR" sz="1200" u="sng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97EF992-39DD-4FEF-B6B0-79821FD8BD5F}"/>
              </a:ext>
            </a:extLst>
          </p:cNvPr>
          <p:cNvSpPr/>
          <p:nvPr/>
        </p:nvSpPr>
        <p:spPr>
          <a:xfrm>
            <a:off x="90138" y="4163911"/>
            <a:ext cx="5434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sz="1200" dirty="0"/>
              <a:t>Brown rot is one of the most important diseases of stone fruit worldwide. In most  European countries, the main agents of Brown rot were considered to be </a:t>
            </a:r>
            <a:r>
              <a:rPr lang="en-US" sz="1200" i="1" dirty="0" err="1"/>
              <a:t>Monilinia</a:t>
            </a:r>
            <a:r>
              <a:rPr lang="en-US" sz="1200" i="1" dirty="0"/>
              <a:t> </a:t>
            </a:r>
            <a:r>
              <a:rPr lang="en-US" sz="1200" i="1" dirty="0" err="1"/>
              <a:t>laxa</a:t>
            </a:r>
            <a:r>
              <a:rPr lang="en-US" sz="1200" i="1" dirty="0"/>
              <a:t> </a:t>
            </a:r>
            <a:r>
              <a:rPr lang="en-US" sz="1200" dirty="0"/>
              <a:t>and </a:t>
            </a:r>
            <a:r>
              <a:rPr lang="en-US" sz="1200" i="1" dirty="0"/>
              <a:t>M. </a:t>
            </a:r>
            <a:r>
              <a:rPr lang="en-US" sz="1200" i="1" dirty="0" err="1"/>
              <a:t>fructigena</a:t>
            </a:r>
            <a:r>
              <a:rPr lang="en-US" sz="1200" dirty="0"/>
              <a:t>. However, during the last decade </a:t>
            </a:r>
            <a:r>
              <a:rPr lang="en-US" sz="1200" i="1" dirty="0"/>
              <a:t>M. </a:t>
            </a:r>
            <a:r>
              <a:rPr lang="en-US" sz="1200" i="1" dirty="0" err="1"/>
              <a:t>fructicola</a:t>
            </a:r>
            <a:r>
              <a:rPr lang="en-US" sz="1200" i="1" dirty="0"/>
              <a:t> </a:t>
            </a:r>
            <a:r>
              <a:rPr lang="en-US" sz="1200" dirty="0"/>
              <a:t>has been found in high frequencies in most countries around the Mediterranean basin, including Greece. Taking into account that </a:t>
            </a:r>
            <a:r>
              <a:rPr lang="en-US" sz="1200" i="1" dirty="0"/>
              <a:t>M. </a:t>
            </a:r>
            <a:r>
              <a:rPr lang="en-US" sz="1200" i="1" dirty="0" err="1"/>
              <a:t>fructicola</a:t>
            </a:r>
            <a:r>
              <a:rPr lang="en-US" sz="1200" i="1" dirty="0"/>
              <a:t> </a:t>
            </a:r>
            <a:r>
              <a:rPr lang="en-US" sz="1200" dirty="0"/>
              <a:t>is considered to be of higher risk for fungicide resistance development compared to </a:t>
            </a:r>
            <a:r>
              <a:rPr lang="en-US" sz="1200" i="1" dirty="0"/>
              <a:t>M. </a:t>
            </a:r>
            <a:r>
              <a:rPr lang="en-US" sz="1200" i="1" dirty="0" err="1"/>
              <a:t>laxa</a:t>
            </a:r>
            <a:r>
              <a:rPr lang="en-US" sz="1200" i="1" dirty="0"/>
              <a:t> </a:t>
            </a:r>
            <a:r>
              <a:rPr lang="en-US" sz="1200" dirty="0"/>
              <a:t>or </a:t>
            </a:r>
            <a:r>
              <a:rPr lang="en-US" sz="1200" i="1" dirty="0"/>
              <a:t>M. </a:t>
            </a:r>
            <a:r>
              <a:rPr lang="en-US" sz="1200" i="1" dirty="0" err="1"/>
              <a:t>fructigena</a:t>
            </a:r>
            <a:r>
              <a:rPr lang="en-US" sz="1200" dirty="0"/>
              <a:t>, this study was initiated aiming to determine the fungicide sensitivity profile of isolates originating from peach orchards in Greece</a:t>
            </a: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BA6DB122-C68B-4715-BEF2-A858AE61D804}"/>
              </a:ext>
            </a:extLst>
          </p:cNvPr>
          <p:cNvSpPr/>
          <p:nvPr/>
        </p:nvSpPr>
        <p:spPr>
          <a:xfrm>
            <a:off x="113237" y="10193047"/>
            <a:ext cx="5275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Results:</a:t>
            </a:r>
          </a:p>
          <a:p>
            <a:pPr algn="just"/>
            <a:endParaRPr lang="en-US" sz="1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all tested isolates,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53.9%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(n=124) were characterized as </a:t>
            </a:r>
            <a:r>
              <a:rPr lang="en-US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sensitive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all fungicides.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highest frequency of resistant isolate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(29.6%) 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observed at the DMI fungicide </a:t>
            </a:r>
            <a:r>
              <a:rPr lang="en-US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tebuconazole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percentage of </a:t>
            </a:r>
            <a:r>
              <a:rPr lang="en-US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SDHI’s-resistan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isolates was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16.5%.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Amplicon sequencing of SDHI’s subunits B, C and D revealed changes in amino acids sequences of </a:t>
            </a:r>
            <a:r>
              <a:rPr 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SdhC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SdhD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subunits.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mutations in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SdhC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subunit led to an amino acid substitution at </a:t>
            </a:r>
            <a:r>
              <a:rPr lang="en-US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codon 73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Leucine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Serine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 mutations in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SdhD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subunit led to an amino acid substitution at </a:t>
            </a:r>
            <a:r>
              <a:rPr lang="en-US" sz="1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codon 71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Asparagine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Aspartic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acid)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l-GR" sz="1100" u="sng" dirty="0"/>
          </a:p>
        </p:txBody>
      </p:sp>
      <p:sp>
        <p:nvSpPr>
          <p:cNvPr id="107" name="Ορθογώνιο 106">
            <a:extLst>
              <a:ext uri="{FF2B5EF4-FFF2-40B4-BE49-F238E27FC236}">
                <a16:creationId xmlns:a16="http://schemas.microsoft.com/office/drawing/2014/main" id="{517CA17E-DE4C-4B97-A4DB-BC4D99806304}"/>
              </a:ext>
            </a:extLst>
          </p:cNvPr>
          <p:cNvSpPr/>
          <p:nvPr/>
        </p:nvSpPr>
        <p:spPr>
          <a:xfrm>
            <a:off x="5662737" y="13904961"/>
            <a:ext cx="5535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This research has been co-financed by the European Union and Greek national funds through the Operational Program Competitiveness, Entrepreneurship and Innovation, under the call RESEARCH–CREATE–INNOVATE (project code: T1EDK- 04591).</a:t>
            </a:r>
            <a:endParaRPr lang="el-GR" sz="1000" dirty="0"/>
          </a:p>
        </p:txBody>
      </p:sp>
      <p:sp>
        <p:nvSpPr>
          <p:cNvPr id="111" name="Ορθογώνιο: Στρογγύλεμα γωνιών 110">
            <a:extLst>
              <a:ext uri="{FF2B5EF4-FFF2-40B4-BE49-F238E27FC236}">
                <a16:creationId xmlns:a16="http://schemas.microsoft.com/office/drawing/2014/main" id="{E8024EBC-18E9-4C95-B5B2-8052C1AE2498}"/>
              </a:ext>
            </a:extLst>
          </p:cNvPr>
          <p:cNvSpPr/>
          <p:nvPr/>
        </p:nvSpPr>
        <p:spPr>
          <a:xfrm>
            <a:off x="39224" y="6118607"/>
            <a:ext cx="5492507" cy="3916012"/>
          </a:xfrm>
          <a:prstGeom prst="roundRect">
            <a:avLst>
              <a:gd name="adj" fmla="val 471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12" name="Εικόνα 111">
            <a:extLst>
              <a:ext uri="{FF2B5EF4-FFF2-40B4-BE49-F238E27FC236}">
                <a16:creationId xmlns:a16="http://schemas.microsoft.com/office/drawing/2014/main" id="{1F75BE2D-D957-429E-BC7F-880B3891D0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74" t="30122" r="17047" b="61529"/>
          <a:stretch/>
        </p:blipFill>
        <p:spPr>
          <a:xfrm>
            <a:off x="1782982" y="13910040"/>
            <a:ext cx="3376221" cy="616163"/>
          </a:xfrm>
          <a:prstGeom prst="rect">
            <a:avLst/>
          </a:prstGeom>
        </p:spPr>
      </p:pic>
      <p:sp>
        <p:nvSpPr>
          <p:cNvPr id="109" name="Ορθογώνιο: Στρογγύλεμα γωνιών 108">
            <a:extLst>
              <a:ext uri="{FF2B5EF4-FFF2-40B4-BE49-F238E27FC236}">
                <a16:creationId xmlns:a16="http://schemas.microsoft.com/office/drawing/2014/main" id="{892DC62D-3348-4273-BA90-A811F3B62B0A}"/>
              </a:ext>
            </a:extLst>
          </p:cNvPr>
          <p:cNvSpPr/>
          <p:nvPr/>
        </p:nvSpPr>
        <p:spPr>
          <a:xfrm>
            <a:off x="39224" y="13713278"/>
            <a:ext cx="11807972" cy="7547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dirty="0"/>
          </a:p>
        </p:txBody>
      </p: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3DEDC959-11A0-4134-9301-72BB3DD9C202}"/>
              </a:ext>
            </a:extLst>
          </p:cNvPr>
          <p:cNvGrpSpPr/>
          <p:nvPr/>
        </p:nvGrpSpPr>
        <p:grpSpPr>
          <a:xfrm>
            <a:off x="45352" y="111867"/>
            <a:ext cx="11841847" cy="911887"/>
            <a:chOff x="1059646" y="585563"/>
            <a:chExt cx="9758702" cy="690479"/>
          </a:xfrm>
        </p:grpSpPr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86203B76-154D-4B9C-B81B-B0D20D5F18FD}"/>
                </a:ext>
              </a:extLst>
            </p:cNvPr>
            <p:cNvSpPr/>
            <p:nvPr/>
          </p:nvSpPr>
          <p:spPr>
            <a:xfrm>
              <a:off x="1059646" y="585563"/>
              <a:ext cx="9742611" cy="5657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dirty="0"/>
            </a:p>
          </p:txBody>
        </p:sp>
        <p:sp>
          <p:nvSpPr>
            <p:cNvPr id="6" name="Ορθογώνιο: Στρογγύλεμα γωνιών 5">
              <a:extLst>
                <a:ext uri="{FF2B5EF4-FFF2-40B4-BE49-F238E27FC236}">
                  <a16:creationId xmlns:a16="http://schemas.microsoft.com/office/drawing/2014/main" id="{9CCE29B5-93A1-4028-BF1F-208247A7AE05}"/>
                </a:ext>
              </a:extLst>
            </p:cNvPr>
            <p:cNvSpPr/>
            <p:nvPr/>
          </p:nvSpPr>
          <p:spPr>
            <a:xfrm>
              <a:off x="1068068" y="1197959"/>
              <a:ext cx="9717314" cy="7808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l-GR" dirty="0"/>
            </a:p>
          </p:txBody>
        </p:sp>
        <p:sp>
          <p:nvSpPr>
            <p:cNvPr id="103" name="Ορθογώνιο 102">
              <a:extLst>
                <a:ext uri="{FF2B5EF4-FFF2-40B4-BE49-F238E27FC236}">
                  <a16:creationId xmlns:a16="http://schemas.microsoft.com/office/drawing/2014/main" id="{79A3D784-78AA-42B0-97B6-361CC53B2CFD}"/>
                </a:ext>
              </a:extLst>
            </p:cNvPr>
            <p:cNvSpPr/>
            <p:nvPr/>
          </p:nvSpPr>
          <p:spPr>
            <a:xfrm>
              <a:off x="1605326" y="586770"/>
              <a:ext cx="92130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4A4A4A"/>
                  </a:solidFill>
                </a:rPr>
                <a:t>The 2nd International Electronic Conference on Plant Science</a:t>
              </a:r>
            </a:p>
            <a:p>
              <a:r>
                <a:rPr lang="en-US" sz="1200" b="1" dirty="0">
                  <a:solidFill>
                    <a:srgbClr val="4A4A4A"/>
                  </a:solidFill>
                </a:rPr>
                <a:t>1-15 December 2021</a:t>
              </a:r>
            </a:p>
          </p:txBody>
        </p:sp>
        <p:pic>
          <p:nvPicPr>
            <p:cNvPr id="115" name="Εικόνα 114">
              <a:extLst>
                <a:ext uri="{FF2B5EF4-FFF2-40B4-BE49-F238E27FC236}">
                  <a16:creationId xmlns:a16="http://schemas.microsoft.com/office/drawing/2014/main" id="{2D8F05C0-D02B-4F79-8486-117875F8B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251" y="630672"/>
              <a:ext cx="1558201" cy="473924"/>
            </a:xfrm>
            <a:prstGeom prst="rect">
              <a:avLst/>
            </a:prstGeom>
          </p:spPr>
        </p:pic>
        <p:pic>
          <p:nvPicPr>
            <p:cNvPr id="3" name="Εικόνα 2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" t="5737" r="85140" b="64189"/>
            <a:stretch/>
          </p:blipFill>
          <p:spPr>
            <a:xfrm>
              <a:off x="1119456" y="620236"/>
              <a:ext cx="501962" cy="4952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6670A89F-6EA2-434A-8507-0979D02F42EC}"/>
              </a:ext>
            </a:extLst>
          </p:cNvPr>
          <p:cNvGrpSpPr/>
          <p:nvPr/>
        </p:nvGrpSpPr>
        <p:grpSpPr>
          <a:xfrm>
            <a:off x="5159203" y="6546875"/>
            <a:ext cx="6275712" cy="6402020"/>
            <a:chOff x="4061477" y="4687127"/>
            <a:chExt cx="5799499" cy="6209265"/>
          </a:xfrm>
        </p:grpSpPr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AE914623-7F3A-459A-881B-31C9AED61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3899" y="4940696"/>
              <a:ext cx="5128833" cy="3179953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3FECB34-24B3-4200-ABB6-B447977B3037}"/>
                </a:ext>
              </a:extLst>
            </p:cNvPr>
            <p:cNvSpPr txBox="1"/>
            <p:nvPr/>
          </p:nvSpPr>
          <p:spPr>
            <a:xfrm>
              <a:off x="4409354" y="4831845"/>
              <a:ext cx="1338606" cy="4013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SdhC</a:t>
              </a:r>
              <a:endPara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CECD75-BD8D-498D-AFE1-3DDA00DAF6EF}"/>
                </a:ext>
              </a:extLst>
            </p:cNvPr>
            <p:cNvSpPr txBox="1"/>
            <p:nvPr/>
          </p:nvSpPr>
          <p:spPr>
            <a:xfrm>
              <a:off x="4398002" y="8212991"/>
              <a:ext cx="1338606" cy="4013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SdhD</a:t>
              </a:r>
              <a:endPara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412B1C8E-7DBC-4292-BC74-42AE1653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1333" y="8256734"/>
              <a:ext cx="5074718" cy="207211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4160B0-1AC4-4370-AB8A-50E73F27F50A}"/>
                </a:ext>
              </a:extLst>
            </p:cNvPr>
            <p:cNvSpPr txBox="1"/>
            <p:nvPr/>
          </p:nvSpPr>
          <p:spPr>
            <a:xfrm>
              <a:off x="4595655" y="10319311"/>
              <a:ext cx="526532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5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Figure 3.</a:t>
              </a: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Alignment of deduced amin acids sequences of (A) </a:t>
              </a:r>
              <a:r>
                <a:rPr lang="en-US" sz="105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SdhC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and (B) </a:t>
              </a:r>
              <a:r>
                <a:rPr lang="en-US" sz="105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SdhD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subunits of sensitive and SDHI-resistant isolates of </a:t>
              </a:r>
              <a:r>
                <a:rPr lang="en-US" sz="105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M. </a:t>
              </a:r>
              <a:r>
                <a:rPr lang="en-US" sz="105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fructicola</a:t>
              </a:r>
              <a:r>
                <a:rPr lang="en-US" sz="105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isolates. Residues involved in resistance to SDHI’s in both subunits are circulated with red color.</a:t>
              </a:r>
              <a:endParaRPr lang="el-GR" sz="105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8A056F-6A25-4B86-B720-2FC3287CF468}"/>
                </a:ext>
              </a:extLst>
            </p:cNvPr>
            <p:cNvSpPr txBox="1"/>
            <p:nvPr/>
          </p:nvSpPr>
          <p:spPr>
            <a:xfrm>
              <a:off x="4069476" y="4687127"/>
              <a:ext cx="1338606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(A)</a:t>
              </a:r>
              <a:endParaRPr lang="el-G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B9DB1A-5E08-4D2C-AE4C-DFBB05095265}"/>
                </a:ext>
              </a:extLst>
            </p:cNvPr>
            <p:cNvSpPr txBox="1"/>
            <p:nvPr/>
          </p:nvSpPr>
          <p:spPr>
            <a:xfrm>
              <a:off x="4061477" y="8065961"/>
              <a:ext cx="1338606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(B)</a:t>
              </a:r>
              <a:endParaRPr lang="el-G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Ομάδα 26">
            <a:extLst>
              <a:ext uri="{FF2B5EF4-FFF2-40B4-BE49-F238E27FC236}">
                <a16:creationId xmlns:a16="http://schemas.microsoft.com/office/drawing/2014/main" id="{F1EDE05F-E99C-44F1-B306-081BB6B47462}"/>
              </a:ext>
            </a:extLst>
          </p:cNvPr>
          <p:cNvGrpSpPr/>
          <p:nvPr/>
        </p:nvGrpSpPr>
        <p:grpSpPr>
          <a:xfrm>
            <a:off x="5641060" y="3003171"/>
            <a:ext cx="6066672" cy="3096014"/>
            <a:chOff x="5641060" y="2892415"/>
            <a:chExt cx="6066672" cy="309601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C2A945-0C2A-441F-AE25-53E3825C22FD}"/>
                </a:ext>
              </a:extLst>
            </p:cNvPr>
            <p:cNvSpPr txBox="1"/>
            <p:nvPr/>
          </p:nvSpPr>
          <p:spPr>
            <a:xfrm>
              <a:off x="9283957" y="5272848"/>
              <a:ext cx="2423775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5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Figure 1.</a:t>
              </a: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900" dirty="0"/>
                <a:t>Frequency of Sensitive (</a:t>
              </a:r>
              <a:r>
                <a:rPr lang="en-US" sz="900" dirty="0">
                  <a:latin typeface="Abadi" panose="020B0604020202020204" pitchFamily="34" charset="0"/>
                </a:rPr>
                <a:t>■</a:t>
              </a:r>
              <a:r>
                <a:rPr lang="en-US" sz="900" dirty="0"/>
                <a:t>), DMI-</a:t>
              </a:r>
              <a:r>
                <a:rPr lang="en-US" sz="900" dirty="0" err="1"/>
                <a:t>Restistant</a:t>
              </a:r>
              <a:r>
                <a:rPr lang="en-US" sz="900" dirty="0"/>
                <a:t>; DMI-R (</a:t>
              </a:r>
              <a:r>
                <a:rPr lang="en-US" sz="900" dirty="0">
                  <a:solidFill>
                    <a:schemeClr val="accent6"/>
                  </a:solidFill>
                  <a:latin typeface="Abadi" panose="020B0604020202020204" pitchFamily="34" charset="0"/>
                </a:rPr>
                <a:t>■</a:t>
              </a:r>
              <a:r>
                <a:rPr lang="en-US" sz="900" dirty="0"/>
                <a:t>) and SDHI-Resistant; SDHI-R</a:t>
              </a:r>
              <a:r>
                <a:rPr lang="en-US" sz="1050" dirty="0"/>
                <a:t> (</a:t>
              </a:r>
              <a:r>
                <a:rPr lang="en-US" sz="1050" dirty="0">
                  <a:solidFill>
                    <a:srgbClr val="FFC000"/>
                  </a:solidFill>
                  <a:latin typeface="Abadi" panose="020B0604020202020204" pitchFamily="34" charset="0"/>
                </a:rPr>
                <a:t>■</a:t>
              </a:r>
              <a:r>
                <a:rPr lang="en-US" sz="1050" dirty="0"/>
                <a:t>)  isolates collected from diseased peach fruit from Greek orchards</a:t>
              </a:r>
              <a:endParaRPr lang="el-GR" sz="1050" dirty="0"/>
            </a:p>
          </p:txBody>
        </p:sp>
        <p:pic>
          <p:nvPicPr>
            <p:cNvPr id="22" name="Εικόνα 21">
              <a:extLst>
                <a:ext uri="{FF2B5EF4-FFF2-40B4-BE49-F238E27FC236}">
                  <a16:creationId xmlns:a16="http://schemas.microsoft.com/office/drawing/2014/main" id="{E4BF7431-964E-402F-86BC-87670AF7F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94101" y="3496887"/>
              <a:ext cx="3597254" cy="241261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7A5FE2F-9798-416B-968B-065AF61753AB}"/>
                </a:ext>
              </a:extLst>
            </p:cNvPr>
            <p:cNvSpPr txBox="1"/>
            <p:nvPr/>
          </p:nvSpPr>
          <p:spPr>
            <a:xfrm>
              <a:off x="5641060" y="2892415"/>
              <a:ext cx="365029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5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 1.  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</a:t>
              </a:r>
              <a:r>
                <a:rPr lang="en-US" sz="105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 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resistant factor (RF) values of sensitive, and resistant </a:t>
              </a:r>
              <a:r>
                <a:rPr lang="en-US" sz="105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M. </a:t>
              </a:r>
              <a:r>
                <a:rPr lang="en-US" sz="105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fructicola</a:t>
              </a:r>
              <a:r>
                <a:rPr lang="en-US" sz="105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isolates to SDHI fungicides </a:t>
              </a:r>
              <a:r>
                <a:rPr lang="en-US" sz="10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boscalid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</a:t>
              </a:r>
              <a:r>
                <a:rPr lang="en-US" sz="10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fluopyram</a:t>
              </a:r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and DMI fungicide tebuconazole</a:t>
              </a:r>
              <a:endParaRPr lang="el-GR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Εικόνα 24">
              <a:extLst>
                <a:ext uri="{FF2B5EF4-FFF2-40B4-BE49-F238E27FC236}">
                  <a16:creationId xmlns:a16="http://schemas.microsoft.com/office/drawing/2014/main" id="{F4112FAA-F191-4CC3-B769-A120ED53E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77639" y="2907029"/>
              <a:ext cx="2239258" cy="2421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25B0EE3D-CF81-486C-9810-515DD21E3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45227"/>
              </p:ext>
            </p:extLst>
          </p:nvPr>
        </p:nvGraphicFramePr>
        <p:xfrm>
          <a:off x="4425950" y="5673725"/>
          <a:ext cx="3033713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ism 9" r:id="rId3" imgW="3033783" imgH="3281470" progId="Prism9.Document">
                  <p:embed/>
                </p:oleObj>
              </mc:Choice>
              <mc:Fallback>
                <p:oleObj name="Prism 9" r:id="rId3" imgW="3033783" imgH="3281470" progId="Prism9.Document">
                  <p:embed/>
                  <p:pic>
                    <p:nvPicPr>
                      <p:cNvPr id="2" name="Αντικείμενο 1">
                        <a:extLst>
                          <a:ext uri="{FF2B5EF4-FFF2-40B4-BE49-F238E27FC236}">
                            <a16:creationId xmlns:a16="http://schemas.microsoft.com/office/drawing/2014/main" id="{25B0EE3D-CF81-486C-9810-515DD21E3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950" y="5673725"/>
                        <a:ext cx="3033713" cy="328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84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A83DBA-FB4B-4D67-B7EE-3356C8D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8422587-FBB6-4C6B-9D42-82533723F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04" r="64027" b="41273"/>
          <a:stretch/>
        </p:blipFill>
        <p:spPr>
          <a:xfrm>
            <a:off x="1318316" y="5466523"/>
            <a:ext cx="4923459" cy="3481497"/>
          </a:xfr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0446E30-1B4A-497C-AE76-55926E7BEFE7}"/>
              </a:ext>
            </a:extLst>
          </p:cNvPr>
          <p:cNvSpPr/>
          <p:nvPr/>
        </p:nvSpPr>
        <p:spPr>
          <a:xfrm>
            <a:off x="4174437" y="5466523"/>
            <a:ext cx="248477" cy="3481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36D5F-878A-4C8E-8839-8209B9B5CA04}"/>
              </a:ext>
            </a:extLst>
          </p:cNvPr>
          <p:cNvSpPr txBox="1"/>
          <p:nvPr/>
        </p:nvSpPr>
        <p:spPr>
          <a:xfrm>
            <a:off x="3960744" y="4948103"/>
            <a:ext cx="695738" cy="401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L73S</a:t>
            </a:r>
            <a:endParaRPr lang="el-G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F2DE-5F5E-4D73-9D61-B069BE3757CA}"/>
              </a:ext>
            </a:extLst>
          </p:cNvPr>
          <p:cNvSpPr txBox="1"/>
          <p:nvPr/>
        </p:nvSpPr>
        <p:spPr>
          <a:xfrm>
            <a:off x="1982651" y="5271113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 60</a:t>
            </a:r>
            <a:endParaRPr lang="el-GR" sz="1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08F2F-EDFF-4684-BFDE-D96C0E018135}"/>
              </a:ext>
            </a:extLst>
          </p:cNvPr>
          <p:cNvSpPr txBox="1"/>
          <p:nvPr/>
        </p:nvSpPr>
        <p:spPr>
          <a:xfrm>
            <a:off x="3269768" y="5284617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 70</a:t>
            </a:r>
            <a:endParaRPr lang="el-GR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40F6D-ADC7-4AFE-9165-C0EBBDBA9253}"/>
              </a:ext>
            </a:extLst>
          </p:cNvPr>
          <p:cNvSpPr txBox="1"/>
          <p:nvPr/>
        </p:nvSpPr>
        <p:spPr>
          <a:xfrm>
            <a:off x="4578558" y="5284617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 80</a:t>
            </a:r>
            <a:endParaRPr lang="el-GR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699AF-C5D2-4BA0-BF11-3FD28F0363A5}"/>
              </a:ext>
            </a:extLst>
          </p:cNvPr>
          <p:cNvSpPr txBox="1"/>
          <p:nvPr/>
        </p:nvSpPr>
        <p:spPr>
          <a:xfrm>
            <a:off x="1194078" y="5277488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Codon</a:t>
            </a:r>
            <a:endParaRPr lang="el-GR" sz="1100" b="1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A19CD53-37C1-4756-8E89-72FEF236D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8" t="16218" r="39000" b="61377"/>
          <a:stretch/>
        </p:blipFill>
        <p:spPr>
          <a:xfrm>
            <a:off x="4880113" y="2952037"/>
            <a:ext cx="5043078" cy="1640523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78F9471-F0C0-49EB-B734-86CAC722EE66}"/>
              </a:ext>
            </a:extLst>
          </p:cNvPr>
          <p:cNvSpPr/>
          <p:nvPr/>
        </p:nvSpPr>
        <p:spPr>
          <a:xfrm>
            <a:off x="7550581" y="2867400"/>
            <a:ext cx="182880" cy="18389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27961-2D8D-4709-9493-B78A998D8E34}"/>
              </a:ext>
            </a:extLst>
          </p:cNvPr>
          <p:cNvSpPr txBox="1"/>
          <p:nvPr/>
        </p:nvSpPr>
        <p:spPr>
          <a:xfrm>
            <a:off x="7223316" y="2384267"/>
            <a:ext cx="837410" cy="401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N71D</a:t>
            </a:r>
            <a:endParaRPr lang="el-GR" b="1" dirty="0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E746219-7D0F-4154-A2CB-D76054C63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8" r="91473" b="61377"/>
          <a:stretch/>
        </p:blipFill>
        <p:spPr>
          <a:xfrm>
            <a:off x="3760168" y="2952037"/>
            <a:ext cx="1110006" cy="1640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2CC00D-F90B-4FD1-BD0D-315C51A09693}"/>
              </a:ext>
            </a:extLst>
          </p:cNvPr>
          <p:cNvSpPr txBox="1"/>
          <p:nvPr/>
        </p:nvSpPr>
        <p:spPr>
          <a:xfrm>
            <a:off x="3629371" y="2746688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Codon</a:t>
            </a:r>
            <a:endParaRPr lang="el-GR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2D7AE-D981-49E4-BDEC-F4662C21185E}"/>
              </a:ext>
            </a:extLst>
          </p:cNvPr>
          <p:cNvSpPr txBox="1"/>
          <p:nvPr/>
        </p:nvSpPr>
        <p:spPr>
          <a:xfrm>
            <a:off x="6765453" y="2746688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 70</a:t>
            </a:r>
            <a:endParaRPr lang="el-GR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569BA-8039-4A69-859C-97123C31AC71}"/>
              </a:ext>
            </a:extLst>
          </p:cNvPr>
          <p:cNvSpPr txBox="1"/>
          <p:nvPr/>
        </p:nvSpPr>
        <p:spPr>
          <a:xfrm>
            <a:off x="5583586" y="2761597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 60</a:t>
            </a:r>
            <a:endParaRPr lang="el-GR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CE2830-C020-4EC5-9BED-3CA578B64148}"/>
              </a:ext>
            </a:extLst>
          </p:cNvPr>
          <p:cNvSpPr txBox="1"/>
          <p:nvPr/>
        </p:nvSpPr>
        <p:spPr>
          <a:xfrm>
            <a:off x="8032166" y="2746688"/>
            <a:ext cx="1338606" cy="261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 80</a:t>
            </a:r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30896583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4387</TotalTime>
  <Words>766</Words>
  <Application>Microsoft Office PowerPoint</Application>
  <PresentationFormat>Προσαρμογή</PresentationFormat>
  <Paragraphs>52</Paragraphs>
  <Slides>3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Courier New</vt:lpstr>
      <vt:lpstr>Θέμα του Office</vt:lpstr>
      <vt:lpstr>Prism 9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Stefanos Testempasis</dc:creator>
  <cp:lastModifiedBy>George Karaoglanidis</cp:lastModifiedBy>
  <cp:revision>52</cp:revision>
  <dcterms:created xsi:type="dcterms:W3CDTF">2020-11-02T18:55:57Z</dcterms:created>
  <dcterms:modified xsi:type="dcterms:W3CDTF">2021-11-02T07:04:14Z</dcterms:modified>
</cp:coreProperties>
</file>