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80" r:id="rId3"/>
    <p:sldId id="265" r:id="rId4"/>
    <p:sldId id="260" r:id="rId5"/>
    <p:sldId id="269" r:id="rId6"/>
    <p:sldId id="270" r:id="rId7"/>
    <p:sldId id="271" r:id="rId8"/>
    <p:sldId id="264" r:id="rId9"/>
    <p:sldId id="261" r:id="rId10"/>
    <p:sldId id="278" r:id="rId11"/>
    <p:sldId id="266" r:id="rId12"/>
    <p:sldId id="262" r:id="rId13"/>
    <p:sldId id="273" r:id="rId14"/>
    <p:sldId id="274" r:id="rId15"/>
    <p:sldId id="275" r:id="rId16"/>
    <p:sldId id="277" r:id="rId17"/>
    <p:sldId id="279" r:id="rId18"/>
    <p:sldId id="267" r:id="rId19"/>
    <p:sldId id="263"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EFF"/>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30"/>
    <p:restoredTop sz="97030"/>
  </p:normalViewPr>
  <p:slideViewPr>
    <p:cSldViewPr snapToGrid="0" snapToObjects="1">
      <p:cViewPr varScale="1">
        <p:scale>
          <a:sx n="109" d="100"/>
          <a:sy n="109" d="100"/>
        </p:scale>
        <p:origin x="13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1D775-7311-FD43-9345-0208B5832DCF}" type="datetimeFigureOut">
              <a:rPr lang="en-GB" smtClean="0"/>
              <a:t>10/11/2021</a:t>
            </a:fld>
            <a:endParaRPr lang="en-GB"/>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FDA11-D27D-F445-BC30-3A8C9DCD9FC8}" type="slidenum">
              <a:rPr lang="en-GB" smtClean="0"/>
              <a:t>‹Nº›</a:t>
            </a:fld>
            <a:endParaRPr lang="en-GB"/>
          </a:p>
        </p:txBody>
      </p:sp>
    </p:spTree>
    <p:extLst>
      <p:ext uri="{BB962C8B-B14F-4D97-AF65-F5344CB8AC3E}">
        <p14:creationId xmlns:p14="http://schemas.microsoft.com/office/powerpoint/2010/main" val="1848202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4C39512-AD3A-6E4F-87CB-4DAC5EA92ABE}" type="datetime1">
              <a:rPr lang="es-ES" smtClean="0"/>
              <a:t>10/11/21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864284-120E-6E49-BC57-F82D343C8B73}" type="slidenum">
              <a:rPr lang="es-ES" smtClean="0"/>
              <a:t>‹Nº›</a:t>
            </a:fld>
            <a:endParaRPr lang="es-ES"/>
          </a:p>
        </p:txBody>
      </p:sp>
    </p:spTree>
    <p:extLst>
      <p:ext uri="{BB962C8B-B14F-4D97-AF65-F5344CB8AC3E}">
        <p14:creationId xmlns:p14="http://schemas.microsoft.com/office/powerpoint/2010/main" val="60507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3518B1-26C5-A94D-884E-F4B7DAC58493}" type="datetime1">
              <a:rPr lang="es-ES" smtClean="0"/>
              <a:t>10/11/21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864284-120E-6E49-BC57-F82D343C8B73}" type="slidenum">
              <a:rPr lang="es-ES" smtClean="0"/>
              <a:t>‹Nº›</a:t>
            </a:fld>
            <a:endParaRPr lang="es-ES"/>
          </a:p>
        </p:txBody>
      </p:sp>
    </p:spTree>
    <p:extLst>
      <p:ext uri="{BB962C8B-B14F-4D97-AF65-F5344CB8AC3E}">
        <p14:creationId xmlns:p14="http://schemas.microsoft.com/office/powerpoint/2010/main" val="669689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F9596-C049-294A-8CAD-FE4B4FF11A8C}" type="datetime1">
              <a:rPr lang="es-ES" smtClean="0"/>
              <a:t>10/11/21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864284-120E-6E49-BC57-F82D343C8B73}" type="slidenum">
              <a:rPr lang="es-ES" smtClean="0"/>
              <a:t>‹Nº›</a:t>
            </a:fld>
            <a:endParaRPr lang="es-ES"/>
          </a:p>
        </p:txBody>
      </p:sp>
    </p:spTree>
    <p:extLst>
      <p:ext uri="{BB962C8B-B14F-4D97-AF65-F5344CB8AC3E}">
        <p14:creationId xmlns:p14="http://schemas.microsoft.com/office/powerpoint/2010/main" val="351083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CA9CB3-995E-964B-8903-1D5076CFDFDE}" type="datetime1">
              <a:rPr lang="es-ES" smtClean="0"/>
              <a:t>10/11/21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864284-120E-6E49-BC57-F82D343C8B73}" type="slidenum">
              <a:rPr lang="es-ES" smtClean="0"/>
              <a:t>‹Nº›</a:t>
            </a:fld>
            <a:endParaRPr lang="es-ES"/>
          </a:p>
        </p:txBody>
      </p:sp>
      <p:cxnSp>
        <p:nvCxnSpPr>
          <p:cNvPr id="8" name="Conector recto 7">
            <a:extLst>
              <a:ext uri="{FF2B5EF4-FFF2-40B4-BE49-F238E27FC236}">
                <a16:creationId xmlns:a16="http://schemas.microsoft.com/office/drawing/2014/main" id="{98DFCA49-D16C-9349-8BD0-5D0CDACF6CED}"/>
              </a:ext>
            </a:extLst>
          </p:cNvPr>
          <p:cNvCxnSpPr/>
          <p:nvPr userDrawn="1"/>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ítulo 8">
            <a:extLst>
              <a:ext uri="{FF2B5EF4-FFF2-40B4-BE49-F238E27FC236}">
                <a16:creationId xmlns:a16="http://schemas.microsoft.com/office/drawing/2014/main" id="{28A6AD5A-912F-0749-8DC7-F22D9FAEE32B}"/>
              </a:ext>
            </a:extLst>
          </p:cNvPr>
          <p:cNvSpPr>
            <a:spLocks noGrp="1"/>
          </p:cNvSpPr>
          <p:nvPr>
            <p:ph type="title" hasCustomPrompt="1"/>
          </p:nvPr>
        </p:nvSpPr>
        <p:spPr>
          <a:xfrm>
            <a:off x="337577" y="300941"/>
            <a:ext cx="8491996" cy="489135"/>
          </a:xfrm>
        </p:spPr>
        <p:txBody>
          <a:bodyPr>
            <a:noAutofit/>
          </a:bodyPr>
          <a:lstStyle>
            <a:lvl1pPr>
              <a:defRPr sz="3200" b="1"/>
            </a:lvl1pPr>
          </a:lstStyle>
          <a:p>
            <a:r>
              <a:rPr lang="es-ES" dirty="0"/>
              <a:t>Título</a:t>
            </a:r>
            <a:endParaRPr lang="en-GB" dirty="0"/>
          </a:p>
        </p:txBody>
      </p:sp>
      <p:sp>
        <p:nvSpPr>
          <p:cNvPr id="11" name="Marcador de contenido 10">
            <a:extLst>
              <a:ext uri="{FF2B5EF4-FFF2-40B4-BE49-F238E27FC236}">
                <a16:creationId xmlns:a16="http://schemas.microsoft.com/office/drawing/2014/main" id="{3C290AC7-F610-EB42-8AD7-6C56B62F0F57}"/>
              </a:ext>
            </a:extLst>
          </p:cNvPr>
          <p:cNvSpPr>
            <a:spLocks noGrp="1"/>
          </p:cNvSpPr>
          <p:nvPr>
            <p:ph sz="quarter" idx="13"/>
          </p:nvPr>
        </p:nvSpPr>
        <p:spPr>
          <a:xfrm>
            <a:off x="409575" y="1192212"/>
            <a:ext cx="8419998" cy="476872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pic>
        <p:nvPicPr>
          <p:cNvPr id="12" name="Picture 2">
            <a:extLst>
              <a:ext uri="{FF2B5EF4-FFF2-40B4-BE49-F238E27FC236}">
                <a16:creationId xmlns:a16="http://schemas.microsoft.com/office/drawing/2014/main" id="{36776543-9991-B447-8983-6EE56ECE7D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381" y="228451"/>
            <a:ext cx="809201" cy="809201"/>
          </a:xfrm>
          <a:prstGeom prst="rect">
            <a:avLst/>
          </a:prstGeom>
        </p:spPr>
      </p:pic>
    </p:spTree>
    <p:extLst>
      <p:ext uri="{BB962C8B-B14F-4D97-AF65-F5344CB8AC3E}">
        <p14:creationId xmlns:p14="http://schemas.microsoft.com/office/powerpoint/2010/main" val="276161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B0676DA-C574-BD4B-9D03-3BD30527EBB7}" type="datetime1">
              <a:rPr lang="es-ES" smtClean="0"/>
              <a:t>10/11/21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864284-120E-6E49-BC57-F82D343C8B73}" type="slidenum">
              <a:rPr lang="es-ES" smtClean="0"/>
              <a:t>‹Nº›</a:t>
            </a:fld>
            <a:endParaRPr lang="es-ES"/>
          </a:p>
        </p:txBody>
      </p:sp>
      <p:pic>
        <p:nvPicPr>
          <p:cNvPr id="7" name="Picture 2">
            <a:extLst>
              <a:ext uri="{FF2B5EF4-FFF2-40B4-BE49-F238E27FC236}">
                <a16:creationId xmlns:a16="http://schemas.microsoft.com/office/drawing/2014/main" id="{7D832E36-4844-B642-9B12-7BDC17B9B9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381" y="228451"/>
            <a:ext cx="809201" cy="809201"/>
          </a:xfrm>
          <a:prstGeom prst="rect">
            <a:avLst/>
          </a:prstGeom>
        </p:spPr>
      </p:pic>
    </p:spTree>
    <p:extLst>
      <p:ext uri="{BB962C8B-B14F-4D97-AF65-F5344CB8AC3E}">
        <p14:creationId xmlns:p14="http://schemas.microsoft.com/office/powerpoint/2010/main" val="225241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C50B94A-C9B1-1849-BB4B-524232D1386D}" type="datetime1">
              <a:rPr lang="es-ES" smtClean="0"/>
              <a:t>10/11/21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864284-120E-6E49-BC57-F82D343C8B73}" type="slidenum">
              <a:rPr lang="es-ES" smtClean="0"/>
              <a:t>‹Nº›</a:t>
            </a:fld>
            <a:endParaRPr lang="es-ES"/>
          </a:p>
        </p:txBody>
      </p:sp>
    </p:spTree>
    <p:extLst>
      <p:ext uri="{BB962C8B-B14F-4D97-AF65-F5344CB8AC3E}">
        <p14:creationId xmlns:p14="http://schemas.microsoft.com/office/powerpoint/2010/main" val="343294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3753385-3BCB-954C-876C-F3E2D9941A2D}" type="datetime1">
              <a:rPr lang="es-ES" smtClean="0"/>
              <a:t>10/11/21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1864284-120E-6E49-BC57-F82D343C8B73}" type="slidenum">
              <a:rPr lang="es-ES" smtClean="0"/>
              <a:t>‹Nº›</a:t>
            </a:fld>
            <a:endParaRPr lang="es-ES"/>
          </a:p>
        </p:txBody>
      </p:sp>
    </p:spTree>
    <p:extLst>
      <p:ext uri="{BB962C8B-B14F-4D97-AF65-F5344CB8AC3E}">
        <p14:creationId xmlns:p14="http://schemas.microsoft.com/office/powerpoint/2010/main" val="376750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3E529F-209E-F347-9104-13099945029D}" type="datetime1">
              <a:rPr lang="es-ES" smtClean="0"/>
              <a:t>10/11/21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1864284-120E-6E49-BC57-F82D343C8B73}" type="slidenum">
              <a:rPr lang="es-ES" smtClean="0"/>
              <a:t>‹Nº›</a:t>
            </a:fld>
            <a:endParaRPr lang="es-ES"/>
          </a:p>
        </p:txBody>
      </p:sp>
      <p:cxnSp>
        <p:nvCxnSpPr>
          <p:cNvPr id="6" name="Conector recto 5">
            <a:extLst>
              <a:ext uri="{FF2B5EF4-FFF2-40B4-BE49-F238E27FC236}">
                <a16:creationId xmlns:a16="http://schemas.microsoft.com/office/drawing/2014/main" id="{711F5CC3-5DAC-854A-BBE4-198A8C301BB1}"/>
              </a:ext>
            </a:extLst>
          </p:cNvPr>
          <p:cNvCxnSpPr/>
          <p:nvPr userDrawn="1"/>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ítulo 8">
            <a:extLst>
              <a:ext uri="{FF2B5EF4-FFF2-40B4-BE49-F238E27FC236}">
                <a16:creationId xmlns:a16="http://schemas.microsoft.com/office/drawing/2014/main" id="{204272CC-AEC0-5B41-8569-78F0CA965D33}"/>
              </a:ext>
            </a:extLst>
          </p:cNvPr>
          <p:cNvSpPr>
            <a:spLocks noGrp="1"/>
          </p:cNvSpPr>
          <p:nvPr>
            <p:ph type="title" hasCustomPrompt="1"/>
          </p:nvPr>
        </p:nvSpPr>
        <p:spPr>
          <a:xfrm>
            <a:off x="337577" y="300941"/>
            <a:ext cx="8491996" cy="489135"/>
          </a:xfrm>
        </p:spPr>
        <p:txBody>
          <a:bodyPr>
            <a:noAutofit/>
          </a:bodyPr>
          <a:lstStyle>
            <a:lvl1pPr>
              <a:defRPr sz="3200" b="1"/>
            </a:lvl1pPr>
          </a:lstStyle>
          <a:p>
            <a:r>
              <a:rPr lang="es-ES" dirty="0"/>
              <a:t>Título</a:t>
            </a:r>
            <a:endParaRPr lang="en-GB" dirty="0"/>
          </a:p>
        </p:txBody>
      </p:sp>
      <p:pic>
        <p:nvPicPr>
          <p:cNvPr id="8" name="Picture 2">
            <a:extLst>
              <a:ext uri="{FF2B5EF4-FFF2-40B4-BE49-F238E27FC236}">
                <a16:creationId xmlns:a16="http://schemas.microsoft.com/office/drawing/2014/main" id="{9F52168C-828C-0D4F-A8DA-A4F35111B4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381" y="228451"/>
            <a:ext cx="809201" cy="809201"/>
          </a:xfrm>
          <a:prstGeom prst="rect">
            <a:avLst/>
          </a:prstGeom>
        </p:spPr>
      </p:pic>
    </p:spTree>
    <p:extLst>
      <p:ext uri="{BB962C8B-B14F-4D97-AF65-F5344CB8AC3E}">
        <p14:creationId xmlns:p14="http://schemas.microsoft.com/office/powerpoint/2010/main" val="307924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BAA2D-3047-0341-9F59-9F5CB320DB5B}" type="datetime1">
              <a:rPr lang="es-ES" smtClean="0"/>
              <a:t>10/11/21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1864284-120E-6E49-BC57-F82D343C8B73}" type="slidenum">
              <a:rPr lang="es-ES" smtClean="0"/>
              <a:t>‹Nº›</a:t>
            </a:fld>
            <a:endParaRPr lang="es-ES"/>
          </a:p>
        </p:txBody>
      </p:sp>
      <p:pic>
        <p:nvPicPr>
          <p:cNvPr id="5" name="Picture 2">
            <a:extLst>
              <a:ext uri="{FF2B5EF4-FFF2-40B4-BE49-F238E27FC236}">
                <a16:creationId xmlns:a16="http://schemas.microsoft.com/office/drawing/2014/main" id="{152E1BAD-2180-A546-9944-F8A4775FC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381" y="228451"/>
            <a:ext cx="809201" cy="809201"/>
          </a:xfrm>
          <a:prstGeom prst="rect">
            <a:avLst/>
          </a:prstGeom>
        </p:spPr>
      </p:pic>
    </p:spTree>
    <p:extLst>
      <p:ext uri="{BB962C8B-B14F-4D97-AF65-F5344CB8AC3E}">
        <p14:creationId xmlns:p14="http://schemas.microsoft.com/office/powerpoint/2010/main" val="150507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305900D-720D-2E45-9092-6F3D12B5EE5D}" type="datetime1">
              <a:rPr lang="es-ES" smtClean="0"/>
              <a:t>10/11/21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864284-120E-6E49-BC57-F82D343C8B73}" type="slidenum">
              <a:rPr lang="es-ES" smtClean="0"/>
              <a:t>‹Nº›</a:t>
            </a:fld>
            <a:endParaRPr lang="es-ES"/>
          </a:p>
        </p:txBody>
      </p:sp>
    </p:spTree>
    <p:extLst>
      <p:ext uri="{BB962C8B-B14F-4D97-AF65-F5344CB8AC3E}">
        <p14:creationId xmlns:p14="http://schemas.microsoft.com/office/powerpoint/2010/main" val="285558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23D8D32-F1F7-F447-881A-711FD00442B5}" type="datetime1">
              <a:rPr lang="es-ES" smtClean="0"/>
              <a:t>10/11/21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864284-120E-6E49-BC57-F82D343C8B73}" type="slidenum">
              <a:rPr lang="es-ES" smtClean="0"/>
              <a:t>‹Nº›</a:t>
            </a:fld>
            <a:endParaRPr lang="es-ES"/>
          </a:p>
        </p:txBody>
      </p:sp>
    </p:spTree>
    <p:extLst>
      <p:ext uri="{BB962C8B-B14F-4D97-AF65-F5344CB8AC3E}">
        <p14:creationId xmlns:p14="http://schemas.microsoft.com/office/powerpoint/2010/main" val="366045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descr="Patrón de fondo&#10;&#10;Descripción generada automáticamente">
            <a:extLst>
              <a:ext uri="{FF2B5EF4-FFF2-40B4-BE49-F238E27FC236}">
                <a16:creationId xmlns:a16="http://schemas.microsoft.com/office/drawing/2014/main" id="{45F58067-8644-6C47-AE2E-9F77F006B547}"/>
              </a:ext>
            </a:extLst>
          </p:cNvPr>
          <p:cNvPicPr>
            <a:picLocks noChangeAspect="1"/>
          </p:cNvPicPr>
          <p:nvPr userDrawn="1"/>
        </p:nvPicPr>
        <p:blipFill>
          <a:blip r:embed="rId13"/>
          <a:stretch>
            <a:fillRect/>
          </a:stretch>
        </p:blipFill>
        <p:spPr>
          <a:xfrm>
            <a:off x="0" y="5346700"/>
            <a:ext cx="9144000" cy="15113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56939-D416-4140-AC1E-7091B04DFDF2}" type="datetime1">
              <a:rPr lang="es-ES" smtClean="0"/>
              <a:t>10/11/21</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7021830" y="6356351"/>
            <a:ext cx="2057400" cy="365125"/>
          </a:xfrm>
          <a:prstGeom prst="rect">
            <a:avLst/>
          </a:prstGeom>
        </p:spPr>
        <p:txBody>
          <a:bodyPr vert="horz" lIns="91440" tIns="45720" rIns="91440" bIns="45720" rtlCol="0" anchor="ctr"/>
          <a:lstStyle>
            <a:lvl1pPr algn="r">
              <a:defRPr sz="1800" b="0">
                <a:solidFill>
                  <a:schemeClr val="bg1"/>
                </a:solidFill>
              </a:defRPr>
            </a:lvl1pPr>
          </a:lstStyle>
          <a:p>
            <a:fld id="{41864284-120E-6E49-BC57-F82D343C8B73}" type="slidenum">
              <a:rPr lang="es-ES" smtClean="0"/>
              <a:pPr/>
              <a:t>‹Nº›</a:t>
            </a:fld>
            <a:endParaRPr lang="es-ES"/>
          </a:p>
        </p:txBody>
      </p:sp>
    </p:spTree>
    <p:extLst>
      <p:ext uri="{BB962C8B-B14F-4D97-AF65-F5344CB8AC3E}">
        <p14:creationId xmlns:p14="http://schemas.microsoft.com/office/powerpoint/2010/main" val="2168200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11.wdp"/><Relationship Id="rId18" Type="http://schemas.openxmlformats.org/officeDocument/2006/relationships/image" Target="../media/image10.png"/><Relationship Id="rId26" Type="http://schemas.microsoft.com/office/2007/relationships/hdphoto" Target="../media/hdphoto19.wdp"/><Relationship Id="rId3" Type="http://schemas.microsoft.com/office/2007/relationships/hdphoto" Target="../media/hdphoto1.wdp"/><Relationship Id="rId21" Type="http://schemas.openxmlformats.org/officeDocument/2006/relationships/image" Target="../media/image12.jpeg"/><Relationship Id="rId7" Type="http://schemas.microsoft.com/office/2007/relationships/hdphoto" Target="../media/hdphoto5.wdp"/><Relationship Id="rId12" Type="http://schemas.microsoft.com/office/2007/relationships/hdphoto" Target="../media/hdphoto10.wdp"/><Relationship Id="rId17" Type="http://schemas.microsoft.com/office/2007/relationships/hdphoto" Target="../media/hdphoto14.wdp"/><Relationship Id="rId25" Type="http://schemas.microsoft.com/office/2007/relationships/hdphoto" Target="../media/hdphoto18.wdp"/><Relationship Id="rId2" Type="http://schemas.openxmlformats.org/officeDocument/2006/relationships/image" Target="../media/image8.png"/><Relationship Id="rId16" Type="http://schemas.openxmlformats.org/officeDocument/2006/relationships/image" Target="../media/image9.png"/><Relationship Id="rId20"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9.wdp"/><Relationship Id="rId24" Type="http://schemas.microsoft.com/office/2007/relationships/hdphoto" Target="../media/hdphoto17.wdp"/><Relationship Id="rId5" Type="http://schemas.microsoft.com/office/2007/relationships/hdphoto" Target="../media/hdphoto3.wdp"/><Relationship Id="rId15" Type="http://schemas.microsoft.com/office/2007/relationships/hdphoto" Target="../media/hdphoto13.wdp"/><Relationship Id="rId23" Type="http://schemas.microsoft.com/office/2007/relationships/hdphoto" Target="../media/hdphoto16.wdp"/><Relationship Id="rId10" Type="http://schemas.microsoft.com/office/2007/relationships/hdphoto" Target="../media/hdphoto8.wdp"/><Relationship Id="rId19" Type="http://schemas.microsoft.com/office/2007/relationships/hdphoto" Target="../media/hdphoto15.wdp"/><Relationship Id="rId4" Type="http://schemas.microsoft.com/office/2007/relationships/hdphoto" Target="../media/hdphoto2.wdp"/><Relationship Id="rId9" Type="http://schemas.microsoft.com/office/2007/relationships/hdphoto" Target="../media/hdphoto7.wdp"/><Relationship Id="rId14" Type="http://schemas.microsoft.com/office/2007/relationships/hdphoto" Target="../media/hdphoto12.wdp"/><Relationship Id="rId22" Type="http://schemas.openxmlformats.org/officeDocument/2006/relationships/image" Target="../media/image13.png"/><Relationship Id="rId27" Type="http://schemas.microsoft.com/office/2007/relationships/hdphoto" Target="../media/hdphoto2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3DEDD4E-CEAC-4D46-A22D-D372BA7840F3}"/>
              </a:ext>
            </a:extLst>
          </p:cNvPr>
          <p:cNvSpPr txBox="1"/>
          <p:nvPr/>
        </p:nvSpPr>
        <p:spPr>
          <a:xfrm>
            <a:off x="357809" y="1582314"/>
            <a:ext cx="8285259" cy="2308324"/>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Different strategies to tolerate salinity involving water relations </a:t>
            </a:r>
          </a:p>
        </p:txBody>
      </p:sp>
      <p:sp>
        <p:nvSpPr>
          <p:cNvPr id="8" name="CuadroTexto 7">
            <a:extLst>
              <a:ext uri="{FF2B5EF4-FFF2-40B4-BE49-F238E27FC236}">
                <a16:creationId xmlns:a16="http://schemas.microsoft.com/office/drawing/2014/main" id="{564F8A31-0F2A-E44B-B5E3-7B922882F747}"/>
              </a:ext>
            </a:extLst>
          </p:cNvPr>
          <p:cNvSpPr txBox="1"/>
          <p:nvPr/>
        </p:nvSpPr>
        <p:spPr>
          <a:xfrm>
            <a:off x="357809" y="4253801"/>
            <a:ext cx="8428382" cy="275781"/>
          </a:xfrm>
          <a:prstGeom prst="rect">
            <a:avLst/>
          </a:prstGeom>
          <a:noFill/>
        </p:spPr>
        <p:txBody>
          <a:bodyPr wrap="square">
            <a:spAutoFit/>
          </a:bodyPr>
          <a:lstStyle/>
          <a:p>
            <a:pPr>
              <a:lnSpc>
                <a:spcPts val="1300"/>
              </a:lnSpc>
              <a:spcAft>
                <a:spcPts val="1800"/>
              </a:spcAft>
            </a:pPr>
            <a:r>
              <a:rPr lang="en-GB"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Alberto Martinez-Alonso </a:t>
            </a:r>
            <a:r>
              <a:rPr lang="en-GB" sz="2000" b="1"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GB"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Micaela Carvajal </a:t>
            </a:r>
            <a:r>
              <a:rPr lang="en-GB" sz="2000" b="1"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GB"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Gloria Barzana </a:t>
            </a:r>
            <a:r>
              <a:rPr lang="en-GB" sz="2000" b="1"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CuadroTexto 11">
            <a:extLst>
              <a:ext uri="{FF2B5EF4-FFF2-40B4-BE49-F238E27FC236}">
                <a16:creationId xmlns:a16="http://schemas.microsoft.com/office/drawing/2014/main" id="{D00FC453-28FF-3247-82E4-DF205A55C101}"/>
              </a:ext>
            </a:extLst>
          </p:cNvPr>
          <p:cNvSpPr txBox="1"/>
          <p:nvPr/>
        </p:nvSpPr>
        <p:spPr>
          <a:xfrm>
            <a:off x="357809" y="4799959"/>
            <a:ext cx="7867818" cy="584775"/>
          </a:xfrm>
          <a:prstGeom prst="rect">
            <a:avLst/>
          </a:prstGeom>
          <a:noFill/>
        </p:spPr>
        <p:txBody>
          <a:bodyPr wrap="square">
            <a:spAutoFit/>
          </a:bodyPr>
          <a:lstStyle/>
          <a:p>
            <a:r>
              <a:rPr lang="en-GB" sz="1600" baseline="30000">
                <a:latin typeface="Arial" panose="020B0604020202020204" pitchFamily="34" charset="0"/>
                <a:cs typeface="Arial" panose="020B0604020202020204" pitchFamily="34" charset="0"/>
              </a:rPr>
              <a:t>1</a:t>
            </a:r>
            <a:r>
              <a:rPr lang="en-GB" sz="1600">
                <a:latin typeface="Arial" panose="020B0604020202020204" pitchFamily="34" charset="0"/>
                <a:cs typeface="Arial" panose="020B0604020202020204" pitchFamily="34" charset="0"/>
              </a:rPr>
              <a:t>Aquaporins Group, Centro de Edafología y Biología Aplicada del Segura, CEBAS-CSIC, Campus Universitario de Espinardo-25, E-30100, Murcia, Spain.</a:t>
            </a:r>
          </a:p>
        </p:txBody>
      </p:sp>
      <p:sp>
        <p:nvSpPr>
          <p:cNvPr id="14" name="CuadroTexto 13">
            <a:extLst>
              <a:ext uri="{FF2B5EF4-FFF2-40B4-BE49-F238E27FC236}">
                <a16:creationId xmlns:a16="http://schemas.microsoft.com/office/drawing/2014/main" id="{5A32B066-F477-EF4D-81FD-8383DCF6BC41}"/>
              </a:ext>
            </a:extLst>
          </p:cNvPr>
          <p:cNvSpPr txBox="1"/>
          <p:nvPr/>
        </p:nvSpPr>
        <p:spPr>
          <a:xfrm>
            <a:off x="357809" y="5525841"/>
            <a:ext cx="7414593" cy="307777"/>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*Corresponding autor: amalonso@cebas.csic.es</a:t>
            </a:r>
            <a:endParaRPr lang="en-GB" sz="1400"/>
          </a:p>
        </p:txBody>
      </p:sp>
      <p:pic>
        <p:nvPicPr>
          <p:cNvPr id="15" name="Picture 6">
            <a:extLst>
              <a:ext uri="{FF2B5EF4-FFF2-40B4-BE49-F238E27FC236}">
                <a16:creationId xmlns:a16="http://schemas.microsoft.com/office/drawing/2014/main" id="{EE14B520-0890-8543-BA11-DC6C52A4CF15}"/>
              </a:ext>
            </a:extLst>
          </p:cNvPr>
          <p:cNvPicPr>
            <a:picLocks noChangeAspect="1"/>
          </p:cNvPicPr>
          <p:nvPr/>
        </p:nvPicPr>
        <p:blipFill rotWithShape="1">
          <a:blip r:embed="rId2">
            <a:extLst>
              <a:ext uri="{28A0092B-C50C-407E-A947-70E740481C1C}">
                <a14:useLocalDpi xmlns:a14="http://schemas.microsoft.com/office/drawing/2010/main" val="0"/>
              </a:ext>
            </a:extLst>
          </a:blip>
          <a:srcRect l="1304" t="3422" r="31565" b="60365"/>
          <a:stretch/>
        </p:blipFill>
        <p:spPr>
          <a:xfrm>
            <a:off x="357809" y="263022"/>
            <a:ext cx="4572000" cy="1002559"/>
          </a:xfrm>
          <a:prstGeom prst="rect">
            <a:avLst/>
          </a:prstGeom>
        </p:spPr>
      </p:pic>
      <p:pic>
        <p:nvPicPr>
          <p:cNvPr id="17" name="Imagen 16" descr="Logotipo, nombre de la empresa&#10;&#10;Descripción generada automáticamente">
            <a:extLst>
              <a:ext uri="{FF2B5EF4-FFF2-40B4-BE49-F238E27FC236}">
                <a16:creationId xmlns:a16="http://schemas.microsoft.com/office/drawing/2014/main" id="{1CF4F8A1-E083-7248-B34E-F27A8E79084C}"/>
              </a:ext>
            </a:extLst>
          </p:cNvPr>
          <p:cNvPicPr>
            <a:picLocks noChangeAspect="1"/>
          </p:cNvPicPr>
          <p:nvPr/>
        </p:nvPicPr>
        <p:blipFill rotWithShape="1">
          <a:blip r:embed="rId3"/>
          <a:srcRect l="10778" t="26265" r="12770" b="24979"/>
          <a:stretch/>
        </p:blipFill>
        <p:spPr>
          <a:xfrm>
            <a:off x="6488264" y="478352"/>
            <a:ext cx="2297927" cy="571898"/>
          </a:xfrm>
          <a:prstGeom prst="rect">
            <a:avLst/>
          </a:prstGeom>
        </p:spPr>
      </p:pic>
      <p:sp>
        <p:nvSpPr>
          <p:cNvPr id="2" name="Marcador de número de diapositiva 1">
            <a:extLst>
              <a:ext uri="{FF2B5EF4-FFF2-40B4-BE49-F238E27FC236}">
                <a16:creationId xmlns:a16="http://schemas.microsoft.com/office/drawing/2014/main" id="{26368C87-A1F9-E74F-8694-08DA11E65AEB}"/>
              </a:ext>
            </a:extLst>
          </p:cNvPr>
          <p:cNvSpPr>
            <a:spLocks noGrp="1"/>
          </p:cNvSpPr>
          <p:nvPr>
            <p:ph type="sldNum" sz="quarter" idx="12"/>
          </p:nvPr>
        </p:nvSpPr>
        <p:spPr/>
        <p:txBody>
          <a:bodyPr/>
          <a:lstStyle/>
          <a:p>
            <a:fld id="{41864284-120E-6E49-BC57-F82D343C8B73}" type="slidenum">
              <a:rPr lang="es-ES" smtClean="0"/>
              <a:t>1</a:t>
            </a:fld>
            <a:endParaRPr lang="es-ES"/>
          </a:p>
        </p:txBody>
      </p:sp>
    </p:spTree>
    <p:extLst>
      <p:ext uri="{BB962C8B-B14F-4D97-AF65-F5344CB8AC3E}">
        <p14:creationId xmlns:p14="http://schemas.microsoft.com/office/powerpoint/2010/main" val="54082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Materials and methods</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5F85875-0A4E-A44D-8B34-CE4B7E5FADFE}"/>
              </a:ext>
            </a:extLst>
          </p:cNvPr>
          <p:cNvSpPr txBox="1"/>
          <p:nvPr/>
        </p:nvSpPr>
        <p:spPr>
          <a:xfrm>
            <a:off x="217906" y="1226447"/>
            <a:ext cx="4354093" cy="400110"/>
          </a:xfrm>
          <a:prstGeom prst="rect">
            <a:avLst/>
          </a:prstGeom>
          <a:noFill/>
        </p:spPr>
        <p:txBody>
          <a:bodyPr wrap="square" rtlCol="0">
            <a:spAutoFit/>
          </a:bodyPr>
          <a:lstStyle/>
          <a:p>
            <a:pPr>
              <a:buClr>
                <a:schemeClr val="tx1"/>
              </a:buClr>
              <a:buSzPct val="120000"/>
            </a:pPr>
            <a:r>
              <a:rPr lang="en-GB" sz="2000" b="1" dirty="0">
                <a:solidFill>
                  <a:schemeClr val="accent6">
                    <a:lumMod val="50000"/>
                  </a:schemeClr>
                </a:solidFill>
              </a:rPr>
              <a:t>Root hydraulic conductance (L</a:t>
            </a:r>
            <a:r>
              <a:rPr lang="en-GB" sz="2000" b="1" baseline="-25000" dirty="0">
                <a:solidFill>
                  <a:schemeClr val="accent6">
                    <a:lumMod val="50000"/>
                  </a:schemeClr>
                </a:solidFill>
              </a:rPr>
              <a:t>0</a:t>
            </a:r>
            <a:r>
              <a:rPr lang="en-GB" sz="2000" b="1" dirty="0">
                <a:solidFill>
                  <a:schemeClr val="accent6">
                    <a:lumMod val="50000"/>
                  </a:schemeClr>
                </a:solidFill>
              </a:rPr>
              <a:t>)</a:t>
            </a:r>
          </a:p>
        </p:txBody>
      </p:sp>
      <p:sp>
        <p:nvSpPr>
          <p:cNvPr id="6" name="CuadroTexto 5">
            <a:extLst>
              <a:ext uri="{FF2B5EF4-FFF2-40B4-BE49-F238E27FC236}">
                <a16:creationId xmlns:a16="http://schemas.microsoft.com/office/drawing/2014/main" id="{1FA8EB08-3FC3-D247-9119-17C0D78DB266}"/>
              </a:ext>
            </a:extLst>
          </p:cNvPr>
          <p:cNvSpPr txBox="1"/>
          <p:nvPr/>
        </p:nvSpPr>
        <p:spPr>
          <a:xfrm>
            <a:off x="5271818" y="1229991"/>
            <a:ext cx="3872182" cy="400110"/>
          </a:xfrm>
          <a:prstGeom prst="rect">
            <a:avLst/>
          </a:prstGeom>
          <a:noFill/>
        </p:spPr>
        <p:txBody>
          <a:bodyPr wrap="square" rtlCol="0">
            <a:spAutoFit/>
          </a:bodyPr>
          <a:lstStyle>
            <a:defPPr>
              <a:defRPr lang="en-US"/>
            </a:defPPr>
            <a:lvl1pPr marL="231775" indent="-231775">
              <a:buClr>
                <a:schemeClr val="tx1"/>
              </a:buClr>
              <a:buSzPct val="120000"/>
              <a:buFont typeface="Arial" panose="020B0604020202020204" pitchFamily="34" charset="0"/>
              <a:buChar char="•"/>
              <a:defRPr sz="2000" b="1">
                <a:solidFill>
                  <a:schemeClr val="accent6">
                    <a:lumMod val="50000"/>
                  </a:schemeClr>
                </a:solidFill>
              </a:defRPr>
            </a:lvl1pPr>
          </a:lstStyle>
          <a:p>
            <a:pPr marL="0" indent="0">
              <a:buNone/>
            </a:pPr>
            <a:r>
              <a:rPr lang="en-GB" dirty="0"/>
              <a:t>Relative water content (RWC)</a:t>
            </a:r>
          </a:p>
        </p:txBody>
      </p:sp>
      <p:sp>
        <p:nvSpPr>
          <p:cNvPr id="7" name="CuadroTexto 6">
            <a:extLst>
              <a:ext uri="{FF2B5EF4-FFF2-40B4-BE49-F238E27FC236}">
                <a16:creationId xmlns:a16="http://schemas.microsoft.com/office/drawing/2014/main" id="{6719F6BD-4FAB-BD42-9472-DE6CADBCC4E4}"/>
              </a:ext>
            </a:extLst>
          </p:cNvPr>
          <p:cNvSpPr txBox="1"/>
          <p:nvPr/>
        </p:nvSpPr>
        <p:spPr>
          <a:xfrm>
            <a:off x="730711" y="3230236"/>
            <a:ext cx="3031923" cy="400110"/>
          </a:xfrm>
          <a:prstGeom prst="rect">
            <a:avLst/>
          </a:prstGeom>
          <a:noFill/>
        </p:spPr>
        <p:txBody>
          <a:bodyPr wrap="square" rtlCol="0">
            <a:spAutoFit/>
          </a:bodyPr>
          <a:lstStyle>
            <a:defPPr>
              <a:defRPr lang="en-US"/>
            </a:defPPr>
            <a:lvl1pPr marL="231775" indent="-231775">
              <a:buClr>
                <a:schemeClr val="tx1"/>
              </a:buClr>
              <a:buSzPct val="120000"/>
              <a:buFont typeface="Arial" panose="020B0604020202020204" pitchFamily="34" charset="0"/>
              <a:buChar char="•"/>
              <a:defRPr sz="2000" b="1">
                <a:solidFill>
                  <a:schemeClr val="accent6">
                    <a:lumMod val="50000"/>
                  </a:schemeClr>
                </a:solidFill>
              </a:defRPr>
            </a:lvl1pPr>
          </a:lstStyle>
          <a:p>
            <a:pPr marL="0" indent="0" algn="ctr">
              <a:buNone/>
            </a:pPr>
            <a:r>
              <a:rPr lang="en-GB" dirty="0"/>
              <a:t>Stomatal conductance</a:t>
            </a:r>
          </a:p>
        </p:txBody>
      </p:sp>
      <p:sp>
        <p:nvSpPr>
          <p:cNvPr id="8" name="CuadroTexto 7">
            <a:extLst>
              <a:ext uri="{FF2B5EF4-FFF2-40B4-BE49-F238E27FC236}">
                <a16:creationId xmlns:a16="http://schemas.microsoft.com/office/drawing/2014/main" id="{6F9CD6A4-F5FE-D440-B9AA-66825FCDE491}"/>
              </a:ext>
            </a:extLst>
          </p:cNvPr>
          <p:cNvSpPr txBox="1"/>
          <p:nvPr/>
        </p:nvSpPr>
        <p:spPr>
          <a:xfrm>
            <a:off x="5271818" y="3326015"/>
            <a:ext cx="3719383" cy="707886"/>
          </a:xfrm>
          <a:prstGeom prst="rect">
            <a:avLst/>
          </a:prstGeom>
          <a:noFill/>
        </p:spPr>
        <p:txBody>
          <a:bodyPr wrap="square" rtlCol="0">
            <a:spAutoFit/>
          </a:bodyPr>
          <a:lstStyle>
            <a:defPPr>
              <a:defRPr lang="en-US"/>
            </a:defPPr>
            <a:lvl1pPr marL="231775" indent="-231775">
              <a:buClr>
                <a:schemeClr val="tx1"/>
              </a:buClr>
              <a:buSzPct val="120000"/>
              <a:buFont typeface="Arial" panose="020B0604020202020204" pitchFamily="34" charset="0"/>
              <a:buChar char="•"/>
              <a:defRPr sz="2000" b="1">
                <a:solidFill>
                  <a:schemeClr val="accent6">
                    <a:lumMod val="50000"/>
                  </a:schemeClr>
                </a:solidFill>
              </a:defRPr>
            </a:lvl1pPr>
          </a:lstStyle>
          <a:p>
            <a:pPr marL="0" indent="0" algn="ctr">
              <a:buNone/>
            </a:pPr>
            <a:r>
              <a:rPr lang="en-GB" dirty="0"/>
              <a:t>Fresh weight (FW) / </a:t>
            </a:r>
          </a:p>
          <a:p>
            <a:pPr marL="0" indent="0" algn="ctr">
              <a:buNone/>
            </a:pPr>
            <a:r>
              <a:rPr lang="en-GB" dirty="0"/>
              <a:t>dry weight (DW) ratio</a:t>
            </a:r>
          </a:p>
        </p:txBody>
      </p:sp>
      <p:sp>
        <p:nvSpPr>
          <p:cNvPr id="9" name="CuadroTexto 8">
            <a:extLst>
              <a:ext uri="{FF2B5EF4-FFF2-40B4-BE49-F238E27FC236}">
                <a16:creationId xmlns:a16="http://schemas.microsoft.com/office/drawing/2014/main" id="{7EBDCA4C-5383-CD4F-B227-692517725B4C}"/>
              </a:ext>
            </a:extLst>
          </p:cNvPr>
          <p:cNvSpPr txBox="1"/>
          <p:nvPr/>
        </p:nvSpPr>
        <p:spPr>
          <a:xfrm>
            <a:off x="3310735" y="5056590"/>
            <a:ext cx="2679758" cy="400110"/>
          </a:xfrm>
          <a:prstGeom prst="rect">
            <a:avLst/>
          </a:prstGeom>
          <a:noFill/>
        </p:spPr>
        <p:txBody>
          <a:bodyPr wrap="square" rtlCol="0">
            <a:spAutoFit/>
          </a:bodyPr>
          <a:lstStyle>
            <a:defPPr>
              <a:defRPr lang="en-US"/>
            </a:defPPr>
            <a:lvl1pPr marL="231775" indent="-231775">
              <a:buClr>
                <a:schemeClr val="tx1"/>
              </a:buClr>
              <a:buSzPct val="120000"/>
              <a:buFont typeface="Arial" panose="020B0604020202020204" pitchFamily="34" charset="0"/>
              <a:buChar char="•"/>
              <a:defRPr sz="2000" b="1">
                <a:solidFill>
                  <a:schemeClr val="accent6">
                    <a:lumMod val="50000"/>
                  </a:schemeClr>
                </a:solidFill>
              </a:defRPr>
            </a:lvl1pPr>
          </a:lstStyle>
          <a:p>
            <a:pPr marL="0" indent="0" algn="ctr">
              <a:buNone/>
            </a:pPr>
            <a:r>
              <a:rPr lang="en-GB" dirty="0"/>
              <a:t>Ions concentration</a:t>
            </a:r>
          </a:p>
        </p:txBody>
      </p:sp>
      <p:pic>
        <p:nvPicPr>
          <p:cNvPr id="10" name="Imagen 9">
            <a:extLst>
              <a:ext uri="{FF2B5EF4-FFF2-40B4-BE49-F238E27FC236}">
                <a16:creationId xmlns:a16="http://schemas.microsoft.com/office/drawing/2014/main" id="{73B3CA6A-564E-1D42-8584-F4B3AFB54F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6513" y="1683433"/>
            <a:ext cx="1901396" cy="1408833"/>
          </a:xfrm>
          <a:prstGeom prst="rect">
            <a:avLst/>
          </a:prstGeom>
          <a:noFill/>
          <a:ln>
            <a:noFill/>
          </a:ln>
        </p:spPr>
      </p:pic>
      <p:sp>
        <p:nvSpPr>
          <p:cNvPr id="11" name="Rectángulo 10">
            <a:extLst>
              <a:ext uri="{FF2B5EF4-FFF2-40B4-BE49-F238E27FC236}">
                <a16:creationId xmlns:a16="http://schemas.microsoft.com/office/drawing/2014/main" id="{AF7FF8A2-E377-9C4E-863A-C5D48A17C71B}"/>
              </a:ext>
            </a:extLst>
          </p:cNvPr>
          <p:cNvSpPr/>
          <p:nvPr/>
        </p:nvSpPr>
        <p:spPr>
          <a:xfrm>
            <a:off x="6913016" y="1664041"/>
            <a:ext cx="1959135" cy="36680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solidFill>
                  <a:schemeClr val="tx1"/>
                </a:solidFill>
              </a:rPr>
              <a:t>1 cm</a:t>
            </a:r>
            <a:r>
              <a:rPr lang="en-GB" sz="1600" baseline="30000" dirty="0">
                <a:solidFill>
                  <a:schemeClr val="tx1"/>
                </a:solidFill>
              </a:rPr>
              <a:t>2</a:t>
            </a:r>
            <a:r>
              <a:rPr lang="en-GB" sz="1600" dirty="0">
                <a:solidFill>
                  <a:schemeClr val="tx1"/>
                </a:solidFill>
              </a:rPr>
              <a:t> leaf fragment </a:t>
            </a:r>
          </a:p>
        </p:txBody>
      </p:sp>
      <p:sp>
        <p:nvSpPr>
          <p:cNvPr id="12" name="Rectángulo 11">
            <a:extLst>
              <a:ext uri="{FF2B5EF4-FFF2-40B4-BE49-F238E27FC236}">
                <a16:creationId xmlns:a16="http://schemas.microsoft.com/office/drawing/2014/main" id="{A97D2AF9-0ACB-E44E-8019-458657E5655E}"/>
              </a:ext>
            </a:extLst>
          </p:cNvPr>
          <p:cNvSpPr/>
          <p:nvPr/>
        </p:nvSpPr>
        <p:spPr>
          <a:xfrm>
            <a:off x="7043460" y="2121961"/>
            <a:ext cx="1698245" cy="70244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solidFill>
                  <a:schemeClr val="tx1"/>
                </a:solidFill>
              </a:rPr>
              <a:t>Fresh weight</a:t>
            </a:r>
          </a:p>
          <a:p>
            <a:pPr algn="ctr"/>
            <a:r>
              <a:rPr lang="en-GB" sz="1600" dirty="0">
                <a:solidFill>
                  <a:schemeClr val="tx1"/>
                </a:solidFill>
              </a:rPr>
              <a:t>Turgor weight</a:t>
            </a:r>
          </a:p>
          <a:p>
            <a:pPr algn="ctr"/>
            <a:r>
              <a:rPr lang="en-GB" sz="1600" dirty="0">
                <a:solidFill>
                  <a:schemeClr val="tx1"/>
                </a:solidFill>
              </a:rPr>
              <a:t>Dry weight</a:t>
            </a:r>
          </a:p>
        </p:txBody>
      </p:sp>
      <p:pic>
        <p:nvPicPr>
          <p:cNvPr id="13" name="Imagen 12">
            <a:extLst>
              <a:ext uri="{FF2B5EF4-FFF2-40B4-BE49-F238E27FC236}">
                <a16:creationId xmlns:a16="http://schemas.microsoft.com/office/drawing/2014/main" id="{1B2F8CD2-81B9-5043-8633-F16CF79A2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849" y="1683433"/>
            <a:ext cx="3282918" cy="916314"/>
          </a:xfrm>
          <a:prstGeom prst="rect">
            <a:avLst/>
          </a:prstGeom>
          <a:noFill/>
          <a:ln>
            <a:noFill/>
          </a:ln>
        </p:spPr>
      </p:pic>
      <p:sp>
        <p:nvSpPr>
          <p:cNvPr id="14" name="Rectángulo 13">
            <a:extLst>
              <a:ext uri="{FF2B5EF4-FFF2-40B4-BE49-F238E27FC236}">
                <a16:creationId xmlns:a16="http://schemas.microsoft.com/office/drawing/2014/main" id="{3803C962-9157-1040-A263-1A2C9F7A3FCE}"/>
              </a:ext>
            </a:extLst>
          </p:cNvPr>
          <p:cNvSpPr/>
          <p:nvPr/>
        </p:nvSpPr>
        <p:spPr>
          <a:xfrm>
            <a:off x="1131448" y="2656623"/>
            <a:ext cx="1959135" cy="36680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solidFill>
                  <a:schemeClr val="tx1"/>
                </a:solidFill>
              </a:rPr>
              <a:t>Root exudate</a:t>
            </a:r>
          </a:p>
        </p:txBody>
      </p:sp>
      <p:sp>
        <p:nvSpPr>
          <p:cNvPr id="15" name="Rectángulo 14">
            <a:extLst>
              <a:ext uri="{FF2B5EF4-FFF2-40B4-BE49-F238E27FC236}">
                <a16:creationId xmlns:a16="http://schemas.microsoft.com/office/drawing/2014/main" id="{392EF1BC-F6A4-D341-93E0-32E416D96B78}"/>
              </a:ext>
            </a:extLst>
          </p:cNvPr>
          <p:cNvSpPr/>
          <p:nvPr/>
        </p:nvSpPr>
        <p:spPr>
          <a:xfrm>
            <a:off x="1089921" y="3635582"/>
            <a:ext cx="2313502" cy="604134"/>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i="1" dirty="0">
                <a:solidFill>
                  <a:schemeClr val="tx1"/>
                </a:solidFill>
              </a:rPr>
              <a:t>TPS-2 Portable Photosynthesis System </a:t>
            </a:r>
          </a:p>
        </p:txBody>
      </p:sp>
      <p:sp>
        <p:nvSpPr>
          <p:cNvPr id="16" name="Rectángulo 15">
            <a:extLst>
              <a:ext uri="{FF2B5EF4-FFF2-40B4-BE49-F238E27FC236}">
                <a16:creationId xmlns:a16="http://schemas.microsoft.com/office/drawing/2014/main" id="{AC6CA586-0372-3C4D-BB94-9D2F22C8F615}"/>
              </a:ext>
            </a:extLst>
          </p:cNvPr>
          <p:cNvSpPr/>
          <p:nvPr/>
        </p:nvSpPr>
        <p:spPr>
          <a:xfrm>
            <a:off x="1089921" y="4346086"/>
            <a:ext cx="2220814" cy="604134"/>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solidFill>
                  <a:schemeClr val="tx1"/>
                </a:solidFill>
              </a:rPr>
              <a:t>2nd, 3rd and 4th fully expanded leaves </a:t>
            </a:r>
          </a:p>
        </p:txBody>
      </p:sp>
      <p:sp>
        <p:nvSpPr>
          <p:cNvPr id="17" name="Rectángulo 16">
            <a:extLst>
              <a:ext uri="{FF2B5EF4-FFF2-40B4-BE49-F238E27FC236}">
                <a16:creationId xmlns:a16="http://schemas.microsoft.com/office/drawing/2014/main" id="{F34CEF97-8D51-B642-8491-FFAC14F317F2}"/>
              </a:ext>
            </a:extLst>
          </p:cNvPr>
          <p:cNvSpPr/>
          <p:nvPr/>
        </p:nvSpPr>
        <p:spPr>
          <a:xfrm>
            <a:off x="2820835" y="5471561"/>
            <a:ext cx="1165176" cy="604134"/>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solidFill>
                  <a:schemeClr val="tx1"/>
                </a:solidFill>
              </a:rPr>
              <a:t>Shoot</a:t>
            </a:r>
          </a:p>
          <a:p>
            <a:pPr algn="ctr"/>
            <a:r>
              <a:rPr lang="en-GB" sz="1600" dirty="0">
                <a:solidFill>
                  <a:schemeClr val="tx1"/>
                </a:solidFill>
              </a:rPr>
              <a:t>Root</a:t>
            </a:r>
          </a:p>
        </p:txBody>
      </p:sp>
      <p:sp>
        <p:nvSpPr>
          <p:cNvPr id="18" name="Rectángulo 17">
            <a:extLst>
              <a:ext uri="{FF2B5EF4-FFF2-40B4-BE49-F238E27FC236}">
                <a16:creationId xmlns:a16="http://schemas.microsoft.com/office/drawing/2014/main" id="{FE254C55-2609-6847-B27C-4B846CFD9755}"/>
              </a:ext>
            </a:extLst>
          </p:cNvPr>
          <p:cNvSpPr/>
          <p:nvPr/>
        </p:nvSpPr>
        <p:spPr>
          <a:xfrm>
            <a:off x="6103640" y="4119579"/>
            <a:ext cx="2055737" cy="604134"/>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solidFill>
                  <a:schemeClr val="tx1"/>
                </a:solidFill>
              </a:rPr>
              <a:t>Shoot</a:t>
            </a:r>
          </a:p>
          <a:p>
            <a:pPr algn="ctr"/>
            <a:r>
              <a:rPr lang="en-GB" sz="1600" dirty="0">
                <a:solidFill>
                  <a:schemeClr val="tx1"/>
                </a:solidFill>
              </a:rPr>
              <a:t>Root</a:t>
            </a:r>
          </a:p>
        </p:txBody>
      </p:sp>
      <p:sp>
        <p:nvSpPr>
          <p:cNvPr id="20" name="Rectángulo 19">
            <a:extLst>
              <a:ext uri="{FF2B5EF4-FFF2-40B4-BE49-F238E27FC236}">
                <a16:creationId xmlns:a16="http://schemas.microsoft.com/office/drawing/2014/main" id="{1A2C7820-EE51-2F42-B31C-6120A27204A9}"/>
              </a:ext>
            </a:extLst>
          </p:cNvPr>
          <p:cNvSpPr/>
          <p:nvPr/>
        </p:nvSpPr>
        <p:spPr>
          <a:xfrm>
            <a:off x="3950732" y="5442071"/>
            <a:ext cx="2341016" cy="70788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solidFill>
                  <a:schemeClr val="tx1"/>
                </a:solidFill>
              </a:rPr>
              <a:t>Inductively coupled plasma (ICP) analysis </a:t>
            </a:r>
          </a:p>
        </p:txBody>
      </p:sp>
      <p:sp>
        <p:nvSpPr>
          <p:cNvPr id="2" name="Marcador de número de diapositiva 1">
            <a:extLst>
              <a:ext uri="{FF2B5EF4-FFF2-40B4-BE49-F238E27FC236}">
                <a16:creationId xmlns:a16="http://schemas.microsoft.com/office/drawing/2014/main" id="{A10DC7F5-EBD7-874C-9D2E-5409283E8E5B}"/>
              </a:ext>
            </a:extLst>
          </p:cNvPr>
          <p:cNvSpPr>
            <a:spLocks noGrp="1"/>
          </p:cNvSpPr>
          <p:nvPr>
            <p:ph type="sldNum" sz="quarter" idx="12"/>
          </p:nvPr>
        </p:nvSpPr>
        <p:spPr/>
        <p:txBody>
          <a:bodyPr/>
          <a:lstStyle/>
          <a:p>
            <a:fld id="{41864284-120E-6E49-BC57-F82D343C8B73}" type="slidenum">
              <a:rPr lang="es-ES" smtClean="0"/>
              <a:t>10</a:t>
            </a:fld>
            <a:endParaRPr lang="es-ES"/>
          </a:p>
        </p:txBody>
      </p:sp>
    </p:spTree>
    <p:extLst>
      <p:ext uri="{BB962C8B-B14F-4D97-AF65-F5344CB8AC3E}">
        <p14:creationId xmlns:p14="http://schemas.microsoft.com/office/powerpoint/2010/main" val="318316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ACAA0-463C-B647-9064-813CF8DFB674}"/>
              </a:ext>
            </a:extLst>
          </p:cNvPr>
          <p:cNvSpPr>
            <a:spLocks noGrp="1"/>
          </p:cNvSpPr>
          <p:nvPr>
            <p:ph type="title"/>
          </p:nvPr>
        </p:nvSpPr>
        <p:spPr>
          <a:xfrm>
            <a:off x="623888" y="1980288"/>
            <a:ext cx="7886700" cy="2053369"/>
          </a:xfrm>
        </p:spPr>
        <p:txBody>
          <a:bodyPr/>
          <a:lstStyle/>
          <a:p>
            <a:r>
              <a:rPr lang="en-GB" b="1" dirty="0"/>
              <a:t>Results and discussion</a:t>
            </a:r>
          </a:p>
        </p:txBody>
      </p:sp>
      <p:cxnSp>
        <p:nvCxnSpPr>
          <p:cNvPr id="5" name="Conector recto 4">
            <a:extLst>
              <a:ext uri="{FF2B5EF4-FFF2-40B4-BE49-F238E27FC236}">
                <a16:creationId xmlns:a16="http://schemas.microsoft.com/office/drawing/2014/main" id="{686A5176-414C-CB41-93F6-17DE1C0967D1}"/>
              </a:ext>
            </a:extLst>
          </p:cNvPr>
          <p:cNvCxnSpPr/>
          <p:nvPr/>
        </p:nvCxnSpPr>
        <p:spPr>
          <a:xfrm>
            <a:off x="750277" y="4177750"/>
            <a:ext cx="5580185"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a:extLst>
              <a:ext uri="{FF2B5EF4-FFF2-40B4-BE49-F238E27FC236}">
                <a16:creationId xmlns:a16="http://schemas.microsoft.com/office/drawing/2014/main" id="{6E174F83-679B-3F45-9982-7A1570A9FB3B}"/>
              </a:ext>
            </a:extLst>
          </p:cNvPr>
          <p:cNvSpPr>
            <a:spLocks noGrp="1"/>
          </p:cNvSpPr>
          <p:nvPr>
            <p:ph type="sldNum" sz="quarter" idx="12"/>
          </p:nvPr>
        </p:nvSpPr>
        <p:spPr/>
        <p:txBody>
          <a:bodyPr/>
          <a:lstStyle/>
          <a:p>
            <a:fld id="{41864284-120E-6E49-BC57-F82D343C8B73}" type="slidenum">
              <a:rPr lang="es-ES" smtClean="0"/>
              <a:t>11</a:t>
            </a:fld>
            <a:endParaRPr lang="es-ES"/>
          </a:p>
        </p:txBody>
      </p:sp>
    </p:spTree>
    <p:extLst>
      <p:ext uri="{BB962C8B-B14F-4D97-AF65-F5344CB8AC3E}">
        <p14:creationId xmlns:p14="http://schemas.microsoft.com/office/powerpoint/2010/main" val="251524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EE8F9CB-7FEC-B143-9D99-8F5F2499AD26}"/>
              </a:ext>
            </a:extLst>
          </p:cNvPr>
          <p:cNvPicPr>
            <a:picLocks noChangeAspect="1"/>
          </p:cNvPicPr>
          <p:nvPr/>
        </p:nvPicPr>
        <p:blipFill>
          <a:blip r:embed="rId2"/>
          <a:stretch>
            <a:fillRect/>
          </a:stretch>
        </p:blipFill>
        <p:spPr>
          <a:xfrm>
            <a:off x="5224367" y="2168762"/>
            <a:ext cx="1832926" cy="1064280"/>
          </a:xfrm>
          <a:prstGeom prst="rect">
            <a:avLst/>
          </a:prstGeom>
        </p:spPr>
      </p:pic>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Results and discussion</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3A8237E-EDE9-3845-8062-D52E47447086}"/>
              </a:ext>
            </a:extLst>
          </p:cNvPr>
          <p:cNvSpPr txBox="1"/>
          <p:nvPr/>
        </p:nvSpPr>
        <p:spPr>
          <a:xfrm>
            <a:off x="617837" y="1136392"/>
            <a:ext cx="7908325" cy="523220"/>
          </a:xfrm>
          <a:prstGeom prst="rect">
            <a:avLst/>
          </a:prstGeom>
          <a:noFill/>
        </p:spPr>
        <p:txBody>
          <a:bodyPr wrap="square" rtlCol="0">
            <a:spAutoFit/>
          </a:bodyPr>
          <a:lstStyle/>
          <a:p>
            <a:pPr algn="ctr">
              <a:buClr>
                <a:schemeClr val="tx1"/>
              </a:buClr>
              <a:buSzPct val="120000"/>
            </a:pPr>
            <a:r>
              <a:rPr lang="en-GB" sz="2800" b="1" dirty="0">
                <a:solidFill>
                  <a:schemeClr val="accent6">
                    <a:lumMod val="50000"/>
                  </a:schemeClr>
                </a:solidFill>
              </a:rPr>
              <a:t>Root hydraulic conductance (L</a:t>
            </a:r>
            <a:r>
              <a:rPr lang="en-GB" sz="2800" b="1" baseline="-25000" dirty="0">
                <a:solidFill>
                  <a:schemeClr val="accent6">
                    <a:lumMod val="50000"/>
                  </a:schemeClr>
                </a:solidFill>
              </a:rPr>
              <a:t>0</a:t>
            </a:r>
            <a:r>
              <a:rPr lang="en-GB" sz="2800" b="1" dirty="0">
                <a:solidFill>
                  <a:schemeClr val="accent6">
                    <a:lumMod val="50000"/>
                  </a:schemeClr>
                </a:solidFill>
              </a:rPr>
              <a:t>)</a:t>
            </a:r>
          </a:p>
        </p:txBody>
      </p:sp>
      <p:pic>
        <p:nvPicPr>
          <p:cNvPr id="8" name="Imagen 7" descr="Gráfico, Gráfico de barras&#10;&#10;Descripción generada automáticamente">
            <a:extLst>
              <a:ext uri="{FF2B5EF4-FFF2-40B4-BE49-F238E27FC236}">
                <a16:creationId xmlns:a16="http://schemas.microsoft.com/office/drawing/2014/main" id="{0778341C-87E0-7C41-8648-13D0FE130ADE}"/>
              </a:ext>
            </a:extLst>
          </p:cNvPr>
          <p:cNvPicPr>
            <a:picLocks noChangeAspect="1"/>
          </p:cNvPicPr>
          <p:nvPr/>
        </p:nvPicPr>
        <p:blipFill rotWithShape="1">
          <a:blip r:embed="rId3"/>
          <a:srcRect r="19112"/>
          <a:stretch/>
        </p:blipFill>
        <p:spPr>
          <a:xfrm>
            <a:off x="410308" y="2131057"/>
            <a:ext cx="4558560" cy="3293558"/>
          </a:xfrm>
          <a:prstGeom prst="rect">
            <a:avLst/>
          </a:prstGeom>
        </p:spPr>
      </p:pic>
      <p:sp>
        <p:nvSpPr>
          <p:cNvPr id="9" name="CuadroTexto 8">
            <a:extLst>
              <a:ext uri="{FF2B5EF4-FFF2-40B4-BE49-F238E27FC236}">
                <a16:creationId xmlns:a16="http://schemas.microsoft.com/office/drawing/2014/main" id="{04EA674E-9071-D944-A0E9-F764A3B8986A}"/>
              </a:ext>
            </a:extLst>
          </p:cNvPr>
          <p:cNvSpPr txBox="1"/>
          <p:nvPr/>
        </p:nvSpPr>
        <p:spPr>
          <a:xfrm>
            <a:off x="5195970" y="3616045"/>
            <a:ext cx="3816971" cy="1877437"/>
          </a:xfrm>
          <a:prstGeom prst="rect">
            <a:avLst/>
          </a:prstGeom>
          <a:noFill/>
        </p:spPr>
        <p:txBody>
          <a:bodyPr wrap="square" rtlCol="0">
            <a:spAutoFit/>
          </a:bodyPr>
          <a:lstStyle/>
          <a:p>
            <a:pPr marL="365125" indent="-365125">
              <a:spcAft>
                <a:spcPts val="2400"/>
              </a:spcAft>
              <a:buClr>
                <a:schemeClr val="accent6"/>
              </a:buClr>
              <a:buSzPct val="120000"/>
              <a:buFont typeface="Arial" panose="020B0604020202020204" pitchFamily="34" charset="0"/>
              <a:buChar char="•"/>
            </a:pPr>
            <a:r>
              <a:rPr lang="en-GB" sz="2400" dirty="0"/>
              <a:t>Lower in plants subjected to salinity.</a:t>
            </a:r>
          </a:p>
          <a:p>
            <a:pPr marL="365125" indent="-365125">
              <a:spcAft>
                <a:spcPts val="2400"/>
              </a:spcAft>
              <a:buClr>
                <a:schemeClr val="accent6"/>
              </a:buClr>
              <a:buSzPct val="120000"/>
              <a:buFont typeface="Arial" panose="020B0604020202020204" pitchFamily="34" charset="0"/>
              <a:buChar char="•"/>
            </a:pPr>
            <a:r>
              <a:rPr lang="en-GB" sz="2400" b="1" dirty="0"/>
              <a:t>Same pattern in both species.</a:t>
            </a:r>
          </a:p>
        </p:txBody>
      </p:sp>
      <p:sp>
        <p:nvSpPr>
          <p:cNvPr id="12" name="Marcador de número de diapositiva 11">
            <a:extLst>
              <a:ext uri="{FF2B5EF4-FFF2-40B4-BE49-F238E27FC236}">
                <a16:creationId xmlns:a16="http://schemas.microsoft.com/office/drawing/2014/main" id="{0D44CE9F-7C2B-3C4B-81FE-4519D344C3CA}"/>
              </a:ext>
            </a:extLst>
          </p:cNvPr>
          <p:cNvSpPr>
            <a:spLocks noGrp="1"/>
          </p:cNvSpPr>
          <p:nvPr>
            <p:ph type="sldNum" sz="quarter" idx="12"/>
          </p:nvPr>
        </p:nvSpPr>
        <p:spPr/>
        <p:txBody>
          <a:bodyPr/>
          <a:lstStyle/>
          <a:p>
            <a:fld id="{41864284-120E-6E49-BC57-F82D343C8B73}" type="slidenum">
              <a:rPr lang="es-ES" smtClean="0"/>
              <a:t>12</a:t>
            </a:fld>
            <a:endParaRPr lang="es-ES"/>
          </a:p>
        </p:txBody>
      </p:sp>
    </p:spTree>
    <p:extLst>
      <p:ext uri="{BB962C8B-B14F-4D97-AF65-F5344CB8AC3E}">
        <p14:creationId xmlns:p14="http://schemas.microsoft.com/office/powerpoint/2010/main" val="3870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Gráfico, Gráfico de barras&#10;&#10;Descripción generada automáticamente">
            <a:extLst>
              <a:ext uri="{FF2B5EF4-FFF2-40B4-BE49-F238E27FC236}">
                <a16:creationId xmlns:a16="http://schemas.microsoft.com/office/drawing/2014/main" id="{A013B325-D6DA-E84B-AE91-5F6B093DCFA7}"/>
              </a:ext>
            </a:extLst>
          </p:cNvPr>
          <p:cNvPicPr>
            <a:picLocks noChangeAspect="1"/>
          </p:cNvPicPr>
          <p:nvPr/>
        </p:nvPicPr>
        <p:blipFill rotWithShape="1">
          <a:blip r:embed="rId2"/>
          <a:srcRect r="19091"/>
          <a:stretch/>
        </p:blipFill>
        <p:spPr>
          <a:xfrm>
            <a:off x="399142" y="2127726"/>
            <a:ext cx="4446156" cy="3211538"/>
          </a:xfrm>
          <a:prstGeom prst="rect">
            <a:avLst/>
          </a:prstGeom>
        </p:spPr>
      </p:pic>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Results and discussion</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3A8237E-EDE9-3845-8062-D52E47447086}"/>
              </a:ext>
            </a:extLst>
          </p:cNvPr>
          <p:cNvSpPr txBox="1"/>
          <p:nvPr/>
        </p:nvSpPr>
        <p:spPr>
          <a:xfrm>
            <a:off x="617837" y="1136392"/>
            <a:ext cx="7908325" cy="523220"/>
          </a:xfrm>
          <a:prstGeom prst="rect">
            <a:avLst/>
          </a:prstGeom>
          <a:noFill/>
        </p:spPr>
        <p:txBody>
          <a:bodyPr wrap="square" rtlCol="0">
            <a:spAutoFit/>
          </a:bodyPr>
          <a:lstStyle/>
          <a:p>
            <a:pPr algn="ctr">
              <a:buClr>
                <a:schemeClr val="tx1"/>
              </a:buClr>
              <a:buSzPct val="120000"/>
            </a:pPr>
            <a:r>
              <a:rPr lang="en-GB" sz="2800" b="1" dirty="0">
                <a:solidFill>
                  <a:schemeClr val="accent6">
                    <a:lumMod val="50000"/>
                  </a:schemeClr>
                </a:solidFill>
              </a:rPr>
              <a:t>Relative water content (RWC)</a:t>
            </a:r>
          </a:p>
        </p:txBody>
      </p:sp>
      <p:sp>
        <p:nvSpPr>
          <p:cNvPr id="9" name="CuadroTexto 8">
            <a:extLst>
              <a:ext uri="{FF2B5EF4-FFF2-40B4-BE49-F238E27FC236}">
                <a16:creationId xmlns:a16="http://schemas.microsoft.com/office/drawing/2014/main" id="{04EA674E-9071-D944-A0E9-F764A3B8986A}"/>
              </a:ext>
            </a:extLst>
          </p:cNvPr>
          <p:cNvSpPr txBox="1"/>
          <p:nvPr/>
        </p:nvSpPr>
        <p:spPr>
          <a:xfrm>
            <a:off x="5195970" y="3733495"/>
            <a:ext cx="3816971" cy="1508105"/>
          </a:xfrm>
          <a:prstGeom prst="rect">
            <a:avLst/>
          </a:prstGeom>
          <a:noFill/>
        </p:spPr>
        <p:txBody>
          <a:bodyPr wrap="square" rtlCol="0">
            <a:spAutoFit/>
          </a:bodyPr>
          <a:lstStyle/>
          <a:p>
            <a:pPr marL="365125" indent="-365125">
              <a:spcAft>
                <a:spcPts val="2400"/>
              </a:spcAft>
              <a:buClr>
                <a:schemeClr val="accent6"/>
              </a:buClr>
              <a:buSzPct val="120000"/>
              <a:buFont typeface="Arial" panose="020B0604020202020204" pitchFamily="34" charset="0"/>
              <a:buChar char="•"/>
            </a:pPr>
            <a:r>
              <a:rPr lang="en-GB" sz="2400" dirty="0"/>
              <a:t>50 % lower in </a:t>
            </a:r>
            <a:r>
              <a:rPr lang="en-GB" sz="2400" b="1" dirty="0"/>
              <a:t>cucumber</a:t>
            </a:r>
            <a:r>
              <a:rPr lang="en-GB" sz="2400" dirty="0"/>
              <a:t>.</a:t>
            </a:r>
          </a:p>
          <a:p>
            <a:pPr marL="365125" indent="-365125">
              <a:spcAft>
                <a:spcPts val="2400"/>
              </a:spcAft>
              <a:buClr>
                <a:schemeClr val="accent6"/>
              </a:buClr>
              <a:buSzPct val="120000"/>
              <a:buFont typeface="Arial" panose="020B0604020202020204" pitchFamily="34" charset="0"/>
              <a:buChar char="•"/>
            </a:pPr>
            <a:r>
              <a:rPr lang="en-GB" sz="2400" dirty="0"/>
              <a:t>No changes in </a:t>
            </a:r>
            <a:r>
              <a:rPr lang="en-GB" sz="2400" b="1" dirty="0"/>
              <a:t>tomato.</a:t>
            </a:r>
          </a:p>
        </p:txBody>
      </p:sp>
      <p:sp>
        <p:nvSpPr>
          <p:cNvPr id="7" name="Marcador de número de diapositiva 6">
            <a:extLst>
              <a:ext uri="{FF2B5EF4-FFF2-40B4-BE49-F238E27FC236}">
                <a16:creationId xmlns:a16="http://schemas.microsoft.com/office/drawing/2014/main" id="{3DEBB6CE-8768-4F47-9FA1-1A68A59349D8}"/>
              </a:ext>
            </a:extLst>
          </p:cNvPr>
          <p:cNvSpPr>
            <a:spLocks noGrp="1"/>
          </p:cNvSpPr>
          <p:nvPr>
            <p:ph type="sldNum" sz="quarter" idx="12"/>
          </p:nvPr>
        </p:nvSpPr>
        <p:spPr/>
        <p:txBody>
          <a:bodyPr/>
          <a:lstStyle/>
          <a:p>
            <a:fld id="{41864284-120E-6E49-BC57-F82D343C8B73}" type="slidenum">
              <a:rPr lang="es-ES" smtClean="0"/>
              <a:t>13</a:t>
            </a:fld>
            <a:endParaRPr lang="es-ES"/>
          </a:p>
        </p:txBody>
      </p:sp>
      <p:pic>
        <p:nvPicPr>
          <p:cNvPr id="10" name="Imagen 9">
            <a:extLst>
              <a:ext uri="{FF2B5EF4-FFF2-40B4-BE49-F238E27FC236}">
                <a16:creationId xmlns:a16="http://schemas.microsoft.com/office/drawing/2014/main" id="{095AEAC1-45A0-9D44-B202-54C808A0E877}"/>
              </a:ext>
            </a:extLst>
          </p:cNvPr>
          <p:cNvPicPr>
            <a:picLocks noChangeAspect="1"/>
          </p:cNvPicPr>
          <p:nvPr/>
        </p:nvPicPr>
        <p:blipFill>
          <a:blip r:embed="rId3"/>
          <a:stretch>
            <a:fillRect/>
          </a:stretch>
        </p:blipFill>
        <p:spPr>
          <a:xfrm>
            <a:off x="5224367" y="2168762"/>
            <a:ext cx="1832926" cy="1064280"/>
          </a:xfrm>
          <a:prstGeom prst="rect">
            <a:avLst/>
          </a:prstGeom>
        </p:spPr>
      </p:pic>
    </p:spTree>
    <p:extLst>
      <p:ext uri="{BB962C8B-B14F-4D97-AF65-F5344CB8AC3E}">
        <p14:creationId xmlns:p14="http://schemas.microsoft.com/office/powerpoint/2010/main" val="138245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Gráfico, Gráfico de barras&#10;&#10;Descripción generada automáticamente">
            <a:extLst>
              <a:ext uri="{FF2B5EF4-FFF2-40B4-BE49-F238E27FC236}">
                <a16:creationId xmlns:a16="http://schemas.microsoft.com/office/drawing/2014/main" id="{C92D64B4-80FD-C543-B6FB-BE0320C309FF}"/>
              </a:ext>
            </a:extLst>
          </p:cNvPr>
          <p:cNvPicPr>
            <a:picLocks noChangeAspect="1"/>
          </p:cNvPicPr>
          <p:nvPr/>
        </p:nvPicPr>
        <p:blipFill rotWithShape="1">
          <a:blip r:embed="rId2"/>
          <a:srcRect r="19112"/>
          <a:stretch/>
        </p:blipFill>
        <p:spPr>
          <a:xfrm>
            <a:off x="326002" y="2127726"/>
            <a:ext cx="4519296" cy="3265189"/>
          </a:xfrm>
          <a:prstGeom prst="rect">
            <a:avLst/>
          </a:prstGeom>
        </p:spPr>
      </p:pic>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Results and discussion</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3A8237E-EDE9-3845-8062-D52E47447086}"/>
              </a:ext>
            </a:extLst>
          </p:cNvPr>
          <p:cNvSpPr txBox="1"/>
          <p:nvPr/>
        </p:nvSpPr>
        <p:spPr>
          <a:xfrm>
            <a:off x="617837" y="1136392"/>
            <a:ext cx="7908325" cy="523220"/>
          </a:xfrm>
          <a:prstGeom prst="rect">
            <a:avLst/>
          </a:prstGeom>
          <a:noFill/>
        </p:spPr>
        <p:txBody>
          <a:bodyPr wrap="square" rtlCol="0">
            <a:spAutoFit/>
          </a:bodyPr>
          <a:lstStyle/>
          <a:p>
            <a:pPr algn="ctr">
              <a:buClr>
                <a:schemeClr val="tx1"/>
              </a:buClr>
              <a:buSzPct val="120000"/>
            </a:pPr>
            <a:r>
              <a:rPr lang="en-GB" sz="2800" b="1" dirty="0">
                <a:solidFill>
                  <a:schemeClr val="accent6">
                    <a:lumMod val="50000"/>
                  </a:schemeClr>
                </a:solidFill>
              </a:rPr>
              <a:t>Stomatal conductance</a:t>
            </a:r>
          </a:p>
        </p:txBody>
      </p:sp>
      <p:sp>
        <p:nvSpPr>
          <p:cNvPr id="9" name="CuadroTexto 8">
            <a:extLst>
              <a:ext uri="{FF2B5EF4-FFF2-40B4-BE49-F238E27FC236}">
                <a16:creationId xmlns:a16="http://schemas.microsoft.com/office/drawing/2014/main" id="{04EA674E-9071-D944-A0E9-F764A3B8986A}"/>
              </a:ext>
            </a:extLst>
          </p:cNvPr>
          <p:cNvSpPr txBox="1"/>
          <p:nvPr/>
        </p:nvSpPr>
        <p:spPr>
          <a:xfrm>
            <a:off x="5195970" y="3733495"/>
            <a:ext cx="3816971" cy="1354217"/>
          </a:xfrm>
          <a:prstGeom prst="rect">
            <a:avLst/>
          </a:prstGeom>
          <a:noFill/>
        </p:spPr>
        <p:txBody>
          <a:bodyPr wrap="square" rtlCol="0">
            <a:spAutoFit/>
          </a:bodyPr>
          <a:lstStyle/>
          <a:p>
            <a:pPr marL="365125" indent="-365125">
              <a:spcAft>
                <a:spcPts val="1200"/>
              </a:spcAft>
              <a:buClr>
                <a:schemeClr val="accent6"/>
              </a:buClr>
              <a:buSzPct val="120000"/>
              <a:buFont typeface="Arial" panose="020B0604020202020204" pitchFamily="34" charset="0"/>
              <a:buChar char="•"/>
            </a:pPr>
            <a:r>
              <a:rPr lang="en-GB" sz="2400" b="1" dirty="0"/>
              <a:t>Cucumber</a:t>
            </a:r>
            <a:r>
              <a:rPr lang="en-GB" sz="2400" dirty="0"/>
              <a:t>: significative drop with salinity.</a:t>
            </a:r>
            <a:endParaRPr lang="en-GB" sz="2400" b="1" dirty="0"/>
          </a:p>
          <a:p>
            <a:pPr marL="365125" indent="-365125">
              <a:spcAft>
                <a:spcPts val="1200"/>
              </a:spcAft>
              <a:buClr>
                <a:schemeClr val="accent6"/>
              </a:buClr>
              <a:buSzPct val="120000"/>
              <a:buFont typeface="Arial" panose="020B0604020202020204" pitchFamily="34" charset="0"/>
              <a:buChar char="•"/>
            </a:pPr>
            <a:r>
              <a:rPr lang="en-GB" sz="2400" dirty="0"/>
              <a:t>No changes in </a:t>
            </a:r>
            <a:r>
              <a:rPr lang="en-GB" sz="2400" b="1" dirty="0"/>
              <a:t>tomato</a:t>
            </a:r>
          </a:p>
        </p:txBody>
      </p:sp>
      <p:sp>
        <p:nvSpPr>
          <p:cNvPr id="8" name="Marcador de número de diapositiva 7">
            <a:extLst>
              <a:ext uri="{FF2B5EF4-FFF2-40B4-BE49-F238E27FC236}">
                <a16:creationId xmlns:a16="http://schemas.microsoft.com/office/drawing/2014/main" id="{86AF8878-EE78-814F-8962-BDE33B71860F}"/>
              </a:ext>
            </a:extLst>
          </p:cNvPr>
          <p:cNvSpPr>
            <a:spLocks noGrp="1"/>
          </p:cNvSpPr>
          <p:nvPr>
            <p:ph type="sldNum" sz="quarter" idx="12"/>
          </p:nvPr>
        </p:nvSpPr>
        <p:spPr/>
        <p:txBody>
          <a:bodyPr/>
          <a:lstStyle/>
          <a:p>
            <a:fld id="{41864284-120E-6E49-BC57-F82D343C8B73}" type="slidenum">
              <a:rPr lang="es-ES" smtClean="0"/>
              <a:t>14</a:t>
            </a:fld>
            <a:endParaRPr lang="es-ES"/>
          </a:p>
        </p:txBody>
      </p:sp>
      <p:pic>
        <p:nvPicPr>
          <p:cNvPr id="10" name="Imagen 9">
            <a:extLst>
              <a:ext uri="{FF2B5EF4-FFF2-40B4-BE49-F238E27FC236}">
                <a16:creationId xmlns:a16="http://schemas.microsoft.com/office/drawing/2014/main" id="{B639C70B-4F10-B94F-89EE-328EC9CEB33E}"/>
              </a:ext>
            </a:extLst>
          </p:cNvPr>
          <p:cNvPicPr>
            <a:picLocks noChangeAspect="1"/>
          </p:cNvPicPr>
          <p:nvPr/>
        </p:nvPicPr>
        <p:blipFill>
          <a:blip r:embed="rId3"/>
          <a:stretch>
            <a:fillRect/>
          </a:stretch>
        </p:blipFill>
        <p:spPr>
          <a:xfrm>
            <a:off x="5224367" y="2168762"/>
            <a:ext cx="1832926" cy="1064280"/>
          </a:xfrm>
          <a:prstGeom prst="rect">
            <a:avLst/>
          </a:prstGeom>
        </p:spPr>
      </p:pic>
    </p:spTree>
    <p:extLst>
      <p:ext uri="{BB962C8B-B14F-4D97-AF65-F5344CB8AC3E}">
        <p14:creationId xmlns:p14="http://schemas.microsoft.com/office/powerpoint/2010/main" val="36768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Results and discussion</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3A8237E-EDE9-3845-8062-D52E47447086}"/>
              </a:ext>
            </a:extLst>
          </p:cNvPr>
          <p:cNvSpPr txBox="1"/>
          <p:nvPr/>
        </p:nvSpPr>
        <p:spPr>
          <a:xfrm>
            <a:off x="617837" y="1136392"/>
            <a:ext cx="7908325" cy="523220"/>
          </a:xfrm>
          <a:prstGeom prst="rect">
            <a:avLst/>
          </a:prstGeom>
          <a:noFill/>
        </p:spPr>
        <p:txBody>
          <a:bodyPr wrap="square" rtlCol="0">
            <a:spAutoFit/>
          </a:bodyPr>
          <a:lstStyle/>
          <a:p>
            <a:pPr algn="ctr">
              <a:buClr>
                <a:schemeClr val="tx1"/>
              </a:buClr>
              <a:buSzPct val="120000"/>
            </a:pPr>
            <a:r>
              <a:rPr lang="en-GB" sz="2800" b="1" dirty="0">
                <a:solidFill>
                  <a:schemeClr val="accent6">
                    <a:lumMod val="50000"/>
                  </a:schemeClr>
                </a:solidFill>
              </a:rPr>
              <a:t>FW/DW ratio</a:t>
            </a:r>
          </a:p>
        </p:txBody>
      </p:sp>
      <p:sp>
        <p:nvSpPr>
          <p:cNvPr id="9" name="CuadroTexto 8">
            <a:extLst>
              <a:ext uri="{FF2B5EF4-FFF2-40B4-BE49-F238E27FC236}">
                <a16:creationId xmlns:a16="http://schemas.microsoft.com/office/drawing/2014/main" id="{04EA674E-9071-D944-A0E9-F764A3B8986A}"/>
              </a:ext>
            </a:extLst>
          </p:cNvPr>
          <p:cNvSpPr txBox="1"/>
          <p:nvPr/>
        </p:nvSpPr>
        <p:spPr>
          <a:xfrm>
            <a:off x="326002" y="5274330"/>
            <a:ext cx="8686939" cy="1354217"/>
          </a:xfrm>
          <a:prstGeom prst="rect">
            <a:avLst/>
          </a:prstGeom>
          <a:noFill/>
        </p:spPr>
        <p:txBody>
          <a:bodyPr wrap="square" rtlCol="0">
            <a:spAutoFit/>
          </a:bodyPr>
          <a:lstStyle/>
          <a:p>
            <a:pPr marL="365125" indent="-365125">
              <a:spcAft>
                <a:spcPts val="1200"/>
              </a:spcAft>
              <a:buClr>
                <a:schemeClr val="accent6"/>
              </a:buClr>
              <a:buSzPct val="120000"/>
              <a:buFont typeface="Arial" panose="020B0604020202020204" pitchFamily="34" charset="0"/>
              <a:buChar char="•"/>
            </a:pPr>
            <a:r>
              <a:rPr lang="en-GB" sz="2400" b="1" dirty="0"/>
              <a:t>Cucumber: </a:t>
            </a:r>
            <a:r>
              <a:rPr lang="en-GB" sz="2400" dirty="0"/>
              <a:t>FW/DW ratio decreased in both organs with NaCl.</a:t>
            </a:r>
          </a:p>
          <a:p>
            <a:pPr marL="365125" indent="-365125">
              <a:spcAft>
                <a:spcPts val="1200"/>
              </a:spcAft>
              <a:buClr>
                <a:schemeClr val="accent6"/>
              </a:buClr>
              <a:buSzPct val="120000"/>
              <a:buFont typeface="Arial" panose="020B0604020202020204" pitchFamily="34" charset="0"/>
              <a:buChar char="•"/>
            </a:pPr>
            <a:r>
              <a:rPr lang="en-GB" sz="2400" b="1" dirty="0"/>
              <a:t>Tomato: </a:t>
            </a:r>
            <a:r>
              <a:rPr lang="en-GB" sz="2400" dirty="0"/>
              <a:t>decreased only in shoots under salinity.</a:t>
            </a:r>
          </a:p>
        </p:txBody>
      </p:sp>
      <p:pic>
        <p:nvPicPr>
          <p:cNvPr id="6" name="Imagen 5">
            <a:extLst>
              <a:ext uri="{FF2B5EF4-FFF2-40B4-BE49-F238E27FC236}">
                <a16:creationId xmlns:a16="http://schemas.microsoft.com/office/drawing/2014/main" id="{1AA9BE7B-B08D-DF41-AAB8-7557B3B0C603}"/>
              </a:ext>
            </a:extLst>
          </p:cNvPr>
          <p:cNvPicPr>
            <a:picLocks noChangeAspect="1"/>
          </p:cNvPicPr>
          <p:nvPr/>
        </p:nvPicPr>
        <p:blipFill>
          <a:blip r:embed="rId2"/>
          <a:srcRect/>
          <a:stretch/>
        </p:blipFill>
        <p:spPr>
          <a:xfrm>
            <a:off x="751798" y="1851806"/>
            <a:ext cx="7640403" cy="3363497"/>
          </a:xfrm>
          <a:prstGeom prst="rect">
            <a:avLst/>
          </a:prstGeom>
        </p:spPr>
      </p:pic>
      <p:sp>
        <p:nvSpPr>
          <p:cNvPr id="8" name="Marcador de número de diapositiva 7">
            <a:extLst>
              <a:ext uri="{FF2B5EF4-FFF2-40B4-BE49-F238E27FC236}">
                <a16:creationId xmlns:a16="http://schemas.microsoft.com/office/drawing/2014/main" id="{F00C0A2C-651C-D64F-8C9D-0EE7F5A771DD}"/>
              </a:ext>
            </a:extLst>
          </p:cNvPr>
          <p:cNvSpPr>
            <a:spLocks noGrp="1"/>
          </p:cNvSpPr>
          <p:nvPr>
            <p:ph type="sldNum" sz="quarter" idx="12"/>
          </p:nvPr>
        </p:nvSpPr>
        <p:spPr/>
        <p:txBody>
          <a:bodyPr/>
          <a:lstStyle/>
          <a:p>
            <a:fld id="{41864284-120E-6E49-BC57-F82D343C8B73}" type="slidenum">
              <a:rPr lang="es-ES" smtClean="0"/>
              <a:t>15</a:t>
            </a:fld>
            <a:endParaRPr lang="es-ES"/>
          </a:p>
        </p:txBody>
      </p:sp>
      <p:pic>
        <p:nvPicPr>
          <p:cNvPr id="10" name="Imagen 9">
            <a:extLst>
              <a:ext uri="{FF2B5EF4-FFF2-40B4-BE49-F238E27FC236}">
                <a16:creationId xmlns:a16="http://schemas.microsoft.com/office/drawing/2014/main" id="{E7A34363-C788-FB47-A5FB-AADAF1B717DE}"/>
              </a:ext>
            </a:extLst>
          </p:cNvPr>
          <p:cNvPicPr>
            <a:picLocks noChangeAspect="1"/>
          </p:cNvPicPr>
          <p:nvPr/>
        </p:nvPicPr>
        <p:blipFill>
          <a:blip r:embed="rId3"/>
          <a:stretch>
            <a:fillRect/>
          </a:stretch>
        </p:blipFill>
        <p:spPr>
          <a:xfrm>
            <a:off x="6135543" y="756651"/>
            <a:ext cx="1832926" cy="1064280"/>
          </a:xfrm>
          <a:prstGeom prst="rect">
            <a:avLst/>
          </a:prstGeom>
        </p:spPr>
      </p:pic>
    </p:spTree>
    <p:extLst>
      <p:ext uri="{BB962C8B-B14F-4D97-AF65-F5344CB8AC3E}">
        <p14:creationId xmlns:p14="http://schemas.microsoft.com/office/powerpoint/2010/main" val="116356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Results and discussion</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3A8237E-EDE9-3845-8062-D52E47447086}"/>
              </a:ext>
            </a:extLst>
          </p:cNvPr>
          <p:cNvSpPr txBox="1"/>
          <p:nvPr/>
        </p:nvSpPr>
        <p:spPr>
          <a:xfrm>
            <a:off x="617837" y="1136392"/>
            <a:ext cx="7908325" cy="523220"/>
          </a:xfrm>
          <a:prstGeom prst="rect">
            <a:avLst/>
          </a:prstGeom>
          <a:noFill/>
        </p:spPr>
        <p:txBody>
          <a:bodyPr wrap="square" rtlCol="0">
            <a:spAutoFit/>
          </a:bodyPr>
          <a:lstStyle/>
          <a:p>
            <a:pPr algn="ctr">
              <a:buClr>
                <a:schemeClr val="tx1"/>
              </a:buClr>
              <a:buSzPct val="120000"/>
            </a:pPr>
            <a:r>
              <a:rPr lang="en-GB" sz="2800" b="1" dirty="0">
                <a:solidFill>
                  <a:schemeClr val="accent6">
                    <a:lumMod val="50000"/>
                  </a:schemeClr>
                </a:solidFill>
              </a:rPr>
              <a:t>Sodium (Na) concentration</a:t>
            </a:r>
          </a:p>
        </p:txBody>
      </p:sp>
      <p:sp>
        <p:nvSpPr>
          <p:cNvPr id="9" name="CuadroTexto 8">
            <a:extLst>
              <a:ext uri="{FF2B5EF4-FFF2-40B4-BE49-F238E27FC236}">
                <a16:creationId xmlns:a16="http://schemas.microsoft.com/office/drawing/2014/main" id="{04EA674E-9071-D944-A0E9-F764A3B8986A}"/>
              </a:ext>
            </a:extLst>
          </p:cNvPr>
          <p:cNvSpPr txBox="1"/>
          <p:nvPr/>
        </p:nvSpPr>
        <p:spPr>
          <a:xfrm>
            <a:off x="125161" y="5223560"/>
            <a:ext cx="8686939" cy="1938992"/>
          </a:xfrm>
          <a:prstGeom prst="rect">
            <a:avLst/>
          </a:prstGeom>
          <a:noFill/>
        </p:spPr>
        <p:txBody>
          <a:bodyPr wrap="square" rtlCol="0">
            <a:spAutoFit/>
          </a:bodyPr>
          <a:lstStyle/>
          <a:p>
            <a:pPr marL="365125" indent="-365125">
              <a:spcAft>
                <a:spcPts val="1200"/>
              </a:spcAft>
              <a:buClr>
                <a:schemeClr val="accent6"/>
              </a:buClr>
              <a:buSzPct val="120000"/>
              <a:buFont typeface="Arial" panose="020B0604020202020204" pitchFamily="34" charset="0"/>
              <a:buChar char="•"/>
            </a:pPr>
            <a:r>
              <a:rPr lang="en-GB" sz="2000" dirty="0"/>
              <a:t>Na concentration was considerably higher after salinity treatment in both species.</a:t>
            </a:r>
          </a:p>
          <a:p>
            <a:pPr marL="365125" indent="-365125">
              <a:spcAft>
                <a:spcPts val="1200"/>
              </a:spcAft>
              <a:buClr>
                <a:schemeClr val="accent6"/>
              </a:buClr>
              <a:buSzPct val="120000"/>
              <a:buFont typeface="Arial" panose="020B0604020202020204" pitchFamily="34" charset="0"/>
              <a:buChar char="•"/>
            </a:pPr>
            <a:r>
              <a:rPr lang="en-GB" sz="2000" dirty="0"/>
              <a:t>Na concentration in </a:t>
            </a:r>
            <a:r>
              <a:rPr lang="en-GB" sz="2000" b="1" dirty="0"/>
              <a:t>tomato </a:t>
            </a:r>
            <a:r>
              <a:rPr lang="en-GB" sz="2000" dirty="0"/>
              <a:t>was nearly 50% lower than in </a:t>
            </a:r>
            <a:r>
              <a:rPr lang="en-GB" sz="2000" b="1" dirty="0"/>
              <a:t>cucumber</a:t>
            </a:r>
            <a:r>
              <a:rPr lang="en-GB" sz="2000" dirty="0"/>
              <a:t> plants under salinity stress.</a:t>
            </a:r>
          </a:p>
          <a:p>
            <a:pPr marL="365125" indent="-365125">
              <a:spcAft>
                <a:spcPts val="1200"/>
              </a:spcAft>
              <a:buClr>
                <a:schemeClr val="accent6"/>
              </a:buClr>
              <a:buSzPct val="120000"/>
              <a:buFont typeface="Arial" panose="020B0604020202020204" pitchFamily="34" charset="0"/>
              <a:buChar char="•"/>
            </a:pPr>
            <a:endParaRPr lang="en-GB" sz="2000" b="1" dirty="0"/>
          </a:p>
        </p:txBody>
      </p:sp>
      <p:pic>
        <p:nvPicPr>
          <p:cNvPr id="7" name="Imagen 6" descr="Gráfico, Gráfico de barras&#10;&#10;Descripción generada automáticamente">
            <a:extLst>
              <a:ext uri="{FF2B5EF4-FFF2-40B4-BE49-F238E27FC236}">
                <a16:creationId xmlns:a16="http://schemas.microsoft.com/office/drawing/2014/main" id="{B16A8CC0-5E5B-8A49-8562-E139693B89FE}"/>
              </a:ext>
            </a:extLst>
          </p:cNvPr>
          <p:cNvPicPr>
            <a:picLocks noChangeAspect="1"/>
          </p:cNvPicPr>
          <p:nvPr/>
        </p:nvPicPr>
        <p:blipFill>
          <a:blip r:embed="rId2"/>
          <a:stretch>
            <a:fillRect/>
          </a:stretch>
        </p:blipFill>
        <p:spPr>
          <a:xfrm>
            <a:off x="0" y="1841638"/>
            <a:ext cx="9144000" cy="3323008"/>
          </a:xfrm>
          <a:prstGeom prst="rect">
            <a:avLst/>
          </a:prstGeom>
        </p:spPr>
      </p:pic>
      <p:sp>
        <p:nvSpPr>
          <p:cNvPr id="8" name="Marcador de número de diapositiva 7">
            <a:extLst>
              <a:ext uri="{FF2B5EF4-FFF2-40B4-BE49-F238E27FC236}">
                <a16:creationId xmlns:a16="http://schemas.microsoft.com/office/drawing/2014/main" id="{146AF2FD-5032-B44F-8697-CFBB9183D3F7}"/>
              </a:ext>
            </a:extLst>
          </p:cNvPr>
          <p:cNvSpPr>
            <a:spLocks noGrp="1"/>
          </p:cNvSpPr>
          <p:nvPr>
            <p:ph type="sldNum" sz="quarter" idx="12"/>
          </p:nvPr>
        </p:nvSpPr>
        <p:spPr/>
        <p:txBody>
          <a:bodyPr/>
          <a:lstStyle/>
          <a:p>
            <a:fld id="{41864284-120E-6E49-BC57-F82D343C8B73}" type="slidenum">
              <a:rPr lang="es-ES" smtClean="0"/>
              <a:t>16</a:t>
            </a:fld>
            <a:endParaRPr lang="es-ES"/>
          </a:p>
        </p:txBody>
      </p:sp>
      <p:sp>
        <p:nvSpPr>
          <p:cNvPr id="2" name="Rectángulo 1">
            <a:extLst>
              <a:ext uri="{FF2B5EF4-FFF2-40B4-BE49-F238E27FC236}">
                <a16:creationId xmlns:a16="http://schemas.microsoft.com/office/drawing/2014/main" id="{C00B1B10-45A1-504A-B1F2-B34CE8D799BC}"/>
              </a:ext>
            </a:extLst>
          </p:cNvPr>
          <p:cNvSpPr/>
          <p:nvPr/>
        </p:nvSpPr>
        <p:spPr>
          <a:xfrm>
            <a:off x="7748954" y="2790092"/>
            <a:ext cx="1395046" cy="1031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Imagen 9">
            <a:extLst>
              <a:ext uri="{FF2B5EF4-FFF2-40B4-BE49-F238E27FC236}">
                <a16:creationId xmlns:a16="http://schemas.microsoft.com/office/drawing/2014/main" id="{B24C988D-D17A-7541-A278-33150F0721FC}"/>
              </a:ext>
            </a:extLst>
          </p:cNvPr>
          <p:cNvPicPr>
            <a:picLocks noChangeAspect="1"/>
          </p:cNvPicPr>
          <p:nvPr/>
        </p:nvPicPr>
        <p:blipFill>
          <a:blip r:embed="rId3"/>
          <a:stretch>
            <a:fillRect/>
          </a:stretch>
        </p:blipFill>
        <p:spPr>
          <a:xfrm>
            <a:off x="7717290" y="2707732"/>
            <a:ext cx="1373663" cy="797611"/>
          </a:xfrm>
          <a:prstGeom prst="rect">
            <a:avLst/>
          </a:prstGeom>
        </p:spPr>
      </p:pic>
    </p:spTree>
    <p:extLst>
      <p:ext uri="{BB962C8B-B14F-4D97-AF65-F5344CB8AC3E}">
        <p14:creationId xmlns:p14="http://schemas.microsoft.com/office/powerpoint/2010/main" val="322036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Results and discussion</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04EA674E-9071-D944-A0E9-F764A3B8986A}"/>
              </a:ext>
            </a:extLst>
          </p:cNvPr>
          <p:cNvSpPr txBox="1"/>
          <p:nvPr/>
        </p:nvSpPr>
        <p:spPr>
          <a:xfrm>
            <a:off x="539262" y="1269716"/>
            <a:ext cx="8376207" cy="707886"/>
          </a:xfrm>
          <a:prstGeom prst="rect">
            <a:avLst/>
          </a:prstGeom>
          <a:noFill/>
        </p:spPr>
        <p:txBody>
          <a:bodyPr wrap="square" rtlCol="0">
            <a:spAutoFit/>
          </a:bodyPr>
          <a:lstStyle/>
          <a:p>
            <a:pPr>
              <a:spcAft>
                <a:spcPts val="1200"/>
              </a:spcAft>
              <a:buClr>
                <a:schemeClr val="accent6"/>
              </a:buClr>
              <a:buSzPct val="120000"/>
            </a:pPr>
            <a:r>
              <a:rPr lang="en-GB" sz="2000" b="1" dirty="0"/>
              <a:t>Membrane water transporters </a:t>
            </a:r>
            <a:r>
              <a:rPr lang="en-GB" sz="2000" dirty="0"/>
              <a:t>could have a significant influence on salinity adaptation.</a:t>
            </a:r>
            <a:endParaRPr lang="en-GB" sz="2000" b="1" dirty="0"/>
          </a:p>
        </p:txBody>
      </p:sp>
      <p:sp>
        <p:nvSpPr>
          <p:cNvPr id="10" name="CuadroTexto 9">
            <a:extLst>
              <a:ext uri="{FF2B5EF4-FFF2-40B4-BE49-F238E27FC236}">
                <a16:creationId xmlns:a16="http://schemas.microsoft.com/office/drawing/2014/main" id="{51FA23F0-3287-A84D-806D-6591B3A7D1F5}"/>
              </a:ext>
            </a:extLst>
          </p:cNvPr>
          <p:cNvSpPr txBox="1"/>
          <p:nvPr/>
        </p:nvSpPr>
        <p:spPr>
          <a:xfrm>
            <a:off x="2722078" y="2121884"/>
            <a:ext cx="3699845" cy="523220"/>
          </a:xfrm>
          <a:prstGeom prst="rect">
            <a:avLst/>
          </a:prstGeom>
          <a:noFill/>
        </p:spPr>
        <p:txBody>
          <a:bodyPr wrap="square" rtlCol="0">
            <a:spAutoFit/>
          </a:bodyPr>
          <a:lstStyle/>
          <a:p>
            <a:pPr algn="ctr"/>
            <a:r>
              <a:rPr lang="en-GB" sz="2800" b="1" dirty="0">
                <a:solidFill>
                  <a:schemeClr val="accent5">
                    <a:lumMod val="75000"/>
                  </a:schemeClr>
                </a:solidFill>
              </a:rPr>
              <a:t>Aquaporins (AQPs)</a:t>
            </a:r>
          </a:p>
        </p:txBody>
      </p:sp>
      <p:pic>
        <p:nvPicPr>
          <p:cNvPr id="11" name="Imagen 10" descr="Diagrama&#10;&#10;Descripción generada automáticamente">
            <a:extLst>
              <a:ext uri="{FF2B5EF4-FFF2-40B4-BE49-F238E27FC236}">
                <a16:creationId xmlns:a16="http://schemas.microsoft.com/office/drawing/2014/main" id="{37739884-85FE-784A-A818-E045729AFD98}"/>
              </a:ext>
            </a:extLst>
          </p:cNvPr>
          <p:cNvPicPr>
            <a:picLocks noChangeAspect="1"/>
          </p:cNvPicPr>
          <p:nvPr/>
        </p:nvPicPr>
        <p:blipFill>
          <a:blip r:embed="rId2"/>
          <a:stretch>
            <a:fillRect/>
          </a:stretch>
        </p:blipFill>
        <p:spPr>
          <a:xfrm>
            <a:off x="3982468" y="2899077"/>
            <a:ext cx="3699846" cy="1557830"/>
          </a:xfrm>
          <a:prstGeom prst="rect">
            <a:avLst/>
          </a:prstGeom>
        </p:spPr>
      </p:pic>
      <p:pic>
        <p:nvPicPr>
          <p:cNvPr id="12" name="Imagen 11" descr="Imagen que contiene Patrón de fondo&#10;&#10;Descripción generada automáticamente">
            <a:extLst>
              <a:ext uri="{FF2B5EF4-FFF2-40B4-BE49-F238E27FC236}">
                <a16:creationId xmlns:a16="http://schemas.microsoft.com/office/drawing/2014/main" id="{292EA000-E81B-5749-8C96-212344FE3EE0}"/>
              </a:ext>
            </a:extLst>
          </p:cNvPr>
          <p:cNvPicPr>
            <a:picLocks noChangeAspect="1"/>
          </p:cNvPicPr>
          <p:nvPr/>
        </p:nvPicPr>
        <p:blipFill>
          <a:blip r:embed="rId3"/>
          <a:stretch>
            <a:fillRect/>
          </a:stretch>
        </p:blipFill>
        <p:spPr>
          <a:xfrm>
            <a:off x="2177613" y="2967951"/>
            <a:ext cx="1133998" cy="1420082"/>
          </a:xfrm>
          <a:prstGeom prst="rect">
            <a:avLst/>
          </a:prstGeom>
        </p:spPr>
      </p:pic>
      <p:sp>
        <p:nvSpPr>
          <p:cNvPr id="13" name="CuadroTexto 12">
            <a:extLst>
              <a:ext uri="{FF2B5EF4-FFF2-40B4-BE49-F238E27FC236}">
                <a16:creationId xmlns:a16="http://schemas.microsoft.com/office/drawing/2014/main" id="{B11D3AA1-5F30-9440-8DEF-5D120B6407A5}"/>
              </a:ext>
            </a:extLst>
          </p:cNvPr>
          <p:cNvSpPr txBox="1"/>
          <p:nvPr/>
        </p:nvSpPr>
        <p:spPr>
          <a:xfrm>
            <a:off x="696707" y="4693203"/>
            <a:ext cx="5135684" cy="1508105"/>
          </a:xfrm>
          <a:prstGeom prst="rect">
            <a:avLst/>
          </a:prstGeom>
          <a:noFill/>
        </p:spPr>
        <p:txBody>
          <a:bodyPr wrap="square" rtlCol="0">
            <a:spAutoFit/>
          </a:bodyPr>
          <a:lstStyle/>
          <a:p>
            <a:pPr marL="365125" indent="-365125">
              <a:spcAft>
                <a:spcPts val="1200"/>
              </a:spcAft>
              <a:buClr>
                <a:schemeClr val="accent6"/>
              </a:buClr>
              <a:buSzPct val="120000"/>
              <a:buFont typeface="Arial" panose="020B0604020202020204" pitchFamily="34" charset="0"/>
              <a:buChar char="•"/>
            </a:pPr>
            <a:r>
              <a:rPr lang="en-GB" dirty="0"/>
              <a:t>Transmembrane proteins.</a:t>
            </a:r>
          </a:p>
          <a:p>
            <a:pPr marL="365125" indent="-365125">
              <a:spcAft>
                <a:spcPts val="1200"/>
              </a:spcAft>
              <a:buClr>
                <a:schemeClr val="accent6"/>
              </a:buClr>
              <a:buSzPct val="120000"/>
              <a:buFont typeface="Arial" panose="020B0604020202020204" pitchFamily="34" charset="0"/>
              <a:buChar char="•"/>
            </a:pPr>
            <a:r>
              <a:rPr lang="en-GB" dirty="0"/>
              <a:t>Water selective transport and other solutes.</a:t>
            </a:r>
          </a:p>
          <a:p>
            <a:pPr marL="365125" indent="-365125">
              <a:spcAft>
                <a:spcPts val="1200"/>
              </a:spcAft>
              <a:buClr>
                <a:schemeClr val="accent6"/>
              </a:buClr>
              <a:buSzPct val="120000"/>
              <a:buFont typeface="Arial" panose="020B0604020202020204" pitchFamily="34" charset="0"/>
              <a:buChar char="•"/>
            </a:pPr>
            <a:r>
              <a:rPr lang="en-GB" dirty="0"/>
              <a:t>Some AQPs can transport some ions to the vacuole. </a:t>
            </a:r>
          </a:p>
        </p:txBody>
      </p:sp>
      <p:sp>
        <p:nvSpPr>
          <p:cNvPr id="6" name="Marcador de número de diapositiva 5">
            <a:extLst>
              <a:ext uri="{FF2B5EF4-FFF2-40B4-BE49-F238E27FC236}">
                <a16:creationId xmlns:a16="http://schemas.microsoft.com/office/drawing/2014/main" id="{42287FB9-44BB-5141-8BBA-66DAE6739B3B}"/>
              </a:ext>
            </a:extLst>
          </p:cNvPr>
          <p:cNvSpPr>
            <a:spLocks noGrp="1"/>
          </p:cNvSpPr>
          <p:nvPr>
            <p:ph type="sldNum" sz="quarter" idx="12"/>
          </p:nvPr>
        </p:nvSpPr>
        <p:spPr/>
        <p:txBody>
          <a:bodyPr/>
          <a:lstStyle/>
          <a:p>
            <a:fld id="{41864284-120E-6E49-BC57-F82D343C8B73}" type="slidenum">
              <a:rPr lang="es-ES" smtClean="0"/>
              <a:t>17</a:t>
            </a:fld>
            <a:endParaRPr lang="es-ES" dirty="0"/>
          </a:p>
        </p:txBody>
      </p:sp>
    </p:spTree>
    <p:extLst>
      <p:ext uri="{BB962C8B-B14F-4D97-AF65-F5344CB8AC3E}">
        <p14:creationId xmlns:p14="http://schemas.microsoft.com/office/powerpoint/2010/main" val="405390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p:tgtEl>
                                          <p:spTgt spid="12"/>
                                        </p:tgtEl>
                                        <p:attrNameLst>
                                          <p:attrName>ppt_x</p:attrName>
                                        </p:attrNameLst>
                                      </p:cBhvr>
                                      <p:tavLst>
                                        <p:tav tm="0">
                                          <p:val>
                                            <p:strVal val="#ppt_x+#ppt_w*1.125000"/>
                                          </p:val>
                                        </p:tav>
                                        <p:tav tm="100000">
                                          <p:val>
                                            <p:strVal val="#ppt_x"/>
                                          </p:val>
                                        </p:tav>
                                      </p:tavLst>
                                    </p:anim>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ACAA0-463C-B647-9064-813CF8DFB674}"/>
              </a:ext>
            </a:extLst>
          </p:cNvPr>
          <p:cNvSpPr>
            <a:spLocks noGrp="1"/>
          </p:cNvSpPr>
          <p:nvPr>
            <p:ph type="title"/>
          </p:nvPr>
        </p:nvSpPr>
        <p:spPr>
          <a:xfrm>
            <a:off x="623888" y="1523091"/>
            <a:ext cx="7886700" cy="2053369"/>
          </a:xfrm>
        </p:spPr>
        <p:txBody>
          <a:bodyPr/>
          <a:lstStyle/>
          <a:p>
            <a:r>
              <a:rPr lang="en-GB" b="1" dirty="0"/>
              <a:t>Conclusions</a:t>
            </a:r>
          </a:p>
        </p:txBody>
      </p:sp>
      <p:cxnSp>
        <p:nvCxnSpPr>
          <p:cNvPr id="5" name="Conector recto 4">
            <a:extLst>
              <a:ext uri="{FF2B5EF4-FFF2-40B4-BE49-F238E27FC236}">
                <a16:creationId xmlns:a16="http://schemas.microsoft.com/office/drawing/2014/main" id="{686A5176-414C-CB41-93F6-17DE1C0967D1}"/>
              </a:ext>
            </a:extLst>
          </p:cNvPr>
          <p:cNvCxnSpPr/>
          <p:nvPr/>
        </p:nvCxnSpPr>
        <p:spPr>
          <a:xfrm>
            <a:off x="750277" y="3720553"/>
            <a:ext cx="5580185"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a:extLst>
              <a:ext uri="{FF2B5EF4-FFF2-40B4-BE49-F238E27FC236}">
                <a16:creationId xmlns:a16="http://schemas.microsoft.com/office/drawing/2014/main" id="{1B1F04EE-75F4-154B-8F4E-184FB9C49280}"/>
              </a:ext>
            </a:extLst>
          </p:cNvPr>
          <p:cNvSpPr>
            <a:spLocks noGrp="1"/>
          </p:cNvSpPr>
          <p:nvPr>
            <p:ph type="sldNum" sz="quarter" idx="12"/>
          </p:nvPr>
        </p:nvSpPr>
        <p:spPr/>
        <p:txBody>
          <a:bodyPr/>
          <a:lstStyle/>
          <a:p>
            <a:fld id="{41864284-120E-6E49-BC57-F82D343C8B73}" type="slidenum">
              <a:rPr lang="es-ES" smtClean="0"/>
              <a:t>18</a:t>
            </a:fld>
            <a:endParaRPr lang="es-ES"/>
          </a:p>
        </p:txBody>
      </p:sp>
    </p:spTree>
    <p:extLst>
      <p:ext uri="{BB962C8B-B14F-4D97-AF65-F5344CB8AC3E}">
        <p14:creationId xmlns:p14="http://schemas.microsoft.com/office/powerpoint/2010/main" val="363596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Conclusions</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F2066BAA-568F-3A4A-BC8A-E7B9122BD734}"/>
              </a:ext>
            </a:extLst>
          </p:cNvPr>
          <p:cNvSpPr txBox="1"/>
          <p:nvPr/>
        </p:nvSpPr>
        <p:spPr>
          <a:xfrm>
            <a:off x="429370" y="1591208"/>
            <a:ext cx="8285259" cy="3939540"/>
          </a:xfrm>
          <a:prstGeom prst="rect">
            <a:avLst/>
          </a:prstGeom>
          <a:noFill/>
        </p:spPr>
        <p:txBody>
          <a:bodyPr wrap="square" rtlCol="0">
            <a:spAutoFit/>
          </a:bodyPr>
          <a:lstStyle/>
          <a:p>
            <a:pPr algn="ctr">
              <a:spcAft>
                <a:spcPts val="3600"/>
              </a:spcAft>
              <a:buClr>
                <a:schemeClr val="accent6"/>
              </a:buClr>
              <a:buSzPct val="120000"/>
            </a:pPr>
            <a:r>
              <a:rPr lang="en-GB" sz="2000" dirty="0"/>
              <a:t>In light of all these results, the main conclusions of this study are:</a:t>
            </a:r>
          </a:p>
          <a:p>
            <a:pPr marL="342900" indent="-342900" algn="ctr">
              <a:spcAft>
                <a:spcPts val="2400"/>
              </a:spcAft>
              <a:buClr>
                <a:schemeClr val="accent6"/>
              </a:buClr>
              <a:buSzPct val="120000"/>
              <a:buFont typeface="+mj-lt"/>
              <a:buAutoNum type="arabicPeriod"/>
            </a:pPr>
            <a:r>
              <a:rPr lang="en-GB" sz="2000" b="1" dirty="0"/>
              <a:t>The maintenance of the water balance in the plant has a considerable influence on the adaptation to salinity stress.</a:t>
            </a:r>
          </a:p>
          <a:p>
            <a:pPr marL="342900" indent="-342900" algn="ctr">
              <a:spcAft>
                <a:spcPts val="2400"/>
              </a:spcAft>
              <a:buClr>
                <a:schemeClr val="accent6"/>
              </a:buClr>
              <a:buSzPct val="120000"/>
              <a:buFont typeface="+mj-lt"/>
              <a:buAutoNum type="arabicPeriod"/>
            </a:pPr>
            <a:r>
              <a:rPr lang="en-GB" sz="2000" b="1" dirty="0"/>
              <a:t>Tomato is able to resist salinity better than cucumber, as most of the water relations in the plant have not been altered.</a:t>
            </a:r>
          </a:p>
          <a:p>
            <a:pPr marL="342900" indent="-342900" algn="ctr">
              <a:spcAft>
                <a:spcPts val="2400"/>
              </a:spcAft>
              <a:buClr>
                <a:schemeClr val="accent6"/>
              </a:buClr>
              <a:buSzPct val="120000"/>
              <a:buFont typeface="+mj-lt"/>
              <a:buAutoNum type="arabicPeriod"/>
            </a:pPr>
            <a:r>
              <a:rPr lang="en-GB" sz="2000" b="1" dirty="0"/>
              <a:t>Membrane water transporters, like aquaporins, could have a key role in relieving the harmful effects of salinity in the plant, although more in-depth studies will be needed in order to confirm this fact.</a:t>
            </a:r>
          </a:p>
        </p:txBody>
      </p:sp>
      <p:sp>
        <p:nvSpPr>
          <p:cNvPr id="2" name="Marcador de número de diapositiva 1">
            <a:extLst>
              <a:ext uri="{FF2B5EF4-FFF2-40B4-BE49-F238E27FC236}">
                <a16:creationId xmlns:a16="http://schemas.microsoft.com/office/drawing/2014/main" id="{7E08C9FC-7C78-4D4E-A83E-C9540121788F}"/>
              </a:ext>
            </a:extLst>
          </p:cNvPr>
          <p:cNvSpPr>
            <a:spLocks noGrp="1"/>
          </p:cNvSpPr>
          <p:nvPr>
            <p:ph type="sldNum" sz="quarter" idx="12"/>
          </p:nvPr>
        </p:nvSpPr>
        <p:spPr/>
        <p:txBody>
          <a:bodyPr/>
          <a:lstStyle/>
          <a:p>
            <a:fld id="{41864284-120E-6E49-BC57-F82D343C8B73}" type="slidenum">
              <a:rPr lang="es-ES" smtClean="0"/>
              <a:t>19</a:t>
            </a:fld>
            <a:endParaRPr lang="es-ES"/>
          </a:p>
        </p:txBody>
      </p:sp>
    </p:spTree>
    <p:extLst>
      <p:ext uri="{BB962C8B-B14F-4D97-AF65-F5344CB8AC3E}">
        <p14:creationId xmlns:p14="http://schemas.microsoft.com/office/powerpoint/2010/main" val="262447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Abstract and keywords</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Marcador de número de diapositiva 12">
            <a:extLst>
              <a:ext uri="{FF2B5EF4-FFF2-40B4-BE49-F238E27FC236}">
                <a16:creationId xmlns:a16="http://schemas.microsoft.com/office/drawing/2014/main" id="{183A979C-1211-4F48-90C7-79317EBB7DF8}"/>
              </a:ext>
            </a:extLst>
          </p:cNvPr>
          <p:cNvSpPr>
            <a:spLocks noGrp="1"/>
          </p:cNvSpPr>
          <p:nvPr>
            <p:ph type="sldNum" sz="quarter" idx="12"/>
          </p:nvPr>
        </p:nvSpPr>
        <p:spPr/>
        <p:txBody>
          <a:bodyPr/>
          <a:lstStyle/>
          <a:p>
            <a:fld id="{41864284-120E-6E49-BC57-F82D343C8B73}" type="slidenum">
              <a:rPr lang="es-ES" smtClean="0"/>
              <a:t>2</a:t>
            </a:fld>
            <a:endParaRPr lang="es-ES"/>
          </a:p>
        </p:txBody>
      </p:sp>
      <p:sp>
        <p:nvSpPr>
          <p:cNvPr id="14" name="CuadroTexto 13">
            <a:extLst>
              <a:ext uri="{FF2B5EF4-FFF2-40B4-BE49-F238E27FC236}">
                <a16:creationId xmlns:a16="http://schemas.microsoft.com/office/drawing/2014/main" id="{DBDCF434-2DEA-4D43-B4E2-3705161E9934}"/>
              </a:ext>
            </a:extLst>
          </p:cNvPr>
          <p:cNvSpPr txBox="1"/>
          <p:nvPr/>
        </p:nvSpPr>
        <p:spPr>
          <a:xfrm>
            <a:off x="326002" y="1147049"/>
            <a:ext cx="8384244" cy="4339650"/>
          </a:xfrm>
          <a:prstGeom prst="rect">
            <a:avLst/>
          </a:prstGeom>
          <a:noFill/>
        </p:spPr>
        <p:txBody>
          <a:bodyPr wrap="square" rtlCol="0">
            <a:spAutoFit/>
          </a:bodyPr>
          <a:lstStyle/>
          <a:p>
            <a:pPr algn="just"/>
            <a:r>
              <a:rPr lang="en-GB" sz="2000" b="1" dirty="0">
                <a:latin typeface="Arial" panose="020B0604020202020204" pitchFamily="34" charset="0"/>
                <a:cs typeface="Arial" panose="020B0604020202020204" pitchFamily="34" charset="0"/>
              </a:rPr>
              <a:t>Abstract: </a:t>
            </a:r>
            <a:r>
              <a:rPr lang="en-GB" sz="1600" dirty="0">
                <a:latin typeface="Arial" panose="020B0604020202020204" pitchFamily="34" charset="0"/>
                <a:cs typeface="Arial" panose="020B0604020202020204" pitchFamily="34" charset="0"/>
              </a:rPr>
              <a:t>Salinity is one of the main limiting factors in agriculture, which can affect plants growth and development, as a result of a disruption of homeostasis. Therefore, the understanding of the mechanism of the plants for tolerate salinity stress is essential in order to develop new techniques that may improve tolerance for optimizing crop yields. In this paper, we compare the response of Cucumber (</a:t>
            </a:r>
            <a:r>
              <a:rPr lang="en-GB" sz="1600" i="1" dirty="0">
                <a:latin typeface="Arial" panose="020B0604020202020204" pitchFamily="34" charset="0"/>
                <a:cs typeface="Arial" panose="020B0604020202020204" pitchFamily="34" charset="0"/>
              </a:rPr>
              <a:t>Cucumis sativus </a:t>
            </a:r>
            <a:r>
              <a:rPr lang="en-GB" sz="1600" dirty="0">
                <a:latin typeface="Arial" panose="020B0604020202020204" pitchFamily="34" charset="0"/>
                <a:cs typeface="Arial" panose="020B0604020202020204" pitchFamily="34" charset="0"/>
              </a:rPr>
              <a:t>L.) and tomato (</a:t>
            </a:r>
            <a:r>
              <a:rPr lang="en-GB" sz="1600" i="1" dirty="0">
                <a:latin typeface="Arial" panose="020B0604020202020204" pitchFamily="34" charset="0"/>
                <a:cs typeface="Arial" panose="020B0604020202020204" pitchFamily="34" charset="0"/>
              </a:rPr>
              <a:t>Solanum </a:t>
            </a:r>
            <a:r>
              <a:rPr lang="en-GB" sz="1600" i="1" dirty="0" err="1">
                <a:latin typeface="Arial" panose="020B0604020202020204" pitchFamily="34" charset="0"/>
                <a:cs typeface="Arial" panose="020B0604020202020204" pitchFamily="34" charset="0"/>
              </a:rPr>
              <a:t>lycopersicum</a:t>
            </a:r>
            <a:r>
              <a:rPr lang="en-GB" sz="1600" i="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L.), grown by hydroponic culture, to a moderate salinity of NaCl 60 </a:t>
            </a:r>
            <a:r>
              <a:rPr lang="en-GB" sz="1600" dirty="0" err="1">
                <a:latin typeface="Arial" panose="020B0604020202020204" pitchFamily="34" charset="0"/>
                <a:cs typeface="Arial" panose="020B0604020202020204" pitchFamily="34" charset="0"/>
              </a:rPr>
              <a:t>mM.</a:t>
            </a:r>
            <a:r>
              <a:rPr lang="en-GB" sz="1600" dirty="0">
                <a:latin typeface="Arial" panose="020B0604020202020204" pitchFamily="34" charset="0"/>
                <a:cs typeface="Arial" panose="020B0604020202020204" pitchFamily="34" charset="0"/>
              </a:rPr>
              <a:t> For that, root hydraulic conductance, relative water content of leaves (RWC), stomatal conductance, fresh weight and dry weight ratio, and Na concentration in shoot and root were measured. The results showed a significant decrease of root hydraulic conductance in both species treated with NaCl, revealing a higher resistance to water passage from root to shoot, probably influenced by the increase of Na content after the treatment. In addition, stomatal conductance in cucumber was reduced, accompanied by a decrease of fresh/dry weight ratio in the root. Conversely, neither of those parameters changed in tomato. These experiments confirm the evidence that cucumber and tomato follow different strategies in the adaptation to salinity, being tomato more resistant probably due to the role of membrane water transporters. Despite that, more specific studies would be needed in order to support this conclusion. </a:t>
            </a:r>
          </a:p>
        </p:txBody>
      </p:sp>
      <p:sp>
        <p:nvSpPr>
          <p:cNvPr id="15" name="CuadroTexto 14">
            <a:extLst>
              <a:ext uri="{FF2B5EF4-FFF2-40B4-BE49-F238E27FC236}">
                <a16:creationId xmlns:a16="http://schemas.microsoft.com/office/drawing/2014/main" id="{98005D96-205C-A04E-8E2C-078973FA6FCE}"/>
              </a:ext>
            </a:extLst>
          </p:cNvPr>
          <p:cNvSpPr txBox="1"/>
          <p:nvPr/>
        </p:nvSpPr>
        <p:spPr>
          <a:xfrm>
            <a:off x="326002" y="5660022"/>
            <a:ext cx="8285258" cy="646331"/>
          </a:xfrm>
          <a:prstGeom prst="rect">
            <a:avLst/>
          </a:prstGeom>
          <a:noFill/>
        </p:spPr>
        <p:txBody>
          <a:bodyPr wrap="square">
            <a:spAutoFit/>
          </a:bodyPr>
          <a:lstStyle/>
          <a:p>
            <a:r>
              <a:rPr lang="en-US" sz="20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Keywords: </a:t>
            </a: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salinity resistance; water relations; water transport; aquaporins; cucumber; tomato.</a:t>
            </a:r>
            <a:r>
              <a:rPr lang="es-ES" sz="1600" dirty="0">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851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429369" y="755671"/>
            <a:ext cx="8285259"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Acknowledgments</a:t>
            </a:r>
          </a:p>
        </p:txBody>
      </p:sp>
      <p:cxnSp>
        <p:nvCxnSpPr>
          <p:cNvPr id="3" name="Conector recto 2">
            <a:extLst>
              <a:ext uri="{FF2B5EF4-FFF2-40B4-BE49-F238E27FC236}">
                <a16:creationId xmlns:a16="http://schemas.microsoft.com/office/drawing/2014/main" id="{5CC81234-350F-F14D-B298-5A06F81CD6A1}"/>
              </a:ext>
            </a:extLst>
          </p:cNvPr>
          <p:cNvCxnSpPr>
            <a:cxnSpLocks/>
          </p:cNvCxnSpPr>
          <p:nvPr/>
        </p:nvCxnSpPr>
        <p:spPr>
          <a:xfrm>
            <a:off x="1781906" y="1399062"/>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386" name="Picture 2" descr="Ramiro Arnedo">
            <a:extLst>
              <a:ext uri="{FF2B5EF4-FFF2-40B4-BE49-F238E27FC236}">
                <a16:creationId xmlns:a16="http://schemas.microsoft.com/office/drawing/2014/main" id="{B257FC91-71C6-9E49-A648-E8D42839D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117" y="1771777"/>
            <a:ext cx="3523765" cy="86684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71A308A-C4D8-6F42-AAF7-3A42B6E9FA36}"/>
              </a:ext>
            </a:extLst>
          </p:cNvPr>
          <p:cNvSpPr txBox="1"/>
          <p:nvPr/>
        </p:nvSpPr>
        <p:spPr>
          <a:xfrm>
            <a:off x="429369" y="3663626"/>
            <a:ext cx="8285259"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Funding</a:t>
            </a:r>
          </a:p>
        </p:txBody>
      </p:sp>
      <p:cxnSp>
        <p:nvCxnSpPr>
          <p:cNvPr id="6" name="Conector recto 5">
            <a:extLst>
              <a:ext uri="{FF2B5EF4-FFF2-40B4-BE49-F238E27FC236}">
                <a16:creationId xmlns:a16="http://schemas.microsoft.com/office/drawing/2014/main" id="{171293C7-9A13-5E47-84EC-0C9D12DC840D}"/>
              </a:ext>
            </a:extLst>
          </p:cNvPr>
          <p:cNvCxnSpPr>
            <a:cxnSpLocks/>
          </p:cNvCxnSpPr>
          <p:nvPr/>
        </p:nvCxnSpPr>
        <p:spPr>
          <a:xfrm>
            <a:off x="1781906" y="430701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64E92100-7A5C-874E-A1F9-685040B04976}"/>
              </a:ext>
            </a:extLst>
          </p:cNvPr>
          <p:cNvGrpSpPr/>
          <p:nvPr/>
        </p:nvGrpSpPr>
        <p:grpSpPr>
          <a:xfrm>
            <a:off x="513865" y="4679732"/>
            <a:ext cx="8116270" cy="1019683"/>
            <a:chOff x="528225" y="4679732"/>
            <a:chExt cx="8116270" cy="1019683"/>
          </a:xfrm>
        </p:grpSpPr>
        <p:pic>
          <p:nvPicPr>
            <p:cNvPr id="7" name="Imagen 6" descr="Imagen que contiene Diagrama&#10;&#10;Descripción generada automáticamente">
              <a:extLst>
                <a:ext uri="{FF2B5EF4-FFF2-40B4-BE49-F238E27FC236}">
                  <a16:creationId xmlns:a16="http://schemas.microsoft.com/office/drawing/2014/main" id="{109E7C8B-98E9-3043-B024-4B6D5BE0219C}"/>
                </a:ext>
              </a:extLst>
            </p:cNvPr>
            <p:cNvPicPr>
              <a:picLocks noChangeAspect="1"/>
            </p:cNvPicPr>
            <p:nvPr/>
          </p:nvPicPr>
          <p:blipFill>
            <a:blip r:embed="rId3"/>
            <a:stretch>
              <a:fillRect/>
            </a:stretch>
          </p:blipFill>
          <p:spPr>
            <a:xfrm>
              <a:off x="528225" y="4679732"/>
              <a:ext cx="4822253" cy="1019683"/>
            </a:xfrm>
            <a:prstGeom prst="rect">
              <a:avLst/>
            </a:prstGeom>
          </p:spPr>
        </p:pic>
        <p:pic>
          <p:nvPicPr>
            <p:cNvPr id="16388" name="Picture 4" descr="Jornada de presentación oficial del Programa: &amp;quot;MISIONES CDTI&amp;quot; – MATERPLAT">
              <a:extLst>
                <a:ext uri="{FF2B5EF4-FFF2-40B4-BE49-F238E27FC236}">
                  <a16:creationId xmlns:a16="http://schemas.microsoft.com/office/drawing/2014/main" id="{2CA90D32-BFFD-BD4C-BE99-45AEEB146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948" y="4681837"/>
              <a:ext cx="3153547" cy="94376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Marcador de número de diapositiva 8">
            <a:extLst>
              <a:ext uri="{FF2B5EF4-FFF2-40B4-BE49-F238E27FC236}">
                <a16:creationId xmlns:a16="http://schemas.microsoft.com/office/drawing/2014/main" id="{88DBA890-B207-1548-B37F-481847798D96}"/>
              </a:ext>
            </a:extLst>
          </p:cNvPr>
          <p:cNvSpPr>
            <a:spLocks noGrp="1"/>
          </p:cNvSpPr>
          <p:nvPr>
            <p:ph type="sldNum" sz="quarter" idx="12"/>
          </p:nvPr>
        </p:nvSpPr>
        <p:spPr/>
        <p:txBody>
          <a:bodyPr/>
          <a:lstStyle/>
          <a:p>
            <a:fld id="{41864284-120E-6E49-BC57-F82D343C8B73}" type="slidenum">
              <a:rPr lang="es-ES" smtClean="0"/>
              <a:t>20</a:t>
            </a:fld>
            <a:endParaRPr lang="es-ES"/>
          </a:p>
        </p:txBody>
      </p:sp>
    </p:spTree>
    <p:extLst>
      <p:ext uri="{BB962C8B-B14F-4D97-AF65-F5344CB8AC3E}">
        <p14:creationId xmlns:p14="http://schemas.microsoft.com/office/powerpoint/2010/main" val="346340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ACAA0-463C-B647-9064-813CF8DFB674}"/>
              </a:ext>
            </a:extLst>
          </p:cNvPr>
          <p:cNvSpPr>
            <a:spLocks noGrp="1"/>
          </p:cNvSpPr>
          <p:nvPr>
            <p:ph type="title"/>
          </p:nvPr>
        </p:nvSpPr>
        <p:spPr>
          <a:xfrm>
            <a:off x="623888" y="1523091"/>
            <a:ext cx="7886700" cy="2053369"/>
          </a:xfrm>
        </p:spPr>
        <p:txBody>
          <a:bodyPr/>
          <a:lstStyle/>
          <a:p>
            <a:r>
              <a:rPr lang="en-GB" b="1" dirty="0"/>
              <a:t>Introduction</a:t>
            </a:r>
          </a:p>
        </p:txBody>
      </p:sp>
      <p:cxnSp>
        <p:nvCxnSpPr>
          <p:cNvPr id="5" name="Conector recto 4">
            <a:extLst>
              <a:ext uri="{FF2B5EF4-FFF2-40B4-BE49-F238E27FC236}">
                <a16:creationId xmlns:a16="http://schemas.microsoft.com/office/drawing/2014/main" id="{686A5176-414C-CB41-93F6-17DE1C0967D1}"/>
              </a:ext>
            </a:extLst>
          </p:cNvPr>
          <p:cNvCxnSpPr/>
          <p:nvPr/>
        </p:nvCxnSpPr>
        <p:spPr>
          <a:xfrm>
            <a:off x="750277" y="3720553"/>
            <a:ext cx="5580185"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2">
            <a:extLst>
              <a:ext uri="{FF2B5EF4-FFF2-40B4-BE49-F238E27FC236}">
                <a16:creationId xmlns:a16="http://schemas.microsoft.com/office/drawing/2014/main" id="{1DA29341-ACC2-F84F-AD9D-F0CFE008C99E}"/>
              </a:ext>
            </a:extLst>
          </p:cNvPr>
          <p:cNvSpPr>
            <a:spLocks noGrp="1"/>
          </p:cNvSpPr>
          <p:nvPr>
            <p:ph type="sldNum" sz="quarter" idx="12"/>
          </p:nvPr>
        </p:nvSpPr>
        <p:spPr/>
        <p:txBody>
          <a:bodyPr/>
          <a:lstStyle/>
          <a:p>
            <a:fld id="{41864284-120E-6E49-BC57-F82D343C8B73}" type="slidenum">
              <a:rPr lang="es-ES" smtClean="0"/>
              <a:t>3</a:t>
            </a:fld>
            <a:endParaRPr lang="es-ES"/>
          </a:p>
        </p:txBody>
      </p:sp>
    </p:spTree>
    <p:extLst>
      <p:ext uri="{BB962C8B-B14F-4D97-AF65-F5344CB8AC3E}">
        <p14:creationId xmlns:p14="http://schemas.microsoft.com/office/powerpoint/2010/main" val="248354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Introduction</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26" name="Picture 2" descr="Cucumber plant with ripe cucumbers growing Vector Image">
            <a:extLst>
              <a:ext uri="{FF2B5EF4-FFF2-40B4-BE49-F238E27FC236}">
                <a16:creationId xmlns:a16="http://schemas.microsoft.com/office/drawing/2014/main" id="{A5A3B861-091E-8F44-A6B1-E15743F12F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24" t="7693" r="20215" b="16068"/>
          <a:stretch/>
        </p:blipFill>
        <p:spPr bwMode="auto">
          <a:xfrm>
            <a:off x="1219201" y="1277825"/>
            <a:ext cx="2228370" cy="430234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C2EA9110-0B5A-124E-8B0F-0D1EF4ECA790}"/>
              </a:ext>
            </a:extLst>
          </p:cNvPr>
          <p:cNvSpPr txBox="1"/>
          <p:nvPr/>
        </p:nvSpPr>
        <p:spPr>
          <a:xfrm>
            <a:off x="4572000" y="1319974"/>
            <a:ext cx="4355784" cy="923330"/>
          </a:xfrm>
          <a:prstGeom prst="rect">
            <a:avLst/>
          </a:prstGeom>
          <a:noFill/>
        </p:spPr>
        <p:txBody>
          <a:bodyPr wrap="square" rtlCol="0">
            <a:spAutoFit/>
          </a:bodyPr>
          <a:lstStyle/>
          <a:p>
            <a:r>
              <a:rPr lang="en-GB" sz="5400" b="1" dirty="0">
                <a:solidFill>
                  <a:schemeClr val="accent6">
                    <a:lumMod val="75000"/>
                  </a:schemeClr>
                </a:solidFill>
              </a:rPr>
              <a:t>Salinity</a:t>
            </a:r>
          </a:p>
        </p:txBody>
      </p:sp>
      <p:sp>
        <p:nvSpPr>
          <p:cNvPr id="11" name="CuadroTexto 10">
            <a:extLst>
              <a:ext uri="{FF2B5EF4-FFF2-40B4-BE49-F238E27FC236}">
                <a16:creationId xmlns:a16="http://schemas.microsoft.com/office/drawing/2014/main" id="{3BBB3586-3DCF-C54B-A1A8-66DD6B78781D}"/>
              </a:ext>
            </a:extLst>
          </p:cNvPr>
          <p:cNvSpPr txBox="1"/>
          <p:nvPr/>
        </p:nvSpPr>
        <p:spPr>
          <a:xfrm>
            <a:off x="4103711" y="3920819"/>
            <a:ext cx="4355784" cy="1877437"/>
          </a:xfrm>
          <a:prstGeom prst="rect">
            <a:avLst/>
          </a:prstGeom>
          <a:noFill/>
        </p:spPr>
        <p:txBody>
          <a:bodyPr wrap="square" rtlCol="0">
            <a:spAutoFit/>
          </a:bodyPr>
          <a:lstStyle/>
          <a:p>
            <a:pPr marL="365125" indent="-365125">
              <a:spcAft>
                <a:spcPts val="1200"/>
              </a:spcAft>
              <a:buClr>
                <a:schemeClr val="accent6"/>
              </a:buClr>
              <a:buSzPct val="120000"/>
              <a:buFont typeface="Arial" panose="020B0604020202020204" pitchFamily="34" charset="0"/>
              <a:buChar char="•"/>
            </a:pPr>
            <a:r>
              <a:rPr lang="en-GB" sz="2400" dirty="0"/>
              <a:t>Inhibition of growth and development.</a:t>
            </a:r>
          </a:p>
          <a:p>
            <a:pPr marL="365125" indent="-365125">
              <a:spcAft>
                <a:spcPts val="1200"/>
              </a:spcAft>
              <a:buClr>
                <a:schemeClr val="accent6"/>
              </a:buClr>
              <a:buSzPct val="120000"/>
              <a:buFont typeface="Arial" panose="020B0604020202020204" pitchFamily="34" charset="0"/>
              <a:buChar char="•"/>
            </a:pPr>
            <a:r>
              <a:rPr lang="en-GB" sz="2400" dirty="0"/>
              <a:t>Metabolism alteration.</a:t>
            </a:r>
          </a:p>
          <a:p>
            <a:pPr marL="365125" indent="-365125">
              <a:spcAft>
                <a:spcPts val="1200"/>
              </a:spcAft>
              <a:buClr>
                <a:schemeClr val="accent6"/>
              </a:buClr>
              <a:buSzPct val="120000"/>
              <a:buFont typeface="Arial" panose="020B0604020202020204" pitchFamily="34" charset="0"/>
              <a:buChar char="•"/>
            </a:pPr>
            <a:r>
              <a:rPr lang="en-GB" sz="2400" b="1" dirty="0"/>
              <a:t>Water deficit</a:t>
            </a:r>
          </a:p>
        </p:txBody>
      </p:sp>
      <p:sp>
        <p:nvSpPr>
          <p:cNvPr id="12" name="CuadroTexto 11">
            <a:extLst>
              <a:ext uri="{FF2B5EF4-FFF2-40B4-BE49-F238E27FC236}">
                <a16:creationId xmlns:a16="http://schemas.microsoft.com/office/drawing/2014/main" id="{9C5AA858-523E-2F46-A88B-88552D4FD50B}"/>
              </a:ext>
            </a:extLst>
          </p:cNvPr>
          <p:cNvSpPr txBox="1"/>
          <p:nvPr/>
        </p:nvSpPr>
        <p:spPr>
          <a:xfrm>
            <a:off x="3930717" y="2951799"/>
            <a:ext cx="4355784" cy="707886"/>
          </a:xfrm>
          <a:prstGeom prst="rect">
            <a:avLst/>
          </a:prstGeom>
          <a:noFill/>
        </p:spPr>
        <p:txBody>
          <a:bodyPr wrap="square" rtlCol="0">
            <a:spAutoFit/>
          </a:bodyPr>
          <a:lstStyle/>
          <a:p>
            <a:r>
              <a:rPr lang="en-GB" sz="4000" b="1" dirty="0">
                <a:solidFill>
                  <a:schemeClr val="accent5">
                    <a:lumMod val="75000"/>
                  </a:schemeClr>
                </a:solidFill>
              </a:rPr>
              <a:t>Osmotic Stress</a:t>
            </a:r>
          </a:p>
        </p:txBody>
      </p:sp>
      <p:sp>
        <p:nvSpPr>
          <p:cNvPr id="10" name="Flecha abajo 9">
            <a:extLst>
              <a:ext uri="{FF2B5EF4-FFF2-40B4-BE49-F238E27FC236}">
                <a16:creationId xmlns:a16="http://schemas.microsoft.com/office/drawing/2014/main" id="{661FF9AB-1F2F-FD4A-8A51-ED5940D8A379}"/>
              </a:ext>
            </a:extLst>
          </p:cNvPr>
          <p:cNvSpPr/>
          <p:nvPr/>
        </p:nvSpPr>
        <p:spPr>
          <a:xfrm>
            <a:off x="5696431" y="2298849"/>
            <a:ext cx="412178" cy="621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arcador de número de diapositiva 12">
            <a:extLst>
              <a:ext uri="{FF2B5EF4-FFF2-40B4-BE49-F238E27FC236}">
                <a16:creationId xmlns:a16="http://schemas.microsoft.com/office/drawing/2014/main" id="{183A979C-1211-4F48-90C7-79317EBB7DF8}"/>
              </a:ext>
            </a:extLst>
          </p:cNvPr>
          <p:cNvSpPr>
            <a:spLocks noGrp="1"/>
          </p:cNvSpPr>
          <p:nvPr>
            <p:ph type="sldNum" sz="quarter" idx="12"/>
          </p:nvPr>
        </p:nvSpPr>
        <p:spPr/>
        <p:txBody>
          <a:bodyPr/>
          <a:lstStyle/>
          <a:p>
            <a:fld id="{41864284-120E-6E49-BC57-F82D343C8B73}" type="slidenum">
              <a:rPr lang="es-ES" smtClean="0"/>
              <a:t>4</a:t>
            </a:fld>
            <a:endParaRPr lang="es-ES"/>
          </a:p>
        </p:txBody>
      </p:sp>
    </p:spTree>
    <p:extLst>
      <p:ext uri="{BB962C8B-B14F-4D97-AF65-F5344CB8AC3E}">
        <p14:creationId xmlns:p14="http://schemas.microsoft.com/office/powerpoint/2010/main" val="261298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a:latin typeface="Arial" panose="020B0604020202020204" pitchFamily="34" charset="0"/>
                <a:cs typeface="Arial" panose="020B0604020202020204" pitchFamily="34" charset="0"/>
              </a:rPr>
              <a:t>Introduction</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C2EA9110-0B5A-124E-8B0F-0D1EF4ECA790}"/>
              </a:ext>
            </a:extLst>
          </p:cNvPr>
          <p:cNvSpPr txBox="1"/>
          <p:nvPr/>
        </p:nvSpPr>
        <p:spPr>
          <a:xfrm>
            <a:off x="617838" y="1138508"/>
            <a:ext cx="7908325" cy="646331"/>
          </a:xfrm>
          <a:prstGeom prst="rect">
            <a:avLst/>
          </a:prstGeom>
          <a:noFill/>
        </p:spPr>
        <p:txBody>
          <a:bodyPr wrap="square" rtlCol="0">
            <a:spAutoFit/>
          </a:bodyPr>
          <a:lstStyle/>
          <a:p>
            <a:pPr algn="ctr"/>
            <a:r>
              <a:rPr lang="en-GB" sz="3600" b="1" dirty="0">
                <a:solidFill>
                  <a:schemeClr val="accent6">
                    <a:lumMod val="50000"/>
                  </a:schemeClr>
                </a:solidFill>
              </a:rPr>
              <a:t>Salinity resistance strategies</a:t>
            </a:r>
          </a:p>
        </p:txBody>
      </p:sp>
      <p:sp>
        <p:nvSpPr>
          <p:cNvPr id="2" name="Rectángulo 1">
            <a:extLst>
              <a:ext uri="{FF2B5EF4-FFF2-40B4-BE49-F238E27FC236}">
                <a16:creationId xmlns:a16="http://schemas.microsoft.com/office/drawing/2014/main" id="{0CB8CB46-2603-1A4F-8D7E-B14F0D66EF25}"/>
              </a:ext>
            </a:extLst>
          </p:cNvPr>
          <p:cNvSpPr/>
          <p:nvPr/>
        </p:nvSpPr>
        <p:spPr>
          <a:xfrm>
            <a:off x="197708" y="2224217"/>
            <a:ext cx="3175687" cy="76611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3200" b="1" dirty="0">
                <a:solidFill>
                  <a:schemeClr val="tx1"/>
                </a:solidFill>
              </a:rPr>
              <a:t>Salt avoidance</a:t>
            </a:r>
          </a:p>
        </p:txBody>
      </p:sp>
      <p:sp>
        <p:nvSpPr>
          <p:cNvPr id="13" name="Rectángulo 12">
            <a:extLst>
              <a:ext uri="{FF2B5EF4-FFF2-40B4-BE49-F238E27FC236}">
                <a16:creationId xmlns:a16="http://schemas.microsoft.com/office/drawing/2014/main" id="{ADCB717B-25FE-4646-AC14-CB7438B6B02B}"/>
              </a:ext>
            </a:extLst>
          </p:cNvPr>
          <p:cNvSpPr/>
          <p:nvPr/>
        </p:nvSpPr>
        <p:spPr>
          <a:xfrm>
            <a:off x="5881499" y="2224217"/>
            <a:ext cx="3002692" cy="76611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3200" b="1" dirty="0">
                <a:solidFill>
                  <a:schemeClr val="tx1"/>
                </a:solidFill>
              </a:rPr>
              <a:t>Salt exclusion</a:t>
            </a:r>
          </a:p>
        </p:txBody>
      </p:sp>
      <p:sp>
        <p:nvSpPr>
          <p:cNvPr id="15" name="CuadroTexto 14">
            <a:extLst>
              <a:ext uri="{FF2B5EF4-FFF2-40B4-BE49-F238E27FC236}">
                <a16:creationId xmlns:a16="http://schemas.microsoft.com/office/drawing/2014/main" id="{89FC4500-230A-AD41-BD75-72809326CE44}"/>
              </a:ext>
            </a:extLst>
          </p:cNvPr>
          <p:cNvSpPr txBox="1"/>
          <p:nvPr/>
        </p:nvSpPr>
        <p:spPr>
          <a:xfrm>
            <a:off x="1622656" y="3282890"/>
            <a:ext cx="5898688" cy="584775"/>
          </a:xfrm>
          <a:prstGeom prst="rect">
            <a:avLst/>
          </a:prstGeom>
          <a:noFill/>
        </p:spPr>
        <p:txBody>
          <a:bodyPr wrap="square" rtlCol="0">
            <a:spAutoFit/>
          </a:bodyPr>
          <a:lstStyle/>
          <a:p>
            <a:pPr algn="ctr"/>
            <a:r>
              <a:rPr lang="en-GB" sz="3200" b="1" dirty="0">
                <a:solidFill>
                  <a:schemeClr val="accent1"/>
                </a:solidFill>
              </a:rPr>
              <a:t>Osmotic adjustment</a:t>
            </a:r>
          </a:p>
        </p:txBody>
      </p:sp>
      <p:sp>
        <p:nvSpPr>
          <p:cNvPr id="16" name="CuadroTexto 15">
            <a:extLst>
              <a:ext uri="{FF2B5EF4-FFF2-40B4-BE49-F238E27FC236}">
                <a16:creationId xmlns:a16="http://schemas.microsoft.com/office/drawing/2014/main" id="{32966681-F670-CE4A-9EEB-8F2C09684C78}"/>
              </a:ext>
            </a:extLst>
          </p:cNvPr>
          <p:cNvSpPr txBox="1"/>
          <p:nvPr/>
        </p:nvSpPr>
        <p:spPr>
          <a:xfrm>
            <a:off x="410308" y="4121462"/>
            <a:ext cx="8313562" cy="1815882"/>
          </a:xfrm>
          <a:prstGeom prst="rect">
            <a:avLst/>
          </a:prstGeom>
          <a:noFill/>
        </p:spPr>
        <p:txBody>
          <a:bodyPr wrap="square" rtlCol="0">
            <a:spAutoFit/>
          </a:bodyPr>
          <a:lstStyle/>
          <a:p>
            <a:pPr marL="365125" indent="-365125">
              <a:spcAft>
                <a:spcPts val="2400"/>
              </a:spcAft>
              <a:buClr>
                <a:schemeClr val="accent6"/>
              </a:buClr>
              <a:buSzPct val="120000"/>
              <a:buFont typeface="Arial" panose="020B0604020202020204" pitchFamily="34" charset="0"/>
              <a:buChar char="•"/>
            </a:pPr>
            <a:r>
              <a:rPr lang="en-GB" sz="2400" dirty="0"/>
              <a:t>Accumulation of organic solutes.</a:t>
            </a:r>
          </a:p>
          <a:p>
            <a:pPr marL="365125" indent="-365125">
              <a:spcAft>
                <a:spcPts val="2400"/>
              </a:spcAft>
              <a:buClr>
                <a:schemeClr val="accent6"/>
              </a:buClr>
              <a:buSzPct val="120000"/>
              <a:buFont typeface="Arial" panose="020B0604020202020204" pitchFamily="34" charset="0"/>
              <a:buChar char="•"/>
            </a:pPr>
            <a:r>
              <a:rPr lang="en-GB" sz="2400" dirty="0"/>
              <a:t>Control ions transport pathways.</a:t>
            </a:r>
          </a:p>
          <a:p>
            <a:pPr marL="365125" indent="-365125">
              <a:spcAft>
                <a:spcPts val="2400"/>
              </a:spcAft>
              <a:buClr>
                <a:schemeClr val="accent6"/>
              </a:buClr>
              <a:buSzPct val="120000"/>
              <a:buFont typeface="Arial" panose="020B0604020202020204" pitchFamily="34" charset="0"/>
              <a:buChar char="•"/>
            </a:pPr>
            <a:r>
              <a:rPr lang="en-GB" sz="2400" b="1" dirty="0"/>
              <a:t>Membrane transporters: </a:t>
            </a:r>
            <a:r>
              <a:rPr lang="en-GB" sz="2400" dirty="0"/>
              <a:t>maintain water flow. </a:t>
            </a:r>
            <a:endParaRPr lang="en-GB" sz="2400" b="1" dirty="0"/>
          </a:p>
        </p:txBody>
      </p:sp>
      <p:sp>
        <p:nvSpPr>
          <p:cNvPr id="5" name="Marcador de número de diapositiva 4">
            <a:extLst>
              <a:ext uri="{FF2B5EF4-FFF2-40B4-BE49-F238E27FC236}">
                <a16:creationId xmlns:a16="http://schemas.microsoft.com/office/drawing/2014/main" id="{8A61B79B-E431-4A4C-9FFA-A6B14A1A4858}"/>
              </a:ext>
            </a:extLst>
          </p:cNvPr>
          <p:cNvSpPr>
            <a:spLocks noGrp="1"/>
          </p:cNvSpPr>
          <p:nvPr>
            <p:ph type="sldNum" sz="quarter" idx="12"/>
          </p:nvPr>
        </p:nvSpPr>
        <p:spPr/>
        <p:txBody>
          <a:bodyPr/>
          <a:lstStyle/>
          <a:p>
            <a:fld id="{41864284-120E-6E49-BC57-F82D343C8B73}" type="slidenum">
              <a:rPr lang="es-ES" smtClean="0"/>
              <a:t>5</a:t>
            </a:fld>
            <a:endParaRPr lang="es-ES"/>
          </a:p>
        </p:txBody>
      </p:sp>
    </p:spTree>
    <p:extLst>
      <p:ext uri="{BB962C8B-B14F-4D97-AF65-F5344CB8AC3E}">
        <p14:creationId xmlns:p14="http://schemas.microsoft.com/office/powerpoint/2010/main" val="252277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a:latin typeface="Arial" panose="020B0604020202020204" pitchFamily="34" charset="0"/>
                <a:cs typeface="Arial" panose="020B0604020202020204" pitchFamily="34" charset="0"/>
              </a:rPr>
              <a:t>Introduction</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Imagen 5" descr="Flor de color rojo&#10;&#10;Descripción generada automáticamente con confianza media">
            <a:extLst>
              <a:ext uri="{FF2B5EF4-FFF2-40B4-BE49-F238E27FC236}">
                <a16:creationId xmlns:a16="http://schemas.microsoft.com/office/drawing/2014/main" id="{615BDC89-74E9-3644-BF80-12D4335EFA3F}"/>
              </a:ext>
            </a:extLst>
          </p:cNvPr>
          <p:cNvPicPr>
            <a:picLocks noChangeAspect="1"/>
          </p:cNvPicPr>
          <p:nvPr/>
        </p:nvPicPr>
        <p:blipFill>
          <a:blip r:embed="rId2"/>
          <a:stretch>
            <a:fillRect/>
          </a:stretch>
        </p:blipFill>
        <p:spPr>
          <a:xfrm>
            <a:off x="809104" y="1152290"/>
            <a:ext cx="3248429" cy="3617945"/>
          </a:xfrm>
          <a:prstGeom prst="rect">
            <a:avLst/>
          </a:prstGeom>
        </p:spPr>
      </p:pic>
      <p:pic>
        <p:nvPicPr>
          <p:cNvPr id="8" name="Imagen 7" descr="Un dibujo de un ramo de rosas rojas&#10;&#10;Descripción generada automáticamente con confianza media">
            <a:extLst>
              <a:ext uri="{FF2B5EF4-FFF2-40B4-BE49-F238E27FC236}">
                <a16:creationId xmlns:a16="http://schemas.microsoft.com/office/drawing/2014/main" id="{345D4F4A-0A9E-5F4C-8730-A9092D1A06E0}"/>
              </a:ext>
            </a:extLst>
          </p:cNvPr>
          <p:cNvPicPr>
            <a:picLocks noChangeAspect="1"/>
          </p:cNvPicPr>
          <p:nvPr/>
        </p:nvPicPr>
        <p:blipFill>
          <a:blip r:embed="rId3"/>
          <a:stretch>
            <a:fillRect/>
          </a:stretch>
        </p:blipFill>
        <p:spPr>
          <a:xfrm>
            <a:off x="5263984" y="1152289"/>
            <a:ext cx="2945423" cy="3601513"/>
          </a:xfrm>
          <a:prstGeom prst="rect">
            <a:avLst/>
          </a:prstGeom>
        </p:spPr>
      </p:pic>
      <p:sp>
        <p:nvSpPr>
          <p:cNvPr id="12" name="Rectángulo 11">
            <a:extLst>
              <a:ext uri="{FF2B5EF4-FFF2-40B4-BE49-F238E27FC236}">
                <a16:creationId xmlns:a16="http://schemas.microsoft.com/office/drawing/2014/main" id="{9D9A10B9-C5D9-4045-9CFD-9C7B32B718BD}"/>
              </a:ext>
            </a:extLst>
          </p:cNvPr>
          <p:cNvSpPr/>
          <p:nvPr/>
        </p:nvSpPr>
        <p:spPr>
          <a:xfrm>
            <a:off x="1309816" y="4821478"/>
            <a:ext cx="2372497" cy="59466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b="1" dirty="0">
                <a:solidFill>
                  <a:schemeClr val="tx1"/>
                </a:solidFill>
              </a:rPr>
              <a:t>Cucumber</a:t>
            </a:r>
          </a:p>
        </p:txBody>
      </p:sp>
      <p:sp>
        <p:nvSpPr>
          <p:cNvPr id="17" name="Rectángulo 16">
            <a:extLst>
              <a:ext uri="{FF2B5EF4-FFF2-40B4-BE49-F238E27FC236}">
                <a16:creationId xmlns:a16="http://schemas.microsoft.com/office/drawing/2014/main" id="{3B3294B0-6962-D64E-90C5-3B8FCEB3CB8B}"/>
              </a:ext>
            </a:extLst>
          </p:cNvPr>
          <p:cNvSpPr/>
          <p:nvPr/>
        </p:nvSpPr>
        <p:spPr>
          <a:xfrm>
            <a:off x="5535828" y="4821478"/>
            <a:ext cx="2372497" cy="59466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b="1" dirty="0">
                <a:solidFill>
                  <a:schemeClr val="tx1"/>
                </a:solidFill>
              </a:rPr>
              <a:t>Tomato</a:t>
            </a:r>
          </a:p>
        </p:txBody>
      </p:sp>
      <p:sp>
        <p:nvSpPr>
          <p:cNvPr id="20" name="Rectángulo 19">
            <a:extLst>
              <a:ext uri="{FF2B5EF4-FFF2-40B4-BE49-F238E27FC236}">
                <a16:creationId xmlns:a16="http://schemas.microsoft.com/office/drawing/2014/main" id="{3BC7ABA5-7160-154A-9395-6C730B71B348}"/>
              </a:ext>
            </a:extLst>
          </p:cNvPr>
          <p:cNvSpPr/>
          <p:nvPr/>
        </p:nvSpPr>
        <p:spPr>
          <a:xfrm>
            <a:off x="932934" y="5495643"/>
            <a:ext cx="3126260" cy="59466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3600" dirty="0">
                <a:solidFill>
                  <a:schemeClr val="accent1">
                    <a:lumMod val="75000"/>
                  </a:schemeClr>
                </a:solidFill>
              </a:rPr>
              <a:t>Salt sensitive</a:t>
            </a:r>
          </a:p>
        </p:txBody>
      </p:sp>
      <p:sp>
        <p:nvSpPr>
          <p:cNvPr id="21" name="Rectángulo 20">
            <a:extLst>
              <a:ext uri="{FF2B5EF4-FFF2-40B4-BE49-F238E27FC236}">
                <a16:creationId xmlns:a16="http://schemas.microsoft.com/office/drawing/2014/main" id="{CC87241B-9CD7-B94D-847D-2C93F04EA599}"/>
              </a:ext>
            </a:extLst>
          </p:cNvPr>
          <p:cNvSpPr/>
          <p:nvPr/>
        </p:nvSpPr>
        <p:spPr>
          <a:xfrm>
            <a:off x="5173565" y="5495643"/>
            <a:ext cx="3126260" cy="59466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3600" dirty="0">
                <a:solidFill>
                  <a:schemeClr val="accent2">
                    <a:lumMod val="75000"/>
                  </a:schemeClr>
                </a:solidFill>
              </a:rPr>
              <a:t>Salt tolerant</a:t>
            </a:r>
          </a:p>
        </p:txBody>
      </p:sp>
      <p:sp>
        <p:nvSpPr>
          <p:cNvPr id="10" name="Marcador de número de diapositiva 9">
            <a:extLst>
              <a:ext uri="{FF2B5EF4-FFF2-40B4-BE49-F238E27FC236}">
                <a16:creationId xmlns:a16="http://schemas.microsoft.com/office/drawing/2014/main" id="{ECD2E34F-4E8F-8A4B-A8DE-15893F9326BE}"/>
              </a:ext>
            </a:extLst>
          </p:cNvPr>
          <p:cNvSpPr>
            <a:spLocks noGrp="1"/>
          </p:cNvSpPr>
          <p:nvPr>
            <p:ph type="sldNum" sz="quarter" idx="12"/>
          </p:nvPr>
        </p:nvSpPr>
        <p:spPr/>
        <p:txBody>
          <a:bodyPr/>
          <a:lstStyle/>
          <a:p>
            <a:fld id="{41864284-120E-6E49-BC57-F82D343C8B73}" type="slidenum">
              <a:rPr lang="es-ES" smtClean="0"/>
              <a:t>6</a:t>
            </a:fld>
            <a:endParaRPr lang="es-ES"/>
          </a:p>
        </p:txBody>
      </p:sp>
    </p:spTree>
    <p:extLst>
      <p:ext uri="{BB962C8B-B14F-4D97-AF65-F5344CB8AC3E}">
        <p14:creationId xmlns:p14="http://schemas.microsoft.com/office/powerpoint/2010/main" val="42143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a:latin typeface="Arial" panose="020B0604020202020204" pitchFamily="34" charset="0"/>
                <a:cs typeface="Arial" panose="020B0604020202020204" pitchFamily="34" charset="0"/>
              </a:rPr>
              <a:t>Introduction</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D7C4F120-FF8C-D04C-A452-307ECA3A0C06}"/>
              </a:ext>
            </a:extLst>
          </p:cNvPr>
          <p:cNvSpPr txBox="1"/>
          <p:nvPr/>
        </p:nvSpPr>
        <p:spPr>
          <a:xfrm>
            <a:off x="2920274" y="1473155"/>
            <a:ext cx="3303452" cy="707886"/>
          </a:xfrm>
          <a:prstGeom prst="rect">
            <a:avLst/>
          </a:prstGeom>
          <a:noFill/>
        </p:spPr>
        <p:txBody>
          <a:bodyPr wrap="square" rtlCol="0">
            <a:spAutoFit/>
          </a:bodyPr>
          <a:lstStyle/>
          <a:p>
            <a:pPr algn="ctr"/>
            <a:r>
              <a:rPr lang="en-GB" sz="4000" b="1" dirty="0">
                <a:solidFill>
                  <a:schemeClr val="accent6">
                    <a:lumMod val="75000"/>
                  </a:schemeClr>
                </a:solidFill>
              </a:rPr>
              <a:t>Objectives</a:t>
            </a:r>
          </a:p>
        </p:txBody>
      </p:sp>
      <p:sp>
        <p:nvSpPr>
          <p:cNvPr id="13" name="CuadroTexto 12">
            <a:extLst>
              <a:ext uri="{FF2B5EF4-FFF2-40B4-BE49-F238E27FC236}">
                <a16:creationId xmlns:a16="http://schemas.microsoft.com/office/drawing/2014/main" id="{2C0EA250-44EB-9B4E-91E0-5EF5FECCFD6F}"/>
              </a:ext>
            </a:extLst>
          </p:cNvPr>
          <p:cNvSpPr txBox="1"/>
          <p:nvPr/>
        </p:nvSpPr>
        <p:spPr>
          <a:xfrm>
            <a:off x="410308" y="2512766"/>
            <a:ext cx="8285259" cy="2246769"/>
          </a:xfrm>
          <a:prstGeom prst="rect">
            <a:avLst/>
          </a:prstGeom>
          <a:noFill/>
        </p:spPr>
        <p:txBody>
          <a:bodyPr wrap="square" rtlCol="0">
            <a:spAutoFit/>
          </a:bodyPr>
          <a:lstStyle/>
          <a:p>
            <a:pPr algn="ctr">
              <a:spcAft>
                <a:spcPts val="2400"/>
              </a:spcAft>
              <a:buClr>
                <a:schemeClr val="accent6"/>
              </a:buClr>
              <a:buSzPct val="120000"/>
            </a:pPr>
            <a:r>
              <a:rPr lang="en-GB" sz="2800" dirty="0"/>
              <a:t>The objective of this study is to </a:t>
            </a:r>
            <a:r>
              <a:rPr lang="en-GB" sz="2800" b="1" dirty="0"/>
              <a:t>determine the effects of salinity in the water relations</a:t>
            </a:r>
            <a:r>
              <a:rPr lang="en-GB" sz="2800" dirty="0"/>
              <a:t> in cucumber and tomato and to determine the </a:t>
            </a:r>
            <a:r>
              <a:rPr lang="en-GB" sz="2800" b="1" dirty="0"/>
              <a:t>possible mechanisms involved in the stress tolerance caused by salinity</a:t>
            </a:r>
            <a:r>
              <a:rPr lang="en-GB" sz="2800" dirty="0"/>
              <a:t> in these plants. </a:t>
            </a:r>
          </a:p>
        </p:txBody>
      </p:sp>
      <p:sp>
        <p:nvSpPr>
          <p:cNvPr id="2" name="Marcador de número de diapositiva 1">
            <a:extLst>
              <a:ext uri="{FF2B5EF4-FFF2-40B4-BE49-F238E27FC236}">
                <a16:creationId xmlns:a16="http://schemas.microsoft.com/office/drawing/2014/main" id="{84EB57CF-A748-1E48-9C71-EBE69764A32E}"/>
              </a:ext>
            </a:extLst>
          </p:cNvPr>
          <p:cNvSpPr>
            <a:spLocks noGrp="1"/>
          </p:cNvSpPr>
          <p:nvPr>
            <p:ph type="sldNum" sz="quarter" idx="12"/>
          </p:nvPr>
        </p:nvSpPr>
        <p:spPr/>
        <p:txBody>
          <a:bodyPr/>
          <a:lstStyle/>
          <a:p>
            <a:fld id="{41864284-120E-6E49-BC57-F82D343C8B73}" type="slidenum">
              <a:rPr lang="es-ES" smtClean="0"/>
              <a:t>7</a:t>
            </a:fld>
            <a:endParaRPr lang="es-ES"/>
          </a:p>
        </p:txBody>
      </p:sp>
    </p:spTree>
    <p:extLst>
      <p:ext uri="{BB962C8B-B14F-4D97-AF65-F5344CB8AC3E}">
        <p14:creationId xmlns:p14="http://schemas.microsoft.com/office/powerpoint/2010/main" val="18205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ACAA0-463C-B647-9064-813CF8DFB674}"/>
              </a:ext>
            </a:extLst>
          </p:cNvPr>
          <p:cNvSpPr>
            <a:spLocks noGrp="1"/>
          </p:cNvSpPr>
          <p:nvPr>
            <p:ph type="title"/>
          </p:nvPr>
        </p:nvSpPr>
        <p:spPr>
          <a:xfrm>
            <a:off x="623888" y="1980288"/>
            <a:ext cx="7886700" cy="2053369"/>
          </a:xfrm>
        </p:spPr>
        <p:txBody>
          <a:bodyPr/>
          <a:lstStyle/>
          <a:p>
            <a:r>
              <a:rPr lang="en-GB" b="1" dirty="0"/>
              <a:t>Materials and methods</a:t>
            </a:r>
          </a:p>
        </p:txBody>
      </p:sp>
      <p:cxnSp>
        <p:nvCxnSpPr>
          <p:cNvPr id="5" name="Conector recto 4">
            <a:extLst>
              <a:ext uri="{FF2B5EF4-FFF2-40B4-BE49-F238E27FC236}">
                <a16:creationId xmlns:a16="http://schemas.microsoft.com/office/drawing/2014/main" id="{686A5176-414C-CB41-93F6-17DE1C0967D1}"/>
              </a:ext>
            </a:extLst>
          </p:cNvPr>
          <p:cNvCxnSpPr/>
          <p:nvPr/>
        </p:nvCxnSpPr>
        <p:spPr>
          <a:xfrm>
            <a:off x="750277" y="4177750"/>
            <a:ext cx="5580185"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Marcador de número de diapositiva 5">
            <a:extLst>
              <a:ext uri="{FF2B5EF4-FFF2-40B4-BE49-F238E27FC236}">
                <a16:creationId xmlns:a16="http://schemas.microsoft.com/office/drawing/2014/main" id="{89171C83-84A7-B546-B44C-0787D7401E56}"/>
              </a:ext>
            </a:extLst>
          </p:cNvPr>
          <p:cNvSpPr>
            <a:spLocks noGrp="1"/>
          </p:cNvSpPr>
          <p:nvPr>
            <p:ph type="sldNum" sz="quarter" idx="12"/>
          </p:nvPr>
        </p:nvSpPr>
        <p:spPr/>
        <p:txBody>
          <a:bodyPr/>
          <a:lstStyle/>
          <a:p>
            <a:fld id="{41864284-120E-6E49-BC57-F82D343C8B73}" type="slidenum">
              <a:rPr lang="es-ES" smtClean="0"/>
              <a:t>8</a:t>
            </a:fld>
            <a:endParaRPr lang="es-ES"/>
          </a:p>
        </p:txBody>
      </p:sp>
    </p:spTree>
    <p:extLst>
      <p:ext uri="{BB962C8B-B14F-4D97-AF65-F5344CB8AC3E}">
        <p14:creationId xmlns:p14="http://schemas.microsoft.com/office/powerpoint/2010/main" val="100515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7D9583-058C-FC4B-A120-CBA0313B7DCF}"/>
              </a:ext>
            </a:extLst>
          </p:cNvPr>
          <p:cNvSpPr txBox="1"/>
          <p:nvPr/>
        </p:nvSpPr>
        <p:spPr>
          <a:xfrm>
            <a:off x="326002" y="228452"/>
            <a:ext cx="828525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Materials and methods</a:t>
            </a:r>
          </a:p>
        </p:txBody>
      </p:sp>
      <p:cxnSp>
        <p:nvCxnSpPr>
          <p:cNvPr id="3" name="Conector recto 2">
            <a:extLst>
              <a:ext uri="{FF2B5EF4-FFF2-40B4-BE49-F238E27FC236}">
                <a16:creationId xmlns:a16="http://schemas.microsoft.com/office/drawing/2014/main" id="{5CC81234-350F-F14D-B298-5A06F81CD6A1}"/>
              </a:ext>
            </a:extLst>
          </p:cNvPr>
          <p:cNvCxnSpPr/>
          <p:nvPr/>
        </p:nvCxnSpPr>
        <p:spPr>
          <a:xfrm>
            <a:off x="410308" y="813227"/>
            <a:ext cx="55801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5F85875-0A4E-A44D-8B34-CE4B7E5FADFE}"/>
              </a:ext>
            </a:extLst>
          </p:cNvPr>
          <p:cNvSpPr txBox="1"/>
          <p:nvPr/>
        </p:nvSpPr>
        <p:spPr>
          <a:xfrm>
            <a:off x="617837" y="1228953"/>
            <a:ext cx="7908325" cy="523220"/>
          </a:xfrm>
          <a:prstGeom prst="rect">
            <a:avLst/>
          </a:prstGeom>
          <a:noFill/>
        </p:spPr>
        <p:txBody>
          <a:bodyPr wrap="square" rtlCol="0">
            <a:spAutoFit/>
          </a:bodyPr>
          <a:lstStyle/>
          <a:p>
            <a:pPr algn="ctr"/>
            <a:r>
              <a:rPr lang="en-GB" sz="2800" b="1" dirty="0">
                <a:solidFill>
                  <a:schemeClr val="accent6">
                    <a:lumMod val="50000"/>
                  </a:schemeClr>
                </a:solidFill>
              </a:rPr>
              <a:t>Plant materials and growth conditions</a:t>
            </a:r>
          </a:p>
        </p:txBody>
      </p:sp>
      <p:sp>
        <p:nvSpPr>
          <p:cNvPr id="7" name="Cubo 6">
            <a:extLst>
              <a:ext uri="{FF2B5EF4-FFF2-40B4-BE49-F238E27FC236}">
                <a16:creationId xmlns:a16="http://schemas.microsoft.com/office/drawing/2014/main" id="{22695F18-86DD-1E4A-8531-63EA31CC997B}"/>
              </a:ext>
            </a:extLst>
          </p:cNvPr>
          <p:cNvSpPr/>
          <p:nvPr/>
        </p:nvSpPr>
        <p:spPr>
          <a:xfrm>
            <a:off x="3654430" y="4406321"/>
            <a:ext cx="2258751" cy="523220"/>
          </a:xfrm>
          <a:prstGeom prst="cube">
            <a:avLst>
              <a:gd name="adj" fmla="val 28807"/>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n 7" descr="Flor de color rojo&#10;&#10;Descripción generada automáticamente con confianza media">
            <a:extLst>
              <a:ext uri="{FF2B5EF4-FFF2-40B4-BE49-F238E27FC236}">
                <a16:creationId xmlns:a16="http://schemas.microsoft.com/office/drawing/2014/main" id="{15518C87-0D72-4F4E-A6AE-54A3FE8DCB1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3861959" y="4107272"/>
            <a:ext cx="457200" cy="509208"/>
          </a:xfrm>
          <a:prstGeom prst="rect">
            <a:avLst/>
          </a:prstGeom>
        </p:spPr>
      </p:pic>
      <p:pic>
        <p:nvPicPr>
          <p:cNvPr id="9" name="Imagen 8" descr="Flor de color rojo&#10;&#10;Descripción generada automáticamente con confianza media">
            <a:extLst>
              <a:ext uri="{FF2B5EF4-FFF2-40B4-BE49-F238E27FC236}">
                <a16:creationId xmlns:a16="http://schemas.microsoft.com/office/drawing/2014/main" id="{258764FE-FF83-1343-9934-2948E1319ED4}"/>
              </a:ext>
            </a:extLst>
          </p:cNvPr>
          <p:cNvPicPr>
            <a:picLocks noChangeAspect="1"/>
          </p:cNvPicPr>
          <p:nvPr/>
        </p:nvPicPr>
        <p:blipFill>
          <a:blip r:embed="rId2">
            <a:extLst>
              <a:ext uri="{BEBA8EAE-BF5A-486C-A8C5-ECC9F3942E4B}">
                <a14:imgProps xmlns:a14="http://schemas.microsoft.com/office/drawing/2010/main">
                  <a14:imgLayer r:embed="rId4">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4319159" y="4094916"/>
            <a:ext cx="457200" cy="509208"/>
          </a:xfrm>
          <a:prstGeom prst="rect">
            <a:avLst/>
          </a:prstGeom>
        </p:spPr>
      </p:pic>
      <p:pic>
        <p:nvPicPr>
          <p:cNvPr id="10" name="Imagen 9" descr="Flor de color rojo&#10;&#10;Descripción generada automáticamente con confianza media">
            <a:extLst>
              <a:ext uri="{FF2B5EF4-FFF2-40B4-BE49-F238E27FC236}">
                <a16:creationId xmlns:a16="http://schemas.microsoft.com/office/drawing/2014/main" id="{11C57350-2937-F24C-ADE5-13ACA2895111}"/>
              </a:ext>
            </a:extLst>
          </p:cNvPr>
          <p:cNvPicPr>
            <a:picLocks noChangeAspect="1"/>
          </p:cNvPicPr>
          <p:nvPr/>
        </p:nvPicPr>
        <p:blipFill>
          <a:blip r:embed="rId2">
            <a:extLst>
              <a:ext uri="{BEBA8EAE-BF5A-486C-A8C5-ECC9F3942E4B}">
                <a14:imgProps xmlns:a14="http://schemas.microsoft.com/office/drawing/2010/main">
                  <a14:imgLayer r:embed="rId5">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4813428" y="4107272"/>
            <a:ext cx="457200" cy="509208"/>
          </a:xfrm>
          <a:prstGeom prst="rect">
            <a:avLst/>
          </a:prstGeom>
        </p:spPr>
      </p:pic>
      <p:pic>
        <p:nvPicPr>
          <p:cNvPr id="11" name="Imagen 10" descr="Flor de color rojo&#10;&#10;Descripción generada automáticamente con confianza media">
            <a:extLst>
              <a:ext uri="{FF2B5EF4-FFF2-40B4-BE49-F238E27FC236}">
                <a16:creationId xmlns:a16="http://schemas.microsoft.com/office/drawing/2014/main" id="{D2D14F45-5F91-9D43-92FC-281EE339A84E}"/>
              </a:ext>
            </a:extLst>
          </p:cNvPr>
          <p:cNvPicPr>
            <a:picLocks noChangeAspect="1"/>
          </p:cNvPicPr>
          <p:nvPr/>
        </p:nvPicPr>
        <p:blipFill>
          <a:blip r:embed="rId2">
            <a:extLst>
              <a:ext uri="{BEBA8EAE-BF5A-486C-A8C5-ECC9F3942E4B}">
                <a14:imgProps xmlns:a14="http://schemas.microsoft.com/office/drawing/2010/main">
                  <a14:imgLayer r:embed="rId6">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5320053" y="4094916"/>
            <a:ext cx="457200" cy="509208"/>
          </a:xfrm>
          <a:prstGeom prst="rect">
            <a:avLst/>
          </a:prstGeom>
        </p:spPr>
      </p:pic>
      <p:sp>
        <p:nvSpPr>
          <p:cNvPr id="12" name="Cubo 11">
            <a:extLst>
              <a:ext uri="{FF2B5EF4-FFF2-40B4-BE49-F238E27FC236}">
                <a16:creationId xmlns:a16="http://schemas.microsoft.com/office/drawing/2014/main" id="{E873B8F2-AE32-9E47-9D65-89498DD66AFA}"/>
              </a:ext>
            </a:extLst>
          </p:cNvPr>
          <p:cNvSpPr/>
          <p:nvPr/>
        </p:nvSpPr>
        <p:spPr>
          <a:xfrm>
            <a:off x="3654430" y="5479535"/>
            <a:ext cx="2258751" cy="523220"/>
          </a:xfrm>
          <a:prstGeom prst="cube">
            <a:avLst>
              <a:gd name="adj" fmla="val 28807"/>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Imagen 12" descr="Flor de color rojo&#10;&#10;Descripción generada automáticamente con confianza media">
            <a:extLst>
              <a:ext uri="{FF2B5EF4-FFF2-40B4-BE49-F238E27FC236}">
                <a16:creationId xmlns:a16="http://schemas.microsoft.com/office/drawing/2014/main" id="{DAD0204D-F24F-5443-ABAD-05016802256B}"/>
              </a:ext>
            </a:extLst>
          </p:cNvPr>
          <p:cNvPicPr>
            <a:picLocks noChangeAspect="1"/>
          </p:cNvPicPr>
          <p:nvPr/>
        </p:nvPicPr>
        <p:blipFill>
          <a:blip r:embed="rId2">
            <a:extLst>
              <a:ext uri="{BEBA8EAE-BF5A-486C-A8C5-ECC9F3942E4B}">
                <a14:imgProps xmlns:a14="http://schemas.microsoft.com/office/drawing/2010/main">
                  <a14:imgLayer r:embed="rId7">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3861959" y="5180486"/>
            <a:ext cx="457200" cy="509208"/>
          </a:xfrm>
          <a:prstGeom prst="rect">
            <a:avLst/>
          </a:prstGeom>
        </p:spPr>
      </p:pic>
      <p:pic>
        <p:nvPicPr>
          <p:cNvPr id="14" name="Imagen 13" descr="Flor de color rojo&#10;&#10;Descripción generada automáticamente con confianza media">
            <a:extLst>
              <a:ext uri="{FF2B5EF4-FFF2-40B4-BE49-F238E27FC236}">
                <a16:creationId xmlns:a16="http://schemas.microsoft.com/office/drawing/2014/main" id="{374E7834-BBFF-F744-9566-EAFD089692FA}"/>
              </a:ext>
            </a:extLst>
          </p:cNvPr>
          <p:cNvPicPr>
            <a:picLocks noChangeAspect="1"/>
          </p:cNvPicPr>
          <p:nvPr/>
        </p:nvPicPr>
        <p:blipFill>
          <a:blip r:embed="rId2">
            <a:extLst>
              <a:ext uri="{BEBA8EAE-BF5A-486C-A8C5-ECC9F3942E4B}">
                <a14:imgProps xmlns:a14="http://schemas.microsoft.com/office/drawing/2010/main">
                  <a14:imgLayer r:embed="rId8">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4319159" y="5168130"/>
            <a:ext cx="457200" cy="509208"/>
          </a:xfrm>
          <a:prstGeom prst="rect">
            <a:avLst/>
          </a:prstGeom>
        </p:spPr>
      </p:pic>
      <p:pic>
        <p:nvPicPr>
          <p:cNvPr id="15" name="Imagen 14" descr="Flor de color rojo&#10;&#10;Descripción generada automáticamente con confianza media">
            <a:extLst>
              <a:ext uri="{FF2B5EF4-FFF2-40B4-BE49-F238E27FC236}">
                <a16:creationId xmlns:a16="http://schemas.microsoft.com/office/drawing/2014/main" id="{B4D719B2-1FF6-ED4C-B1F9-C3F2B58ADEE4}"/>
              </a:ext>
            </a:extLst>
          </p:cNvPr>
          <p:cNvPicPr>
            <a:picLocks noChangeAspect="1"/>
          </p:cNvPicPr>
          <p:nvPr/>
        </p:nvPicPr>
        <p:blipFill>
          <a:blip r:embed="rId2">
            <a:extLst>
              <a:ext uri="{BEBA8EAE-BF5A-486C-A8C5-ECC9F3942E4B}">
                <a14:imgProps xmlns:a14="http://schemas.microsoft.com/office/drawing/2010/main">
                  <a14:imgLayer r:embed="rId9">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4813428" y="5180486"/>
            <a:ext cx="457200" cy="509208"/>
          </a:xfrm>
          <a:prstGeom prst="rect">
            <a:avLst/>
          </a:prstGeom>
        </p:spPr>
      </p:pic>
      <p:pic>
        <p:nvPicPr>
          <p:cNvPr id="16" name="Imagen 15" descr="Flor de color rojo&#10;&#10;Descripción generada automáticamente con confianza media">
            <a:extLst>
              <a:ext uri="{FF2B5EF4-FFF2-40B4-BE49-F238E27FC236}">
                <a16:creationId xmlns:a16="http://schemas.microsoft.com/office/drawing/2014/main" id="{0E40D0EA-B219-0043-A0E0-522C8B8FCD3C}"/>
              </a:ext>
            </a:extLst>
          </p:cNvPr>
          <p:cNvPicPr>
            <a:picLocks noChangeAspect="1"/>
          </p:cNvPicPr>
          <p:nvPr/>
        </p:nvPicPr>
        <p:blipFill>
          <a:blip r:embed="rId2">
            <a:extLst>
              <a:ext uri="{BEBA8EAE-BF5A-486C-A8C5-ECC9F3942E4B}">
                <a14:imgProps xmlns:a14="http://schemas.microsoft.com/office/drawing/2010/main">
                  <a14:imgLayer r:embed="rId10">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5320053" y="5168130"/>
            <a:ext cx="457200" cy="509208"/>
          </a:xfrm>
          <a:prstGeom prst="rect">
            <a:avLst/>
          </a:prstGeom>
        </p:spPr>
      </p:pic>
      <p:sp>
        <p:nvSpPr>
          <p:cNvPr id="17" name="Cubo 16">
            <a:extLst>
              <a:ext uri="{FF2B5EF4-FFF2-40B4-BE49-F238E27FC236}">
                <a16:creationId xmlns:a16="http://schemas.microsoft.com/office/drawing/2014/main" id="{AB568193-3218-4B4B-8146-1C5C88919CCB}"/>
              </a:ext>
            </a:extLst>
          </p:cNvPr>
          <p:cNvSpPr/>
          <p:nvPr/>
        </p:nvSpPr>
        <p:spPr>
          <a:xfrm>
            <a:off x="6352714" y="4418677"/>
            <a:ext cx="2258751" cy="523220"/>
          </a:xfrm>
          <a:prstGeom prst="cube">
            <a:avLst>
              <a:gd name="adj" fmla="val 28807"/>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pic>
        <p:nvPicPr>
          <p:cNvPr id="18" name="Imagen 17" descr="Flor de color rojo&#10;&#10;Descripción generada automáticamente con confianza media">
            <a:extLst>
              <a:ext uri="{FF2B5EF4-FFF2-40B4-BE49-F238E27FC236}">
                <a16:creationId xmlns:a16="http://schemas.microsoft.com/office/drawing/2014/main" id="{14ABAFE8-73BE-D548-9B3B-CA32E5D22395}"/>
              </a:ext>
            </a:extLst>
          </p:cNvPr>
          <p:cNvPicPr>
            <a:picLocks noChangeAspect="1"/>
          </p:cNvPicPr>
          <p:nvPr/>
        </p:nvPicPr>
        <p:blipFill>
          <a:blip r:embed="rId2">
            <a:extLst>
              <a:ext uri="{BEBA8EAE-BF5A-486C-A8C5-ECC9F3942E4B}">
                <a14:imgProps xmlns:a14="http://schemas.microsoft.com/office/drawing/2010/main">
                  <a14:imgLayer r:embed="rId11">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6560243" y="4119628"/>
            <a:ext cx="457200" cy="509208"/>
          </a:xfrm>
          <a:prstGeom prst="rect">
            <a:avLst/>
          </a:prstGeom>
        </p:spPr>
      </p:pic>
      <p:pic>
        <p:nvPicPr>
          <p:cNvPr id="19" name="Imagen 18" descr="Flor de color rojo&#10;&#10;Descripción generada automáticamente con confianza media">
            <a:extLst>
              <a:ext uri="{FF2B5EF4-FFF2-40B4-BE49-F238E27FC236}">
                <a16:creationId xmlns:a16="http://schemas.microsoft.com/office/drawing/2014/main" id="{D25525A2-F157-6449-89F0-982750069321}"/>
              </a:ext>
            </a:extLst>
          </p:cNvPr>
          <p:cNvPicPr>
            <a:picLocks noChangeAspect="1"/>
          </p:cNvPicPr>
          <p:nvPr/>
        </p:nvPicPr>
        <p:blipFill>
          <a:blip r:embed="rId2">
            <a:extLst>
              <a:ext uri="{BEBA8EAE-BF5A-486C-A8C5-ECC9F3942E4B}">
                <a14:imgProps xmlns:a14="http://schemas.microsoft.com/office/drawing/2010/main">
                  <a14:imgLayer r:embed="rId12">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7017443" y="4107272"/>
            <a:ext cx="457200" cy="509208"/>
          </a:xfrm>
          <a:prstGeom prst="rect">
            <a:avLst/>
          </a:prstGeom>
        </p:spPr>
      </p:pic>
      <p:pic>
        <p:nvPicPr>
          <p:cNvPr id="20" name="Imagen 19" descr="Flor de color rojo&#10;&#10;Descripción generada automáticamente con confianza media">
            <a:extLst>
              <a:ext uri="{FF2B5EF4-FFF2-40B4-BE49-F238E27FC236}">
                <a16:creationId xmlns:a16="http://schemas.microsoft.com/office/drawing/2014/main" id="{E039308B-9F48-7D46-8870-9A9FDF0E99CA}"/>
              </a:ext>
            </a:extLst>
          </p:cNvPr>
          <p:cNvPicPr>
            <a:picLocks noChangeAspect="1"/>
          </p:cNvPicPr>
          <p:nvPr/>
        </p:nvPicPr>
        <p:blipFill>
          <a:blip r:embed="rId2">
            <a:extLst>
              <a:ext uri="{BEBA8EAE-BF5A-486C-A8C5-ECC9F3942E4B}">
                <a14:imgProps xmlns:a14="http://schemas.microsoft.com/office/drawing/2010/main">
                  <a14:imgLayer r:embed="rId13">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7511712" y="4119628"/>
            <a:ext cx="457200" cy="509208"/>
          </a:xfrm>
          <a:prstGeom prst="rect">
            <a:avLst/>
          </a:prstGeom>
        </p:spPr>
      </p:pic>
      <p:pic>
        <p:nvPicPr>
          <p:cNvPr id="21" name="Imagen 20" descr="Flor de color rojo&#10;&#10;Descripción generada automáticamente con confianza media">
            <a:extLst>
              <a:ext uri="{FF2B5EF4-FFF2-40B4-BE49-F238E27FC236}">
                <a16:creationId xmlns:a16="http://schemas.microsoft.com/office/drawing/2014/main" id="{AB00F529-0D49-9746-95AD-B168E22B3D49}"/>
              </a:ext>
            </a:extLst>
          </p:cNvPr>
          <p:cNvPicPr>
            <a:picLocks noChangeAspect="1"/>
          </p:cNvPicPr>
          <p:nvPr/>
        </p:nvPicPr>
        <p:blipFill>
          <a:blip r:embed="rId2">
            <a:extLst>
              <a:ext uri="{BEBA8EAE-BF5A-486C-A8C5-ECC9F3942E4B}">
                <a14:imgProps xmlns:a14="http://schemas.microsoft.com/office/drawing/2010/main">
                  <a14:imgLayer r:embed="rId10">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8018337" y="4107272"/>
            <a:ext cx="457200" cy="509208"/>
          </a:xfrm>
          <a:prstGeom prst="rect">
            <a:avLst/>
          </a:prstGeom>
        </p:spPr>
      </p:pic>
      <p:sp>
        <p:nvSpPr>
          <p:cNvPr id="22" name="Cubo 21">
            <a:extLst>
              <a:ext uri="{FF2B5EF4-FFF2-40B4-BE49-F238E27FC236}">
                <a16:creationId xmlns:a16="http://schemas.microsoft.com/office/drawing/2014/main" id="{2E4C59E1-6231-BC47-96E5-7359DCFB93B0}"/>
              </a:ext>
            </a:extLst>
          </p:cNvPr>
          <p:cNvSpPr/>
          <p:nvPr/>
        </p:nvSpPr>
        <p:spPr>
          <a:xfrm>
            <a:off x="6352714" y="5491891"/>
            <a:ext cx="2258751" cy="523220"/>
          </a:xfrm>
          <a:prstGeom prst="cube">
            <a:avLst>
              <a:gd name="adj" fmla="val 28807"/>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pic>
        <p:nvPicPr>
          <p:cNvPr id="23" name="Imagen 22" descr="Flor de color rojo&#10;&#10;Descripción generada automáticamente con confianza media">
            <a:extLst>
              <a:ext uri="{FF2B5EF4-FFF2-40B4-BE49-F238E27FC236}">
                <a16:creationId xmlns:a16="http://schemas.microsoft.com/office/drawing/2014/main" id="{03E3055B-43CF-704D-AEB9-CA57AF8F1186}"/>
              </a:ext>
            </a:extLst>
          </p:cNvPr>
          <p:cNvPicPr>
            <a:picLocks noChangeAspect="1"/>
          </p:cNvPicPr>
          <p:nvPr/>
        </p:nvPicPr>
        <p:blipFill>
          <a:blip r:embed="rId2">
            <a:extLst>
              <a:ext uri="{BEBA8EAE-BF5A-486C-A8C5-ECC9F3942E4B}">
                <a14:imgProps xmlns:a14="http://schemas.microsoft.com/office/drawing/2010/main">
                  <a14:imgLayer r:embed="rId14">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6560243" y="5192842"/>
            <a:ext cx="457200" cy="509208"/>
          </a:xfrm>
          <a:prstGeom prst="rect">
            <a:avLst/>
          </a:prstGeom>
        </p:spPr>
      </p:pic>
      <p:pic>
        <p:nvPicPr>
          <p:cNvPr id="24" name="Imagen 23" descr="Flor de color rojo&#10;&#10;Descripción generada automáticamente con confianza media">
            <a:extLst>
              <a:ext uri="{FF2B5EF4-FFF2-40B4-BE49-F238E27FC236}">
                <a16:creationId xmlns:a16="http://schemas.microsoft.com/office/drawing/2014/main" id="{46F7FE21-09ED-0E4B-BD36-FC01BF8EA724}"/>
              </a:ext>
            </a:extLst>
          </p:cNvPr>
          <p:cNvPicPr>
            <a:picLocks noChangeAspect="1"/>
          </p:cNvPicPr>
          <p:nvPr/>
        </p:nvPicPr>
        <p:blipFill>
          <a:blip r:embed="rId2">
            <a:extLst>
              <a:ext uri="{BEBA8EAE-BF5A-486C-A8C5-ECC9F3942E4B}">
                <a14:imgProps xmlns:a14="http://schemas.microsoft.com/office/drawing/2010/main">
                  <a14:imgLayer r:embed="rId6">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7017443" y="5180486"/>
            <a:ext cx="457200" cy="509208"/>
          </a:xfrm>
          <a:prstGeom prst="rect">
            <a:avLst/>
          </a:prstGeom>
        </p:spPr>
      </p:pic>
      <p:pic>
        <p:nvPicPr>
          <p:cNvPr id="25" name="Imagen 24" descr="Flor de color rojo&#10;&#10;Descripción generada automáticamente con confianza media">
            <a:extLst>
              <a:ext uri="{FF2B5EF4-FFF2-40B4-BE49-F238E27FC236}">
                <a16:creationId xmlns:a16="http://schemas.microsoft.com/office/drawing/2014/main" id="{D6792228-52F4-7B44-AEE1-B4573736895E}"/>
              </a:ext>
            </a:extLst>
          </p:cNvPr>
          <p:cNvPicPr>
            <a:picLocks noChangeAspect="1"/>
          </p:cNvPicPr>
          <p:nvPr/>
        </p:nvPicPr>
        <p:blipFill>
          <a:blip r:embed="rId2">
            <a:extLst>
              <a:ext uri="{BEBA8EAE-BF5A-486C-A8C5-ECC9F3942E4B}">
                <a14:imgProps xmlns:a14="http://schemas.microsoft.com/office/drawing/2010/main">
                  <a14:imgLayer r:embed="rId15">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7511712" y="5192842"/>
            <a:ext cx="457200" cy="509208"/>
          </a:xfrm>
          <a:prstGeom prst="rect">
            <a:avLst/>
          </a:prstGeom>
        </p:spPr>
      </p:pic>
      <p:pic>
        <p:nvPicPr>
          <p:cNvPr id="26" name="Imagen 25" descr="Flor de color rojo&#10;&#10;Descripción generada automáticamente con confianza media">
            <a:extLst>
              <a:ext uri="{FF2B5EF4-FFF2-40B4-BE49-F238E27FC236}">
                <a16:creationId xmlns:a16="http://schemas.microsoft.com/office/drawing/2014/main" id="{37C8EB7C-FFEF-F64A-BD88-B82274A621C1}"/>
              </a:ext>
            </a:extLst>
          </p:cNvPr>
          <p:cNvPicPr>
            <a:picLocks noChangeAspect="1"/>
          </p:cNvPicPr>
          <p:nvPr/>
        </p:nvPicPr>
        <p:blipFill>
          <a:blip r:embed="rId2">
            <a:extLst>
              <a:ext uri="{BEBA8EAE-BF5A-486C-A8C5-ECC9F3942E4B}">
                <a14:imgProps xmlns:a14="http://schemas.microsoft.com/office/drawing/2010/main">
                  <a14:imgLayer r:embed="rId9">
                    <a14:imgEffect>
                      <a14:backgroundRemoval t="4726" b="94512" l="4075" r="91851">
                        <a14:foregroundMark x1="4584" y1="53506" x2="4584" y2="53506"/>
                        <a14:foregroundMark x1="92020" y1="68293" x2="92020" y2="68293"/>
                        <a14:foregroundMark x1="76401" y1="8841" x2="76401" y2="8841"/>
                        <a14:foregroundMark x1="74873" y1="5030" x2="74873" y2="5030"/>
                        <a14:foregroundMark x1="61630" y1="92530" x2="61630" y2="92530"/>
                        <a14:foregroundMark x1="41087" y1="94512" x2="41087" y2="94512"/>
                      </a14:backgroundRemoval>
                    </a14:imgEffect>
                  </a14:imgLayer>
                </a14:imgProps>
              </a:ext>
            </a:extLst>
          </a:blip>
          <a:stretch>
            <a:fillRect/>
          </a:stretch>
        </p:blipFill>
        <p:spPr>
          <a:xfrm>
            <a:off x="8018337" y="5180486"/>
            <a:ext cx="457200" cy="509208"/>
          </a:xfrm>
          <a:prstGeom prst="rect">
            <a:avLst/>
          </a:prstGeom>
        </p:spPr>
      </p:pic>
      <p:sp>
        <p:nvSpPr>
          <p:cNvPr id="28" name="Rectángulo 27">
            <a:extLst>
              <a:ext uri="{FF2B5EF4-FFF2-40B4-BE49-F238E27FC236}">
                <a16:creationId xmlns:a16="http://schemas.microsoft.com/office/drawing/2014/main" id="{A075FA52-ED92-C247-8A47-454BEBD4D488}"/>
              </a:ext>
            </a:extLst>
          </p:cNvPr>
          <p:cNvSpPr/>
          <p:nvPr/>
        </p:nvSpPr>
        <p:spPr>
          <a:xfrm>
            <a:off x="4319159" y="4633113"/>
            <a:ext cx="866243" cy="258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Control</a:t>
            </a:r>
          </a:p>
        </p:txBody>
      </p:sp>
      <p:sp>
        <p:nvSpPr>
          <p:cNvPr id="29" name="Rectángulo 28">
            <a:extLst>
              <a:ext uri="{FF2B5EF4-FFF2-40B4-BE49-F238E27FC236}">
                <a16:creationId xmlns:a16="http://schemas.microsoft.com/office/drawing/2014/main" id="{CCBD7690-C864-B945-90C3-5108F1B9C59E}"/>
              </a:ext>
            </a:extLst>
          </p:cNvPr>
          <p:cNvSpPr/>
          <p:nvPr/>
        </p:nvSpPr>
        <p:spPr>
          <a:xfrm>
            <a:off x="4319158" y="5701875"/>
            <a:ext cx="866243" cy="258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Control</a:t>
            </a:r>
          </a:p>
        </p:txBody>
      </p:sp>
      <p:sp>
        <p:nvSpPr>
          <p:cNvPr id="30" name="Rectángulo 29">
            <a:extLst>
              <a:ext uri="{FF2B5EF4-FFF2-40B4-BE49-F238E27FC236}">
                <a16:creationId xmlns:a16="http://schemas.microsoft.com/office/drawing/2014/main" id="{24AB0F32-58CF-6C47-B5AF-A64158AF8CFB}"/>
              </a:ext>
            </a:extLst>
          </p:cNvPr>
          <p:cNvSpPr/>
          <p:nvPr/>
        </p:nvSpPr>
        <p:spPr>
          <a:xfrm>
            <a:off x="7149641" y="4679817"/>
            <a:ext cx="601843" cy="23802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NaCl</a:t>
            </a:r>
          </a:p>
        </p:txBody>
      </p:sp>
      <p:sp>
        <p:nvSpPr>
          <p:cNvPr id="31" name="Rectángulo 30">
            <a:extLst>
              <a:ext uri="{FF2B5EF4-FFF2-40B4-BE49-F238E27FC236}">
                <a16:creationId xmlns:a16="http://schemas.microsoft.com/office/drawing/2014/main" id="{1B858B11-572B-4643-99A6-A2693136B85D}"/>
              </a:ext>
            </a:extLst>
          </p:cNvPr>
          <p:cNvSpPr/>
          <p:nvPr/>
        </p:nvSpPr>
        <p:spPr>
          <a:xfrm>
            <a:off x="7149641" y="5722251"/>
            <a:ext cx="601843" cy="23802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NaCl</a:t>
            </a:r>
          </a:p>
        </p:txBody>
      </p:sp>
      <p:pic>
        <p:nvPicPr>
          <p:cNvPr id="10242" name="Picture 2" descr="Seeds of tomato stock vector. Illustration of natural - 119129081">
            <a:extLst>
              <a:ext uri="{FF2B5EF4-FFF2-40B4-BE49-F238E27FC236}">
                <a16:creationId xmlns:a16="http://schemas.microsoft.com/office/drawing/2014/main" id="{188396E2-E372-874D-AE17-4C7081A8B511}"/>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2389" b="92357" l="4875" r="96250">
                        <a14:foregroundMark x1="35625" y1="6369" x2="29625" y2="6529"/>
                        <a14:foregroundMark x1="44875" y1="23248" x2="42875" y2="29936"/>
                        <a14:foregroundMark x1="42875" y1="29936" x2="42625" y2="30096"/>
                        <a14:foregroundMark x1="37125" y1="2389" x2="37125" y2="2389"/>
                        <a14:foregroundMark x1="12125" y1="25955" x2="22625" y2="26911"/>
                        <a14:foregroundMark x1="29375" y1="35350" x2="34500" y2="44904"/>
                        <a14:foregroundMark x1="78125" y1="9236" x2="70125" y2="19745"/>
                        <a14:foregroundMark x1="92500" y1="41401" x2="81000" y2="42675"/>
                        <a14:foregroundMark x1="96250" y1="41083" x2="96250" y2="41083"/>
                        <a14:foregroundMark x1="67500" y1="35828" x2="55250" y2="29618"/>
                        <a14:foregroundMark x1="55250" y1="29618" x2="54375" y2="28662"/>
                        <a14:foregroundMark x1="62500" y1="50478" x2="49500" y2="60032"/>
                        <a14:foregroundMark x1="42250" y1="63376" x2="42250" y2="70701"/>
                        <a14:foregroundMark x1="42250" y1="70701" x2="45750" y2="76274"/>
                        <a14:foregroundMark x1="45750" y1="76274" x2="46500" y2="76752"/>
                        <a14:foregroundMark x1="23750" y1="60191" x2="23750" y2="67516"/>
                        <a14:foregroundMark x1="23750" y1="67516" x2="19500" y2="71815"/>
                        <a14:foregroundMark x1="11375" y1="54777" x2="4875" y2="65764"/>
                        <a14:foregroundMark x1="41375" y1="92038" x2="29000" y2="92357"/>
                        <a14:foregroundMark x1="29000" y1="92357" x2="28750" y2="92197"/>
                        <a14:foregroundMark x1="69500" y1="68790" x2="71125" y2="75955"/>
                        <a14:foregroundMark x1="71125" y1="75955" x2="74000" y2="81051"/>
                        <a14:foregroundMark x1="81000" y1="57803" x2="90625" y2="59236"/>
                      </a14:backgroundRemoval>
                    </a14:imgEffect>
                  </a14:imgLayer>
                </a14:imgProps>
              </a:ext>
              <a:ext uri="{28A0092B-C50C-407E-A947-70E740481C1C}">
                <a14:useLocalDpi xmlns:a14="http://schemas.microsoft.com/office/drawing/2010/main" val="0"/>
              </a:ext>
            </a:extLst>
          </a:blip>
          <a:srcRect/>
          <a:stretch>
            <a:fillRect/>
          </a:stretch>
        </p:blipFill>
        <p:spPr bwMode="auto">
          <a:xfrm>
            <a:off x="390861" y="2158705"/>
            <a:ext cx="1342694" cy="10540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Free Bubbling Erlenmeyer vector illustration | AI, SVG, EPS">
            <a:extLst>
              <a:ext uri="{FF2B5EF4-FFF2-40B4-BE49-F238E27FC236}">
                <a16:creationId xmlns:a16="http://schemas.microsoft.com/office/drawing/2014/main" id="{E35A7A0B-BB7D-A744-9AFF-00CA82B9CF6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53502" y="1803154"/>
            <a:ext cx="1312668" cy="1423173"/>
          </a:xfrm>
          <a:prstGeom prst="rect">
            <a:avLst/>
          </a:prstGeom>
          <a:noFill/>
          <a:extLst>
            <a:ext uri="{909E8E84-426E-40DD-AFC4-6F175D3DCCD1}">
              <a14:hiddenFill xmlns:a14="http://schemas.microsoft.com/office/drawing/2010/main">
                <a:solidFill>
                  <a:srgbClr val="FFFFFF"/>
                </a:solidFill>
              </a14:hiddenFill>
            </a:ext>
          </a:extLst>
        </p:spPr>
      </p:pic>
      <p:sp>
        <p:nvSpPr>
          <p:cNvPr id="37" name="Flecha derecha 36">
            <a:extLst>
              <a:ext uri="{FF2B5EF4-FFF2-40B4-BE49-F238E27FC236}">
                <a16:creationId xmlns:a16="http://schemas.microsoft.com/office/drawing/2014/main" id="{B47FAB98-A2D6-5646-9F72-5DD9E5E986F0}"/>
              </a:ext>
            </a:extLst>
          </p:cNvPr>
          <p:cNvSpPr/>
          <p:nvPr/>
        </p:nvSpPr>
        <p:spPr>
          <a:xfrm>
            <a:off x="1984295" y="2410179"/>
            <a:ext cx="719263" cy="44124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2" descr="Seeds of tomato stock vector. Illustration of natural - 119129081">
            <a:extLst>
              <a:ext uri="{FF2B5EF4-FFF2-40B4-BE49-F238E27FC236}">
                <a16:creationId xmlns:a16="http://schemas.microsoft.com/office/drawing/2014/main" id="{D8565113-F440-A042-A2A7-2DFD00E739BF}"/>
              </a:ext>
            </a:extLst>
          </p:cNvPr>
          <p:cNvPicPr>
            <a:picLocks noChangeAspect="1" noChangeArrowheads="1"/>
          </p:cNvPicPr>
          <p:nvPr/>
        </p:nvPicPr>
        <p:blipFill>
          <a:blip r:embed="rId16">
            <a:extLst>
              <a:ext uri="{BEBA8EAE-BF5A-486C-A8C5-ECC9F3942E4B}">
                <a14:imgProps xmlns:a14="http://schemas.microsoft.com/office/drawing/2010/main">
                  <a14:imgLayer r:embed="rId19">
                    <a14:imgEffect>
                      <a14:backgroundRemoval t="2389" b="92357" l="4875" r="96250">
                        <a14:foregroundMark x1="35625" y1="6369" x2="29625" y2="6529"/>
                        <a14:foregroundMark x1="44875" y1="23248" x2="42875" y2="29936"/>
                        <a14:foregroundMark x1="42875" y1="29936" x2="42625" y2="30096"/>
                        <a14:foregroundMark x1="37125" y1="2389" x2="37125" y2="2389"/>
                        <a14:foregroundMark x1="12125" y1="25955" x2="22625" y2="26911"/>
                        <a14:foregroundMark x1="29375" y1="35350" x2="34500" y2="44904"/>
                        <a14:foregroundMark x1="78125" y1="9236" x2="70125" y2="19745"/>
                        <a14:foregroundMark x1="92500" y1="41401" x2="81000" y2="42675"/>
                        <a14:foregroundMark x1="96250" y1="41083" x2="96250" y2="41083"/>
                        <a14:foregroundMark x1="67500" y1="35828" x2="55250" y2="29618"/>
                        <a14:foregroundMark x1="55250" y1="29618" x2="54375" y2="28662"/>
                        <a14:foregroundMark x1="62500" y1="50478" x2="49500" y2="60032"/>
                        <a14:foregroundMark x1="42250" y1="63376" x2="42250" y2="70701"/>
                        <a14:foregroundMark x1="42250" y1="70701" x2="45750" y2="76274"/>
                        <a14:foregroundMark x1="45750" y1="76274" x2="46500" y2="76752"/>
                        <a14:foregroundMark x1="23750" y1="60191" x2="23750" y2="67516"/>
                        <a14:foregroundMark x1="23750" y1="67516" x2="19500" y2="71815"/>
                        <a14:foregroundMark x1="11375" y1="54777" x2="4875" y2="65764"/>
                        <a14:foregroundMark x1="41375" y1="92038" x2="29000" y2="92357"/>
                        <a14:foregroundMark x1="29000" y1="92357" x2="28750" y2="92197"/>
                        <a14:foregroundMark x1="69500" y1="68790" x2="71125" y2="75955"/>
                        <a14:foregroundMark x1="71125" y1="75955" x2="74000" y2="81051"/>
                        <a14:foregroundMark x1="81000" y1="57803" x2="90625" y2="59236"/>
                      </a14:backgroundRemoval>
                    </a14:imgEffect>
                  </a14:imgLayer>
                </a14:imgProps>
              </a:ext>
              <a:ext uri="{28A0092B-C50C-407E-A947-70E740481C1C}">
                <a14:useLocalDpi xmlns:a14="http://schemas.microsoft.com/office/drawing/2010/main" val="0"/>
              </a:ext>
            </a:extLst>
          </a:blip>
          <a:srcRect/>
          <a:stretch>
            <a:fillRect/>
          </a:stretch>
        </p:blipFill>
        <p:spPr bwMode="auto">
          <a:xfrm>
            <a:off x="3007170" y="2802789"/>
            <a:ext cx="508040" cy="398824"/>
          </a:xfrm>
          <a:prstGeom prst="rect">
            <a:avLst/>
          </a:prstGeom>
          <a:noFill/>
          <a:extLst>
            <a:ext uri="{909E8E84-426E-40DD-AFC4-6F175D3DCCD1}">
              <a14:hiddenFill xmlns:a14="http://schemas.microsoft.com/office/drawing/2010/main">
                <a:solidFill>
                  <a:srgbClr val="FFFFFF"/>
                </a:solidFill>
              </a14:hiddenFill>
            </a:ext>
          </a:extLst>
        </p:spPr>
      </p:pic>
      <p:sp>
        <p:nvSpPr>
          <p:cNvPr id="42" name="Flecha derecha 41">
            <a:extLst>
              <a:ext uri="{FF2B5EF4-FFF2-40B4-BE49-F238E27FC236}">
                <a16:creationId xmlns:a16="http://schemas.microsoft.com/office/drawing/2014/main" id="{7055F798-F899-1E48-AD26-239275272E82}"/>
              </a:ext>
            </a:extLst>
          </p:cNvPr>
          <p:cNvSpPr/>
          <p:nvPr/>
        </p:nvSpPr>
        <p:spPr>
          <a:xfrm>
            <a:off x="3963315" y="2386115"/>
            <a:ext cx="719263" cy="44124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52" name="Picture 12" descr="United Scientific 81701 Polypropylene Multi-Purpose Laboratory Tray, 18&amp;quot; L  x 14&amp;quot; W x 3&amp;quot; H (Pack of 10): Science Lab Trays: Amazon.com: Industrial &amp;amp;  Scientific">
            <a:extLst>
              <a:ext uri="{FF2B5EF4-FFF2-40B4-BE49-F238E27FC236}">
                <a16:creationId xmlns:a16="http://schemas.microsoft.com/office/drawing/2014/main" id="{BA747C3E-1A98-4D48-981E-29F082A10F69}"/>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0632" t="16413" r="9366" b="16296"/>
          <a:stretch/>
        </p:blipFill>
        <p:spPr bwMode="auto">
          <a:xfrm>
            <a:off x="4977832" y="2051222"/>
            <a:ext cx="2464244" cy="1282555"/>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Agregado mineral a granel VERMICULITE SUPERFINE Colección VERMICULITE By  Perlite Italiana">
            <a:extLst>
              <a:ext uri="{FF2B5EF4-FFF2-40B4-BE49-F238E27FC236}">
                <a16:creationId xmlns:a16="http://schemas.microsoft.com/office/drawing/2014/main" id="{2DAA3B87-5162-5C4F-B039-CF0AB0770F0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21207707">
            <a:off x="5142976" y="2308822"/>
            <a:ext cx="879838" cy="6588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Agregado mineral a granel VERMICULITE SUPERFINE Colección VERMICULITE By  Perlite Italiana">
            <a:extLst>
              <a:ext uri="{FF2B5EF4-FFF2-40B4-BE49-F238E27FC236}">
                <a16:creationId xmlns:a16="http://schemas.microsoft.com/office/drawing/2014/main" id="{5E08D2F2-4903-9344-80AE-A25F0D3948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21207707">
            <a:off x="6013160" y="2212750"/>
            <a:ext cx="879838" cy="6588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gregado mineral a granel VERMICULITE SUPERFINE Colección VERMICULITE By  Perlite Italiana">
            <a:extLst>
              <a:ext uri="{FF2B5EF4-FFF2-40B4-BE49-F238E27FC236}">
                <a16:creationId xmlns:a16="http://schemas.microsoft.com/office/drawing/2014/main" id="{3F91C675-882D-1A41-A787-F1D06E55335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21207707">
            <a:off x="6387361" y="2169364"/>
            <a:ext cx="879838" cy="658809"/>
          </a:xfrm>
          <a:prstGeom prst="triangle">
            <a:avLst>
              <a:gd name="adj" fmla="val 55011"/>
            </a:avLst>
          </a:prstGeom>
          <a:noFill/>
          <a:extLst>
            <a:ext uri="{909E8E84-426E-40DD-AFC4-6F175D3DCCD1}">
              <a14:hiddenFill xmlns:a14="http://schemas.microsoft.com/office/drawing/2010/main">
                <a:solidFill>
                  <a:srgbClr val="FFFFFF"/>
                </a:solidFill>
              </a14:hiddenFill>
            </a:ext>
          </a:extLst>
        </p:spPr>
      </p:pic>
      <p:pic>
        <p:nvPicPr>
          <p:cNvPr id="10256" name="Picture 16" descr="3,205 Cotyledon Stock Photos, Pictures &amp;amp; Royalty-Free Images - iStock">
            <a:extLst>
              <a:ext uri="{FF2B5EF4-FFF2-40B4-BE49-F238E27FC236}">
                <a16:creationId xmlns:a16="http://schemas.microsoft.com/office/drawing/2014/main" id="{D89B1B1B-5B55-7944-AEB9-6E69884F0F36}"/>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3">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5024292" y="2094807"/>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3,205 Cotyledon Stock Photos, Pictures &amp;amp; Royalty-Free Images - iStock">
            <a:extLst>
              <a:ext uri="{FF2B5EF4-FFF2-40B4-BE49-F238E27FC236}">
                <a16:creationId xmlns:a16="http://schemas.microsoft.com/office/drawing/2014/main" id="{8A6B8972-262F-8549-8129-8C492F4F94FC}"/>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3">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5431288" y="2077196"/>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3,205 Cotyledon Stock Photos, Pictures &amp;amp; Royalty-Free Images - iStock">
            <a:extLst>
              <a:ext uri="{FF2B5EF4-FFF2-40B4-BE49-F238E27FC236}">
                <a16:creationId xmlns:a16="http://schemas.microsoft.com/office/drawing/2014/main" id="{784F5ABD-DC39-8141-A32F-727C1B3895CE}"/>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4">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5858489" y="2057946"/>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6" descr="3,205 Cotyledon Stock Photos, Pictures &amp;amp; Royalty-Free Images - iStock">
            <a:extLst>
              <a:ext uri="{FF2B5EF4-FFF2-40B4-BE49-F238E27FC236}">
                <a16:creationId xmlns:a16="http://schemas.microsoft.com/office/drawing/2014/main" id="{D0684360-49DA-1A4B-818F-6B2087FD5FA4}"/>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5">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6258144" y="2025342"/>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3,205 Cotyledon Stock Photos, Pictures &amp;amp; Royalty-Free Images - iStock">
            <a:extLst>
              <a:ext uri="{FF2B5EF4-FFF2-40B4-BE49-F238E27FC236}">
                <a16:creationId xmlns:a16="http://schemas.microsoft.com/office/drawing/2014/main" id="{CD39B468-06BF-F848-BF6E-215C0334886A}"/>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6">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6602711" y="1973179"/>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6" descr="3,205 Cotyledon Stock Photos, Pictures &amp;amp; Royalty-Free Images - iStock">
            <a:extLst>
              <a:ext uri="{FF2B5EF4-FFF2-40B4-BE49-F238E27FC236}">
                <a16:creationId xmlns:a16="http://schemas.microsoft.com/office/drawing/2014/main" id="{EB39B032-8966-0144-8E7C-44A68E814A1A}"/>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7">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5029164" y="2335071"/>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6" descr="3,205 Cotyledon Stock Photos, Pictures &amp;amp; Royalty-Free Images - iStock">
            <a:extLst>
              <a:ext uri="{FF2B5EF4-FFF2-40B4-BE49-F238E27FC236}">
                <a16:creationId xmlns:a16="http://schemas.microsoft.com/office/drawing/2014/main" id="{5670CFE3-D17C-A54D-B6B7-9D391BB52D23}"/>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6">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5436160" y="2317460"/>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6" descr="3,205 Cotyledon Stock Photos, Pictures &amp;amp; Royalty-Free Images - iStock">
            <a:extLst>
              <a:ext uri="{FF2B5EF4-FFF2-40B4-BE49-F238E27FC236}">
                <a16:creationId xmlns:a16="http://schemas.microsoft.com/office/drawing/2014/main" id="{6670D72D-B8AF-7044-AFAF-E0541DF9A17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6">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5863361" y="2298210"/>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6" descr="3,205 Cotyledon Stock Photos, Pictures &amp;amp; Royalty-Free Images - iStock">
            <a:extLst>
              <a:ext uri="{FF2B5EF4-FFF2-40B4-BE49-F238E27FC236}">
                <a16:creationId xmlns:a16="http://schemas.microsoft.com/office/drawing/2014/main" id="{C64E7932-064F-064F-BBD8-9974EF67CA05}"/>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6">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6263016" y="2265606"/>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6" descr="3,205 Cotyledon Stock Photos, Pictures &amp;amp; Royalty-Free Images - iStock">
            <a:extLst>
              <a:ext uri="{FF2B5EF4-FFF2-40B4-BE49-F238E27FC236}">
                <a16:creationId xmlns:a16="http://schemas.microsoft.com/office/drawing/2014/main" id="{7CCDC6FA-6190-2F42-A696-38D3FC4CB91A}"/>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6">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5103517" y="2623521"/>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6" descr="3,205 Cotyledon Stock Photos, Pictures &amp;amp; Royalty-Free Images - iStock">
            <a:extLst>
              <a:ext uri="{FF2B5EF4-FFF2-40B4-BE49-F238E27FC236}">
                <a16:creationId xmlns:a16="http://schemas.microsoft.com/office/drawing/2014/main" id="{E21B416D-2F74-1945-8944-9F3D2EB8813C}"/>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6">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5510513" y="2605910"/>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6" descr="3,205 Cotyledon Stock Photos, Pictures &amp;amp; Royalty-Free Images - iStock">
            <a:extLst>
              <a:ext uri="{FF2B5EF4-FFF2-40B4-BE49-F238E27FC236}">
                <a16:creationId xmlns:a16="http://schemas.microsoft.com/office/drawing/2014/main" id="{FC04D690-285B-894F-8B78-F6D9C5ED6D15}"/>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6">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5937714" y="2586660"/>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6" descr="3,205 Cotyledon Stock Photos, Pictures &amp;amp; Royalty-Free Images - iStock">
            <a:extLst>
              <a:ext uri="{FF2B5EF4-FFF2-40B4-BE49-F238E27FC236}">
                <a16:creationId xmlns:a16="http://schemas.microsoft.com/office/drawing/2014/main" id="{5729297D-8B52-814C-B43F-0BACBA74F384}"/>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6">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6337369" y="2554056"/>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6" descr="3,205 Cotyledon Stock Photos, Pictures &amp;amp; Royalty-Free Images - iStock">
            <a:extLst>
              <a:ext uri="{FF2B5EF4-FFF2-40B4-BE49-F238E27FC236}">
                <a16:creationId xmlns:a16="http://schemas.microsoft.com/office/drawing/2014/main" id="{0447F5E9-0BA1-0E45-8544-F71B259662A6}"/>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6">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6655999" y="2247027"/>
            <a:ext cx="439790" cy="32816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3,205 Cotyledon Stock Photos, Pictures &amp;amp; Royalty-Free Images - iStock">
            <a:extLst>
              <a:ext uri="{FF2B5EF4-FFF2-40B4-BE49-F238E27FC236}">
                <a16:creationId xmlns:a16="http://schemas.microsoft.com/office/drawing/2014/main" id="{D11FB0CA-9859-2347-9707-BF6F12CDF360}"/>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6">
                    <a14:imgEffect>
                      <a14:backgroundRemoval t="21247" b="46651" l="33824" r="60131">
                        <a14:foregroundMark x1="33824" y1="25173" x2="34967" y2="28637"/>
                        <a14:foregroundMark x1="38235" y1="21016" x2="38235" y2="21016"/>
                        <a14:foregroundMark x1="59804" y1="29099" x2="59804" y2="29099"/>
                      </a14:backgroundRemoval>
                    </a14:imgEffect>
                  </a14:imgLayer>
                </a14:imgProps>
              </a:ext>
              <a:ext uri="{28A0092B-C50C-407E-A947-70E740481C1C}">
                <a14:useLocalDpi xmlns:a14="http://schemas.microsoft.com/office/drawing/2010/main" val="0"/>
              </a:ext>
            </a:extLst>
          </a:blip>
          <a:srcRect l="33014" t="18077" r="36718" b="50000"/>
          <a:stretch/>
        </p:blipFill>
        <p:spPr bwMode="auto">
          <a:xfrm>
            <a:off x="6759764" y="2499155"/>
            <a:ext cx="439790" cy="328169"/>
          </a:xfrm>
          <a:prstGeom prst="rect">
            <a:avLst/>
          </a:prstGeom>
          <a:noFill/>
          <a:extLst>
            <a:ext uri="{909E8E84-426E-40DD-AFC4-6F175D3DCCD1}">
              <a14:hiddenFill xmlns:a14="http://schemas.microsoft.com/office/drawing/2010/main">
                <a:solidFill>
                  <a:srgbClr val="FFFFFF"/>
                </a:solidFill>
              </a14:hiddenFill>
            </a:ext>
          </a:extLst>
        </p:spPr>
      </p:pic>
      <p:sp>
        <p:nvSpPr>
          <p:cNvPr id="72" name="Flecha derecha 71">
            <a:extLst>
              <a:ext uri="{FF2B5EF4-FFF2-40B4-BE49-F238E27FC236}">
                <a16:creationId xmlns:a16="http://schemas.microsoft.com/office/drawing/2014/main" id="{60810869-32A9-5344-B211-479AC6678995}"/>
              </a:ext>
            </a:extLst>
          </p:cNvPr>
          <p:cNvSpPr/>
          <p:nvPr/>
        </p:nvSpPr>
        <p:spPr>
          <a:xfrm rot="5400000">
            <a:off x="5849128" y="3503436"/>
            <a:ext cx="719263" cy="44124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ángulo 72">
            <a:extLst>
              <a:ext uri="{FF2B5EF4-FFF2-40B4-BE49-F238E27FC236}">
                <a16:creationId xmlns:a16="http://schemas.microsoft.com/office/drawing/2014/main" id="{3F8299C3-C703-5044-93CD-0B26A52ED326}"/>
              </a:ext>
            </a:extLst>
          </p:cNvPr>
          <p:cNvSpPr/>
          <p:nvPr/>
        </p:nvSpPr>
        <p:spPr>
          <a:xfrm>
            <a:off x="2260140" y="3321424"/>
            <a:ext cx="2002099" cy="36680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b="1" dirty="0">
                <a:solidFill>
                  <a:schemeClr val="tx1"/>
                </a:solidFill>
              </a:rPr>
              <a:t>pre-hydration</a:t>
            </a:r>
          </a:p>
        </p:txBody>
      </p:sp>
      <p:sp>
        <p:nvSpPr>
          <p:cNvPr id="74" name="Rectángulo 73">
            <a:extLst>
              <a:ext uri="{FF2B5EF4-FFF2-40B4-BE49-F238E27FC236}">
                <a16:creationId xmlns:a16="http://schemas.microsoft.com/office/drawing/2014/main" id="{9D281626-39B3-2549-B158-5E6111E4C532}"/>
              </a:ext>
            </a:extLst>
          </p:cNvPr>
          <p:cNvSpPr/>
          <p:nvPr/>
        </p:nvSpPr>
        <p:spPr>
          <a:xfrm>
            <a:off x="61158" y="3252486"/>
            <a:ext cx="2002099" cy="36680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solidFill>
                  <a:schemeClr val="tx1"/>
                </a:solidFill>
              </a:rPr>
              <a:t>seeds</a:t>
            </a:r>
          </a:p>
        </p:txBody>
      </p:sp>
      <p:sp>
        <p:nvSpPr>
          <p:cNvPr id="75" name="Rectángulo 74">
            <a:extLst>
              <a:ext uri="{FF2B5EF4-FFF2-40B4-BE49-F238E27FC236}">
                <a16:creationId xmlns:a16="http://schemas.microsoft.com/office/drawing/2014/main" id="{72EFDDA9-7B7A-4D40-B6B0-D5E1A6CB8707}"/>
              </a:ext>
            </a:extLst>
          </p:cNvPr>
          <p:cNvSpPr/>
          <p:nvPr/>
        </p:nvSpPr>
        <p:spPr>
          <a:xfrm>
            <a:off x="7141901" y="1944633"/>
            <a:ext cx="2002099" cy="58103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b="1" dirty="0">
                <a:solidFill>
                  <a:schemeClr val="tx1"/>
                </a:solidFill>
              </a:rPr>
              <a:t>Germination in vermiculite</a:t>
            </a:r>
          </a:p>
        </p:txBody>
      </p:sp>
      <p:sp>
        <p:nvSpPr>
          <p:cNvPr id="76" name="Rectángulo 75">
            <a:extLst>
              <a:ext uri="{FF2B5EF4-FFF2-40B4-BE49-F238E27FC236}">
                <a16:creationId xmlns:a16="http://schemas.microsoft.com/office/drawing/2014/main" id="{87667D9A-FB5B-0A44-8B6C-7C042D56ABFA}"/>
              </a:ext>
            </a:extLst>
          </p:cNvPr>
          <p:cNvSpPr/>
          <p:nvPr/>
        </p:nvSpPr>
        <p:spPr>
          <a:xfrm>
            <a:off x="4679208" y="5980805"/>
            <a:ext cx="2907480" cy="58103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b="1" dirty="0">
                <a:solidFill>
                  <a:schemeClr val="tx1"/>
                </a:solidFill>
              </a:rPr>
              <a:t>Hydroponic culture</a:t>
            </a:r>
          </a:p>
        </p:txBody>
      </p:sp>
      <p:sp>
        <p:nvSpPr>
          <p:cNvPr id="77" name="Rectángulo 76">
            <a:extLst>
              <a:ext uri="{FF2B5EF4-FFF2-40B4-BE49-F238E27FC236}">
                <a16:creationId xmlns:a16="http://schemas.microsoft.com/office/drawing/2014/main" id="{34CB5543-8C15-6348-AAFB-B2DFE9E92BFC}"/>
              </a:ext>
            </a:extLst>
          </p:cNvPr>
          <p:cNvSpPr/>
          <p:nvPr/>
        </p:nvSpPr>
        <p:spPr>
          <a:xfrm>
            <a:off x="360596" y="4258037"/>
            <a:ext cx="2907480" cy="58103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solidFill>
                  <a:schemeClr val="tx1"/>
                </a:solidFill>
              </a:rPr>
              <a:t>Hoagland’s solution</a:t>
            </a:r>
          </a:p>
        </p:txBody>
      </p:sp>
      <p:sp>
        <p:nvSpPr>
          <p:cNvPr id="78" name="Rectángulo 77">
            <a:extLst>
              <a:ext uri="{FF2B5EF4-FFF2-40B4-BE49-F238E27FC236}">
                <a16:creationId xmlns:a16="http://schemas.microsoft.com/office/drawing/2014/main" id="{6E795BE8-1C13-2D4E-BB64-0B7977F2E801}"/>
              </a:ext>
            </a:extLst>
          </p:cNvPr>
          <p:cNvSpPr/>
          <p:nvPr/>
        </p:nvSpPr>
        <p:spPr>
          <a:xfrm>
            <a:off x="7358804" y="2575196"/>
            <a:ext cx="1644966" cy="58103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solidFill>
                  <a:schemeClr val="tx1"/>
                </a:solidFill>
              </a:rPr>
              <a:t>28 °C chamber</a:t>
            </a:r>
          </a:p>
          <a:p>
            <a:pPr algn="ctr"/>
            <a:r>
              <a:rPr lang="en-GB" sz="1600" dirty="0">
                <a:solidFill>
                  <a:schemeClr val="tx1"/>
                </a:solidFill>
              </a:rPr>
              <a:t>Darkness </a:t>
            </a:r>
          </a:p>
        </p:txBody>
      </p:sp>
      <p:sp>
        <p:nvSpPr>
          <p:cNvPr id="79" name="Rectángulo 78">
            <a:extLst>
              <a:ext uri="{FF2B5EF4-FFF2-40B4-BE49-F238E27FC236}">
                <a16:creationId xmlns:a16="http://schemas.microsoft.com/office/drawing/2014/main" id="{D5F53D5D-DE68-9D4A-BDBB-69824A212432}"/>
              </a:ext>
            </a:extLst>
          </p:cNvPr>
          <p:cNvSpPr/>
          <p:nvPr/>
        </p:nvSpPr>
        <p:spPr>
          <a:xfrm>
            <a:off x="2445593" y="3518893"/>
            <a:ext cx="1644966" cy="58103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solidFill>
                  <a:schemeClr val="tx1"/>
                </a:solidFill>
              </a:rPr>
              <a:t>24 hours</a:t>
            </a:r>
          </a:p>
        </p:txBody>
      </p:sp>
      <p:sp>
        <p:nvSpPr>
          <p:cNvPr id="81" name="Rectángulo 80">
            <a:extLst>
              <a:ext uri="{FF2B5EF4-FFF2-40B4-BE49-F238E27FC236}">
                <a16:creationId xmlns:a16="http://schemas.microsoft.com/office/drawing/2014/main" id="{812F5153-3BA1-AA4C-8F6C-6137045B4E4A}"/>
              </a:ext>
            </a:extLst>
          </p:cNvPr>
          <p:cNvSpPr/>
          <p:nvPr/>
        </p:nvSpPr>
        <p:spPr>
          <a:xfrm>
            <a:off x="355455" y="4854434"/>
            <a:ext cx="2907480" cy="58103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solidFill>
                  <a:schemeClr val="tx1"/>
                </a:solidFill>
              </a:rPr>
              <a:t>Every week replaced</a:t>
            </a:r>
          </a:p>
        </p:txBody>
      </p:sp>
      <p:sp>
        <p:nvSpPr>
          <p:cNvPr id="82" name="Rectángulo 81">
            <a:extLst>
              <a:ext uri="{FF2B5EF4-FFF2-40B4-BE49-F238E27FC236}">
                <a16:creationId xmlns:a16="http://schemas.microsoft.com/office/drawing/2014/main" id="{E4851E37-712A-AB4F-AB5F-B9C8E8DB2AE4}"/>
              </a:ext>
            </a:extLst>
          </p:cNvPr>
          <p:cNvSpPr/>
          <p:nvPr/>
        </p:nvSpPr>
        <p:spPr>
          <a:xfrm>
            <a:off x="348487" y="5500054"/>
            <a:ext cx="2907480" cy="58103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solidFill>
                  <a:schemeClr val="tx1"/>
                </a:solidFill>
              </a:rPr>
              <a:t>Growth time: </a:t>
            </a:r>
            <a:r>
              <a:rPr lang="en-GB" sz="2000" b="1" dirty="0">
                <a:solidFill>
                  <a:schemeClr val="tx1"/>
                </a:solidFill>
              </a:rPr>
              <a:t>12 days</a:t>
            </a:r>
          </a:p>
        </p:txBody>
      </p:sp>
      <p:sp>
        <p:nvSpPr>
          <p:cNvPr id="83" name="Rectángulo 82">
            <a:extLst>
              <a:ext uri="{FF2B5EF4-FFF2-40B4-BE49-F238E27FC236}">
                <a16:creationId xmlns:a16="http://schemas.microsoft.com/office/drawing/2014/main" id="{A60688C9-CE52-2E45-A4F7-6B057137E9CB}"/>
              </a:ext>
            </a:extLst>
          </p:cNvPr>
          <p:cNvSpPr/>
          <p:nvPr/>
        </p:nvSpPr>
        <p:spPr>
          <a:xfrm>
            <a:off x="6273305" y="3425895"/>
            <a:ext cx="1644967" cy="37453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solidFill>
                  <a:schemeClr val="tx1"/>
                </a:solidFill>
              </a:rPr>
              <a:t>2 weeks after</a:t>
            </a:r>
          </a:p>
        </p:txBody>
      </p:sp>
      <p:sp>
        <p:nvSpPr>
          <p:cNvPr id="40" name="Marcador de número de diapositiva 39">
            <a:extLst>
              <a:ext uri="{FF2B5EF4-FFF2-40B4-BE49-F238E27FC236}">
                <a16:creationId xmlns:a16="http://schemas.microsoft.com/office/drawing/2014/main" id="{BDD79C09-F86C-E84F-B67D-C92E66E1F4F5}"/>
              </a:ext>
            </a:extLst>
          </p:cNvPr>
          <p:cNvSpPr>
            <a:spLocks noGrp="1"/>
          </p:cNvSpPr>
          <p:nvPr>
            <p:ph type="sldNum" sz="quarter" idx="12"/>
          </p:nvPr>
        </p:nvSpPr>
        <p:spPr/>
        <p:txBody>
          <a:bodyPr/>
          <a:lstStyle/>
          <a:p>
            <a:fld id="{41864284-120E-6E49-BC57-F82D343C8B73}" type="slidenum">
              <a:rPr lang="es-ES" smtClean="0"/>
              <a:t>9</a:t>
            </a:fld>
            <a:endParaRPr lang="es-ES"/>
          </a:p>
        </p:txBody>
      </p:sp>
    </p:spTree>
    <p:extLst>
      <p:ext uri="{BB962C8B-B14F-4D97-AF65-F5344CB8AC3E}">
        <p14:creationId xmlns:p14="http://schemas.microsoft.com/office/powerpoint/2010/main" val="27414331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1028</TotalTime>
  <Words>814</Words>
  <Application>Microsoft Macintosh PowerPoint</Application>
  <PresentationFormat>Presentación en pantalla (4:3)</PresentationFormat>
  <Paragraphs>122</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Calibri</vt:lpstr>
      <vt:lpstr>Tema de Office</vt:lpstr>
      <vt:lpstr>Presentación de PowerPoint</vt:lpstr>
      <vt:lpstr>Presentación de PowerPoint</vt:lpstr>
      <vt:lpstr>Introduction</vt:lpstr>
      <vt:lpstr>Presentación de PowerPoint</vt:lpstr>
      <vt:lpstr>Presentación de PowerPoint</vt:lpstr>
      <vt:lpstr>Presentación de PowerPoint</vt:lpstr>
      <vt:lpstr>Presentación de PowerPoint</vt:lpstr>
      <vt:lpstr>Materials and methods</vt:lpstr>
      <vt:lpstr>Presentación de PowerPoint</vt:lpstr>
      <vt:lpstr>Presentación de PowerPoint</vt:lpstr>
      <vt:lpstr>Results and discussion</vt:lpstr>
      <vt:lpstr>Presentación de PowerPoint</vt:lpstr>
      <vt:lpstr>Presentación de PowerPoint</vt:lpstr>
      <vt:lpstr>Presentación de PowerPoint</vt:lpstr>
      <vt:lpstr>Presentación de PowerPoint</vt:lpstr>
      <vt:lpstr>Presentación de PowerPoint</vt:lpstr>
      <vt:lpstr>Presentación de PowerPoint</vt:lpstr>
      <vt:lpstr>Conclusions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 Martínez Alonso</dc:creator>
  <cp:lastModifiedBy>Alberto Martínez Alonso</cp:lastModifiedBy>
  <cp:revision>15</cp:revision>
  <dcterms:created xsi:type="dcterms:W3CDTF">2021-11-02T15:42:56Z</dcterms:created>
  <dcterms:modified xsi:type="dcterms:W3CDTF">2021-11-10T22:48:12Z</dcterms:modified>
</cp:coreProperties>
</file>