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1" r:id="rId4"/>
    <p:sldId id="267" r:id="rId5"/>
    <p:sldId id="268" r:id="rId6"/>
    <p:sldId id="266"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yl pośredni 1 — Ak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10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11/2/2021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958" y="3255031"/>
            <a:ext cx="8305800" cy="3416320"/>
          </a:xfrm>
          <a:prstGeom prst="rect">
            <a:avLst/>
          </a:prstGeom>
          <a:noFill/>
        </p:spPr>
        <p:txBody>
          <a:bodyPr wrap="square" rtlCol="0">
            <a:spAutoFit/>
          </a:bodyPr>
          <a:lstStyle/>
          <a:p>
            <a:pPr algn="ctr"/>
            <a:r>
              <a:rPr lang="en-US" sz="2400" b="1" dirty="0">
                <a:latin typeface="Palatino Linotype" panose="02040502050505030304" pitchFamily="18" charset="0"/>
              </a:rPr>
              <a:t>Title of the Presentation</a:t>
            </a:r>
          </a:p>
          <a:p>
            <a:pPr algn="ctr"/>
            <a:endParaRPr lang="fr-FR" dirty="0">
              <a:latin typeface="Palatino Linotype" panose="02040502050505030304" pitchFamily="18" charset="0"/>
            </a:endParaRPr>
          </a:p>
          <a:p>
            <a:pPr algn="ctr"/>
            <a:r>
              <a:rPr lang="pl-PL" sz="18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Milena </a:t>
            </a:r>
            <a:r>
              <a:rPr lang="pl-PL" sz="1800" b="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Szalata</a:t>
            </a:r>
            <a:r>
              <a:rPr lang="it-IT" b="1" dirty="0">
                <a:latin typeface="Palatino Linotype" panose="02040502050505030304" pitchFamily="18" charset="0"/>
              </a:rPr>
              <a:t> </a:t>
            </a:r>
            <a:r>
              <a:rPr lang="it-IT" b="1" baseline="30000" dirty="0">
                <a:latin typeface="Palatino Linotype" panose="02040502050505030304" pitchFamily="18" charset="0"/>
              </a:rPr>
              <a:t>1,</a:t>
            </a:r>
            <a:r>
              <a:rPr lang="it-IT" b="1" dirty="0">
                <a:latin typeface="Palatino Linotype" panose="02040502050505030304" pitchFamily="18" charset="0"/>
              </a:rPr>
              <a:t>*, </a:t>
            </a:r>
            <a:r>
              <a:rPr lang="pl-PL" sz="18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Mariola </a:t>
            </a:r>
            <a:r>
              <a:rPr lang="pl-PL" sz="1800" b="1"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Dreger</a:t>
            </a:r>
            <a:r>
              <a:rPr lang="pl-PL" sz="18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it-IT" b="1" baseline="30000" dirty="0">
                <a:latin typeface="Palatino Linotype" panose="02040502050505030304" pitchFamily="18" charset="0"/>
              </a:rPr>
              <a:t>1</a:t>
            </a:r>
            <a:r>
              <a:rPr lang="it-IT" b="1" dirty="0">
                <a:latin typeface="Palatino Linotype" panose="02040502050505030304" pitchFamily="18" charset="0"/>
              </a:rPr>
              <a:t>, </a:t>
            </a:r>
            <a:r>
              <a:rPr lang="pl-PL" sz="18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Małgorzata Górska-Paukszta </a:t>
            </a:r>
            <a:r>
              <a:rPr lang="it-IT" b="1" baseline="30000" dirty="0">
                <a:latin typeface="Palatino Linotype" panose="02040502050505030304" pitchFamily="18" charset="0"/>
              </a:rPr>
              <a:t>1</a:t>
            </a:r>
            <a:r>
              <a:rPr lang="it-IT" b="1" dirty="0">
                <a:latin typeface="Palatino Linotype" panose="02040502050505030304" pitchFamily="18" charset="0"/>
              </a:rPr>
              <a:t>, </a:t>
            </a:r>
            <a:r>
              <a:rPr lang="pl-PL" b="1" dirty="0">
                <a:latin typeface="Palatino Linotype" panose="02040502050505030304" pitchFamily="18" charset="0"/>
              </a:rPr>
              <a:t>       </a:t>
            </a:r>
            <a:r>
              <a:rPr lang="pl-PL" sz="18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Marcin Ożarowski </a:t>
            </a:r>
            <a:r>
              <a:rPr lang="it-IT" b="1" baseline="30000" dirty="0">
                <a:latin typeface="Palatino Linotype" panose="02040502050505030304" pitchFamily="18" charset="0"/>
              </a:rPr>
              <a:t>1</a:t>
            </a:r>
            <a:r>
              <a:rPr lang="it-IT" b="1" dirty="0">
                <a:latin typeface="Palatino Linotype" panose="02040502050505030304" pitchFamily="18" charset="0"/>
              </a:rPr>
              <a:t> and </a:t>
            </a:r>
            <a:r>
              <a:rPr lang="pl-PL" b="1" dirty="0">
                <a:latin typeface="Palatino Linotype" panose="02040502050505030304" pitchFamily="18" charset="0"/>
              </a:rPr>
              <a:t>Karolina Wielgus</a:t>
            </a:r>
            <a:r>
              <a:rPr lang="it-IT" b="1" dirty="0">
                <a:latin typeface="Palatino Linotype" panose="02040502050505030304" pitchFamily="18" charset="0"/>
              </a:rPr>
              <a:t> </a:t>
            </a:r>
            <a:r>
              <a:rPr lang="it-IT" b="1" baseline="30000" dirty="0">
                <a:latin typeface="Palatino Linotype" panose="02040502050505030304" pitchFamily="18" charset="0"/>
              </a:rPr>
              <a:t>2</a:t>
            </a:r>
          </a:p>
          <a:p>
            <a:endParaRPr lang="it-IT" b="1" baseline="30000" dirty="0">
              <a:latin typeface="Palatino Linotype" panose="02040502050505030304" pitchFamily="18" charset="0"/>
            </a:endParaRPr>
          </a:p>
          <a:p>
            <a:endParaRPr lang="fr-FR" dirty="0">
              <a:latin typeface="Palatino Linotype" panose="02040502050505030304" pitchFamily="18" charset="0"/>
            </a:endParaRPr>
          </a:p>
          <a:p>
            <a:r>
              <a:rPr lang="en-US" baseline="30000" dirty="0">
                <a:latin typeface="Palatino Linotype" panose="02040502050505030304" pitchFamily="18" charset="0"/>
              </a:rPr>
              <a:t>1</a:t>
            </a:r>
            <a:r>
              <a:rPr lang="en-US" dirty="0">
                <a:latin typeface="Palatino Linotype" panose="02040502050505030304" pitchFamily="18" charset="0"/>
              </a:rPr>
              <a:t> </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Department of Biotechnology, Institute of Natural </a:t>
            </a:r>
            <a:r>
              <a:rPr lang="en-US" sz="16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Fibres</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and Medicinal Plants National Research Institute, </a:t>
            </a:r>
            <a:r>
              <a:rPr lang="en-US" sz="16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Wojska</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6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Polskiego</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71B, 60-630 </a:t>
            </a:r>
            <a:r>
              <a:rPr lang="en-US" sz="16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Poznań</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Poland</a:t>
            </a:r>
            <a:r>
              <a:rPr lang="en-US" dirty="0">
                <a:latin typeface="Palatino Linotype" panose="02040502050505030304" pitchFamily="18" charset="0"/>
              </a:rPr>
              <a:t>; </a:t>
            </a:r>
            <a:endParaRPr lang="fr-FR" dirty="0">
              <a:latin typeface="Palatino Linotype" panose="02040502050505030304" pitchFamily="18" charset="0"/>
            </a:endParaRPr>
          </a:p>
          <a:p>
            <a:r>
              <a:rPr lang="en-US" baseline="30000" dirty="0">
                <a:latin typeface="Palatino Linotype" panose="02040502050505030304" pitchFamily="18" charset="0"/>
              </a:rPr>
              <a:t>2</a:t>
            </a:r>
            <a:r>
              <a:rPr lang="en-US" dirty="0">
                <a:latin typeface="Palatino Linotype" panose="02040502050505030304" pitchFamily="18" charset="0"/>
              </a:rPr>
              <a:t> </a:t>
            </a:r>
            <a:r>
              <a:rPr lang="en-US" sz="1600" dirty="0">
                <a:effectLst/>
                <a:latin typeface="Palatino Linotype" panose="02040502050505030304" pitchFamily="18" charset="0"/>
                <a:ea typeface="SimSun" panose="02010600030101010101" pitchFamily="2" charset="-122"/>
                <a:cs typeface="Times New Roman" panose="02020603050405020304" pitchFamily="18" charset="0"/>
              </a:rPr>
              <a:t>Department </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of Pediatric Gastroenterology and Metabolic Diseases, Poznan University of Medical Sciences, </a:t>
            </a:r>
            <a:r>
              <a:rPr lang="en-US" sz="16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Szpitalna</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Street 27/33, 60-572 </a:t>
            </a:r>
            <a:r>
              <a:rPr lang="en-US" sz="16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Poznań</a:t>
            </a: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Poland</a:t>
            </a:r>
            <a:r>
              <a:rPr lang="en-US" dirty="0">
                <a:latin typeface="Palatino Linotype" panose="02040502050505030304" pitchFamily="18" charset="0"/>
              </a:rPr>
              <a:t>. </a:t>
            </a:r>
          </a:p>
          <a:p>
            <a:endParaRPr lang="fr-FR"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a:t>
            </a:r>
            <a:r>
              <a:rPr lang="en-US" sz="14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milena.szalata@iwnirz.pl</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85D44748-DC8B-466A-9C7C-8CAB8369F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717036"/>
          </a:xfrm>
          <a:prstGeom prst="rect">
            <a:avLst/>
          </a:prstGeom>
        </p:spPr>
      </p:pic>
      <p:pic>
        <p:nvPicPr>
          <p:cNvPr id="9" name="Obraz 8">
            <a:extLst>
              <a:ext uri="{FF2B5EF4-FFF2-40B4-BE49-F238E27FC236}">
                <a16:creationId xmlns:a16="http://schemas.microsoft.com/office/drawing/2014/main" id="{FE9464D6-DB76-46B3-8D7A-0175BFFEE2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1261" y="5871378"/>
            <a:ext cx="1138386" cy="959056"/>
          </a:xfrm>
          <a:prstGeom prst="rect">
            <a:avLst/>
          </a:prstGeom>
        </p:spPr>
      </p:pic>
    </p:spTree>
    <p:extLst>
      <p:ext uri="{BB962C8B-B14F-4D97-AF65-F5344CB8AC3E}">
        <p14:creationId xmlns:p14="http://schemas.microsoft.com/office/powerpoint/2010/main" val="200860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970786"/>
            <a:ext cx="7924800" cy="5078313"/>
          </a:xfrm>
          <a:prstGeom prst="rect">
            <a:avLst/>
          </a:prstGeom>
          <a:noFill/>
        </p:spPr>
        <p:txBody>
          <a:bodyPr wrap="square" rtlCol="0">
            <a:spAutoFit/>
          </a:bodyPr>
          <a:lstStyle/>
          <a:p>
            <a:r>
              <a:rPr lang="fr-FR" b="1" dirty="0">
                <a:latin typeface="Palatino Linotype" panose="02040502050505030304" pitchFamily="18" charset="0"/>
              </a:rPr>
              <a:t>Abstract:</a:t>
            </a:r>
            <a:endParaRPr lang="fr-FR" dirty="0">
              <a:latin typeface="Palatino Linotype" panose="02040502050505030304" pitchFamily="18" charset="0"/>
            </a:endParaRPr>
          </a:p>
          <a:p>
            <a:endParaRPr lang="fr-FR" dirty="0">
              <a:latin typeface="Palatino Linotype" panose="02040502050505030304" pitchFamily="18" charset="0"/>
            </a:endParaRPr>
          </a:p>
          <a:p>
            <a:pPr algn="just"/>
            <a:r>
              <a:rPr lang="en-US" dirty="0">
                <a:latin typeface="Palatino Linotype" panose="02040502050505030304" pitchFamily="18" charset="0"/>
              </a:rPr>
              <a:t>The aim of the study was comparison of CBD extraction methods from </a:t>
            </a:r>
            <a:r>
              <a:rPr lang="en-US" i="1" dirty="0">
                <a:latin typeface="Palatino Linotype" panose="02040502050505030304" pitchFamily="18" charset="0"/>
              </a:rPr>
              <a:t>Cannabis sativa</a:t>
            </a:r>
            <a:r>
              <a:rPr lang="en-US" dirty="0">
                <a:latin typeface="Palatino Linotype" panose="02040502050505030304" pitchFamily="18" charset="0"/>
              </a:rPr>
              <a:t>. For extraction with ethanol (40%, 60% and 80%) were selected fresh panicles of monoecious hemp variety </a:t>
            </a:r>
            <a:r>
              <a:rPr lang="en-US" dirty="0" err="1">
                <a:latin typeface="Palatino Linotype" panose="02040502050505030304" pitchFamily="18" charset="0"/>
              </a:rPr>
              <a:t>Beniko</a:t>
            </a:r>
            <a:r>
              <a:rPr lang="en-US" dirty="0">
                <a:latin typeface="Palatino Linotype" panose="02040502050505030304" pitchFamily="18" charset="0"/>
              </a:rPr>
              <a:t> (2.55% CBD and 0.06% THC) allowed to cultivation in Europe. After harvesting, the panicles were frozen in liquid nitrogen and stored in a freezer (-20</a:t>
            </a:r>
            <a:r>
              <a:rPr lang="en-US" dirty="0">
                <a:latin typeface="Palatino Linotype" panose="02040502050505030304" pitchFamily="18" charset="0"/>
                <a:sym typeface="Symbol" panose="05050102010706020507" pitchFamily="18" charset="2"/>
              </a:rPr>
              <a:t></a:t>
            </a:r>
            <a:r>
              <a:rPr lang="en-US" dirty="0">
                <a:latin typeface="Palatino Linotype" panose="02040502050505030304" pitchFamily="18" charset="0"/>
              </a:rPr>
              <a:t>C). For extraction, dynamic maceration was used during which the plant material was shaken in the dark (100 rpm, 72h) and ultrasound assisted extraction (45 Hz, 0.5 h). The conducted research showed the highest content of CBD (361.3 µg/ml) during extraction with 80% ethanol combined with ultrasound. On the other hand, dynamic extraction with 60% ethanol allowed to obtain 352.7 µg/ml of CBD. The obtained results indicate that the most efficient method of extraction is ultrasound assisted extraction, however, dynamic maceration with shaking may be an alternative method. </a:t>
            </a:r>
          </a:p>
          <a:p>
            <a:endParaRPr lang="fr-FR" dirty="0">
              <a:latin typeface="Palatino Linotype" panose="02040502050505030304" pitchFamily="18" charset="0"/>
            </a:endParaRPr>
          </a:p>
          <a:p>
            <a:endParaRPr lang="en-US" dirty="0">
              <a:latin typeface="Palatino Linotype" panose="02040502050505030304" pitchFamily="18" charset="0"/>
            </a:endParaRPr>
          </a:p>
          <a:p>
            <a:r>
              <a:rPr lang="fr-FR" b="1" dirty="0">
                <a:latin typeface="Palatino Linotype" panose="02040502050505030304" pitchFamily="18" charset="0"/>
              </a:rPr>
              <a:t>Keywords: </a:t>
            </a:r>
            <a:r>
              <a:rPr lang="fr-FR" i="1" dirty="0">
                <a:latin typeface="Palatino Linotype" panose="02040502050505030304" pitchFamily="18" charset="0"/>
              </a:rPr>
              <a:t>Cannabis sativa</a:t>
            </a:r>
            <a:r>
              <a:rPr lang="fr-FR" dirty="0">
                <a:latin typeface="Palatino Linotype" panose="02040502050505030304" pitchFamily="18" charset="0"/>
              </a:rPr>
              <a:t>; fibre hemp; ethanol extract; CBD; THC</a:t>
            </a:r>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76D615C3-7EE5-4573-BC85-0519178E7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685800"/>
            <a:ext cx="8382000" cy="461665"/>
          </a:xfrm>
          <a:prstGeom prst="rect">
            <a:avLst/>
          </a:prstGeom>
          <a:noFill/>
        </p:spPr>
        <p:txBody>
          <a:bodyPr wrap="square" rtlCol="0">
            <a:spAutoFit/>
          </a:bodyPr>
          <a:lstStyle/>
          <a:p>
            <a:r>
              <a:rPr lang="pl-PL" sz="2400" b="1" dirty="0">
                <a:latin typeface="Palatino Linotype" panose="02040502050505030304" pitchFamily="18" charset="0"/>
              </a:rPr>
              <a:t>Materials</a:t>
            </a:r>
            <a:r>
              <a:rPr lang="fr-FR" sz="2400" b="1" dirty="0">
                <a:latin typeface="Palatino Linotype" panose="02040502050505030304" pitchFamily="18" charset="0"/>
              </a:rPr>
              <a:t> and </a:t>
            </a:r>
            <a:r>
              <a:rPr lang="pl-PL" sz="2400" b="1" dirty="0" err="1">
                <a:latin typeface="Palatino Linotype" panose="02040502050505030304" pitchFamily="18" charset="0"/>
              </a:rPr>
              <a:t>Methods</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8" name="Picture 7">
            <a:extLst>
              <a:ext uri="{FF2B5EF4-FFF2-40B4-BE49-F238E27FC236}">
                <a16:creationId xmlns:a16="http://schemas.microsoft.com/office/drawing/2014/main" id="{DB77EA11-12D4-4385-97BC-453BB6CE3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pic>
        <p:nvPicPr>
          <p:cNvPr id="6" name="Obraz 5">
            <a:extLst>
              <a:ext uri="{FF2B5EF4-FFF2-40B4-BE49-F238E27FC236}">
                <a16:creationId xmlns:a16="http://schemas.microsoft.com/office/drawing/2014/main" id="{E3236BE5-F860-49AE-B682-1A3164B1BB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4904" y="314136"/>
            <a:ext cx="797596" cy="671951"/>
          </a:xfrm>
          <a:prstGeom prst="rect">
            <a:avLst/>
          </a:prstGeom>
        </p:spPr>
      </p:pic>
      <p:pic>
        <p:nvPicPr>
          <p:cNvPr id="10" name="Obraz 9">
            <a:extLst>
              <a:ext uri="{FF2B5EF4-FFF2-40B4-BE49-F238E27FC236}">
                <a16:creationId xmlns:a16="http://schemas.microsoft.com/office/drawing/2014/main" id="{C98D989C-00EC-400F-A1AB-C82125134D5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4121" y="1294557"/>
            <a:ext cx="1584000" cy="1318944"/>
          </a:xfrm>
          <a:prstGeom prst="rect">
            <a:avLst/>
          </a:prstGeom>
          <a:noFill/>
          <a:ln>
            <a:noFill/>
          </a:ln>
        </p:spPr>
      </p:pic>
      <p:pic>
        <p:nvPicPr>
          <p:cNvPr id="20" name="Obraz 19">
            <a:extLst>
              <a:ext uri="{FF2B5EF4-FFF2-40B4-BE49-F238E27FC236}">
                <a16:creationId xmlns:a16="http://schemas.microsoft.com/office/drawing/2014/main" id="{14AA7E7D-C516-4FF4-BFB7-4ED761EA09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84121" y="4442012"/>
            <a:ext cx="1584000" cy="1188000"/>
          </a:xfrm>
          <a:prstGeom prst="rect">
            <a:avLst/>
          </a:prstGeom>
        </p:spPr>
      </p:pic>
      <p:pic>
        <p:nvPicPr>
          <p:cNvPr id="22" name="Obraz 21">
            <a:extLst>
              <a:ext uri="{FF2B5EF4-FFF2-40B4-BE49-F238E27FC236}">
                <a16:creationId xmlns:a16="http://schemas.microsoft.com/office/drawing/2014/main" id="{9419BD25-2A4A-4465-82C6-A28E1C7B3A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4121" y="2980297"/>
            <a:ext cx="1584000" cy="1188000"/>
          </a:xfrm>
          <a:prstGeom prst="rect">
            <a:avLst/>
          </a:prstGeom>
        </p:spPr>
      </p:pic>
      <p:sp>
        <p:nvSpPr>
          <p:cNvPr id="26" name="pole tekstowe 25">
            <a:extLst>
              <a:ext uri="{FF2B5EF4-FFF2-40B4-BE49-F238E27FC236}">
                <a16:creationId xmlns:a16="http://schemas.microsoft.com/office/drawing/2014/main" id="{E05CE2A8-D38A-4C95-9196-83A4CF9389D3}"/>
              </a:ext>
            </a:extLst>
          </p:cNvPr>
          <p:cNvSpPr txBox="1"/>
          <p:nvPr/>
        </p:nvSpPr>
        <p:spPr>
          <a:xfrm>
            <a:off x="381000" y="1147465"/>
            <a:ext cx="6236820" cy="5238357"/>
          </a:xfrm>
          <a:prstGeom prst="rect">
            <a:avLst/>
          </a:prstGeom>
          <a:noFill/>
        </p:spPr>
        <p:txBody>
          <a:bodyPr wrap="square">
            <a:spAutoFit/>
          </a:bodyPr>
          <a:lstStyle/>
          <a:p>
            <a:pPr algn="just">
              <a:lnSpc>
                <a:spcPct val="95000"/>
              </a:lnSpc>
            </a:pP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monoecious hemp variety </a:t>
            </a:r>
            <a:r>
              <a:rPr lang="en-US"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Beniko</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belongs to </a:t>
            </a:r>
            <a:r>
              <a:rPr lang="en-US"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fibre</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-type </a:t>
            </a:r>
            <a:r>
              <a:rPr lang="en-US" sz="16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Cannabis sativa</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allowed for cultivation in Poland and the European Union. The </a:t>
            </a:r>
            <a:r>
              <a:rPr lang="en-US"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Beniko</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variety was grown on the fields of the Institute of Natural </a:t>
            </a:r>
            <a:r>
              <a:rPr lang="en-US"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Fibres</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&amp; Medicinal Plants in Experimental Station in </a:t>
            </a:r>
            <a:r>
              <a:rPr lang="en-US"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Petkowo</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Poland in 2018. The plants were collected at the beginning of seed maturation and frozen in liquid nitrogen, then the material was stored in refrigerator (-20</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t>
            </a:r>
            <a:r>
              <a:rPr lang="pl-PL"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p>
          <a:p>
            <a:pPr algn="just">
              <a:lnSpc>
                <a:spcPct val="95000"/>
              </a:lnSpc>
            </a:pPr>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Cannabinoids composition was analyzed using HPLC chromatography</a:t>
            </a:r>
            <a:r>
              <a:rPr lang="pl-PL"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t>
            </a:r>
          </a:p>
          <a:p>
            <a:pPr indent="269875" algn="just">
              <a:lnSpc>
                <a:spcPct val="95000"/>
              </a:lnSpc>
            </a:pPr>
            <a:endParaRPr lang="pl-PL" sz="16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algn="just">
              <a:lnSpc>
                <a:spcPct val="95000"/>
              </a:lnSpc>
            </a:pPr>
            <a:r>
              <a:rPr lang="en-US" sz="1600" b="1" spc="-1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Dynamic maceration</a:t>
            </a:r>
            <a:r>
              <a:rPr lang="en-US" sz="1600" spc="-1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20 ml of ethanol solution (40%, 60% and 80%) was added to 2 g of plant material triturated in liquid nitrogen. Then dynamic maceration was applied during which the plant material was shaken in the dark (100 rpm, 72h). </a:t>
            </a:r>
            <a:endParaRPr lang="pl-PL" sz="1600" spc="-1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indent="269875" algn="just">
              <a:lnSpc>
                <a:spcPct val="95000"/>
              </a:lnSpc>
            </a:pPr>
            <a:endParaRPr lang="pl-PL" sz="1600" spc="-1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just">
              <a:lnSpc>
                <a:spcPct val="95000"/>
              </a:lnSpc>
            </a:pPr>
            <a:r>
              <a:rPr lang="en-US" sz="1600" b="1" spc="-1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Ultrasound assisted extraction</a:t>
            </a:r>
            <a:r>
              <a:rPr lang="en-US" sz="1600" spc="-1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10 ml of ethanol solution (40%, 60% and 80%) was added to 2 g of material triturated in liquid nitrogen and an ultrasonic bath was used for ultrasonically assisted extraction (45 Hz, 0.5 h). </a:t>
            </a:r>
            <a:endParaRPr lang="pl-PL" sz="1600" spc="-1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indent="269875" algn="just">
              <a:lnSpc>
                <a:spcPct val="95000"/>
              </a:lnSpc>
            </a:pPr>
            <a:endParaRPr lang="pl-PL" sz="1600" spc="-1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just">
              <a:lnSpc>
                <a:spcPct val="95000"/>
              </a:lnSpc>
            </a:pPr>
            <a:r>
              <a:rPr lang="en-US" sz="1600" spc="-1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Extractions were carried out at room temperature and the obtained extracts were filtered through mill gauze</a:t>
            </a:r>
            <a:r>
              <a:rPr lang="pl-PL" sz="1600" spc="-1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t>
            </a:r>
            <a:endParaRPr lang="pl-PL"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561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8" name="Picture 7">
            <a:extLst>
              <a:ext uri="{FF2B5EF4-FFF2-40B4-BE49-F238E27FC236}">
                <a16:creationId xmlns:a16="http://schemas.microsoft.com/office/drawing/2014/main" id="{DB77EA11-12D4-4385-97BC-453BB6CE3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pic>
        <p:nvPicPr>
          <p:cNvPr id="6" name="Obraz 5">
            <a:extLst>
              <a:ext uri="{FF2B5EF4-FFF2-40B4-BE49-F238E27FC236}">
                <a16:creationId xmlns:a16="http://schemas.microsoft.com/office/drawing/2014/main" id="{E3236BE5-F860-49AE-B682-1A3164B1BB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4904" y="314136"/>
            <a:ext cx="797596" cy="671951"/>
          </a:xfrm>
          <a:prstGeom prst="rect">
            <a:avLst/>
          </a:prstGeom>
        </p:spPr>
      </p:pic>
      <p:sp>
        <p:nvSpPr>
          <p:cNvPr id="9" name="pole tekstowe 8">
            <a:extLst>
              <a:ext uri="{FF2B5EF4-FFF2-40B4-BE49-F238E27FC236}">
                <a16:creationId xmlns:a16="http://schemas.microsoft.com/office/drawing/2014/main" id="{7F4E775B-6788-40BE-A763-1EEC6BD6AA8A}"/>
              </a:ext>
            </a:extLst>
          </p:cNvPr>
          <p:cNvSpPr txBox="1"/>
          <p:nvPr/>
        </p:nvSpPr>
        <p:spPr>
          <a:xfrm>
            <a:off x="365760" y="1328155"/>
            <a:ext cx="8397240" cy="2308324"/>
          </a:xfrm>
          <a:prstGeom prst="rect">
            <a:avLst/>
          </a:prstGeom>
          <a:noFill/>
        </p:spPr>
        <p:txBody>
          <a:bodyPr wrap="square">
            <a:spAutoFit/>
          </a:bodyPr>
          <a:lstStyle/>
          <a:p>
            <a:pPr algn="just"/>
            <a:r>
              <a:rPr lang="en-US"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Analysis showed the highest content of CBD (361.3 µg/ml) during extraction with 80% ethanol combined with ultrasound. On the other hand, dynamic extraction with 60% ethanol allowed to obtain 352.7 µg/ml of CBD</a:t>
            </a:r>
            <a:r>
              <a:rPr lang="pl-PL"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 the case of ultrasound assisted extraction was observed significantly lower content of CBD at the level 303.4 µg/ml for extraction with 40% and 301.4 µg/ml for 60% ethanol in comparison with the higher content of CBD (361.3 µg/ml) obtained during extraction with 80% ethanol. Differently, dynamic maceration with 40% ethanol showed significantly low content of CBD on the level 252.6 µg/ml and application of 60% ethanol increased CBD content to 352.7 µg/ml which was significantly high, whereas extraction with 80% ethanol showed 331.9 µg/ml of CBD. </a:t>
            </a:r>
            <a:endParaRPr lang="pl-PL" sz="1600" dirty="0"/>
          </a:p>
        </p:txBody>
      </p:sp>
      <p:graphicFrame>
        <p:nvGraphicFramePr>
          <p:cNvPr id="3" name="Tabela 2">
            <a:extLst>
              <a:ext uri="{FF2B5EF4-FFF2-40B4-BE49-F238E27FC236}">
                <a16:creationId xmlns:a16="http://schemas.microsoft.com/office/drawing/2014/main" id="{35DCB001-77D6-4E25-87D6-11597CFFFCB5}"/>
              </a:ext>
            </a:extLst>
          </p:cNvPr>
          <p:cNvGraphicFramePr>
            <a:graphicFrameLocks noGrp="1"/>
          </p:cNvGraphicFramePr>
          <p:nvPr>
            <p:extLst>
              <p:ext uri="{D42A27DB-BD31-4B8C-83A1-F6EECF244321}">
                <p14:modId xmlns:p14="http://schemas.microsoft.com/office/powerpoint/2010/main" val="4250272442"/>
              </p:ext>
            </p:extLst>
          </p:nvPr>
        </p:nvGraphicFramePr>
        <p:xfrm>
          <a:off x="443305" y="3815150"/>
          <a:ext cx="8257390" cy="1734671"/>
        </p:xfrm>
        <a:graphic>
          <a:graphicData uri="http://schemas.openxmlformats.org/drawingml/2006/table">
            <a:tbl>
              <a:tblPr firstRow="1" firstCol="1" bandRow="1">
                <a:tableStyleId>{10A1B5D5-9B99-4C35-A422-299274C87663}</a:tableStyleId>
              </a:tblPr>
              <a:tblGrid>
                <a:gridCol w="2989087">
                  <a:extLst>
                    <a:ext uri="{9D8B030D-6E8A-4147-A177-3AD203B41FA5}">
                      <a16:colId xmlns:a16="http://schemas.microsoft.com/office/drawing/2014/main" val="1575665652"/>
                    </a:ext>
                  </a:extLst>
                </a:gridCol>
                <a:gridCol w="1756101">
                  <a:extLst>
                    <a:ext uri="{9D8B030D-6E8A-4147-A177-3AD203B41FA5}">
                      <a16:colId xmlns:a16="http://schemas.microsoft.com/office/drawing/2014/main" val="246882439"/>
                    </a:ext>
                  </a:extLst>
                </a:gridCol>
                <a:gridCol w="1756101">
                  <a:extLst>
                    <a:ext uri="{9D8B030D-6E8A-4147-A177-3AD203B41FA5}">
                      <a16:colId xmlns:a16="http://schemas.microsoft.com/office/drawing/2014/main" val="3936769352"/>
                    </a:ext>
                  </a:extLst>
                </a:gridCol>
                <a:gridCol w="1756101">
                  <a:extLst>
                    <a:ext uri="{9D8B030D-6E8A-4147-A177-3AD203B41FA5}">
                      <a16:colId xmlns:a16="http://schemas.microsoft.com/office/drawing/2014/main" val="2723850894"/>
                    </a:ext>
                  </a:extLst>
                </a:gridCol>
              </a:tblGrid>
              <a:tr h="441353">
                <a:tc>
                  <a:txBody>
                    <a:bodyPr/>
                    <a:lstStyle/>
                    <a:p>
                      <a:pPr algn="ctr">
                        <a:lnSpc>
                          <a:spcPts val="1300"/>
                        </a:lnSpc>
                      </a:pPr>
                      <a:r>
                        <a:rPr lang="en-US" sz="1600" dirty="0">
                          <a:solidFill>
                            <a:schemeClr val="tx1"/>
                          </a:solidFill>
                          <a:effectLst/>
                        </a:rPr>
                        <a:t>Extraction</a:t>
                      </a:r>
                      <a:endParaRPr lang="pl-PL" sz="1600" dirty="0">
                        <a:solidFill>
                          <a:schemeClr val="tx1"/>
                        </a:solidFill>
                        <a:effectLst/>
                      </a:endParaRPr>
                    </a:p>
                    <a:p>
                      <a:pPr algn="ctr">
                        <a:lnSpc>
                          <a:spcPts val="1300"/>
                        </a:lnSpc>
                      </a:pPr>
                      <a:r>
                        <a:rPr lang="en-US" sz="1600" dirty="0">
                          <a:solidFill>
                            <a:schemeClr val="tx1"/>
                          </a:solidFill>
                          <a:effectLst/>
                        </a:rPr>
                        <a:t>method </a:t>
                      </a:r>
                      <a:endParaRPr lang="pl-PL" sz="16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algn="ctr">
                        <a:lnSpc>
                          <a:spcPts val="1300"/>
                        </a:lnSpc>
                      </a:pPr>
                      <a:r>
                        <a:rPr lang="en-US" sz="1600" dirty="0">
                          <a:solidFill>
                            <a:schemeClr val="tx1"/>
                          </a:solidFill>
                          <a:effectLst/>
                        </a:rPr>
                        <a:t>Ethanol (%)</a:t>
                      </a:r>
                      <a:endParaRPr lang="pl-PL" sz="16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1905" algn="ctr">
                        <a:lnSpc>
                          <a:spcPts val="1300"/>
                        </a:lnSpc>
                      </a:pPr>
                      <a:r>
                        <a:rPr lang="en-US" sz="1600" dirty="0">
                          <a:solidFill>
                            <a:schemeClr val="tx1"/>
                          </a:solidFill>
                          <a:effectLst/>
                        </a:rPr>
                        <a:t>Total CBD</a:t>
                      </a:r>
                      <a:endParaRPr lang="pl-PL" sz="1600" dirty="0">
                        <a:solidFill>
                          <a:schemeClr val="tx1"/>
                        </a:solidFill>
                        <a:effectLst/>
                      </a:endParaRPr>
                    </a:p>
                    <a:p>
                      <a:pPr marL="1905" algn="ctr">
                        <a:lnSpc>
                          <a:spcPts val="1300"/>
                        </a:lnSpc>
                      </a:pPr>
                      <a:r>
                        <a:rPr lang="en-US" sz="1600" dirty="0">
                          <a:solidFill>
                            <a:schemeClr val="tx1"/>
                          </a:solidFill>
                          <a:effectLst/>
                        </a:rPr>
                        <a:t>(µg/ml)</a:t>
                      </a:r>
                      <a:endParaRPr lang="pl-PL" sz="16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algn="ctr">
                        <a:lnSpc>
                          <a:spcPts val="1300"/>
                        </a:lnSpc>
                      </a:pPr>
                      <a:r>
                        <a:rPr lang="en-US" sz="1600" dirty="0">
                          <a:solidFill>
                            <a:schemeClr val="tx1"/>
                          </a:solidFill>
                          <a:effectLst/>
                        </a:rPr>
                        <a:t>Total THC</a:t>
                      </a:r>
                      <a:endParaRPr lang="pl-PL" sz="1600" dirty="0">
                        <a:solidFill>
                          <a:schemeClr val="tx1"/>
                        </a:solidFill>
                        <a:effectLst/>
                      </a:endParaRPr>
                    </a:p>
                    <a:p>
                      <a:pPr algn="ctr">
                        <a:lnSpc>
                          <a:spcPts val="1300"/>
                        </a:lnSpc>
                      </a:pPr>
                      <a:r>
                        <a:rPr lang="en-US" sz="1600" dirty="0">
                          <a:solidFill>
                            <a:schemeClr val="tx1"/>
                          </a:solidFill>
                          <a:effectLst/>
                        </a:rPr>
                        <a:t>(µg/ml)</a:t>
                      </a:r>
                      <a:endParaRPr lang="pl-PL" sz="16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555987640"/>
                  </a:ext>
                </a:extLst>
              </a:tr>
              <a:tr h="215553">
                <a:tc rowSpan="3">
                  <a:txBody>
                    <a:bodyPr/>
                    <a:lstStyle/>
                    <a:p>
                      <a:pPr marL="90170" algn="ctr">
                        <a:lnSpc>
                          <a:spcPts val="1300"/>
                        </a:lnSpc>
                      </a:pPr>
                      <a:r>
                        <a:rPr lang="en-US" sz="1600" dirty="0">
                          <a:effectLst/>
                        </a:rPr>
                        <a:t>Dynamic maceration</a:t>
                      </a:r>
                      <a:endParaRPr lang="pl-PL" sz="1600" dirty="0">
                        <a:effectLst/>
                      </a:endParaRPr>
                    </a:p>
                    <a:p>
                      <a:pPr marL="90170" algn="ctr">
                        <a:lnSpc>
                          <a:spcPts val="1300"/>
                        </a:lnSpc>
                      </a:pPr>
                      <a:r>
                        <a:rPr lang="en-US" sz="1600" dirty="0">
                          <a:effectLst/>
                        </a:rPr>
                        <a:t>(100 rpm, 72h)</a:t>
                      </a:r>
                      <a:endParaRPr lang="pl-PL"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algn="ctr">
                        <a:lnSpc>
                          <a:spcPts val="1300"/>
                        </a:lnSpc>
                      </a:pPr>
                      <a:r>
                        <a:rPr lang="en-US" sz="1600">
                          <a:effectLst/>
                        </a:rPr>
                        <a:t>40</a:t>
                      </a:r>
                      <a:endParaRPr lang="pl-PL"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1905" algn="ctr">
                        <a:lnSpc>
                          <a:spcPts val="1300"/>
                        </a:lnSpc>
                      </a:pPr>
                      <a:r>
                        <a:rPr lang="en-US" sz="1600">
                          <a:effectLst/>
                        </a:rPr>
                        <a:t>252.6</a:t>
                      </a:r>
                      <a:r>
                        <a:rPr lang="en-US" sz="1600" baseline="30000">
                          <a:effectLst/>
                        </a:rPr>
                        <a:t>b</a:t>
                      </a:r>
                      <a:endParaRPr lang="pl-PL"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algn="ctr">
                        <a:lnSpc>
                          <a:spcPts val="1300"/>
                        </a:lnSpc>
                      </a:pPr>
                      <a:r>
                        <a:rPr lang="en-US" sz="1600">
                          <a:effectLst/>
                        </a:rPr>
                        <a:t>10.0</a:t>
                      </a:r>
                      <a:r>
                        <a:rPr lang="en-US" sz="1600" baseline="30000">
                          <a:effectLst/>
                        </a:rPr>
                        <a:t>b</a:t>
                      </a:r>
                      <a:endParaRPr lang="pl-PL"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892621819"/>
                  </a:ext>
                </a:extLst>
              </a:tr>
              <a:tr h="215553">
                <a:tc vMerge="1">
                  <a:txBody>
                    <a:bodyPr/>
                    <a:lstStyle/>
                    <a:p>
                      <a:endParaRPr lang="pl-PL"/>
                    </a:p>
                  </a:txBody>
                  <a:tcPr/>
                </a:tc>
                <a:tc>
                  <a:txBody>
                    <a:bodyPr/>
                    <a:lstStyle/>
                    <a:p>
                      <a:pPr algn="ctr">
                        <a:lnSpc>
                          <a:spcPts val="1300"/>
                        </a:lnSpc>
                      </a:pPr>
                      <a:r>
                        <a:rPr lang="en-US" sz="1600">
                          <a:effectLst/>
                        </a:rPr>
                        <a:t>60</a:t>
                      </a:r>
                      <a:endParaRPr lang="pl-PL"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1905" algn="ctr">
                        <a:lnSpc>
                          <a:spcPts val="1300"/>
                        </a:lnSpc>
                      </a:pPr>
                      <a:r>
                        <a:rPr lang="en-US" sz="1600">
                          <a:effectLst/>
                        </a:rPr>
                        <a:t>352.7</a:t>
                      </a:r>
                      <a:r>
                        <a:rPr lang="en-US" sz="1600" baseline="30000">
                          <a:effectLst/>
                        </a:rPr>
                        <a:t>a</a:t>
                      </a:r>
                      <a:endParaRPr lang="pl-PL"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algn="ctr">
                        <a:lnSpc>
                          <a:spcPts val="1300"/>
                        </a:lnSpc>
                      </a:pPr>
                      <a:r>
                        <a:rPr lang="en-US" sz="1600">
                          <a:effectLst/>
                        </a:rPr>
                        <a:t>16.8</a:t>
                      </a:r>
                      <a:r>
                        <a:rPr lang="en-US" sz="1600" baseline="30000">
                          <a:effectLst/>
                        </a:rPr>
                        <a:t>ab</a:t>
                      </a:r>
                      <a:endParaRPr lang="pl-PL"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2123050717"/>
                  </a:ext>
                </a:extLst>
              </a:tr>
              <a:tr h="215553">
                <a:tc vMerge="1">
                  <a:txBody>
                    <a:bodyPr/>
                    <a:lstStyle/>
                    <a:p>
                      <a:endParaRPr lang="pl-PL"/>
                    </a:p>
                  </a:txBody>
                  <a:tcPr/>
                </a:tc>
                <a:tc>
                  <a:txBody>
                    <a:bodyPr/>
                    <a:lstStyle/>
                    <a:p>
                      <a:pPr algn="ctr">
                        <a:lnSpc>
                          <a:spcPts val="1300"/>
                        </a:lnSpc>
                      </a:pPr>
                      <a:r>
                        <a:rPr lang="en-US" sz="1600" dirty="0">
                          <a:effectLst/>
                        </a:rPr>
                        <a:t>80</a:t>
                      </a:r>
                      <a:endParaRPr lang="pl-PL"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1905" algn="ctr">
                        <a:lnSpc>
                          <a:spcPts val="1300"/>
                        </a:lnSpc>
                      </a:pPr>
                      <a:r>
                        <a:rPr lang="en-US" sz="1600">
                          <a:effectLst/>
                        </a:rPr>
                        <a:t>331.9</a:t>
                      </a:r>
                      <a:r>
                        <a:rPr lang="en-US" sz="1600" baseline="30000">
                          <a:effectLst/>
                        </a:rPr>
                        <a:t>ab</a:t>
                      </a:r>
                      <a:endParaRPr lang="pl-PL"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algn="ctr">
                        <a:lnSpc>
                          <a:spcPts val="1300"/>
                        </a:lnSpc>
                      </a:pPr>
                      <a:r>
                        <a:rPr lang="en-US" sz="1600">
                          <a:effectLst/>
                        </a:rPr>
                        <a:t>17.7</a:t>
                      </a:r>
                      <a:r>
                        <a:rPr lang="en-US" sz="1600" baseline="30000">
                          <a:effectLst/>
                        </a:rPr>
                        <a:t>a</a:t>
                      </a:r>
                      <a:endParaRPr lang="pl-PL"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591737839"/>
                  </a:ext>
                </a:extLst>
              </a:tr>
              <a:tr h="215553">
                <a:tc rowSpan="3">
                  <a:txBody>
                    <a:bodyPr/>
                    <a:lstStyle/>
                    <a:p>
                      <a:pPr marL="90170" algn="ctr">
                        <a:lnSpc>
                          <a:spcPts val="1300"/>
                        </a:lnSpc>
                      </a:pPr>
                      <a:r>
                        <a:rPr lang="en-US" sz="1600" dirty="0">
                          <a:effectLst/>
                        </a:rPr>
                        <a:t>Ultrasound assisted extraction (45 Hz, 0.5 h)</a:t>
                      </a:r>
                      <a:endParaRPr lang="pl-PL"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algn="ctr">
                        <a:lnSpc>
                          <a:spcPts val="1300"/>
                        </a:lnSpc>
                      </a:pPr>
                      <a:r>
                        <a:rPr lang="en-US" sz="1600">
                          <a:effectLst/>
                        </a:rPr>
                        <a:t>40</a:t>
                      </a:r>
                      <a:endParaRPr lang="pl-PL"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1905" algn="ctr">
                        <a:lnSpc>
                          <a:spcPts val="1300"/>
                        </a:lnSpc>
                      </a:pPr>
                      <a:r>
                        <a:rPr lang="en-US" sz="1600">
                          <a:effectLst/>
                        </a:rPr>
                        <a:t>303.4</a:t>
                      </a:r>
                      <a:r>
                        <a:rPr lang="en-US" sz="1600" baseline="30000">
                          <a:effectLst/>
                        </a:rPr>
                        <a:t>ab</a:t>
                      </a:r>
                      <a:endParaRPr lang="pl-PL"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algn="ctr">
                        <a:lnSpc>
                          <a:spcPts val="1300"/>
                        </a:lnSpc>
                      </a:pPr>
                      <a:r>
                        <a:rPr lang="en-US" sz="1600">
                          <a:effectLst/>
                        </a:rPr>
                        <a:t>11.4</a:t>
                      </a:r>
                      <a:r>
                        <a:rPr lang="en-US" sz="1600" baseline="30000">
                          <a:effectLst/>
                        </a:rPr>
                        <a:t>ab</a:t>
                      </a:r>
                      <a:endParaRPr lang="pl-PL"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62814676"/>
                  </a:ext>
                </a:extLst>
              </a:tr>
              <a:tr h="215553">
                <a:tc vMerge="1">
                  <a:txBody>
                    <a:bodyPr/>
                    <a:lstStyle/>
                    <a:p>
                      <a:endParaRPr lang="pl-PL"/>
                    </a:p>
                  </a:txBody>
                  <a:tcPr/>
                </a:tc>
                <a:tc>
                  <a:txBody>
                    <a:bodyPr/>
                    <a:lstStyle/>
                    <a:p>
                      <a:pPr algn="ctr">
                        <a:lnSpc>
                          <a:spcPts val="1300"/>
                        </a:lnSpc>
                      </a:pPr>
                      <a:r>
                        <a:rPr lang="en-US" sz="1600">
                          <a:effectLst/>
                        </a:rPr>
                        <a:t>60</a:t>
                      </a:r>
                      <a:endParaRPr lang="pl-PL"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1905" algn="ctr">
                        <a:lnSpc>
                          <a:spcPts val="1300"/>
                        </a:lnSpc>
                      </a:pPr>
                      <a:r>
                        <a:rPr lang="en-US" sz="1600">
                          <a:effectLst/>
                        </a:rPr>
                        <a:t>301.6</a:t>
                      </a:r>
                      <a:r>
                        <a:rPr lang="en-US" sz="1600" baseline="30000">
                          <a:effectLst/>
                        </a:rPr>
                        <a:t>ab</a:t>
                      </a:r>
                      <a:endParaRPr lang="pl-PL"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tc>
                <a:tc>
                  <a:txBody>
                    <a:bodyPr/>
                    <a:lstStyle/>
                    <a:p>
                      <a:pPr algn="ctr">
                        <a:lnSpc>
                          <a:spcPts val="1300"/>
                        </a:lnSpc>
                      </a:pPr>
                      <a:r>
                        <a:rPr lang="en-US" sz="1600">
                          <a:effectLst/>
                        </a:rPr>
                        <a:t>12.2</a:t>
                      </a:r>
                      <a:r>
                        <a:rPr lang="en-US" sz="1600" baseline="30000">
                          <a:effectLst/>
                        </a:rPr>
                        <a:t>ab</a:t>
                      </a:r>
                      <a:endParaRPr lang="pl-PL" sz="16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1006184483"/>
                  </a:ext>
                </a:extLst>
              </a:tr>
              <a:tr h="215553">
                <a:tc vMerge="1">
                  <a:txBody>
                    <a:bodyPr/>
                    <a:lstStyle/>
                    <a:p>
                      <a:endParaRPr lang="pl-PL"/>
                    </a:p>
                  </a:txBody>
                  <a:tcPr/>
                </a:tc>
                <a:tc>
                  <a:txBody>
                    <a:bodyPr/>
                    <a:lstStyle/>
                    <a:p>
                      <a:pPr algn="ctr">
                        <a:lnSpc>
                          <a:spcPts val="1300"/>
                        </a:lnSpc>
                      </a:pPr>
                      <a:r>
                        <a:rPr lang="en-US" sz="1600" dirty="0">
                          <a:effectLst/>
                        </a:rPr>
                        <a:t>80</a:t>
                      </a:r>
                      <a:endParaRPr lang="pl-PL"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1905" algn="ctr">
                        <a:lnSpc>
                          <a:spcPts val="1300"/>
                        </a:lnSpc>
                      </a:pPr>
                      <a:r>
                        <a:rPr lang="en-US" sz="1600" dirty="0">
                          <a:effectLst/>
                        </a:rPr>
                        <a:t>361.3</a:t>
                      </a:r>
                      <a:r>
                        <a:rPr lang="en-US" sz="1600" baseline="30000" dirty="0">
                          <a:effectLst/>
                        </a:rPr>
                        <a:t>a</a:t>
                      </a:r>
                      <a:endParaRPr lang="pl-PL"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tc>
                <a:tc>
                  <a:txBody>
                    <a:bodyPr/>
                    <a:lstStyle/>
                    <a:p>
                      <a:pPr algn="ctr">
                        <a:lnSpc>
                          <a:spcPts val="1300"/>
                        </a:lnSpc>
                      </a:pPr>
                      <a:r>
                        <a:rPr lang="en-US" sz="1600" dirty="0">
                          <a:effectLst/>
                        </a:rPr>
                        <a:t>15.6</a:t>
                      </a:r>
                      <a:r>
                        <a:rPr lang="en-US" sz="1600" baseline="30000" dirty="0">
                          <a:effectLst/>
                        </a:rPr>
                        <a:t>ab</a:t>
                      </a:r>
                      <a:endParaRPr lang="pl-PL" sz="16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tc>
                <a:extLst>
                  <a:ext uri="{0D108BD9-81ED-4DB2-BD59-A6C34878D82A}">
                    <a16:rowId xmlns:a16="http://schemas.microsoft.com/office/drawing/2014/main" val="3422854845"/>
                  </a:ext>
                </a:extLst>
              </a:tr>
            </a:tbl>
          </a:graphicData>
        </a:graphic>
      </p:graphicFrame>
    </p:spTree>
    <p:extLst>
      <p:ext uri="{BB962C8B-B14F-4D97-AF65-F5344CB8AC3E}">
        <p14:creationId xmlns:p14="http://schemas.microsoft.com/office/powerpoint/2010/main" val="1537799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8" name="Picture 7">
            <a:extLst>
              <a:ext uri="{FF2B5EF4-FFF2-40B4-BE49-F238E27FC236}">
                <a16:creationId xmlns:a16="http://schemas.microsoft.com/office/drawing/2014/main" id="{DB77EA11-12D4-4385-97BC-453BB6CE3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pic>
        <p:nvPicPr>
          <p:cNvPr id="6" name="Obraz 5">
            <a:extLst>
              <a:ext uri="{FF2B5EF4-FFF2-40B4-BE49-F238E27FC236}">
                <a16:creationId xmlns:a16="http://schemas.microsoft.com/office/drawing/2014/main" id="{E3236BE5-F860-49AE-B682-1A3164B1BB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4904" y="314136"/>
            <a:ext cx="797596" cy="671951"/>
          </a:xfrm>
          <a:prstGeom prst="rect">
            <a:avLst/>
          </a:prstGeom>
        </p:spPr>
      </p:pic>
      <p:sp>
        <p:nvSpPr>
          <p:cNvPr id="9" name="pole tekstowe 8">
            <a:extLst>
              <a:ext uri="{FF2B5EF4-FFF2-40B4-BE49-F238E27FC236}">
                <a16:creationId xmlns:a16="http://schemas.microsoft.com/office/drawing/2014/main" id="{7F4E775B-6788-40BE-A763-1EEC6BD6AA8A}"/>
              </a:ext>
            </a:extLst>
          </p:cNvPr>
          <p:cNvSpPr txBox="1"/>
          <p:nvPr/>
        </p:nvSpPr>
        <p:spPr>
          <a:xfrm>
            <a:off x="609600" y="1328155"/>
            <a:ext cx="8153400" cy="4770537"/>
          </a:xfrm>
          <a:prstGeom prst="rect">
            <a:avLst/>
          </a:prstGeom>
          <a:noFill/>
        </p:spPr>
        <p:txBody>
          <a:bodyPr wrap="square">
            <a:spAutoFit/>
          </a:bodyPr>
          <a:lstStyle/>
          <a:p>
            <a:pPr algn="just"/>
            <a:r>
              <a:rPr lang="pl-PL"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a:t>
            </a:r>
            <a:r>
              <a:rPr lang="en-US"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xtraction</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with dynamic maceration revealed significant differences in level of THC, and in 40% ethanol was observed the lowest content THC (10.0 µg/ml) and in 80% ethanol the highest content of THC (17.7 µg/ml). Ultrasound assisted extraction showed not important changes in the level of THC from 11.4 µg/ml in 40% ethanol to 15.6 µg/ml in 80% ethanol respectively. The obtained results indicate that the most efficient method of extraction is ultrasound assisted extraction, however, dynamic maceration with shaking may be an alternative method.</a:t>
            </a:r>
            <a:r>
              <a:rPr lang="pl-PL"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use of ultrasound supports the extraction by faster mass transfer and uniform mixing, which accelerates the extraction of compounds, what was showed at the extraction with 80% ethanol. A similar effect at a lower ethanol concentration (60%) was observed when dynamic maceration was used. The research has shown that hemp variety </a:t>
            </a:r>
            <a:r>
              <a:rPr lang="en-US"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Beniko</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is a potentially good source of non-psychoactive CBD. Dynamic maceration and ultrasound assisted extraction are efficient methods of obtaining cannabinoids from plant material derived from </a:t>
            </a:r>
            <a:r>
              <a:rPr lang="en-US" sz="16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Beniko</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hemp. Optimizing the extraction process of bioactive compounds from fibrous hemp with the use of ultrasound assisted extraction or dynamic maceration will allow the process to be carried out in a more effective way. In addition, application of ethanol extraction is one of the most effective extraction methods for hemp processing and receiving cannabinoids. </a:t>
            </a:r>
            <a:endParaRPr lang="pl-PL"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just"/>
            <a:endParaRPr lang="pl-PL" sz="1600" dirty="0"/>
          </a:p>
        </p:txBody>
      </p:sp>
    </p:spTree>
    <p:extLst>
      <p:ext uri="{BB962C8B-B14F-4D97-AF65-F5344CB8AC3E}">
        <p14:creationId xmlns:p14="http://schemas.microsoft.com/office/powerpoint/2010/main" val="64339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85800"/>
            <a:ext cx="8153400" cy="461665"/>
          </a:xfrm>
          <a:prstGeom prst="rect">
            <a:avLst/>
          </a:prstGeom>
          <a:noFill/>
        </p:spPr>
        <p:txBody>
          <a:bodyPr wrap="square" rtlCol="0">
            <a:spAutoFit/>
          </a:bodyPr>
          <a:lstStyle/>
          <a:p>
            <a:r>
              <a:rPr lang="fr-FR" sz="2400" b="1" dirty="0">
                <a:latin typeface="Palatino Linotype" panose="02040502050505030304" pitchFamily="18" charset="0"/>
              </a:rPr>
              <a:t>Conclusions</a:t>
            </a: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pic>
        <p:nvPicPr>
          <p:cNvPr id="8" name="Picture 7">
            <a:extLst>
              <a:ext uri="{FF2B5EF4-FFF2-40B4-BE49-F238E27FC236}">
                <a16:creationId xmlns:a16="http://schemas.microsoft.com/office/drawing/2014/main" id="{DB77EA11-12D4-4385-97BC-453BB6CE3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pic>
        <p:nvPicPr>
          <p:cNvPr id="6" name="Obraz 5">
            <a:extLst>
              <a:ext uri="{FF2B5EF4-FFF2-40B4-BE49-F238E27FC236}">
                <a16:creationId xmlns:a16="http://schemas.microsoft.com/office/drawing/2014/main" id="{E3236BE5-F860-49AE-B682-1A3164B1BB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4904" y="314136"/>
            <a:ext cx="797596" cy="671951"/>
          </a:xfrm>
          <a:prstGeom prst="rect">
            <a:avLst/>
          </a:prstGeom>
        </p:spPr>
      </p:pic>
      <p:sp>
        <p:nvSpPr>
          <p:cNvPr id="9" name="pole tekstowe 8">
            <a:extLst>
              <a:ext uri="{FF2B5EF4-FFF2-40B4-BE49-F238E27FC236}">
                <a16:creationId xmlns:a16="http://schemas.microsoft.com/office/drawing/2014/main" id="{7F4E775B-6788-40BE-A763-1EEC6BD6AA8A}"/>
              </a:ext>
            </a:extLst>
          </p:cNvPr>
          <p:cNvSpPr txBox="1"/>
          <p:nvPr/>
        </p:nvSpPr>
        <p:spPr>
          <a:xfrm>
            <a:off x="609600" y="1328155"/>
            <a:ext cx="8153400" cy="2197525"/>
          </a:xfrm>
          <a:prstGeom prst="rect">
            <a:avLst/>
          </a:prstGeom>
          <a:noFill/>
        </p:spPr>
        <p:txBody>
          <a:bodyPr wrap="square">
            <a:spAutoFit/>
          </a:bodyPr>
          <a:lstStyle/>
          <a:p>
            <a:pPr algn="just">
              <a:lnSpc>
                <a:spcPct val="95000"/>
              </a:lnSpc>
              <a:spcBef>
                <a:spcPts val="1200"/>
              </a:spcBef>
              <a:spcAft>
                <a:spcPts val="300"/>
              </a:spcAft>
            </a:pP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conducted research showed the highest content of CBD (361.3 µg/ml) during extraction with 80% ethanol combined with ultrasound. On the other hand, dynamic extraction with 60% ethanol allowed to obtain 352.7 µg/ml of CBD. The obtained results indicate that the most efficient method of extraction is ultrasound assisted extraction, however, dynamic maceration with shaking may be an alternative method</a:t>
            </a: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These methods can be used to obtain high-quality extracts containing bioactive compounds for pharmaceutical purposes and food production.</a:t>
            </a:r>
            <a:endParaRPr lang="pl-PL"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2855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830997"/>
          </a:xfrm>
          <a:prstGeom prst="rect">
            <a:avLst/>
          </a:prstGeom>
          <a:noFill/>
        </p:spPr>
        <p:txBody>
          <a:bodyPr wrap="square" rtlCol="0">
            <a:spAutoFit/>
          </a:bodyPr>
          <a:lstStyle/>
          <a:p>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8" name="Picture 7">
            <a:extLst>
              <a:ext uri="{FF2B5EF4-FFF2-40B4-BE49-F238E27FC236}">
                <a16:creationId xmlns:a16="http://schemas.microsoft.com/office/drawing/2014/main" id="{7A4322FC-DADD-4F95-8914-40DEFBB9C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pic>
        <p:nvPicPr>
          <p:cNvPr id="6" name="Obraz 5">
            <a:extLst>
              <a:ext uri="{FF2B5EF4-FFF2-40B4-BE49-F238E27FC236}">
                <a16:creationId xmlns:a16="http://schemas.microsoft.com/office/drawing/2014/main" id="{C818139E-56DE-4D5B-A6FB-5E81050662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498" y="3372294"/>
            <a:ext cx="7975003" cy="1071398"/>
          </a:xfrm>
          <a:prstGeom prst="rect">
            <a:avLst/>
          </a:prstGeom>
          <a:noFill/>
          <a:ln>
            <a:noFill/>
          </a:ln>
        </p:spPr>
      </p:pic>
      <p:sp>
        <p:nvSpPr>
          <p:cNvPr id="7" name="pole tekstowe 6">
            <a:extLst>
              <a:ext uri="{FF2B5EF4-FFF2-40B4-BE49-F238E27FC236}">
                <a16:creationId xmlns:a16="http://schemas.microsoft.com/office/drawing/2014/main" id="{944F1843-A9A5-4B67-AF2C-AEAB573F3C0A}"/>
              </a:ext>
            </a:extLst>
          </p:cNvPr>
          <p:cNvSpPr txBox="1"/>
          <p:nvPr/>
        </p:nvSpPr>
        <p:spPr>
          <a:xfrm>
            <a:off x="609600" y="1884704"/>
            <a:ext cx="8153400" cy="646331"/>
          </a:xfrm>
          <a:prstGeom prst="rect">
            <a:avLst/>
          </a:prstGeom>
          <a:noFill/>
        </p:spPr>
        <p:txBody>
          <a:bodyPr wrap="square">
            <a:spAutoFit/>
          </a:bodyPr>
          <a:lstStyle/>
          <a:p>
            <a:pPr algn="just"/>
            <a:r>
              <a:rPr lang="en-US" sz="18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Funding:</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This research was funded by Polish Ministry of Agriculture and Rural Development, resolution of the Council of Ministers no: 171/2017.</a:t>
            </a:r>
            <a:endParaRPr lang="fr-FR" dirty="0">
              <a:latin typeface="Palatino Linotype" panose="02040502050505030304" pitchFamily="18" charset="0"/>
            </a:endParaRPr>
          </a:p>
        </p:txBody>
      </p:sp>
    </p:spTree>
    <p:extLst>
      <p:ext uri="{BB962C8B-B14F-4D97-AF65-F5344CB8AC3E}">
        <p14:creationId xmlns:p14="http://schemas.microsoft.com/office/powerpoint/2010/main" val="35929829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703</TotalTime>
  <Words>1069</Words>
  <Application>Microsoft Office PowerPoint</Application>
  <PresentationFormat>Pokaz na ekranie (4:3)</PresentationFormat>
  <Paragraphs>67</Paragraphs>
  <Slides>7</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7</vt:i4>
      </vt:variant>
    </vt:vector>
  </HeadingPairs>
  <TitlesOfParts>
    <vt:vector size="12" baseType="lpstr">
      <vt:lpstr>Arial</vt:lpstr>
      <vt:lpstr>Calibri</vt:lpstr>
      <vt:lpstr>Calibri Light</vt:lpstr>
      <vt:lpstr>Palatino Linotype</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m.szalata</cp:lastModifiedBy>
  <cp:revision>66</cp:revision>
  <dcterms:created xsi:type="dcterms:W3CDTF">2017-05-27T02:37:01Z</dcterms:created>
  <dcterms:modified xsi:type="dcterms:W3CDTF">2021-11-02T06:56:33Z</dcterms:modified>
</cp:coreProperties>
</file>