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1" r:id="rId4"/>
    <p:sldId id="262" r:id="rId5"/>
    <p:sldId id="263" r:id="rId6"/>
    <p:sldId id="265" r:id="rId7"/>
    <p:sldId id="266" r:id="rId8"/>
    <p:sldId id="267" r:id="rId9"/>
    <p:sldId id="26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3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050F25-0D40-47A1-BDC5-17F5FBBC290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78005226-631E-43B5-845B-4F07BC3D1340}">
      <dgm:prSet phldrT="[Texto]"/>
      <dgm:spPr/>
      <dgm:t>
        <a:bodyPr/>
        <a:lstStyle/>
        <a:p>
          <a:r>
            <a:rPr lang="en-GB" dirty="0" smtClean="0">
              <a:latin typeface="Palatino Linotype" panose="02040502050505030304" pitchFamily="18" charset="0"/>
            </a:rPr>
            <a:t>Compounds used</a:t>
          </a:r>
          <a:endParaRPr lang="en-GB" dirty="0">
            <a:latin typeface="Palatino Linotype" panose="02040502050505030304" pitchFamily="18" charset="0"/>
          </a:endParaRPr>
        </a:p>
      </dgm:t>
    </dgm:pt>
    <dgm:pt modelId="{90A20F9A-C4BA-45D6-AA0E-1ED0D89B7FD6}" type="parTrans" cxnId="{03E2C1A6-1AF4-4613-BA3F-B8CCD2F7BE58}">
      <dgm:prSet/>
      <dgm:spPr/>
      <dgm:t>
        <a:bodyPr/>
        <a:lstStyle/>
        <a:p>
          <a:endParaRPr lang="en-GB"/>
        </a:p>
      </dgm:t>
    </dgm:pt>
    <dgm:pt modelId="{D0E7CCCD-A6EA-468D-93EE-8C7131B15404}" type="sibTrans" cxnId="{03E2C1A6-1AF4-4613-BA3F-B8CCD2F7BE58}">
      <dgm:prSet/>
      <dgm:spPr/>
      <dgm:t>
        <a:bodyPr/>
        <a:lstStyle/>
        <a:p>
          <a:endParaRPr lang="en-GB"/>
        </a:p>
      </dgm:t>
    </dgm:pt>
    <dgm:pt modelId="{AEF112C0-37B3-4E88-B153-9CBF2D7B674F}">
      <dgm:prSet phldrT="[Texto]"/>
      <dgm:spPr/>
      <dgm:t>
        <a:bodyPr/>
        <a:lstStyle/>
        <a:p>
          <a:r>
            <a:rPr lang="en-GB" dirty="0" smtClean="0">
              <a:latin typeface="Palatino Linotype" panose="02040502050505030304" pitchFamily="18" charset="0"/>
              <a:ea typeface="Cambria Math" panose="02040503050406030204" pitchFamily="18" charset="0"/>
            </a:rPr>
            <a:t>Flavonoid</a:t>
          </a:r>
          <a:endParaRPr lang="en-GB" dirty="0"/>
        </a:p>
      </dgm:t>
    </dgm:pt>
    <dgm:pt modelId="{B8829081-D3D5-4036-B195-5A52B24E6801}" type="parTrans" cxnId="{6ED9117D-FDB9-4E17-A59B-37921129AB87}">
      <dgm:prSet/>
      <dgm:spPr/>
      <dgm:t>
        <a:bodyPr/>
        <a:lstStyle/>
        <a:p>
          <a:endParaRPr lang="en-GB"/>
        </a:p>
      </dgm:t>
    </dgm:pt>
    <dgm:pt modelId="{D4538BB6-5A5E-4735-826E-F27A24B3916E}" type="sibTrans" cxnId="{6ED9117D-FDB9-4E17-A59B-37921129AB87}">
      <dgm:prSet/>
      <dgm:spPr/>
      <dgm:t>
        <a:bodyPr/>
        <a:lstStyle/>
        <a:p>
          <a:endParaRPr lang="en-GB"/>
        </a:p>
      </dgm:t>
    </dgm:pt>
    <dgm:pt modelId="{5DABA063-2B58-46EF-92FD-FB08F01CC541}">
      <dgm:prSet phldrT="[Texto]"/>
      <dgm:spPr/>
      <dgm:t>
        <a:bodyPr/>
        <a:lstStyle/>
        <a:p>
          <a:r>
            <a:rPr lang="en-GB" dirty="0" smtClean="0">
              <a:latin typeface="Palatino Linotype" panose="02040502050505030304" pitchFamily="18" charset="0"/>
              <a:ea typeface="Cambria Math" panose="02040503050406030204" pitchFamily="18" charset="0"/>
            </a:rPr>
            <a:t>Phenolic acid;</a:t>
          </a:r>
          <a:endParaRPr lang="en-GB" dirty="0"/>
        </a:p>
      </dgm:t>
    </dgm:pt>
    <dgm:pt modelId="{A64D4D80-033C-46E9-BD7B-F186BD43D940}" type="parTrans" cxnId="{4CF998BC-48F6-441A-BE5F-CECB40EECAEF}">
      <dgm:prSet/>
      <dgm:spPr/>
      <dgm:t>
        <a:bodyPr/>
        <a:lstStyle/>
        <a:p>
          <a:endParaRPr lang="en-GB"/>
        </a:p>
      </dgm:t>
    </dgm:pt>
    <dgm:pt modelId="{ABF35185-9051-4E9B-876D-31BD60C61550}" type="sibTrans" cxnId="{4CF998BC-48F6-441A-BE5F-CECB40EECAEF}">
      <dgm:prSet/>
      <dgm:spPr/>
      <dgm:t>
        <a:bodyPr/>
        <a:lstStyle/>
        <a:p>
          <a:endParaRPr lang="en-GB"/>
        </a:p>
      </dgm:t>
    </dgm:pt>
    <dgm:pt modelId="{A301E91B-328B-4328-9E91-C4516A31E408}">
      <dgm:prSet phldrT="[Texto]"/>
      <dgm:spPr/>
      <dgm:t>
        <a:bodyPr/>
        <a:lstStyle/>
        <a:p>
          <a:r>
            <a:rPr lang="en-GB" dirty="0" smtClean="0">
              <a:latin typeface="Palatino Linotype" panose="02040502050505030304" pitchFamily="18" charset="0"/>
              <a:ea typeface="Cambria Math" panose="02040503050406030204" pitchFamily="18" charset="0"/>
            </a:rPr>
            <a:t>Amino benzoic acid</a:t>
          </a:r>
          <a:endParaRPr lang="en-GB" dirty="0"/>
        </a:p>
      </dgm:t>
    </dgm:pt>
    <dgm:pt modelId="{8452366B-535C-4FA0-A278-33F8B37C3B41}" type="parTrans" cxnId="{D3E46C18-F46F-4B33-ACBC-72551E768CEB}">
      <dgm:prSet/>
      <dgm:spPr/>
      <dgm:t>
        <a:bodyPr/>
        <a:lstStyle/>
        <a:p>
          <a:endParaRPr lang="en-GB"/>
        </a:p>
      </dgm:t>
    </dgm:pt>
    <dgm:pt modelId="{FBB8D520-1A6B-42BF-A6A3-093069279939}" type="sibTrans" cxnId="{D3E46C18-F46F-4B33-ACBC-72551E768CEB}">
      <dgm:prSet/>
      <dgm:spPr/>
      <dgm:t>
        <a:bodyPr/>
        <a:lstStyle/>
        <a:p>
          <a:endParaRPr lang="en-GB"/>
        </a:p>
      </dgm:t>
    </dgm:pt>
    <dgm:pt modelId="{40C44678-633A-4014-84CB-1A662F973436}">
      <dgm:prSet/>
      <dgm:spPr/>
      <dgm:t>
        <a:bodyPr/>
        <a:lstStyle/>
        <a:p>
          <a:r>
            <a:rPr lang="en-GB" smtClean="0">
              <a:latin typeface="Palatino Linotype" panose="02040502050505030304" pitchFamily="18" charset="0"/>
              <a:ea typeface="Cambria Math" panose="02040503050406030204" pitchFamily="18" charset="0"/>
            </a:rPr>
            <a:t>Rutin (quercetin-3-O-rutinoside</a:t>
          </a:r>
          <a:endParaRPr lang="en-GB" dirty="0"/>
        </a:p>
      </dgm:t>
    </dgm:pt>
    <dgm:pt modelId="{222A3BC5-B72B-42BB-9A64-639403C4A835}" type="parTrans" cxnId="{94696462-3D71-435B-B73D-BD7D90D8CA18}">
      <dgm:prSet/>
      <dgm:spPr/>
      <dgm:t>
        <a:bodyPr/>
        <a:lstStyle/>
        <a:p>
          <a:endParaRPr lang="en-GB"/>
        </a:p>
      </dgm:t>
    </dgm:pt>
    <dgm:pt modelId="{8BD9E7C5-30F6-4EFD-B3D6-E38E0DA8737B}" type="sibTrans" cxnId="{94696462-3D71-435B-B73D-BD7D90D8CA18}">
      <dgm:prSet/>
      <dgm:spPr/>
      <dgm:t>
        <a:bodyPr/>
        <a:lstStyle/>
        <a:p>
          <a:endParaRPr lang="en-GB"/>
        </a:p>
      </dgm:t>
    </dgm:pt>
    <dgm:pt modelId="{677CDA45-3367-4BF3-B182-A66569556FD9}">
      <dgm:prSet/>
      <dgm:spPr/>
      <dgm:t>
        <a:bodyPr/>
        <a:lstStyle/>
        <a:p>
          <a:r>
            <a:rPr lang="en-GB" dirty="0" err="1" smtClean="0">
              <a:latin typeface="Palatino Linotype" panose="02040502050505030304" pitchFamily="18" charset="0"/>
              <a:ea typeface="Cambria Math" panose="02040503050406030204" pitchFamily="18" charset="0"/>
            </a:rPr>
            <a:t>Caffeic</a:t>
          </a:r>
          <a:r>
            <a:rPr lang="en-GB" dirty="0" smtClean="0">
              <a:latin typeface="Palatino Linotype" panose="02040502050505030304" pitchFamily="18" charset="0"/>
              <a:ea typeface="Cambria Math" panose="02040503050406030204" pitchFamily="18" charset="0"/>
            </a:rPr>
            <a:t> acid </a:t>
          </a:r>
          <a:endParaRPr lang="en-GB" dirty="0"/>
        </a:p>
      </dgm:t>
    </dgm:pt>
    <dgm:pt modelId="{1E80386D-0717-49D0-AF5C-954B925B04A9}" type="parTrans" cxnId="{AE25C590-548D-4ADD-92AB-4ACC5F4AA7FB}">
      <dgm:prSet/>
      <dgm:spPr/>
      <dgm:t>
        <a:bodyPr/>
        <a:lstStyle/>
        <a:p>
          <a:endParaRPr lang="en-GB"/>
        </a:p>
      </dgm:t>
    </dgm:pt>
    <dgm:pt modelId="{51B4C923-229A-411B-A9AE-CED8A64FB501}" type="sibTrans" cxnId="{AE25C590-548D-4ADD-92AB-4ACC5F4AA7FB}">
      <dgm:prSet/>
      <dgm:spPr/>
      <dgm:t>
        <a:bodyPr/>
        <a:lstStyle/>
        <a:p>
          <a:endParaRPr lang="en-GB"/>
        </a:p>
      </dgm:t>
    </dgm:pt>
    <dgm:pt modelId="{E3F2585B-F35F-4B94-A4F0-6AC265C459FC}">
      <dgm:prSet/>
      <dgm:spPr/>
      <dgm:t>
        <a:bodyPr/>
        <a:lstStyle/>
        <a:p>
          <a:r>
            <a:rPr lang="en-GB" dirty="0" err="1" smtClean="0">
              <a:latin typeface="Palatino Linotype" panose="02040502050505030304" pitchFamily="18" charset="0"/>
              <a:ea typeface="Cambria Math" panose="02040503050406030204" pitchFamily="18" charset="0"/>
            </a:rPr>
            <a:t>Anthranilic</a:t>
          </a:r>
          <a:r>
            <a:rPr lang="en-GB" dirty="0" smtClean="0">
              <a:latin typeface="Palatino Linotype" panose="02040502050505030304" pitchFamily="18" charset="0"/>
              <a:ea typeface="Cambria Math" panose="02040503050406030204" pitchFamily="18" charset="0"/>
            </a:rPr>
            <a:t> acid</a:t>
          </a:r>
          <a:endParaRPr lang="en-GB" dirty="0"/>
        </a:p>
      </dgm:t>
    </dgm:pt>
    <dgm:pt modelId="{5E5B1F47-28E4-4BC3-8CDB-0012D222608B}" type="parTrans" cxnId="{981DE16E-4248-4071-AC2D-903F03FDE66C}">
      <dgm:prSet/>
      <dgm:spPr/>
      <dgm:t>
        <a:bodyPr/>
        <a:lstStyle/>
        <a:p>
          <a:endParaRPr lang="en-GB"/>
        </a:p>
      </dgm:t>
    </dgm:pt>
    <dgm:pt modelId="{F5114B79-872B-4B98-B6A1-30A754BF56EF}" type="sibTrans" cxnId="{981DE16E-4248-4071-AC2D-903F03FDE66C}">
      <dgm:prSet/>
      <dgm:spPr/>
      <dgm:t>
        <a:bodyPr/>
        <a:lstStyle/>
        <a:p>
          <a:endParaRPr lang="en-GB"/>
        </a:p>
      </dgm:t>
    </dgm:pt>
    <dgm:pt modelId="{56A095AB-7CEA-4D39-9EA0-6E22ACF405D3}" type="pres">
      <dgm:prSet presAssocID="{C9050F25-0D40-47A1-BDC5-17F5FBBC2905}" presName="hierChild1" presStyleCnt="0">
        <dgm:presLayoutVars>
          <dgm:orgChart val="1"/>
          <dgm:chPref val="1"/>
          <dgm:dir/>
          <dgm:animOne val="branch"/>
          <dgm:animLvl val="lvl"/>
          <dgm:resizeHandles/>
        </dgm:presLayoutVars>
      </dgm:prSet>
      <dgm:spPr/>
    </dgm:pt>
    <dgm:pt modelId="{BEE51D99-0515-4771-8C4A-832C553E5201}" type="pres">
      <dgm:prSet presAssocID="{78005226-631E-43B5-845B-4F07BC3D1340}" presName="hierRoot1" presStyleCnt="0">
        <dgm:presLayoutVars>
          <dgm:hierBranch val="init"/>
        </dgm:presLayoutVars>
      </dgm:prSet>
      <dgm:spPr/>
    </dgm:pt>
    <dgm:pt modelId="{6A33E3DD-5699-4591-B29B-780C375A1740}" type="pres">
      <dgm:prSet presAssocID="{78005226-631E-43B5-845B-4F07BC3D1340}" presName="rootComposite1" presStyleCnt="0"/>
      <dgm:spPr/>
    </dgm:pt>
    <dgm:pt modelId="{1D45C62C-3F41-41DA-B00A-490A89C34342}" type="pres">
      <dgm:prSet presAssocID="{78005226-631E-43B5-845B-4F07BC3D1340}" presName="rootText1" presStyleLbl="node0" presStyleIdx="0" presStyleCnt="1">
        <dgm:presLayoutVars>
          <dgm:chPref val="3"/>
        </dgm:presLayoutVars>
      </dgm:prSet>
      <dgm:spPr/>
      <dgm:t>
        <a:bodyPr/>
        <a:lstStyle/>
        <a:p>
          <a:endParaRPr lang="en-GB"/>
        </a:p>
      </dgm:t>
    </dgm:pt>
    <dgm:pt modelId="{31CDB14E-0231-425C-8CA3-F802BE807FFC}" type="pres">
      <dgm:prSet presAssocID="{78005226-631E-43B5-845B-4F07BC3D1340}" presName="rootConnector1" presStyleLbl="node1" presStyleIdx="0" presStyleCnt="0"/>
      <dgm:spPr/>
    </dgm:pt>
    <dgm:pt modelId="{F5462350-A2FB-4031-BFE5-6B0995E85CAF}" type="pres">
      <dgm:prSet presAssocID="{78005226-631E-43B5-845B-4F07BC3D1340}" presName="hierChild2" presStyleCnt="0"/>
      <dgm:spPr/>
    </dgm:pt>
    <dgm:pt modelId="{325A2604-CD5E-4FB1-84A2-A9352E00DA1B}" type="pres">
      <dgm:prSet presAssocID="{B8829081-D3D5-4036-B195-5A52B24E6801}" presName="Name37" presStyleLbl="parChTrans1D2" presStyleIdx="0" presStyleCnt="3"/>
      <dgm:spPr/>
    </dgm:pt>
    <dgm:pt modelId="{3B157A65-8EC3-4B3B-B3AD-38719F83413D}" type="pres">
      <dgm:prSet presAssocID="{AEF112C0-37B3-4E88-B153-9CBF2D7B674F}" presName="hierRoot2" presStyleCnt="0">
        <dgm:presLayoutVars>
          <dgm:hierBranch val="init"/>
        </dgm:presLayoutVars>
      </dgm:prSet>
      <dgm:spPr/>
    </dgm:pt>
    <dgm:pt modelId="{B367CB91-7DB4-4FD9-8A37-8060FF76CB52}" type="pres">
      <dgm:prSet presAssocID="{AEF112C0-37B3-4E88-B153-9CBF2D7B674F}" presName="rootComposite" presStyleCnt="0"/>
      <dgm:spPr/>
    </dgm:pt>
    <dgm:pt modelId="{02D5C054-612F-403D-9697-1279C30C7DB5}" type="pres">
      <dgm:prSet presAssocID="{AEF112C0-37B3-4E88-B153-9CBF2D7B674F}" presName="rootText" presStyleLbl="node2" presStyleIdx="0" presStyleCnt="3">
        <dgm:presLayoutVars>
          <dgm:chPref val="3"/>
        </dgm:presLayoutVars>
      </dgm:prSet>
      <dgm:spPr/>
      <dgm:t>
        <a:bodyPr/>
        <a:lstStyle/>
        <a:p>
          <a:endParaRPr lang="en-GB"/>
        </a:p>
      </dgm:t>
    </dgm:pt>
    <dgm:pt modelId="{81720467-00FC-4E9F-B513-82DD7D0B4F46}" type="pres">
      <dgm:prSet presAssocID="{AEF112C0-37B3-4E88-B153-9CBF2D7B674F}" presName="rootConnector" presStyleLbl="node2" presStyleIdx="0" presStyleCnt="3"/>
      <dgm:spPr/>
    </dgm:pt>
    <dgm:pt modelId="{94298BDD-0FE3-4DD7-937C-7574E885DC7F}" type="pres">
      <dgm:prSet presAssocID="{AEF112C0-37B3-4E88-B153-9CBF2D7B674F}" presName="hierChild4" presStyleCnt="0"/>
      <dgm:spPr/>
    </dgm:pt>
    <dgm:pt modelId="{8FDD90C5-E387-4651-B3E6-94947078AEBA}" type="pres">
      <dgm:prSet presAssocID="{222A3BC5-B72B-42BB-9A64-639403C4A835}" presName="Name37" presStyleLbl="parChTrans1D3" presStyleIdx="0" presStyleCnt="3"/>
      <dgm:spPr/>
    </dgm:pt>
    <dgm:pt modelId="{8700682B-5298-43BF-B70D-93CC74ADF843}" type="pres">
      <dgm:prSet presAssocID="{40C44678-633A-4014-84CB-1A662F973436}" presName="hierRoot2" presStyleCnt="0">
        <dgm:presLayoutVars>
          <dgm:hierBranch val="init"/>
        </dgm:presLayoutVars>
      </dgm:prSet>
      <dgm:spPr/>
    </dgm:pt>
    <dgm:pt modelId="{9A669917-4EAC-49B1-B466-7CB1B8858358}" type="pres">
      <dgm:prSet presAssocID="{40C44678-633A-4014-84CB-1A662F973436}" presName="rootComposite" presStyleCnt="0"/>
      <dgm:spPr/>
    </dgm:pt>
    <dgm:pt modelId="{0FA69EF7-418A-4C20-BF77-6DFE9264E5B0}" type="pres">
      <dgm:prSet presAssocID="{40C44678-633A-4014-84CB-1A662F973436}" presName="rootText" presStyleLbl="node3" presStyleIdx="0" presStyleCnt="3">
        <dgm:presLayoutVars>
          <dgm:chPref val="3"/>
        </dgm:presLayoutVars>
      </dgm:prSet>
      <dgm:spPr/>
    </dgm:pt>
    <dgm:pt modelId="{379CC6AD-AB15-4B09-95D9-1D1BFF60F5B4}" type="pres">
      <dgm:prSet presAssocID="{40C44678-633A-4014-84CB-1A662F973436}" presName="rootConnector" presStyleLbl="node3" presStyleIdx="0" presStyleCnt="3"/>
      <dgm:spPr/>
    </dgm:pt>
    <dgm:pt modelId="{15614D59-EA04-4637-A854-E467F866681D}" type="pres">
      <dgm:prSet presAssocID="{40C44678-633A-4014-84CB-1A662F973436}" presName="hierChild4" presStyleCnt="0"/>
      <dgm:spPr/>
    </dgm:pt>
    <dgm:pt modelId="{0C12F444-AD91-4A22-AC26-46AAFA286BBD}" type="pres">
      <dgm:prSet presAssocID="{40C44678-633A-4014-84CB-1A662F973436}" presName="hierChild5" presStyleCnt="0"/>
      <dgm:spPr/>
    </dgm:pt>
    <dgm:pt modelId="{1CAB7BC6-215E-4D07-90FC-17831374854A}" type="pres">
      <dgm:prSet presAssocID="{AEF112C0-37B3-4E88-B153-9CBF2D7B674F}" presName="hierChild5" presStyleCnt="0"/>
      <dgm:spPr/>
    </dgm:pt>
    <dgm:pt modelId="{E6481507-F5A1-49AB-9FB1-84750538A714}" type="pres">
      <dgm:prSet presAssocID="{A64D4D80-033C-46E9-BD7B-F186BD43D940}" presName="Name37" presStyleLbl="parChTrans1D2" presStyleIdx="1" presStyleCnt="3"/>
      <dgm:spPr/>
    </dgm:pt>
    <dgm:pt modelId="{F5A27988-1E6D-493C-84E4-DF77B68EFD91}" type="pres">
      <dgm:prSet presAssocID="{5DABA063-2B58-46EF-92FD-FB08F01CC541}" presName="hierRoot2" presStyleCnt="0">
        <dgm:presLayoutVars>
          <dgm:hierBranch val="init"/>
        </dgm:presLayoutVars>
      </dgm:prSet>
      <dgm:spPr/>
    </dgm:pt>
    <dgm:pt modelId="{141DE2CF-2CF0-4C40-BBBE-52E849C96FFA}" type="pres">
      <dgm:prSet presAssocID="{5DABA063-2B58-46EF-92FD-FB08F01CC541}" presName="rootComposite" presStyleCnt="0"/>
      <dgm:spPr/>
    </dgm:pt>
    <dgm:pt modelId="{8D430E18-871A-4D3A-8739-0C928F432DCB}" type="pres">
      <dgm:prSet presAssocID="{5DABA063-2B58-46EF-92FD-FB08F01CC541}" presName="rootText" presStyleLbl="node2" presStyleIdx="1" presStyleCnt="3">
        <dgm:presLayoutVars>
          <dgm:chPref val="3"/>
        </dgm:presLayoutVars>
      </dgm:prSet>
      <dgm:spPr/>
      <dgm:t>
        <a:bodyPr/>
        <a:lstStyle/>
        <a:p>
          <a:endParaRPr lang="en-GB"/>
        </a:p>
      </dgm:t>
    </dgm:pt>
    <dgm:pt modelId="{AAE8916D-EF01-4E08-BAF1-772BE3EC1DD8}" type="pres">
      <dgm:prSet presAssocID="{5DABA063-2B58-46EF-92FD-FB08F01CC541}" presName="rootConnector" presStyleLbl="node2" presStyleIdx="1" presStyleCnt="3"/>
      <dgm:spPr/>
    </dgm:pt>
    <dgm:pt modelId="{F2DD1D23-6163-4560-ABF8-8323B98BB152}" type="pres">
      <dgm:prSet presAssocID="{5DABA063-2B58-46EF-92FD-FB08F01CC541}" presName="hierChild4" presStyleCnt="0"/>
      <dgm:spPr/>
    </dgm:pt>
    <dgm:pt modelId="{1216AEC8-2706-48A6-B3DC-E321C758EF46}" type="pres">
      <dgm:prSet presAssocID="{1E80386D-0717-49D0-AF5C-954B925B04A9}" presName="Name37" presStyleLbl="parChTrans1D3" presStyleIdx="1" presStyleCnt="3"/>
      <dgm:spPr/>
    </dgm:pt>
    <dgm:pt modelId="{90485594-73A8-46E9-B4DA-72B35F7DC0EC}" type="pres">
      <dgm:prSet presAssocID="{677CDA45-3367-4BF3-B182-A66569556FD9}" presName="hierRoot2" presStyleCnt="0">
        <dgm:presLayoutVars>
          <dgm:hierBranch val="init"/>
        </dgm:presLayoutVars>
      </dgm:prSet>
      <dgm:spPr/>
    </dgm:pt>
    <dgm:pt modelId="{4F95C66E-5726-41E8-BC8E-C7AF995EEBC7}" type="pres">
      <dgm:prSet presAssocID="{677CDA45-3367-4BF3-B182-A66569556FD9}" presName="rootComposite" presStyleCnt="0"/>
      <dgm:spPr/>
    </dgm:pt>
    <dgm:pt modelId="{F3EAACEE-2719-4884-B987-7A1C62CA6A23}" type="pres">
      <dgm:prSet presAssocID="{677CDA45-3367-4BF3-B182-A66569556FD9}" presName="rootText" presStyleLbl="node3" presStyleIdx="1" presStyleCnt="3">
        <dgm:presLayoutVars>
          <dgm:chPref val="3"/>
        </dgm:presLayoutVars>
      </dgm:prSet>
      <dgm:spPr/>
      <dgm:t>
        <a:bodyPr/>
        <a:lstStyle/>
        <a:p>
          <a:endParaRPr lang="en-GB"/>
        </a:p>
      </dgm:t>
    </dgm:pt>
    <dgm:pt modelId="{5932626B-369B-47D9-8659-727026665D84}" type="pres">
      <dgm:prSet presAssocID="{677CDA45-3367-4BF3-B182-A66569556FD9}" presName="rootConnector" presStyleLbl="node3" presStyleIdx="1" presStyleCnt="3"/>
      <dgm:spPr/>
    </dgm:pt>
    <dgm:pt modelId="{F78C02E3-7310-44C3-9862-5E1F44D5EAA0}" type="pres">
      <dgm:prSet presAssocID="{677CDA45-3367-4BF3-B182-A66569556FD9}" presName="hierChild4" presStyleCnt="0"/>
      <dgm:spPr/>
    </dgm:pt>
    <dgm:pt modelId="{FE507C7E-C3D6-4C4C-AC43-1C69B4C4E452}" type="pres">
      <dgm:prSet presAssocID="{677CDA45-3367-4BF3-B182-A66569556FD9}" presName="hierChild5" presStyleCnt="0"/>
      <dgm:spPr/>
    </dgm:pt>
    <dgm:pt modelId="{3820052E-2A82-436A-A65E-A6DED9CEA718}" type="pres">
      <dgm:prSet presAssocID="{5DABA063-2B58-46EF-92FD-FB08F01CC541}" presName="hierChild5" presStyleCnt="0"/>
      <dgm:spPr/>
    </dgm:pt>
    <dgm:pt modelId="{3A5CD63F-5800-408A-9EE2-0D256DCCB87F}" type="pres">
      <dgm:prSet presAssocID="{8452366B-535C-4FA0-A278-33F8B37C3B41}" presName="Name37" presStyleLbl="parChTrans1D2" presStyleIdx="2" presStyleCnt="3"/>
      <dgm:spPr/>
    </dgm:pt>
    <dgm:pt modelId="{2E813195-F8E9-417A-BE82-59838D9CDB7D}" type="pres">
      <dgm:prSet presAssocID="{A301E91B-328B-4328-9E91-C4516A31E408}" presName="hierRoot2" presStyleCnt="0">
        <dgm:presLayoutVars>
          <dgm:hierBranch val="init"/>
        </dgm:presLayoutVars>
      </dgm:prSet>
      <dgm:spPr/>
    </dgm:pt>
    <dgm:pt modelId="{A40AC2A2-AE09-40D5-AC26-4FA059ED4FE9}" type="pres">
      <dgm:prSet presAssocID="{A301E91B-328B-4328-9E91-C4516A31E408}" presName="rootComposite" presStyleCnt="0"/>
      <dgm:spPr/>
    </dgm:pt>
    <dgm:pt modelId="{DFB228D9-13CE-4E4B-91B3-BF6030CC9846}" type="pres">
      <dgm:prSet presAssocID="{A301E91B-328B-4328-9E91-C4516A31E408}" presName="rootText" presStyleLbl="node2" presStyleIdx="2" presStyleCnt="3">
        <dgm:presLayoutVars>
          <dgm:chPref val="3"/>
        </dgm:presLayoutVars>
      </dgm:prSet>
      <dgm:spPr/>
      <dgm:t>
        <a:bodyPr/>
        <a:lstStyle/>
        <a:p>
          <a:endParaRPr lang="en-GB"/>
        </a:p>
      </dgm:t>
    </dgm:pt>
    <dgm:pt modelId="{E8D0AC66-6411-4389-8D75-356EE7F0FC8D}" type="pres">
      <dgm:prSet presAssocID="{A301E91B-328B-4328-9E91-C4516A31E408}" presName="rootConnector" presStyleLbl="node2" presStyleIdx="2" presStyleCnt="3"/>
      <dgm:spPr/>
    </dgm:pt>
    <dgm:pt modelId="{9DF26410-B7C1-4F9C-87E4-2E40A1556F2B}" type="pres">
      <dgm:prSet presAssocID="{A301E91B-328B-4328-9E91-C4516A31E408}" presName="hierChild4" presStyleCnt="0"/>
      <dgm:spPr/>
    </dgm:pt>
    <dgm:pt modelId="{24AF44DB-4F1A-4B6F-B748-B69498A30A87}" type="pres">
      <dgm:prSet presAssocID="{5E5B1F47-28E4-4BC3-8CDB-0012D222608B}" presName="Name37" presStyleLbl="parChTrans1D3" presStyleIdx="2" presStyleCnt="3"/>
      <dgm:spPr/>
    </dgm:pt>
    <dgm:pt modelId="{45780001-922A-4101-BE30-9029068A4BF6}" type="pres">
      <dgm:prSet presAssocID="{E3F2585B-F35F-4B94-A4F0-6AC265C459FC}" presName="hierRoot2" presStyleCnt="0">
        <dgm:presLayoutVars>
          <dgm:hierBranch val="init"/>
        </dgm:presLayoutVars>
      </dgm:prSet>
      <dgm:spPr/>
    </dgm:pt>
    <dgm:pt modelId="{F20EDCE5-3171-4511-81B2-3DA6DC03BF89}" type="pres">
      <dgm:prSet presAssocID="{E3F2585B-F35F-4B94-A4F0-6AC265C459FC}" presName="rootComposite" presStyleCnt="0"/>
      <dgm:spPr/>
    </dgm:pt>
    <dgm:pt modelId="{7F34A2D6-DE91-4C71-8337-ADC5419673EF}" type="pres">
      <dgm:prSet presAssocID="{E3F2585B-F35F-4B94-A4F0-6AC265C459FC}" presName="rootText" presStyleLbl="node3" presStyleIdx="2" presStyleCnt="3">
        <dgm:presLayoutVars>
          <dgm:chPref val="3"/>
        </dgm:presLayoutVars>
      </dgm:prSet>
      <dgm:spPr/>
      <dgm:t>
        <a:bodyPr/>
        <a:lstStyle/>
        <a:p>
          <a:endParaRPr lang="en-GB"/>
        </a:p>
      </dgm:t>
    </dgm:pt>
    <dgm:pt modelId="{33E98AD0-76EC-486B-9658-23D27658616C}" type="pres">
      <dgm:prSet presAssocID="{E3F2585B-F35F-4B94-A4F0-6AC265C459FC}" presName="rootConnector" presStyleLbl="node3" presStyleIdx="2" presStyleCnt="3"/>
      <dgm:spPr/>
    </dgm:pt>
    <dgm:pt modelId="{A954CD2F-8578-4C71-BF3A-5E9068FDB089}" type="pres">
      <dgm:prSet presAssocID="{E3F2585B-F35F-4B94-A4F0-6AC265C459FC}" presName="hierChild4" presStyleCnt="0"/>
      <dgm:spPr/>
    </dgm:pt>
    <dgm:pt modelId="{B60DDD07-CF27-4A5A-9492-2E2327C08F46}" type="pres">
      <dgm:prSet presAssocID="{E3F2585B-F35F-4B94-A4F0-6AC265C459FC}" presName="hierChild5" presStyleCnt="0"/>
      <dgm:spPr/>
    </dgm:pt>
    <dgm:pt modelId="{2D33D3ED-4F03-4EAE-A473-03EA46C6E357}" type="pres">
      <dgm:prSet presAssocID="{A301E91B-328B-4328-9E91-C4516A31E408}" presName="hierChild5" presStyleCnt="0"/>
      <dgm:spPr/>
    </dgm:pt>
    <dgm:pt modelId="{E819867D-C969-4CAA-8735-F946B2535250}" type="pres">
      <dgm:prSet presAssocID="{78005226-631E-43B5-845B-4F07BC3D1340}" presName="hierChild3" presStyleCnt="0"/>
      <dgm:spPr/>
    </dgm:pt>
  </dgm:ptLst>
  <dgm:cxnLst>
    <dgm:cxn modelId="{4545A962-F7C0-4B89-B639-A1DE63CEF08C}" type="presOf" srcId="{AEF112C0-37B3-4E88-B153-9CBF2D7B674F}" destId="{81720467-00FC-4E9F-B513-82DD7D0B4F46}" srcOrd="1" destOrd="0" presId="urn:microsoft.com/office/officeart/2005/8/layout/orgChart1"/>
    <dgm:cxn modelId="{26A6BFAF-B704-4930-ACD3-68D98A5774BB}" type="presOf" srcId="{AEF112C0-37B3-4E88-B153-9CBF2D7B674F}" destId="{02D5C054-612F-403D-9697-1279C30C7DB5}" srcOrd="0" destOrd="0" presId="urn:microsoft.com/office/officeart/2005/8/layout/orgChart1"/>
    <dgm:cxn modelId="{6ED9117D-FDB9-4E17-A59B-37921129AB87}" srcId="{78005226-631E-43B5-845B-4F07BC3D1340}" destId="{AEF112C0-37B3-4E88-B153-9CBF2D7B674F}" srcOrd="0" destOrd="0" parTransId="{B8829081-D3D5-4036-B195-5A52B24E6801}" sibTransId="{D4538BB6-5A5E-4735-826E-F27A24B3916E}"/>
    <dgm:cxn modelId="{2477E63B-EF5D-48E6-930B-ECE15F67C12D}" type="presOf" srcId="{78005226-631E-43B5-845B-4F07BC3D1340}" destId="{31CDB14E-0231-425C-8CA3-F802BE807FFC}" srcOrd="1" destOrd="0" presId="urn:microsoft.com/office/officeart/2005/8/layout/orgChart1"/>
    <dgm:cxn modelId="{E3CD187B-DD20-4600-A513-56AE34EC1833}" type="presOf" srcId="{40C44678-633A-4014-84CB-1A662F973436}" destId="{379CC6AD-AB15-4B09-95D9-1D1BFF60F5B4}" srcOrd="1" destOrd="0" presId="urn:microsoft.com/office/officeart/2005/8/layout/orgChart1"/>
    <dgm:cxn modelId="{0AF4BA09-9618-4265-A900-3E1D478827A0}" type="presOf" srcId="{E3F2585B-F35F-4B94-A4F0-6AC265C459FC}" destId="{7F34A2D6-DE91-4C71-8337-ADC5419673EF}" srcOrd="0" destOrd="0" presId="urn:microsoft.com/office/officeart/2005/8/layout/orgChart1"/>
    <dgm:cxn modelId="{97692302-5346-4B48-8855-548157B5AB2F}" type="presOf" srcId="{677CDA45-3367-4BF3-B182-A66569556FD9}" destId="{5932626B-369B-47D9-8659-727026665D84}" srcOrd="1" destOrd="0" presId="urn:microsoft.com/office/officeart/2005/8/layout/orgChart1"/>
    <dgm:cxn modelId="{35444313-1FCC-4242-996C-0B4D3547F242}" type="presOf" srcId="{222A3BC5-B72B-42BB-9A64-639403C4A835}" destId="{8FDD90C5-E387-4651-B3E6-94947078AEBA}" srcOrd="0" destOrd="0" presId="urn:microsoft.com/office/officeart/2005/8/layout/orgChart1"/>
    <dgm:cxn modelId="{981DE16E-4248-4071-AC2D-903F03FDE66C}" srcId="{A301E91B-328B-4328-9E91-C4516A31E408}" destId="{E3F2585B-F35F-4B94-A4F0-6AC265C459FC}" srcOrd="0" destOrd="0" parTransId="{5E5B1F47-28E4-4BC3-8CDB-0012D222608B}" sibTransId="{F5114B79-872B-4B98-B6A1-30A754BF56EF}"/>
    <dgm:cxn modelId="{55AF1274-4B81-45EA-83AD-2DE42CEB74DE}" type="presOf" srcId="{40C44678-633A-4014-84CB-1A662F973436}" destId="{0FA69EF7-418A-4C20-BF77-6DFE9264E5B0}" srcOrd="0" destOrd="0" presId="urn:microsoft.com/office/officeart/2005/8/layout/orgChart1"/>
    <dgm:cxn modelId="{CEFC5B6F-CC52-4212-BE6C-EE10D982D680}" type="presOf" srcId="{E3F2585B-F35F-4B94-A4F0-6AC265C459FC}" destId="{33E98AD0-76EC-486B-9658-23D27658616C}" srcOrd="1" destOrd="0" presId="urn:microsoft.com/office/officeart/2005/8/layout/orgChart1"/>
    <dgm:cxn modelId="{AE25C590-548D-4ADD-92AB-4ACC5F4AA7FB}" srcId="{5DABA063-2B58-46EF-92FD-FB08F01CC541}" destId="{677CDA45-3367-4BF3-B182-A66569556FD9}" srcOrd="0" destOrd="0" parTransId="{1E80386D-0717-49D0-AF5C-954B925B04A9}" sibTransId="{51B4C923-229A-411B-A9AE-CED8A64FB501}"/>
    <dgm:cxn modelId="{4CF998BC-48F6-441A-BE5F-CECB40EECAEF}" srcId="{78005226-631E-43B5-845B-4F07BC3D1340}" destId="{5DABA063-2B58-46EF-92FD-FB08F01CC541}" srcOrd="1" destOrd="0" parTransId="{A64D4D80-033C-46E9-BD7B-F186BD43D940}" sibTransId="{ABF35185-9051-4E9B-876D-31BD60C61550}"/>
    <dgm:cxn modelId="{41270E17-A961-41E0-9D25-6D54F187227A}" type="presOf" srcId="{B8829081-D3D5-4036-B195-5A52B24E6801}" destId="{325A2604-CD5E-4FB1-84A2-A9352E00DA1B}" srcOrd="0" destOrd="0" presId="urn:microsoft.com/office/officeart/2005/8/layout/orgChart1"/>
    <dgm:cxn modelId="{03E2C1A6-1AF4-4613-BA3F-B8CCD2F7BE58}" srcId="{C9050F25-0D40-47A1-BDC5-17F5FBBC2905}" destId="{78005226-631E-43B5-845B-4F07BC3D1340}" srcOrd="0" destOrd="0" parTransId="{90A20F9A-C4BA-45D6-AA0E-1ED0D89B7FD6}" sibTransId="{D0E7CCCD-A6EA-468D-93EE-8C7131B15404}"/>
    <dgm:cxn modelId="{94696462-3D71-435B-B73D-BD7D90D8CA18}" srcId="{AEF112C0-37B3-4E88-B153-9CBF2D7B674F}" destId="{40C44678-633A-4014-84CB-1A662F973436}" srcOrd="0" destOrd="0" parTransId="{222A3BC5-B72B-42BB-9A64-639403C4A835}" sibTransId="{8BD9E7C5-30F6-4EFD-B3D6-E38E0DA8737B}"/>
    <dgm:cxn modelId="{907E74F1-C1AF-48A8-ABB0-5D18176592D1}" type="presOf" srcId="{5E5B1F47-28E4-4BC3-8CDB-0012D222608B}" destId="{24AF44DB-4F1A-4B6F-B748-B69498A30A87}" srcOrd="0" destOrd="0" presId="urn:microsoft.com/office/officeart/2005/8/layout/orgChart1"/>
    <dgm:cxn modelId="{F0F57C18-48CB-4346-89AA-DFDDB2B61DBC}" type="presOf" srcId="{1E80386D-0717-49D0-AF5C-954B925B04A9}" destId="{1216AEC8-2706-48A6-B3DC-E321C758EF46}" srcOrd="0" destOrd="0" presId="urn:microsoft.com/office/officeart/2005/8/layout/orgChart1"/>
    <dgm:cxn modelId="{1F28FC75-CA70-426B-B29F-60B074BD90C3}" type="presOf" srcId="{C9050F25-0D40-47A1-BDC5-17F5FBBC2905}" destId="{56A095AB-7CEA-4D39-9EA0-6E22ACF405D3}" srcOrd="0" destOrd="0" presId="urn:microsoft.com/office/officeart/2005/8/layout/orgChart1"/>
    <dgm:cxn modelId="{9E5DC6EF-0551-4FE1-A296-403B60DB3EDA}" type="presOf" srcId="{8452366B-535C-4FA0-A278-33F8B37C3B41}" destId="{3A5CD63F-5800-408A-9EE2-0D256DCCB87F}" srcOrd="0" destOrd="0" presId="urn:microsoft.com/office/officeart/2005/8/layout/orgChart1"/>
    <dgm:cxn modelId="{D6ADE7C9-B1AB-47D4-9958-35909302B295}" type="presOf" srcId="{A301E91B-328B-4328-9E91-C4516A31E408}" destId="{DFB228D9-13CE-4E4B-91B3-BF6030CC9846}" srcOrd="0" destOrd="0" presId="urn:microsoft.com/office/officeart/2005/8/layout/orgChart1"/>
    <dgm:cxn modelId="{D3E46C18-F46F-4B33-ACBC-72551E768CEB}" srcId="{78005226-631E-43B5-845B-4F07BC3D1340}" destId="{A301E91B-328B-4328-9E91-C4516A31E408}" srcOrd="2" destOrd="0" parTransId="{8452366B-535C-4FA0-A278-33F8B37C3B41}" sibTransId="{FBB8D520-1A6B-42BF-A6A3-093069279939}"/>
    <dgm:cxn modelId="{E7C3289A-A59E-4009-B772-1953F2F866BA}" type="presOf" srcId="{A64D4D80-033C-46E9-BD7B-F186BD43D940}" destId="{E6481507-F5A1-49AB-9FB1-84750538A714}" srcOrd="0" destOrd="0" presId="urn:microsoft.com/office/officeart/2005/8/layout/orgChart1"/>
    <dgm:cxn modelId="{7B137818-67A9-49C4-A06B-2B2C92A843B2}" type="presOf" srcId="{78005226-631E-43B5-845B-4F07BC3D1340}" destId="{1D45C62C-3F41-41DA-B00A-490A89C34342}" srcOrd="0" destOrd="0" presId="urn:microsoft.com/office/officeart/2005/8/layout/orgChart1"/>
    <dgm:cxn modelId="{E78613CA-AC00-43EA-AB7F-BAA1B98DCB92}" type="presOf" srcId="{A301E91B-328B-4328-9E91-C4516A31E408}" destId="{E8D0AC66-6411-4389-8D75-356EE7F0FC8D}" srcOrd="1" destOrd="0" presId="urn:microsoft.com/office/officeart/2005/8/layout/orgChart1"/>
    <dgm:cxn modelId="{E981B1D1-C84D-4FEE-8018-55819F3DD839}" type="presOf" srcId="{5DABA063-2B58-46EF-92FD-FB08F01CC541}" destId="{8D430E18-871A-4D3A-8739-0C928F432DCB}" srcOrd="0" destOrd="0" presId="urn:microsoft.com/office/officeart/2005/8/layout/orgChart1"/>
    <dgm:cxn modelId="{0B1AE315-A673-48B6-AE9C-99A146FAF4B7}" type="presOf" srcId="{5DABA063-2B58-46EF-92FD-FB08F01CC541}" destId="{AAE8916D-EF01-4E08-BAF1-772BE3EC1DD8}" srcOrd="1" destOrd="0" presId="urn:microsoft.com/office/officeart/2005/8/layout/orgChart1"/>
    <dgm:cxn modelId="{B81E383B-A325-494F-9BF8-808E403E0D82}" type="presOf" srcId="{677CDA45-3367-4BF3-B182-A66569556FD9}" destId="{F3EAACEE-2719-4884-B987-7A1C62CA6A23}" srcOrd="0" destOrd="0" presId="urn:microsoft.com/office/officeart/2005/8/layout/orgChart1"/>
    <dgm:cxn modelId="{E6277901-F9ED-4132-9CB1-FC5B1611F2AE}" type="presParOf" srcId="{56A095AB-7CEA-4D39-9EA0-6E22ACF405D3}" destId="{BEE51D99-0515-4771-8C4A-832C553E5201}" srcOrd="0" destOrd="0" presId="urn:microsoft.com/office/officeart/2005/8/layout/orgChart1"/>
    <dgm:cxn modelId="{607C0201-7DC0-4FFE-BC80-A17C0D9EE2B4}" type="presParOf" srcId="{BEE51D99-0515-4771-8C4A-832C553E5201}" destId="{6A33E3DD-5699-4591-B29B-780C375A1740}" srcOrd="0" destOrd="0" presId="urn:microsoft.com/office/officeart/2005/8/layout/orgChart1"/>
    <dgm:cxn modelId="{88F5C289-E9A8-423F-9C59-68D3C41726FC}" type="presParOf" srcId="{6A33E3DD-5699-4591-B29B-780C375A1740}" destId="{1D45C62C-3F41-41DA-B00A-490A89C34342}" srcOrd="0" destOrd="0" presId="urn:microsoft.com/office/officeart/2005/8/layout/orgChart1"/>
    <dgm:cxn modelId="{255E6885-1344-441F-B039-978D6DDFA199}" type="presParOf" srcId="{6A33E3DD-5699-4591-B29B-780C375A1740}" destId="{31CDB14E-0231-425C-8CA3-F802BE807FFC}" srcOrd="1" destOrd="0" presId="urn:microsoft.com/office/officeart/2005/8/layout/orgChart1"/>
    <dgm:cxn modelId="{0FCF3230-D122-42FA-97E0-B2505696250C}" type="presParOf" srcId="{BEE51D99-0515-4771-8C4A-832C553E5201}" destId="{F5462350-A2FB-4031-BFE5-6B0995E85CAF}" srcOrd="1" destOrd="0" presId="urn:microsoft.com/office/officeart/2005/8/layout/orgChart1"/>
    <dgm:cxn modelId="{A46AB777-D9CA-4C89-8BD6-C02855DE90D8}" type="presParOf" srcId="{F5462350-A2FB-4031-BFE5-6B0995E85CAF}" destId="{325A2604-CD5E-4FB1-84A2-A9352E00DA1B}" srcOrd="0" destOrd="0" presId="urn:microsoft.com/office/officeart/2005/8/layout/orgChart1"/>
    <dgm:cxn modelId="{4C5C0CAA-1982-41EA-A846-31E65BF466F5}" type="presParOf" srcId="{F5462350-A2FB-4031-BFE5-6B0995E85CAF}" destId="{3B157A65-8EC3-4B3B-B3AD-38719F83413D}" srcOrd="1" destOrd="0" presId="urn:microsoft.com/office/officeart/2005/8/layout/orgChart1"/>
    <dgm:cxn modelId="{F35684A7-B4A4-4AA3-A55E-2AA2BD091D06}" type="presParOf" srcId="{3B157A65-8EC3-4B3B-B3AD-38719F83413D}" destId="{B367CB91-7DB4-4FD9-8A37-8060FF76CB52}" srcOrd="0" destOrd="0" presId="urn:microsoft.com/office/officeart/2005/8/layout/orgChart1"/>
    <dgm:cxn modelId="{7A068924-57E5-44FF-997F-3BEEA1FD1281}" type="presParOf" srcId="{B367CB91-7DB4-4FD9-8A37-8060FF76CB52}" destId="{02D5C054-612F-403D-9697-1279C30C7DB5}" srcOrd="0" destOrd="0" presId="urn:microsoft.com/office/officeart/2005/8/layout/orgChart1"/>
    <dgm:cxn modelId="{2937A3D7-3125-4E83-945E-1761E5CCB7F8}" type="presParOf" srcId="{B367CB91-7DB4-4FD9-8A37-8060FF76CB52}" destId="{81720467-00FC-4E9F-B513-82DD7D0B4F46}" srcOrd="1" destOrd="0" presId="urn:microsoft.com/office/officeart/2005/8/layout/orgChart1"/>
    <dgm:cxn modelId="{BFA90425-EEC0-4B9A-ADD4-56BA04513BE3}" type="presParOf" srcId="{3B157A65-8EC3-4B3B-B3AD-38719F83413D}" destId="{94298BDD-0FE3-4DD7-937C-7574E885DC7F}" srcOrd="1" destOrd="0" presId="urn:microsoft.com/office/officeart/2005/8/layout/orgChart1"/>
    <dgm:cxn modelId="{50EB99D8-2696-470F-957F-16B22E77E503}" type="presParOf" srcId="{94298BDD-0FE3-4DD7-937C-7574E885DC7F}" destId="{8FDD90C5-E387-4651-B3E6-94947078AEBA}" srcOrd="0" destOrd="0" presId="urn:microsoft.com/office/officeart/2005/8/layout/orgChart1"/>
    <dgm:cxn modelId="{4F5B40B1-A83C-4AA3-B5E8-5AFD377ACBA9}" type="presParOf" srcId="{94298BDD-0FE3-4DD7-937C-7574E885DC7F}" destId="{8700682B-5298-43BF-B70D-93CC74ADF843}" srcOrd="1" destOrd="0" presId="urn:microsoft.com/office/officeart/2005/8/layout/orgChart1"/>
    <dgm:cxn modelId="{9E59242C-03E6-44D2-BD00-A336BD8506FD}" type="presParOf" srcId="{8700682B-5298-43BF-B70D-93CC74ADF843}" destId="{9A669917-4EAC-49B1-B466-7CB1B8858358}" srcOrd="0" destOrd="0" presId="urn:microsoft.com/office/officeart/2005/8/layout/orgChart1"/>
    <dgm:cxn modelId="{1E7C842B-F765-4201-9843-8E921D650BDB}" type="presParOf" srcId="{9A669917-4EAC-49B1-B466-7CB1B8858358}" destId="{0FA69EF7-418A-4C20-BF77-6DFE9264E5B0}" srcOrd="0" destOrd="0" presId="urn:microsoft.com/office/officeart/2005/8/layout/orgChart1"/>
    <dgm:cxn modelId="{D4D8EE0F-E8F4-42E8-B755-1C606AF2B527}" type="presParOf" srcId="{9A669917-4EAC-49B1-B466-7CB1B8858358}" destId="{379CC6AD-AB15-4B09-95D9-1D1BFF60F5B4}" srcOrd="1" destOrd="0" presId="urn:microsoft.com/office/officeart/2005/8/layout/orgChart1"/>
    <dgm:cxn modelId="{90B49FC7-9F98-42B7-AA8D-9236810967A5}" type="presParOf" srcId="{8700682B-5298-43BF-B70D-93CC74ADF843}" destId="{15614D59-EA04-4637-A854-E467F866681D}" srcOrd="1" destOrd="0" presId="urn:microsoft.com/office/officeart/2005/8/layout/orgChart1"/>
    <dgm:cxn modelId="{9B19A15D-E6D9-40F6-B198-E3623A6D1877}" type="presParOf" srcId="{8700682B-5298-43BF-B70D-93CC74ADF843}" destId="{0C12F444-AD91-4A22-AC26-46AAFA286BBD}" srcOrd="2" destOrd="0" presId="urn:microsoft.com/office/officeart/2005/8/layout/orgChart1"/>
    <dgm:cxn modelId="{9D5B70B9-A58E-4A2E-85C6-84E02E334370}" type="presParOf" srcId="{3B157A65-8EC3-4B3B-B3AD-38719F83413D}" destId="{1CAB7BC6-215E-4D07-90FC-17831374854A}" srcOrd="2" destOrd="0" presId="urn:microsoft.com/office/officeart/2005/8/layout/orgChart1"/>
    <dgm:cxn modelId="{F50D8333-B56D-4B2B-BDF3-51C655DCDD40}" type="presParOf" srcId="{F5462350-A2FB-4031-BFE5-6B0995E85CAF}" destId="{E6481507-F5A1-49AB-9FB1-84750538A714}" srcOrd="2" destOrd="0" presId="urn:microsoft.com/office/officeart/2005/8/layout/orgChart1"/>
    <dgm:cxn modelId="{F1521012-C6A2-4F08-94C9-A1A4926DAB84}" type="presParOf" srcId="{F5462350-A2FB-4031-BFE5-6B0995E85CAF}" destId="{F5A27988-1E6D-493C-84E4-DF77B68EFD91}" srcOrd="3" destOrd="0" presId="urn:microsoft.com/office/officeart/2005/8/layout/orgChart1"/>
    <dgm:cxn modelId="{427FFB9B-1673-49CB-8202-D46E059B3775}" type="presParOf" srcId="{F5A27988-1E6D-493C-84E4-DF77B68EFD91}" destId="{141DE2CF-2CF0-4C40-BBBE-52E849C96FFA}" srcOrd="0" destOrd="0" presId="urn:microsoft.com/office/officeart/2005/8/layout/orgChart1"/>
    <dgm:cxn modelId="{94ACE852-2562-47B1-8DAE-91BFBE4B6D75}" type="presParOf" srcId="{141DE2CF-2CF0-4C40-BBBE-52E849C96FFA}" destId="{8D430E18-871A-4D3A-8739-0C928F432DCB}" srcOrd="0" destOrd="0" presId="urn:microsoft.com/office/officeart/2005/8/layout/orgChart1"/>
    <dgm:cxn modelId="{8851E8D9-11E8-4BD0-B4CA-39F9540C8FC7}" type="presParOf" srcId="{141DE2CF-2CF0-4C40-BBBE-52E849C96FFA}" destId="{AAE8916D-EF01-4E08-BAF1-772BE3EC1DD8}" srcOrd="1" destOrd="0" presId="urn:microsoft.com/office/officeart/2005/8/layout/orgChart1"/>
    <dgm:cxn modelId="{68DD9E57-C50F-4F83-9880-CD18D0EE927E}" type="presParOf" srcId="{F5A27988-1E6D-493C-84E4-DF77B68EFD91}" destId="{F2DD1D23-6163-4560-ABF8-8323B98BB152}" srcOrd="1" destOrd="0" presId="urn:microsoft.com/office/officeart/2005/8/layout/orgChart1"/>
    <dgm:cxn modelId="{3B340B2A-6593-4D33-858A-86A40FD23776}" type="presParOf" srcId="{F2DD1D23-6163-4560-ABF8-8323B98BB152}" destId="{1216AEC8-2706-48A6-B3DC-E321C758EF46}" srcOrd="0" destOrd="0" presId="urn:microsoft.com/office/officeart/2005/8/layout/orgChart1"/>
    <dgm:cxn modelId="{4334C482-594C-451B-8FCF-95F48AE50593}" type="presParOf" srcId="{F2DD1D23-6163-4560-ABF8-8323B98BB152}" destId="{90485594-73A8-46E9-B4DA-72B35F7DC0EC}" srcOrd="1" destOrd="0" presId="urn:microsoft.com/office/officeart/2005/8/layout/orgChart1"/>
    <dgm:cxn modelId="{66E011CE-1766-417D-880D-1001E86E6426}" type="presParOf" srcId="{90485594-73A8-46E9-B4DA-72B35F7DC0EC}" destId="{4F95C66E-5726-41E8-BC8E-C7AF995EEBC7}" srcOrd="0" destOrd="0" presId="urn:microsoft.com/office/officeart/2005/8/layout/orgChart1"/>
    <dgm:cxn modelId="{9023D880-A26E-42A6-AC96-7F3DB633E045}" type="presParOf" srcId="{4F95C66E-5726-41E8-BC8E-C7AF995EEBC7}" destId="{F3EAACEE-2719-4884-B987-7A1C62CA6A23}" srcOrd="0" destOrd="0" presId="urn:microsoft.com/office/officeart/2005/8/layout/orgChart1"/>
    <dgm:cxn modelId="{E304CC2F-3AED-4B23-96EA-D78D152863F6}" type="presParOf" srcId="{4F95C66E-5726-41E8-BC8E-C7AF995EEBC7}" destId="{5932626B-369B-47D9-8659-727026665D84}" srcOrd="1" destOrd="0" presId="urn:microsoft.com/office/officeart/2005/8/layout/orgChart1"/>
    <dgm:cxn modelId="{C62BE400-8849-4AEE-A914-D693F5C2200E}" type="presParOf" srcId="{90485594-73A8-46E9-B4DA-72B35F7DC0EC}" destId="{F78C02E3-7310-44C3-9862-5E1F44D5EAA0}" srcOrd="1" destOrd="0" presId="urn:microsoft.com/office/officeart/2005/8/layout/orgChart1"/>
    <dgm:cxn modelId="{8AA70B95-EA7C-4DDA-82D4-9C8FEF48ACB0}" type="presParOf" srcId="{90485594-73A8-46E9-B4DA-72B35F7DC0EC}" destId="{FE507C7E-C3D6-4C4C-AC43-1C69B4C4E452}" srcOrd="2" destOrd="0" presId="urn:microsoft.com/office/officeart/2005/8/layout/orgChart1"/>
    <dgm:cxn modelId="{4FBF7A1F-4854-4618-A531-D069773C55F7}" type="presParOf" srcId="{F5A27988-1E6D-493C-84E4-DF77B68EFD91}" destId="{3820052E-2A82-436A-A65E-A6DED9CEA718}" srcOrd="2" destOrd="0" presId="urn:microsoft.com/office/officeart/2005/8/layout/orgChart1"/>
    <dgm:cxn modelId="{5A55A457-40F7-4181-8A9D-606282306C0C}" type="presParOf" srcId="{F5462350-A2FB-4031-BFE5-6B0995E85CAF}" destId="{3A5CD63F-5800-408A-9EE2-0D256DCCB87F}" srcOrd="4" destOrd="0" presId="urn:microsoft.com/office/officeart/2005/8/layout/orgChart1"/>
    <dgm:cxn modelId="{8E757110-7102-47D6-937E-8FA7A64031FF}" type="presParOf" srcId="{F5462350-A2FB-4031-BFE5-6B0995E85CAF}" destId="{2E813195-F8E9-417A-BE82-59838D9CDB7D}" srcOrd="5" destOrd="0" presId="urn:microsoft.com/office/officeart/2005/8/layout/orgChart1"/>
    <dgm:cxn modelId="{4BFAE7BE-CEA5-436E-B64E-0D8EAA061480}" type="presParOf" srcId="{2E813195-F8E9-417A-BE82-59838D9CDB7D}" destId="{A40AC2A2-AE09-40D5-AC26-4FA059ED4FE9}" srcOrd="0" destOrd="0" presId="urn:microsoft.com/office/officeart/2005/8/layout/orgChart1"/>
    <dgm:cxn modelId="{B5D09155-B531-4056-910E-6C58CFE7347B}" type="presParOf" srcId="{A40AC2A2-AE09-40D5-AC26-4FA059ED4FE9}" destId="{DFB228D9-13CE-4E4B-91B3-BF6030CC9846}" srcOrd="0" destOrd="0" presId="urn:microsoft.com/office/officeart/2005/8/layout/orgChart1"/>
    <dgm:cxn modelId="{61FA5019-A392-4E47-8177-C673BD7BDA6D}" type="presParOf" srcId="{A40AC2A2-AE09-40D5-AC26-4FA059ED4FE9}" destId="{E8D0AC66-6411-4389-8D75-356EE7F0FC8D}" srcOrd="1" destOrd="0" presId="urn:microsoft.com/office/officeart/2005/8/layout/orgChart1"/>
    <dgm:cxn modelId="{22567A26-384D-4D7E-9346-CBCBBB300423}" type="presParOf" srcId="{2E813195-F8E9-417A-BE82-59838D9CDB7D}" destId="{9DF26410-B7C1-4F9C-87E4-2E40A1556F2B}" srcOrd="1" destOrd="0" presId="urn:microsoft.com/office/officeart/2005/8/layout/orgChart1"/>
    <dgm:cxn modelId="{9888418F-B731-45CC-9616-FC27C31DC1B7}" type="presParOf" srcId="{9DF26410-B7C1-4F9C-87E4-2E40A1556F2B}" destId="{24AF44DB-4F1A-4B6F-B748-B69498A30A87}" srcOrd="0" destOrd="0" presId="urn:microsoft.com/office/officeart/2005/8/layout/orgChart1"/>
    <dgm:cxn modelId="{E057B80B-5F5B-4C47-91EF-3A41A488C282}" type="presParOf" srcId="{9DF26410-B7C1-4F9C-87E4-2E40A1556F2B}" destId="{45780001-922A-4101-BE30-9029068A4BF6}" srcOrd="1" destOrd="0" presId="urn:microsoft.com/office/officeart/2005/8/layout/orgChart1"/>
    <dgm:cxn modelId="{F5CD05A4-00D2-4508-9241-9D05D6DA2B18}" type="presParOf" srcId="{45780001-922A-4101-BE30-9029068A4BF6}" destId="{F20EDCE5-3171-4511-81B2-3DA6DC03BF89}" srcOrd="0" destOrd="0" presId="urn:microsoft.com/office/officeart/2005/8/layout/orgChart1"/>
    <dgm:cxn modelId="{4EF79AA0-42EA-4602-A100-34422E766E44}" type="presParOf" srcId="{F20EDCE5-3171-4511-81B2-3DA6DC03BF89}" destId="{7F34A2D6-DE91-4C71-8337-ADC5419673EF}" srcOrd="0" destOrd="0" presId="urn:microsoft.com/office/officeart/2005/8/layout/orgChart1"/>
    <dgm:cxn modelId="{3FC1D5CF-E0F9-451B-87B6-92059F9B625C}" type="presParOf" srcId="{F20EDCE5-3171-4511-81B2-3DA6DC03BF89}" destId="{33E98AD0-76EC-486B-9658-23D27658616C}" srcOrd="1" destOrd="0" presId="urn:microsoft.com/office/officeart/2005/8/layout/orgChart1"/>
    <dgm:cxn modelId="{72CBB50F-B9EB-485B-BE20-F8828A5C2091}" type="presParOf" srcId="{45780001-922A-4101-BE30-9029068A4BF6}" destId="{A954CD2F-8578-4C71-BF3A-5E9068FDB089}" srcOrd="1" destOrd="0" presId="urn:microsoft.com/office/officeart/2005/8/layout/orgChart1"/>
    <dgm:cxn modelId="{04434929-A4ED-406D-B05F-2856FF93C653}" type="presParOf" srcId="{45780001-922A-4101-BE30-9029068A4BF6}" destId="{B60DDD07-CF27-4A5A-9492-2E2327C08F46}" srcOrd="2" destOrd="0" presId="urn:microsoft.com/office/officeart/2005/8/layout/orgChart1"/>
    <dgm:cxn modelId="{E8773069-A96D-49C1-B868-3175E1A41346}" type="presParOf" srcId="{2E813195-F8E9-417A-BE82-59838D9CDB7D}" destId="{2D33D3ED-4F03-4EAE-A473-03EA46C6E357}" srcOrd="2" destOrd="0" presId="urn:microsoft.com/office/officeart/2005/8/layout/orgChart1"/>
    <dgm:cxn modelId="{5F5F0C64-B23C-4EF1-950D-8AD6C1D64E1C}" type="presParOf" srcId="{BEE51D99-0515-4771-8C4A-832C553E5201}" destId="{E819867D-C969-4CAA-8735-F946B253525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F44DB-4F1A-4B6F-B748-B69498A30A87}">
      <dsp:nvSpPr>
        <dsp:cNvPr id="0" name=""/>
        <dsp:cNvSpPr/>
      </dsp:nvSpPr>
      <dsp:spPr>
        <a:xfrm>
          <a:off x="4184712" y="2446858"/>
          <a:ext cx="248915" cy="763339"/>
        </a:xfrm>
        <a:custGeom>
          <a:avLst/>
          <a:gdLst/>
          <a:ahLst/>
          <a:cxnLst/>
          <a:rect l="0" t="0" r="0" b="0"/>
          <a:pathLst>
            <a:path>
              <a:moveTo>
                <a:pt x="0" y="0"/>
              </a:moveTo>
              <a:lnTo>
                <a:pt x="0" y="763339"/>
              </a:lnTo>
              <a:lnTo>
                <a:pt x="248915" y="7633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5CD63F-5800-408A-9EE2-0D256DCCB87F}">
      <dsp:nvSpPr>
        <dsp:cNvPr id="0" name=""/>
        <dsp:cNvSpPr/>
      </dsp:nvSpPr>
      <dsp:spPr>
        <a:xfrm>
          <a:off x="2840570" y="1268660"/>
          <a:ext cx="2007914" cy="348481"/>
        </a:xfrm>
        <a:custGeom>
          <a:avLst/>
          <a:gdLst/>
          <a:ahLst/>
          <a:cxnLst/>
          <a:rect l="0" t="0" r="0" b="0"/>
          <a:pathLst>
            <a:path>
              <a:moveTo>
                <a:pt x="0" y="0"/>
              </a:moveTo>
              <a:lnTo>
                <a:pt x="0" y="174240"/>
              </a:lnTo>
              <a:lnTo>
                <a:pt x="2007914" y="174240"/>
              </a:lnTo>
              <a:lnTo>
                <a:pt x="2007914" y="3484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16AEC8-2706-48A6-B3DC-E321C758EF46}">
      <dsp:nvSpPr>
        <dsp:cNvPr id="0" name=""/>
        <dsp:cNvSpPr/>
      </dsp:nvSpPr>
      <dsp:spPr>
        <a:xfrm>
          <a:off x="2176797" y="2446858"/>
          <a:ext cx="248915" cy="763339"/>
        </a:xfrm>
        <a:custGeom>
          <a:avLst/>
          <a:gdLst/>
          <a:ahLst/>
          <a:cxnLst/>
          <a:rect l="0" t="0" r="0" b="0"/>
          <a:pathLst>
            <a:path>
              <a:moveTo>
                <a:pt x="0" y="0"/>
              </a:moveTo>
              <a:lnTo>
                <a:pt x="0" y="763339"/>
              </a:lnTo>
              <a:lnTo>
                <a:pt x="248915" y="7633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481507-F5A1-49AB-9FB1-84750538A714}">
      <dsp:nvSpPr>
        <dsp:cNvPr id="0" name=""/>
        <dsp:cNvSpPr/>
      </dsp:nvSpPr>
      <dsp:spPr>
        <a:xfrm>
          <a:off x="2794850" y="1268660"/>
          <a:ext cx="91440" cy="348481"/>
        </a:xfrm>
        <a:custGeom>
          <a:avLst/>
          <a:gdLst/>
          <a:ahLst/>
          <a:cxnLst/>
          <a:rect l="0" t="0" r="0" b="0"/>
          <a:pathLst>
            <a:path>
              <a:moveTo>
                <a:pt x="45720" y="0"/>
              </a:moveTo>
              <a:lnTo>
                <a:pt x="45720" y="3484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DD90C5-E387-4651-B3E6-94947078AEBA}">
      <dsp:nvSpPr>
        <dsp:cNvPr id="0" name=""/>
        <dsp:cNvSpPr/>
      </dsp:nvSpPr>
      <dsp:spPr>
        <a:xfrm>
          <a:off x="168882" y="2446858"/>
          <a:ext cx="248915" cy="763339"/>
        </a:xfrm>
        <a:custGeom>
          <a:avLst/>
          <a:gdLst/>
          <a:ahLst/>
          <a:cxnLst/>
          <a:rect l="0" t="0" r="0" b="0"/>
          <a:pathLst>
            <a:path>
              <a:moveTo>
                <a:pt x="0" y="0"/>
              </a:moveTo>
              <a:lnTo>
                <a:pt x="0" y="763339"/>
              </a:lnTo>
              <a:lnTo>
                <a:pt x="248915" y="7633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5A2604-CD5E-4FB1-84A2-A9352E00DA1B}">
      <dsp:nvSpPr>
        <dsp:cNvPr id="0" name=""/>
        <dsp:cNvSpPr/>
      </dsp:nvSpPr>
      <dsp:spPr>
        <a:xfrm>
          <a:off x="832656" y="1268660"/>
          <a:ext cx="2007914" cy="348481"/>
        </a:xfrm>
        <a:custGeom>
          <a:avLst/>
          <a:gdLst/>
          <a:ahLst/>
          <a:cxnLst/>
          <a:rect l="0" t="0" r="0" b="0"/>
          <a:pathLst>
            <a:path>
              <a:moveTo>
                <a:pt x="2007914" y="0"/>
              </a:moveTo>
              <a:lnTo>
                <a:pt x="2007914" y="174240"/>
              </a:lnTo>
              <a:lnTo>
                <a:pt x="0" y="174240"/>
              </a:lnTo>
              <a:lnTo>
                <a:pt x="0" y="3484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45C62C-3F41-41DA-B00A-490A89C34342}">
      <dsp:nvSpPr>
        <dsp:cNvPr id="0" name=""/>
        <dsp:cNvSpPr/>
      </dsp:nvSpPr>
      <dsp:spPr>
        <a:xfrm>
          <a:off x="2010854" y="438943"/>
          <a:ext cx="1659433" cy="8297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latin typeface="Palatino Linotype" panose="02040502050505030304" pitchFamily="18" charset="0"/>
            </a:rPr>
            <a:t>Compounds used</a:t>
          </a:r>
          <a:endParaRPr lang="en-GB" sz="1700" kern="1200" dirty="0">
            <a:latin typeface="Palatino Linotype" panose="02040502050505030304" pitchFamily="18" charset="0"/>
          </a:endParaRPr>
        </a:p>
      </dsp:txBody>
      <dsp:txXfrm>
        <a:off x="2010854" y="438943"/>
        <a:ext cx="1659433" cy="829716"/>
      </dsp:txXfrm>
    </dsp:sp>
    <dsp:sp modelId="{02D5C054-612F-403D-9697-1279C30C7DB5}">
      <dsp:nvSpPr>
        <dsp:cNvPr id="0" name=""/>
        <dsp:cNvSpPr/>
      </dsp:nvSpPr>
      <dsp:spPr>
        <a:xfrm>
          <a:off x="2939" y="1617141"/>
          <a:ext cx="1659433" cy="8297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latin typeface="Palatino Linotype" panose="02040502050505030304" pitchFamily="18" charset="0"/>
              <a:ea typeface="Cambria Math" panose="02040503050406030204" pitchFamily="18" charset="0"/>
            </a:rPr>
            <a:t>Flavonoid</a:t>
          </a:r>
          <a:endParaRPr lang="en-GB" sz="1700" kern="1200" dirty="0"/>
        </a:p>
      </dsp:txBody>
      <dsp:txXfrm>
        <a:off x="2939" y="1617141"/>
        <a:ext cx="1659433" cy="829716"/>
      </dsp:txXfrm>
    </dsp:sp>
    <dsp:sp modelId="{0FA69EF7-418A-4C20-BF77-6DFE9264E5B0}">
      <dsp:nvSpPr>
        <dsp:cNvPr id="0" name=""/>
        <dsp:cNvSpPr/>
      </dsp:nvSpPr>
      <dsp:spPr>
        <a:xfrm>
          <a:off x="417797" y="2795339"/>
          <a:ext cx="1659433" cy="8297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smtClean="0">
              <a:latin typeface="Palatino Linotype" panose="02040502050505030304" pitchFamily="18" charset="0"/>
              <a:ea typeface="Cambria Math" panose="02040503050406030204" pitchFamily="18" charset="0"/>
            </a:rPr>
            <a:t>Rutin (quercetin-3-O-rutinoside</a:t>
          </a:r>
          <a:endParaRPr lang="en-GB" sz="1700" kern="1200" dirty="0"/>
        </a:p>
      </dsp:txBody>
      <dsp:txXfrm>
        <a:off x="417797" y="2795339"/>
        <a:ext cx="1659433" cy="829716"/>
      </dsp:txXfrm>
    </dsp:sp>
    <dsp:sp modelId="{8D430E18-871A-4D3A-8739-0C928F432DCB}">
      <dsp:nvSpPr>
        <dsp:cNvPr id="0" name=""/>
        <dsp:cNvSpPr/>
      </dsp:nvSpPr>
      <dsp:spPr>
        <a:xfrm>
          <a:off x="2010854" y="1617141"/>
          <a:ext cx="1659433" cy="8297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latin typeface="Palatino Linotype" panose="02040502050505030304" pitchFamily="18" charset="0"/>
              <a:ea typeface="Cambria Math" panose="02040503050406030204" pitchFamily="18" charset="0"/>
            </a:rPr>
            <a:t>Phenolic acid;</a:t>
          </a:r>
          <a:endParaRPr lang="en-GB" sz="1700" kern="1200" dirty="0"/>
        </a:p>
      </dsp:txBody>
      <dsp:txXfrm>
        <a:off x="2010854" y="1617141"/>
        <a:ext cx="1659433" cy="829716"/>
      </dsp:txXfrm>
    </dsp:sp>
    <dsp:sp modelId="{F3EAACEE-2719-4884-B987-7A1C62CA6A23}">
      <dsp:nvSpPr>
        <dsp:cNvPr id="0" name=""/>
        <dsp:cNvSpPr/>
      </dsp:nvSpPr>
      <dsp:spPr>
        <a:xfrm>
          <a:off x="2425712" y="2795339"/>
          <a:ext cx="1659433" cy="8297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err="1" smtClean="0">
              <a:latin typeface="Palatino Linotype" panose="02040502050505030304" pitchFamily="18" charset="0"/>
              <a:ea typeface="Cambria Math" panose="02040503050406030204" pitchFamily="18" charset="0"/>
            </a:rPr>
            <a:t>Caffeic</a:t>
          </a:r>
          <a:r>
            <a:rPr lang="en-GB" sz="1700" kern="1200" dirty="0" smtClean="0">
              <a:latin typeface="Palatino Linotype" panose="02040502050505030304" pitchFamily="18" charset="0"/>
              <a:ea typeface="Cambria Math" panose="02040503050406030204" pitchFamily="18" charset="0"/>
            </a:rPr>
            <a:t> acid </a:t>
          </a:r>
          <a:endParaRPr lang="en-GB" sz="1700" kern="1200" dirty="0"/>
        </a:p>
      </dsp:txBody>
      <dsp:txXfrm>
        <a:off x="2425712" y="2795339"/>
        <a:ext cx="1659433" cy="829716"/>
      </dsp:txXfrm>
    </dsp:sp>
    <dsp:sp modelId="{DFB228D9-13CE-4E4B-91B3-BF6030CC9846}">
      <dsp:nvSpPr>
        <dsp:cNvPr id="0" name=""/>
        <dsp:cNvSpPr/>
      </dsp:nvSpPr>
      <dsp:spPr>
        <a:xfrm>
          <a:off x="4018768" y="1617141"/>
          <a:ext cx="1659433" cy="8297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latin typeface="Palatino Linotype" panose="02040502050505030304" pitchFamily="18" charset="0"/>
              <a:ea typeface="Cambria Math" panose="02040503050406030204" pitchFamily="18" charset="0"/>
            </a:rPr>
            <a:t>Amino benzoic acid</a:t>
          </a:r>
          <a:endParaRPr lang="en-GB" sz="1700" kern="1200" dirty="0"/>
        </a:p>
      </dsp:txBody>
      <dsp:txXfrm>
        <a:off x="4018768" y="1617141"/>
        <a:ext cx="1659433" cy="829716"/>
      </dsp:txXfrm>
    </dsp:sp>
    <dsp:sp modelId="{7F34A2D6-DE91-4C71-8337-ADC5419673EF}">
      <dsp:nvSpPr>
        <dsp:cNvPr id="0" name=""/>
        <dsp:cNvSpPr/>
      </dsp:nvSpPr>
      <dsp:spPr>
        <a:xfrm>
          <a:off x="4433627" y="2795339"/>
          <a:ext cx="1659433" cy="8297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err="1" smtClean="0">
              <a:latin typeface="Palatino Linotype" panose="02040502050505030304" pitchFamily="18" charset="0"/>
              <a:ea typeface="Cambria Math" panose="02040503050406030204" pitchFamily="18" charset="0"/>
            </a:rPr>
            <a:t>Anthranilic</a:t>
          </a:r>
          <a:r>
            <a:rPr lang="en-GB" sz="1700" kern="1200" dirty="0" smtClean="0">
              <a:latin typeface="Palatino Linotype" panose="02040502050505030304" pitchFamily="18" charset="0"/>
              <a:ea typeface="Cambria Math" panose="02040503050406030204" pitchFamily="18" charset="0"/>
            </a:rPr>
            <a:t> acid</a:t>
          </a:r>
          <a:endParaRPr lang="en-GB" sz="1700" kern="1200" dirty="0"/>
        </a:p>
      </dsp:txBody>
      <dsp:txXfrm>
        <a:off x="4433627" y="2795339"/>
        <a:ext cx="1659433" cy="82971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11/2/2021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‹nº›</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958" y="3255031"/>
            <a:ext cx="8305800" cy="2800767"/>
          </a:xfrm>
          <a:prstGeom prst="rect">
            <a:avLst/>
          </a:prstGeom>
          <a:noFill/>
        </p:spPr>
        <p:txBody>
          <a:bodyPr wrap="square" rtlCol="0">
            <a:spAutoFit/>
          </a:bodyPr>
          <a:lstStyle/>
          <a:p>
            <a:pPr algn="ctr"/>
            <a:r>
              <a:rPr lang="en-US" sz="2400" b="1" dirty="0">
                <a:latin typeface="Palatino Linotype" panose="02040502050505030304" pitchFamily="18" charset="0"/>
              </a:rPr>
              <a:t>Title of the Presentation</a:t>
            </a:r>
          </a:p>
          <a:p>
            <a:pPr algn="ctr"/>
            <a:r>
              <a:rPr lang="en-GB" b="1" dirty="0" smtClean="0">
                <a:latin typeface="Palatino Linotype" panose="02040502050505030304" pitchFamily="18" charset="0"/>
              </a:rPr>
              <a:t>André </a:t>
            </a:r>
            <a:r>
              <a:rPr lang="en-GB" b="1" dirty="0" err="1" smtClean="0">
                <a:latin typeface="Palatino Linotype" panose="02040502050505030304" pitchFamily="18" charset="0"/>
              </a:rPr>
              <a:t>Caeiro</a:t>
            </a:r>
            <a:r>
              <a:rPr lang="it-IT" b="1" baseline="30000" dirty="0" smtClean="0">
                <a:latin typeface="Palatino Linotype" panose="02040502050505030304" pitchFamily="18" charset="0"/>
              </a:rPr>
              <a:t>1</a:t>
            </a:r>
            <a:r>
              <a:rPr lang="it-IT" b="1" baseline="30000" dirty="0">
                <a:latin typeface="Palatino Linotype" panose="02040502050505030304" pitchFamily="18" charset="0"/>
              </a:rPr>
              <a:t>,</a:t>
            </a:r>
            <a:r>
              <a:rPr lang="it-IT" b="1" dirty="0">
                <a:latin typeface="Palatino Linotype" panose="02040502050505030304" pitchFamily="18" charset="0"/>
              </a:rPr>
              <a:t>*, </a:t>
            </a:r>
            <a:r>
              <a:rPr lang="it-IT" b="1" dirty="0" smtClean="0">
                <a:latin typeface="Palatino Linotype" panose="02040502050505030304" pitchFamily="18" charset="0"/>
              </a:rPr>
              <a:t>Filipa Ventura</a:t>
            </a:r>
            <a:r>
              <a:rPr lang="it-IT" b="1" baseline="30000" dirty="0" smtClean="0">
                <a:latin typeface="Palatino Linotype" panose="02040502050505030304" pitchFamily="18" charset="0"/>
              </a:rPr>
              <a:t>2</a:t>
            </a:r>
            <a:r>
              <a:rPr lang="it-IT" b="1" dirty="0" smtClean="0">
                <a:latin typeface="Palatino Linotype" panose="02040502050505030304" pitchFamily="18" charset="0"/>
              </a:rPr>
              <a:t>, Sandra Correia</a:t>
            </a:r>
            <a:r>
              <a:rPr lang="it-IT" b="1" baseline="30000" dirty="0" smtClean="0">
                <a:latin typeface="Palatino Linotype" panose="02040502050505030304" pitchFamily="18" charset="0"/>
              </a:rPr>
              <a:t>2</a:t>
            </a:r>
            <a:r>
              <a:rPr lang="it-IT" b="1" dirty="0" smtClean="0">
                <a:latin typeface="Palatino Linotype" panose="02040502050505030304" pitchFamily="18" charset="0"/>
              </a:rPr>
              <a:t>, </a:t>
            </a:r>
            <a:r>
              <a:rPr lang="it-IT" b="1" dirty="0">
                <a:latin typeface="Palatino Linotype" panose="02040502050505030304" pitchFamily="18" charset="0"/>
              </a:rPr>
              <a:t>and </a:t>
            </a:r>
            <a:r>
              <a:rPr lang="it-IT" b="1" dirty="0" smtClean="0">
                <a:latin typeface="Palatino Linotype" panose="02040502050505030304" pitchFamily="18" charset="0"/>
              </a:rPr>
              <a:t>Jorge Canhoto</a:t>
            </a:r>
            <a:r>
              <a:rPr lang="it-IT" b="1" baseline="30000" dirty="0" smtClean="0">
                <a:latin typeface="Palatino Linotype" panose="02040502050505030304" pitchFamily="18" charset="0"/>
              </a:rPr>
              <a:t>2</a:t>
            </a:r>
            <a:endParaRPr lang="it-IT" b="1" baseline="30000" dirty="0">
              <a:latin typeface="Palatino Linotype" panose="02040502050505030304" pitchFamily="18" charset="0"/>
            </a:endParaRPr>
          </a:p>
          <a:p>
            <a:endParaRPr lang="it-IT" b="1" baseline="30000" dirty="0">
              <a:latin typeface="Palatino Linotype" panose="02040502050505030304" pitchFamily="18" charset="0"/>
            </a:endParaRPr>
          </a:p>
          <a:p>
            <a:endParaRPr lang="fr-FR" dirty="0">
              <a:latin typeface="Palatino Linotype" panose="02040502050505030304" pitchFamily="18" charset="0"/>
            </a:endParaRPr>
          </a:p>
          <a:p>
            <a:r>
              <a:rPr lang="en-US" baseline="30000" dirty="0">
                <a:latin typeface="Palatino Linotype" panose="02040502050505030304" pitchFamily="18" charset="0"/>
              </a:rPr>
              <a:t>1</a:t>
            </a:r>
            <a:r>
              <a:rPr lang="en-US" dirty="0">
                <a:latin typeface="Palatino Linotype" panose="02040502050505030304" pitchFamily="18" charset="0"/>
              </a:rPr>
              <a:t> </a:t>
            </a:r>
            <a:r>
              <a:rPr lang="en-GB" dirty="0" err="1" smtClean="0">
                <a:latin typeface="Palatino Linotype" panose="02040502050505030304" pitchFamily="18" charset="0"/>
              </a:rPr>
              <a:t>Center</a:t>
            </a:r>
            <a:r>
              <a:rPr lang="en-GB" dirty="0" smtClean="0">
                <a:latin typeface="Palatino Linotype" panose="02040502050505030304" pitchFamily="18" charset="0"/>
              </a:rPr>
              <a:t> </a:t>
            </a:r>
            <a:r>
              <a:rPr lang="en-GB" dirty="0">
                <a:latin typeface="Palatino Linotype" panose="02040502050505030304" pitchFamily="18" charset="0"/>
              </a:rPr>
              <a:t>for Functional Ecology, Department of Life Sciences, University of Coimbra, 3000-456 Coimbra, 4 Portugal</a:t>
            </a:r>
            <a:endParaRPr lang="fr-FR" dirty="0">
              <a:latin typeface="Palatino Linotype" panose="02040502050505030304" pitchFamily="18" charset="0"/>
            </a:endParaRPr>
          </a:p>
          <a:p>
            <a:r>
              <a:rPr lang="en-US" baseline="30000" dirty="0" smtClean="0">
                <a:latin typeface="Palatino Linotype" panose="02040502050505030304" pitchFamily="18" charset="0"/>
              </a:rPr>
              <a:t>2</a:t>
            </a:r>
            <a:r>
              <a:rPr lang="en-US" dirty="0" smtClean="0">
                <a:latin typeface="Palatino Linotype" panose="02040502050505030304" pitchFamily="18" charset="0"/>
              </a:rPr>
              <a:t> Full Affiliation, Address. </a:t>
            </a:r>
            <a:r>
              <a:rPr lang="en-GB" dirty="0">
                <a:latin typeface="Palatino Linotype" panose="02040502050505030304" pitchFamily="18" charset="0"/>
              </a:rPr>
              <a:t>Department of Life Sciences, University of Coimbra, 3000-456 Coimbra, Portugal</a:t>
            </a:r>
            <a:endParaRPr lang="en-US" dirty="0" smtClean="0">
              <a:latin typeface="Palatino Linotype" panose="02040502050505030304" pitchFamily="18" charset="0"/>
            </a:endParaRPr>
          </a:p>
          <a:p>
            <a:endParaRPr lang="fr-FR" dirty="0" smtClean="0">
              <a:latin typeface="Palatino Linotype" panose="02040502050505030304" pitchFamily="18" charset="0"/>
            </a:endParaRPr>
          </a:p>
          <a:p>
            <a:r>
              <a:rPr lang="en-US" sz="1400" b="1" dirty="0" smtClean="0">
                <a:latin typeface="Palatino Linotype" panose="02040502050505030304" pitchFamily="18" charset="0"/>
              </a:rPr>
              <a:t>*</a:t>
            </a:r>
            <a:r>
              <a:rPr lang="en-US" sz="1400" dirty="0" smtClean="0">
                <a:latin typeface="Palatino Linotype" panose="02040502050505030304" pitchFamily="18" charset="0"/>
              </a:rPr>
              <a:t> </a:t>
            </a:r>
            <a:r>
              <a:rPr lang="en-US" sz="1400" dirty="0">
                <a:latin typeface="Palatino Linotype" panose="02040502050505030304" pitchFamily="18" charset="0"/>
              </a:rPr>
              <a:t>Corresponding author: </a:t>
            </a:r>
            <a:r>
              <a:rPr lang="en-US" sz="1400" dirty="0" smtClean="0">
                <a:latin typeface="Palatino Linotype" panose="02040502050505030304" pitchFamily="18" charset="0"/>
              </a:rPr>
              <a:t>afcaeiro91@gmail.com</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xmlns="" id="{85D44748-DC8B-466A-9C7C-8CAB8369F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717036"/>
          </a:xfrm>
          <a:prstGeom prst="rect">
            <a:avLst/>
          </a:prstGeom>
        </p:spPr>
      </p:pic>
      <p:pic>
        <p:nvPicPr>
          <p:cNvPr id="8" name="Imagem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7736" y="6088104"/>
            <a:ext cx="1659364" cy="63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p:cNvPicPr>
            <a:picLocks noChangeAspect="1"/>
          </p:cNvPicPr>
          <p:nvPr/>
        </p:nvPicPr>
        <p:blipFill>
          <a:blip r:embed="rId4"/>
          <a:stretch>
            <a:fillRect/>
          </a:stretch>
        </p:blipFill>
        <p:spPr>
          <a:xfrm>
            <a:off x="155820" y="6045846"/>
            <a:ext cx="1723837" cy="715694"/>
          </a:xfrm>
          <a:prstGeom prst="rect">
            <a:avLst/>
          </a:prstGeom>
        </p:spPr>
      </p:pic>
    </p:spTree>
    <p:extLst>
      <p:ext uri="{BB962C8B-B14F-4D97-AF65-F5344CB8AC3E}">
        <p14:creationId xmlns:p14="http://schemas.microsoft.com/office/powerpoint/2010/main" val="200860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250" y="109299"/>
            <a:ext cx="7924800" cy="6524863"/>
          </a:xfrm>
          <a:prstGeom prst="rect">
            <a:avLst/>
          </a:prstGeom>
          <a:noFill/>
        </p:spPr>
        <p:txBody>
          <a:bodyPr wrap="square" rtlCol="0">
            <a:spAutoFit/>
          </a:bodyPr>
          <a:lstStyle/>
          <a:p>
            <a:pPr algn="just"/>
            <a:r>
              <a:rPr lang="en-GB" sz="1600" b="1" dirty="0" smtClean="0">
                <a:latin typeface="Palatino Linotype" panose="02040502050505030304" pitchFamily="18" charset="0"/>
              </a:rPr>
              <a:t>Abstract: </a:t>
            </a:r>
            <a:r>
              <a:rPr lang="en-GB" sz="1600" dirty="0" err="1" smtClean="0">
                <a:latin typeface="Palatino Linotype" panose="02040502050505030304" pitchFamily="18" charset="0"/>
              </a:rPr>
              <a:t>Tamarillo</a:t>
            </a:r>
            <a:r>
              <a:rPr lang="en-GB" sz="1600" dirty="0" smtClean="0">
                <a:latin typeface="Palatino Linotype" panose="02040502050505030304" pitchFamily="18" charset="0"/>
              </a:rPr>
              <a:t> </a:t>
            </a:r>
            <a:r>
              <a:rPr lang="en-GB" sz="1600" dirty="0">
                <a:latin typeface="Palatino Linotype" panose="02040502050505030304" pitchFamily="18" charset="0"/>
              </a:rPr>
              <a:t>(Solanum </a:t>
            </a:r>
            <a:r>
              <a:rPr lang="en-GB" sz="1600" dirty="0" err="1">
                <a:latin typeface="Palatino Linotype" panose="02040502050505030304" pitchFamily="18" charset="0"/>
              </a:rPr>
              <a:t>betaceum</a:t>
            </a:r>
            <a:r>
              <a:rPr lang="en-GB" sz="1600" dirty="0">
                <a:latin typeface="Palatino Linotype" panose="02040502050505030304" pitchFamily="18" charset="0"/>
              </a:rPr>
              <a:t> Cav.) is a </a:t>
            </a:r>
            <a:r>
              <a:rPr lang="en-GB" sz="1600" dirty="0" err="1">
                <a:latin typeface="Palatino Linotype" panose="02040502050505030304" pitchFamily="18" charset="0"/>
              </a:rPr>
              <a:t>Solanaceae</a:t>
            </a:r>
            <a:r>
              <a:rPr lang="en-GB" sz="1600" dirty="0">
                <a:latin typeface="Palatino Linotype" panose="02040502050505030304" pitchFamily="18" charset="0"/>
              </a:rPr>
              <a:t> tree cultivated for its edible fruits. Under specific stimuli, indirect somatic embryogenesis originates distinct </a:t>
            </a:r>
            <a:r>
              <a:rPr lang="en-GB" sz="1600" dirty="0" err="1">
                <a:latin typeface="Palatino Linotype" panose="02040502050505030304" pitchFamily="18" charset="0"/>
              </a:rPr>
              <a:t>calli</a:t>
            </a:r>
            <a:r>
              <a:rPr lang="en-GB" sz="1600" dirty="0">
                <a:latin typeface="Palatino Linotype" panose="02040502050505030304" pitchFamily="18" charset="0"/>
              </a:rPr>
              <a:t>: embryogenic (EC) and non-embryogenic (NEC). Both types proliferate, but only EC originates somatic embryos. The presence of secondary metabolites is known to influence induction and embryogenic competence. The objective of this work is to study of some of these compounds on SE.</a:t>
            </a:r>
          </a:p>
          <a:p>
            <a:pPr algn="just"/>
            <a:r>
              <a:rPr lang="en-GB" sz="1600" dirty="0">
                <a:latin typeface="Palatino Linotype" panose="02040502050505030304" pitchFamily="18" charset="0"/>
              </a:rPr>
              <a:t>	Leaf segments from in vitro clones were cultivated on solid </a:t>
            </a:r>
            <a:r>
              <a:rPr lang="en-GB" sz="1600" dirty="0" err="1">
                <a:latin typeface="Palatino Linotype" panose="02040502050505030304" pitchFamily="18" charset="0"/>
              </a:rPr>
              <a:t>Murashige</a:t>
            </a:r>
            <a:r>
              <a:rPr lang="en-GB" sz="1600" dirty="0">
                <a:latin typeface="Palatino Linotype" panose="02040502050505030304" pitchFamily="18" charset="0"/>
              </a:rPr>
              <a:t> and Skoog medium supplemented with sucrose (26 </a:t>
            </a:r>
            <a:r>
              <a:rPr lang="en-GB" sz="1600" dirty="0" err="1">
                <a:latin typeface="Palatino Linotype" panose="02040502050505030304" pitchFamily="18" charset="0"/>
              </a:rPr>
              <a:t>mM</a:t>
            </a:r>
            <a:r>
              <a:rPr lang="en-GB" sz="1600" dirty="0">
                <a:latin typeface="Palatino Linotype" panose="02040502050505030304" pitchFamily="18" charset="0"/>
              </a:rPr>
              <a:t>) and </a:t>
            </a:r>
            <a:r>
              <a:rPr lang="en-GB" sz="1600" dirty="0" err="1">
                <a:latin typeface="Palatino Linotype" panose="02040502050505030304" pitchFamily="18" charset="0"/>
              </a:rPr>
              <a:t>picloram</a:t>
            </a:r>
            <a:r>
              <a:rPr lang="en-GB" sz="1600" dirty="0">
                <a:latin typeface="Palatino Linotype" panose="02040502050505030304" pitchFamily="18" charset="0"/>
              </a:rPr>
              <a:t> (20 µM). Phenolic acid influence was tested using </a:t>
            </a:r>
            <a:r>
              <a:rPr lang="en-GB" sz="1600" dirty="0" err="1">
                <a:latin typeface="Palatino Linotype" panose="02040502050505030304" pitchFamily="18" charset="0"/>
              </a:rPr>
              <a:t>caffeic</a:t>
            </a:r>
            <a:r>
              <a:rPr lang="en-GB" sz="1600" dirty="0">
                <a:latin typeface="Palatino Linotype" panose="02040502050505030304" pitchFamily="18" charset="0"/>
              </a:rPr>
              <a:t> acid (896 and 448µM), flavonoid were assayed with </a:t>
            </a:r>
            <a:r>
              <a:rPr lang="en-GB" sz="1600" dirty="0" err="1">
                <a:latin typeface="Palatino Linotype" panose="02040502050505030304" pitchFamily="18" charset="0"/>
              </a:rPr>
              <a:t>rutin</a:t>
            </a:r>
            <a:r>
              <a:rPr lang="en-GB" sz="1600" dirty="0">
                <a:latin typeface="Palatino Linotype" panose="02040502050505030304" pitchFamily="18" charset="0"/>
              </a:rPr>
              <a:t> (197.5 and 98.75µM). </a:t>
            </a:r>
            <a:r>
              <a:rPr lang="en-GB" sz="1600" dirty="0" err="1">
                <a:latin typeface="Palatino Linotype" panose="02040502050505030304" pitchFamily="18" charset="0"/>
              </a:rPr>
              <a:t>Anthranilic</a:t>
            </a:r>
            <a:r>
              <a:rPr lang="en-GB" sz="1600" dirty="0">
                <a:latin typeface="Palatino Linotype" panose="02040502050505030304" pitchFamily="18" charset="0"/>
              </a:rPr>
              <a:t> acid, an </a:t>
            </a:r>
            <a:r>
              <a:rPr lang="en-GB" sz="1600" dirty="0" err="1">
                <a:latin typeface="Palatino Linotype" panose="02040502050505030304" pitchFamily="18" charset="0"/>
              </a:rPr>
              <a:t>amidobenzoic</a:t>
            </a:r>
            <a:r>
              <a:rPr lang="en-GB" sz="1600" dirty="0">
                <a:latin typeface="Palatino Linotype" panose="02040502050505030304" pitchFamily="18" charset="0"/>
              </a:rPr>
              <a:t> acid, was also tested (1164.8 and 582.4µM). Additionally, previously induced EC and NEC lines were grown in liquid medium with the highest concentrations of each compound.</a:t>
            </a:r>
          </a:p>
          <a:p>
            <a:pPr algn="just"/>
            <a:r>
              <a:rPr lang="en-GB" sz="1600" dirty="0">
                <a:latin typeface="Palatino Linotype" panose="02040502050505030304" pitchFamily="18" charset="0"/>
              </a:rPr>
              <a:t> 	Results showed highest induction rates (&gt;90%) in the control and when </a:t>
            </a:r>
            <a:r>
              <a:rPr lang="en-GB" sz="1600" dirty="0" err="1">
                <a:latin typeface="Palatino Linotype" panose="02040502050505030304" pitchFamily="18" charset="0"/>
              </a:rPr>
              <a:t>rutin</a:t>
            </a:r>
            <a:r>
              <a:rPr lang="en-GB" sz="1600" dirty="0">
                <a:latin typeface="Palatino Linotype" panose="02040502050505030304" pitchFamily="18" charset="0"/>
              </a:rPr>
              <a:t> and </a:t>
            </a:r>
            <a:r>
              <a:rPr lang="en-GB" sz="1600" dirty="0" err="1">
                <a:latin typeface="Palatino Linotype" panose="02040502050505030304" pitchFamily="18" charset="0"/>
              </a:rPr>
              <a:t>caffeic</a:t>
            </a:r>
            <a:r>
              <a:rPr lang="en-GB" sz="1600" dirty="0">
                <a:latin typeface="Palatino Linotype" panose="02040502050505030304" pitchFamily="18" charset="0"/>
              </a:rPr>
              <a:t> acid were </a:t>
            </a:r>
            <a:r>
              <a:rPr lang="en-GB" sz="1600" dirty="0" err="1">
                <a:latin typeface="Palatino Linotype" panose="02040502050505030304" pitchFamily="18" charset="0"/>
              </a:rPr>
              <a:t>tedted</a:t>
            </a:r>
            <a:r>
              <a:rPr lang="en-GB" sz="1600" dirty="0">
                <a:latin typeface="Palatino Linotype" panose="02040502050505030304" pitchFamily="18" charset="0"/>
              </a:rPr>
              <a:t>, whereas lower concentrations inhibit dedifferentiation. In contrast, the compounds seem to inhibit growth of established </a:t>
            </a:r>
            <a:r>
              <a:rPr lang="en-GB" sz="1600" dirty="0" err="1">
                <a:latin typeface="Palatino Linotype" panose="02040502050505030304" pitchFamily="18" charset="0"/>
              </a:rPr>
              <a:t>calli</a:t>
            </a:r>
            <a:r>
              <a:rPr lang="en-GB" sz="1600" dirty="0">
                <a:latin typeface="Palatino Linotype" panose="02040502050505030304" pitchFamily="18" charset="0"/>
              </a:rPr>
              <a:t> without affecting protein, phenolic acids and flavonoid levels, measured by spectrophotometric methods. </a:t>
            </a:r>
            <a:r>
              <a:rPr lang="en-GB" sz="1600" dirty="0" err="1">
                <a:latin typeface="Palatino Linotype" panose="02040502050505030304" pitchFamily="18" charset="0"/>
              </a:rPr>
              <a:t>Anthranilic</a:t>
            </a:r>
            <a:r>
              <a:rPr lang="en-GB" sz="1600" dirty="0">
                <a:latin typeface="Palatino Linotype" panose="02040502050505030304" pitchFamily="18" charset="0"/>
              </a:rPr>
              <a:t> acid completely inhibited both induction and </a:t>
            </a:r>
            <a:r>
              <a:rPr lang="en-GB" sz="1600" dirty="0" err="1">
                <a:latin typeface="Palatino Linotype" panose="02040502050505030304" pitchFamily="18" charset="0"/>
              </a:rPr>
              <a:t>calli</a:t>
            </a:r>
            <a:r>
              <a:rPr lang="en-GB" sz="1600" dirty="0">
                <a:latin typeface="Palatino Linotype" panose="02040502050505030304" pitchFamily="18" charset="0"/>
              </a:rPr>
              <a:t> growth. </a:t>
            </a:r>
          </a:p>
          <a:p>
            <a:pPr algn="just"/>
            <a:r>
              <a:rPr lang="en-GB" sz="1600" dirty="0">
                <a:latin typeface="Palatino Linotype" panose="02040502050505030304" pitchFamily="18" charset="0"/>
              </a:rPr>
              <a:t>	The results seem to present a correlation of some secondary metabolites with dedifferentiation and a tendency to inhibit growth of established </a:t>
            </a:r>
            <a:r>
              <a:rPr lang="en-GB" sz="1600" dirty="0" err="1">
                <a:latin typeface="Palatino Linotype" panose="02040502050505030304" pitchFamily="18" charset="0"/>
              </a:rPr>
              <a:t>calli</a:t>
            </a:r>
            <a:r>
              <a:rPr lang="en-GB" sz="1600" dirty="0">
                <a:latin typeface="Palatino Linotype" panose="02040502050505030304" pitchFamily="18" charset="0"/>
              </a:rPr>
              <a:t>, probably related to metabolic effects. Further studies are underway to further characterize the dose-response relation of these compounds and molecular mechanism underlying this phenotypic effect. </a:t>
            </a:r>
          </a:p>
          <a:p>
            <a:pPr algn="just"/>
            <a:endParaRPr lang="en-GB" sz="1600" dirty="0">
              <a:latin typeface="Palatino Linotype" panose="02040502050505030304" pitchFamily="18" charset="0"/>
            </a:endParaRPr>
          </a:p>
          <a:p>
            <a:pPr algn="just"/>
            <a:r>
              <a:rPr lang="en-GB" sz="1600" dirty="0">
                <a:latin typeface="Palatino Linotype" panose="02040502050505030304" pitchFamily="18" charset="0"/>
              </a:rPr>
              <a:t>Keywords: </a:t>
            </a:r>
            <a:r>
              <a:rPr lang="en-GB" sz="1600" i="1" dirty="0" err="1">
                <a:latin typeface="Palatino Linotype" panose="02040502050505030304" pitchFamily="18" charset="0"/>
              </a:rPr>
              <a:t>Call</a:t>
            </a:r>
            <a:r>
              <a:rPr lang="en-GB" sz="1600" dirty="0" err="1">
                <a:latin typeface="Palatino Linotype" panose="02040502050505030304" pitchFamily="18" charset="0"/>
              </a:rPr>
              <a:t>i</a:t>
            </a:r>
            <a:r>
              <a:rPr lang="en-GB" sz="1600" dirty="0">
                <a:latin typeface="Palatino Linotype" panose="02040502050505030304" pitchFamily="18" charset="0"/>
              </a:rPr>
              <a:t>; embryogenic competence; flavonoids; phenolic acids.</a:t>
            </a:r>
            <a:endParaRPr lang="fr-FR" sz="1600" dirty="0">
              <a:latin typeface="Palatino Linotype" panose="02040502050505030304" pitchFamily="18" charset="0"/>
            </a:endParaRPr>
          </a:p>
          <a:p>
            <a:endParaRPr lang="en-US"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xmlns="" id="{76D615C3-7EE5-4573-BC85-0519178E7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8" name="Picture 7">
            <a:extLst>
              <a:ext uri="{FF2B5EF4-FFF2-40B4-BE49-F238E27FC236}">
                <a16:creationId xmlns:a16="http://schemas.microsoft.com/office/drawing/2014/main" xmlns="" id="{DB77EA11-12D4-4385-97BC-453BB6CE3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2" name="Retângulo 1"/>
          <p:cNvSpPr/>
          <p:nvPr/>
        </p:nvSpPr>
        <p:spPr>
          <a:xfrm>
            <a:off x="142875" y="119747"/>
            <a:ext cx="4572000" cy="646331"/>
          </a:xfrm>
          <a:prstGeom prst="rect">
            <a:avLst/>
          </a:prstGeom>
        </p:spPr>
        <p:txBody>
          <a:bodyPr>
            <a:spAutoFit/>
          </a:bodyPr>
          <a:lstStyle/>
          <a:p>
            <a:r>
              <a:rPr lang="en-GB" dirty="0">
                <a:latin typeface="Cambria Math" panose="02040503050406030204" pitchFamily="18" charset="0"/>
                <a:ea typeface="Cambria Math" panose="02040503050406030204" pitchFamily="18" charset="0"/>
              </a:rPr>
              <a:t>Changes of secondary metabolites during </a:t>
            </a:r>
            <a:r>
              <a:rPr lang="en-GB" dirty="0" err="1">
                <a:latin typeface="Cambria Math" panose="02040503050406030204" pitchFamily="18" charset="0"/>
                <a:ea typeface="Cambria Math" panose="02040503050406030204" pitchFamily="18" charset="0"/>
              </a:rPr>
              <a:t>Tamarillo</a:t>
            </a:r>
            <a:r>
              <a:rPr lang="en-GB" dirty="0">
                <a:latin typeface="Cambria Math" panose="02040503050406030204" pitchFamily="18" charset="0"/>
                <a:ea typeface="Cambria Math" panose="02040503050406030204" pitchFamily="18" charset="0"/>
              </a:rPr>
              <a:t> somatic embryogenesis</a:t>
            </a:r>
            <a:endParaRPr lang="en-GB" dirty="0">
              <a:latin typeface="Cambria Math" panose="02040503050406030204" pitchFamily="18" charset="0"/>
              <a:ea typeface="Cambria Math" panose="02040503050406030204" pitchFamily="18" charset="0"/>
            </a:endParaRPr>
          </a:p>
        </p:txBody>
      </p:sp>
      <p:sp>
        <p:nvSpPr>
          <p:cNvPr id="10" name="Chaveta à esquerda 9"/>
          <p:cNvSpPr/>
          <p:nvPr/>
        </p:nvSpPr>
        <p:spPr>
          <a:xfrm flipH="1">
            <a:off x="3166023" y="1376100"/>
            <a:ext cx="293523" cy="181659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CaixaDeTexto 10"/>
          <p:cNvSpPr txBox="1"/>
          <p:nvPr/>
        </p:nvSpPr>
        <p:spPr>
          <a:xfrm>
            <a:off x="3624279" y="2119217"/>
            <a:ext cx="1569070" cy="369332"/>
          </a:xfrm>
          <a:prstGeom prst="rect">
            <a:avLst/>
          </a:prstGeom>
          <a:noFill/>
        </p:spPr>
        <p:txBody>
          <a:bodyPr wrap="square" rtlCol="0">
            <a:spAutoFit/>
          </a:bodyPr>
          <a:lstStyle/>
          <a:p>
            <a:r>
              <a:rPr lang="en-GB" dirty="0" smtClean="0"/>
              <a:t>SE </a:t>
            </a:r>
            <a:r>
              <a:rPr lang="en-GB" dirty="0" smtClean="0">
                <a:latin typeface="Cambria Math" panose="02040503050406030204" pitchFamily="18" charset="0"/>
                <a:ea typeface="Cambria Math" panose="02040503050406030204" pitchFamily="18" charset="0"/>
              </a:rPr>
              <a:t>induction</a:t>
            </a:r>
            <a:endParaRPr lang="en-GB" dirty="0">
              <a:latin typeface="Cambria Math" panose="02040503050406030204" pitchFamily="18" charset="0"/>
              <a:ea typeface="Cambria Math" panose="02040503050406030204" pitchFamily="18" charset="0"/>
            </a:endParaRPr>
          </a:p>
        </p:txBody>
      </p:sp>
      <p:grpSp>
        <p:nvGrpSpPr>
          <p:cNvPr id="12" name="Grupo 11"/>
          <p:cNvGrpSpPr/>
          <p:nvPr/>
        </p:nvGrpSpPr>
        <p:grpSpPr>
          <a:xfrm>
            <a:off x="-69971" y="1417765"/>
            <a:ext cx="3351038" cy="4297235"/>
            <a:chOff x="877588" y="1558985"/>
            <a:chExt cx="3351038" cy="4297235"/>
          </a:xfrm>
        </p:grpSpPr>
        <p:cxnSp>
          <p:nvCxnSpPr>
            <p:cNvPr id="13" name="Conexão reta 12"/>
            <p:cNvCxnSpPr/>
            <p:nvPr/>
          </p:nvCxnSpPr>
          <p:spPr>
            <a:xfrm>
              <a:off x="2498878" y="2131782"/>
              <a:ext cx="793" cy="459134"/>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Imagem 13"/>
            <p:cNvPicPr>
              <a:picLocks noChangeAspect="1"/>
            </p:cNvPicPr>
            <p:nvPr/>
          </p:nvPicPr>
          <p:blipFill rotWithShape="1">
            <a:blip r:embed="rId3" cstate="print">
              <a:extLst>
                <a:ext uri="{28A0092B-C50C-407E-A947-70E740481C1C}">
                  <a14:useLocalDpi xmlns:a14="http://schemas.microsoft.com/office/drawing/2010/main" val="0"/>
                </a:ext>
              </a:extLst>
            </a:blip>
            <a:srcRect l="30092" t="42981" r="32863" b="24605"/>
            <a:stretch/>
          </p:blipFill>
          <p:spPr>
            <a:xfrm>
              <a:off x="2077736" y="1558985"/>
              <a:ext cx="885825" cy="5857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5" name="Conexão reta 14"/>
            <p:cNvCxnSpPr/>
            <p:nvPr/>
          </p:nvCxnSpPr>
          <p:spPr>
            <a:xfrm>
              <a:off x="1217609" y="2605088"/>
              <a:ext cx="24907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xão reta unidirecional 15"/>
            <p:cNvCxnSpPr/>
            <p:nvPr/>
          </p:nvCxnSpPr>
          <p:spPr>
            <a:xfrm>
              <a:off x="1217609" y="2607272"/>
              <a:ext cx="6350" cy="366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xão reta unidirecional 16"/>
            <p:cNvCxnSpPr/>
            <p:nvPr/>
          </p:nvCxnSpPr>
          <p:spPr>
            <a:xfrm>
              <a:off x="2047609" y="2605088"/>
              <a:ext cx="0" cy="366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xão reta unidirecional 17"/>
            <p:cNvCxnSpPr/>
            <p:nvPr/>
          </p:nvCxnSpPr>
          <p:spPr>
            <a:xfrm>
              <a:off x="2876026" y="2605088"/>
              <a:ext cx="0" cy="366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xão reta unidirecional 18"/>
            <p:cNvCxnSpPr/>
            <p:nvPr/>
          </p:nvCxnSpPr>
          <p:spPr>
            <a:xfrm>
              <a:off x="3706027" y="2605088"/>
              <a:ext cx="0" cy="366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aixaDeTexto 19"/>
            <p:cNvSpPr txBox="1"/>
            <p:nvPr/>
          </p:nvSpPr>
          <p:spPr>
            <a:xfrm>
              <a:off x="877588" y="2929149"/>
              <a:ext cx="896054" cy="292388"/>
            </a:xfrm>
            <a:prstGeom prst="rect">
              <a:avLst/>
            </a:prstGeom>
            <a:noFill/>
          </p:spPr>
          <p:txBody>
            <a:bodyPr wrap="square" rtlCol="0">
              <a:spAutoFit/>
            </a:bodyPr>
            <a:lstStyle/>
            <a:p>
              <a:r>
                <a:rPr lang="en-GB" sz="1300" dirty="0" smtClean="0">
                  <a:latin typeface="Cambria Math" panose="02040503050406030204" pitchFamily="18" charset="0"/>
                  <a:ea typeface="Cambria Math" panose="02040503050406030204" pitchFamily="18" charset="0"/>
                </a:rPr>
                <a:t>Control</a:t>
              </a:r>
              <a:endParaRPr lang="en-GB" sz="1300" dirty="0">
                <a:latin typeface="Cambria Math" panose="02040503050406030204" pitchFamily="18" charset="0"/>
                <a:ea typeface="Cambria Math" panose="02040503050406030204" pitchFamily="18" charset="0"/>
              </a:endParaRPr>
            </a:p>
          </p:txBody>
        </p:sp>
        <p:sp>
          <p:nvSpPr>
            <p:cNvPr id="21" name="CaixaDeTexto 20"/>
            <p:cNvSpPr txBox="1"/>
            <p:nvPr/>
          </p:nvSpPr>
          <p:spPr>
            <a:xfrm>
              <a:off x="1577206" y="2933423"/>
              <a:ext cx="896054" cy="292388"/>
            </a:xfrm>
            <a:prstGeom prst="rect">
              <a:avLst/>
            </a:prstGeom>
            <a:noFill/>
          </p:spPr>
          <p:txBody>
            <a:bodyPr wrap="square" rtlCol="0">
              <a:spAutoFit/>
            </a:bodyPr>
            <a:lstStyle/>
            <a:p>
              <a:pPr algn="ctr"/>
              <a:r>
                <a:rPr lang="en-GB" sz="1300" dirty="0" err="1" smtClean="0">
                  <a:latin typeface="Cambria Math" panose="02040503050406030204" pitchFamily="18" charset="0"/>
                  <a:ea typeface="Cambria Math" panose="02040503050406030204" pitchFamily="18" charset="0"/>
                </a:rPr>
                <a:t>Rutin</a:t>
              </a:r>
              <a:r>
                <a:rPr lang="en-GB" sz="1300" dirty="0" smtClean="0">
                  <a:latin typeface="Cambria Math" panose="02040503050406030204" pitchFamily="18" charset="0"/>
                  <a:ea typeface="Cambria Math" panose="02040503050406030204" pitchFamily="18" charset="0"/>
                </a:rPr>
                <a:t> (A)</a:t>
              </a:r>
              <a:endParaRPr lang="en-GB" sz="1300" dirty="0">
                <a:latin typeface="Cambria Math" panose="02040503050406030204" pitchFamily="18" charset="0"/>
                <a:ea typeface="Cambria Math" panose="02040503050406030204" pitchFamily="18" charset="0"/>
              </a:endParaRPr>
            </a:p>
          </p:txBody>
        </p:sp>
        <p:sp>
          <p:nvSpPr>
            <p:cNvPr id="22" name="CaixaDeTexto 21"/>
            <p:cNvSpPr txBox="1"/>
            <p:nvPr/>
          </p:nvSpPr>
          <p:spPr>
            <a:xfrm>
              <a:off x="2423233" y="2903434"/>
              <a:ext cx="896054" cy="492443"/>
            </a:xfrm>
            <a:prstGeom prst="rect">
              <a:avLst/>
            </a:prstGeom>
            <a:noFill/>
          </p:spPr>
          <p:txBody>
            <a:bodyPr wrap="square" rtlCol="0">
              <a:spAutoFit/>
            </a:bodyPr>
            <a:lstStyle/>
            <a:p>
              <a:pPr algn="ctr"/>
              <a:r>
                <a:rPr lang="en-GB" sz="1300" dirty="0" err="1" smtClean="0">
                  <a:latin typeface="Cambria Math" panose="02040503050406030204" pitchFamily="18" charset="0"/>
                  <a:ea typeface="Cambria Math" panose="02040503050406030204" pitchFamily="18" charset="0"/>
                </a:rPr>
                <a:t>Caffeic</a:t>
              </a:r>
              <a:r>
                <a:rPr lang="en-GB" sz="1300" dirty="0" smtClean="0">
                  <a:latin typeface="Cambria Math" panose="02040503050406030204" pitchFamily="18" charset="0"/>
                  <a:ea typeface="Cambria Math" panose="02040503050406030204" pitchFamily="18" charset="0"/>
                </a:rPr>
                <a:t> acid (B)</a:t>
              </a:r>
              <a:endParaRPr lang="en-GB" sz="1300" dirty="0">
                <a:latin typeface="Cambria Math" panose="02040503050406030204" pitchFamily="18" charset="0"/>
                <a:ea typeface="Cambria Math" panose="02040503050406030204" pitchFamily="18" charset="0"/>
              </a:endParaRPr>
            </a:p>
          </p:txBody>
        </p:sp>
        <p:sp>
          <p:nvSpPr>
            <p:cNvPr id="23" name="CaixaDeTexto 22"/>
            <p:cNvSpPr txBox="1"/>
            <p:nvPr/>
          </p:nvSpPr>
          <p:spPr>
            <a:xfrm>
              <a:off x="3180259" y="2918510"/>
              <a:ext cx="1048367" cy="492443"/>
            </a:xfrm>
            <a:prstGeom prst="rect">
              <a:avLst/>
            </a:prstGeom>
            <a:noFill/>
          </p:spPr>
          <p:txBody>
            <a:bodyPr wrap="square" rtlCol="0">
              <a:spAutoFit/>
            </a:bodyPr>
            <a:lstStyle/>
            <a:p>
              <a:pPr algn="ctr"/>
              <a:r>
                <a:rPr lang="en-GB" sz="1300" dirty="0" err="1" smtClean="0">
                  <a:latin typeface="Cambria Math" panose="02040503050406030204" pitchFamily="18" charset="0"/>
                  <a:ea typeface="Cambria Math" panose="02040503050406030204" pitchFamily="18" charset="0"/>
                </a:rPr>
                <a:t>Anthranilic</a:t>
              </a:r>
              <a:r>
                <a:rPr lang="en-GB" sz="1300" dirty="0" smtClean="0">
                  <a:latin typeface="Cambria Math" panose="02040503050406030204" pitchFamily="18" charset="0"/>
                  <a:ea typeface="Cambria Math" panose="02040503050406030204" pitchFamily="18" charset="0"/>
                </a:rPr>
                <a:t> acid (C)</a:t>
              </a:r>
              <a:endParaRPr lang="en-GB" sz="1300" dirty="0">
                <a:latin typeface="Cambria Math" panose="02040503050406030204" pitchFamily="18" charset="0"/>
                <a:ea typeface="Cambria Math" panose="02040503050406030204" pitchFamily="18" charset="0"/>
              </a:endParaRPr>
            </a:p>
          </p:txBody>
        </p:sp>
        <p:sp>
          <p:nvSpPr>
            <p:cNvPr id="24" name="Chaveta à direita 23"/>
            <p:cNvSpPr/>
            <p:nvPr/>
          </p:nvSpPr>
          <p:spPr>
            <a:xfrm rot="5400000">
              <a:off x="2293418" y="4044525"/>
              <a:ext cx="345728" cy="2541636"/>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CaixaDeTexto 24"/>
            <p:cNvSpPr txBox="1"/>
            <p:nvPr/>
          </p:nvSpPr>
          <p:spPr>
            <a:xfrm>
              <a:off x="877588" y="5486888"/>
              <a:ext cx="3152625" cy="369332"/>
            </a:xfrm>
            <a:prstGeom prst="rect">
              <a:avLst/>
            </a:prstGeom>
            <a:noFill/>
          </p:spPr>
          <p:txBody>
            <a:bodyPr wrap="square" rtlCol="0">
              <a:spAutoFit/>
            </a:bodyPr>
            <a:lstStyle/>
            <a:p>
              <a:pPr algn="ctr"/>
              <a:r>
                <a:rPr lang="en-GB" dirty="0" smtClean="0"/>
                <a:t>Dedifferentiation rates </a:t>
              </a:r>
              <a:endParaRPr lang="en-GB" dirty="0"/>
            </a:p>
          </p:txBody>
        </p:sp>
        <p:grpSp>
          <p:nvGrpSpPr>
            <p:cNvPr id="26" name="Agrupar 16"/>
            <p:cNvGrpSpPr/>
            <p:nvPr/>
          </p:nvGrpSpPr>
          <p:grpSpPr>
            <a:xfrm>
              <a:off x="1195464" y="3510032"/>
              <a:ext cx="2330325" cy="1575932"/>
              <a:chOff x="-607233" y="0"/>
              <a:chExt cx="5560101" cy="2977359"/>
            </a:xfrm>
          </p:grpSpPr>
          <p:grpSp>
            <p:nvGrpSpPr>
              <p:cNvPr id="27" name="Agrupar 12"/>
              <p:cNvGrpSpPr/>
              <p:nvPr/>
            </p:nvGrpSpPr>
            <p:grpSpPr>
              <a:xfrm>
                <a:off x="0" y="0"/>
                <a:ext cx="4952868" cy="2950330"/>
                <a:chOff x="0" y="0"/>
                <a:chExt cx="4952868" cy="2950330"/>
              </a:xfrm>
            </p:grpSpPr>
            <p:pic>
              <p:nvPicPr>
                <p:cNvPr id="31" name="Imagem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468245" cy="1457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2" name="Imagem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8913" y="0"/>
                  <a:ext cx="2433955" cy="1457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3" name="Imagem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39019" y="1492370"/>
                  <a:ext cx="1724660" cy="1457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28" name="Caixa de Texto 2"/>
              <p:cNvSpPr txBox="1">
                <a:spLocks noChangeArrowheads="1"/>
              </p:cNvSpPr>
              <p:nvPr/>
            </p:nvSpPr>
            <p:spPr bwMode="auto">
              <a:xfrm>
                <a:off x="-607233" y="921527"/>
                <a:ext cx="205511" cy="343212"/>
              </a:xfrm>
              <a:prstGeom prst="rect">
                <a:avLst/>
              </a:prstGeom>
              <a:noFill/>
              <a:ln>
                <a:noFill/>
              </a:ln>
            </p:spPr>
            <p:style>
              <a:lnRef idx="0">
                <a:scrgbClr r="0" g="0" b="0"/>
              </a:lnRef>
              <a:fillRef idx="0">
                <a:scrgbClr r="0" g="0" b="0"/>
              </a:fillRef>
              <a:effectRef idx="0">
                <a:scrgbClr r="0" g="0" b="0"/>
              </a:effectRef>
              <a:fontRef idx="minor">
                <a:schemeClr val="dk1"/>
              </a:fontRef>
            </p:style>
            <p:txBody>
              <a:bodyPr rot="0" vert="horz" wrap="square" lIns="91440" tIns="45720" rIns="91440" bIns="45720" anchor="t" anchorCtr="0">
                <a:noAutofit/>
              </a:bodyPr>
              <a:lstStyle/>
              <a:p>
                <a:pPr indent="226695">
                  <a:lnSpc>
                    <a:spcPct val="150000"/>
                  </a:lnSpc>
                  <a:spcAft>
                    <a:spcPts val="800"/>
                  </a:spcAft>
                </a:pPr>
                <a:r>
                  <a:rPr lang="pt-PT" sz="1100" b="1" dirty="0">
                    <a:effectLst/>
                    <a:ea typeface="Calibri" panose="020F0502020204030204" pitchFamily="34" charset="0"/>
                    <a:cs typeface="Times New Roman" panose="02020603050405020304" pitchFamily="18" charset="0"/>
                  </a:rPr>
                  <a:t>A</a:t>
                </a:r>
                <a:endParaRPr lang="en-GB" sz="1100" dirty="0">
                  <a:effectLst/>
                  <a:ea typeface="Calibri" panose="020F0502020204030204" pitchFamily="34" charset="0"/>
                  <a:cs typeface="Times New Roman" panose="02020603050405020304" pitchFamily="18" charset="0"/>
                </a:endParaRPr>
              </a:p>
            </p:txBody>
          </p:sp>
          <p:sp>
            <p:nvSpPr>
              <p:cNvPr id="29" name="Caixa de Texto 2"/>
              <p:cNvSpPr txBox="1">
                <a:spLocks noChangeArrowheads="1"/>
              </p:cNvSpPr>
              <p:nvPr/>
            </p:nvSpPr>
            <p:spPr bwMode="auto">
              <a:xfrm>
                <a:off x="3972458" y="950892"/>
                <a:ext cx="241301" cy="284480"/>
              </a:xfrm>
              <a:prstGeom prst="rect">
                <a:avLst/>
              </a:prstGeom>
              <a:noFill/>
              <a:ln>
                <a:noFill/>
              </a:ln>
            </p:spPr>
            <p:style>
              <a:lnRef idx="0">
                <a:scrgbClr r="0" g="0" b="0"/>
              </a:lnRef>
              <a:fillRef idx="0">
                <a:scrgbClr r="0" g="0" b="0"/>
              </a:fillRef>
              <a:effectRef idx="0">
                <a:scrgbClr r="0" g="0" b="0"/>
              </a:effectRef>
              <a:fontRef idx="minor">
                <a:schemeClr val="dk1"/>
              </a:fontRef>
            </p:style>
            <p:txBody>
              <a:bodyPr rot="0" vert="horz" wrap="square" lIns="91440" tIns="45720" rIns="91440" bIns="45720" anchor="t" anchorCtr="0">
                <a:noAutofit/>
              </a:bodyPr>
              <a:lstStyle/>
              <a:p>
                <a:pPr indent="226695">
                  <a:lnSpc>
                    <a:spcPct val="150000"/>
                  </a:lnSpc>
                  <a:spcAft>
                    <a:spcPts val="800"/>
                  </a:spcAft>
                </a:pPr>
                <a:r>
                  <a:rPr lang="pt-PT" sz="1100" b="1" dirty="0">
                    <a:solidFill>
                      <a:srgbClr val="262626"/>
                    </a:solidFill>
                    <a:effectLst/>
                    <a:ea typeface="Calibri" panose="020F0502020204030204" pitchFamily="34" charset="0"/>
                    <a:cs typeface="Times New Roman" panose="02020603050405020304" pitchFamily="18" charset="0"/>
                  </a:rPr>
                  <a:t>B</a:t>
                </a:r>
                <a:endParaRPr lang="en-GB" sz="1100" dirty="0">
                  <a:effectLst/>
                  <a:ea typeface="Calibri" panose="020F0502020204030204" pitchFamily="34" charset="0"/>
                  <a:cs typeface="Times New Roman" panose="02020603050405020304" pitchFamily="18" charset="0"/>
                </a:endParaRPr>
              </a:p>
            </p:txBody>
          </p:sp>
          <p:sp>
            <p:nvSpPr>
              <p:cNvPr id="30" name="Caixa de Texto 2"/>
              <p:cNvSpPr txBox="1">
                <a:spLocks noChangeArrowheads="1"/>
              </p:cNvSpPr>
              <p:nvPr/>
            </p:nvSpPr>
            <p:spPr bwMode="auto">
              <a:xfrm>
                <a:off x="2146270" y="2461545"/>
                <a:ext cx="1210604" cy="515814"/>
              </a:xfrm>
              <a:prstGeom prst="rect">
                <a:avLst/>
              </a:prstGeom>
              <a:noFill/>
              <a:ln>
                <a:noFill/>
              </a:ln>
            </p:spPr>
            <p:style>
              <a:lnRef idx="0">
                <a:scrgbClr r="0" g="0" b="0"/>
              </a:lnRef>
              <a:fillRef idx="0">
                <a:scrgbClr r="0" g="0" b="0"/>
              </a:fillRef>
              <a:effectRef idx="0">
                <a:scrgbClr r="0" g="0" b="0"/>
              </a:effectRef>
              <a:fontRef idx="minor">
                <a:schemeClr val="dk1"/>
              </a:fontRef>
            </p:style>
            <p:txBody>
              <a:bodyPr rot="0" vert="horz" wrap="square" lIns="91440" tIns="45720" rIns="91440" bIns="45720" anchor="t" anchorCtr="0">
                <a:noAutofit/>
              </a:bodyPr>
              <a:lstStyle/>
              <a:p>
                <a:pPr indent="226695">
                  <a:lnSpc>
                    <a:spcPct val="150000"/>
                  </a:lnSpc>
                  <a:spcAft>
                    <a:spcPts val="800"/>
                  </a:spcAft>
                </a:pPr>
                <a:r>
                  <a:rPr lang="pt-PT" sz="1100" b="1" dirty="0">
                    <a:effectLst/>
                    <a:ea typeface="Calibri" panose="020F0502020204030204" pitchFamily="34" charset="0"/>
                    <a:cs typeface="Times New Roman" panose="02020603050405020304" pitchFamily="18" charset="0"/>
                  </a:rPr>
                  <a:t>C</a:t>
                </a:r>
                <a:endParaRPr lang="en-GB" sz="1100" dirty="0">
                  <a:effectLst/>
                  <a:ea typeface="Calibri" panose="020F0502020204030204" pitchFamily="34" charset="0"/>
                  <a:cs typeface="Times New Roman" panose="02020603050405020304" pitchFamily="18" charset="0"/>
                </a:endParaRPr>
              </a:p>
            </p:txBody>
          </p:sp>
        </p:grpSp>
      </p:grpSp>
      <p:grpSp>
        <p:nvGrpSpPr>
          <p:cNvPr id="34" name="Grupo 33"/>
          <p:cNvGrpSpPr/>
          <p:nvPr/>
        </p:nvGrpSpPr>
        <p:grpSpPr>
          <a:xfrm>
            <a:off x="4843429" y="330860"/>
            <a:ext cx="4572000" cy="4991992"/>
            <a:chOff x="6252675" y="1667184"/>
            <a:chExt cx="4572000" cy="4991992"/>
          </a:xfrm>
        </p:grpSpPr>
        <p:pic>
          <p:nvPicPr>
            <p:cNvPr id="35" name="Imagem 34" descr="Uma imagem com interior, alimentação, vários&#10;&#10;Descrição gerada automaticamente"/>
            <p:cNvPicPr/>
            <p:nvPr/>
          </p:nvPicPr>
          <p:blipFill rotWithShape="1">
            <a:blip r:embed="rId7" cstate="print">
              <a:extLst>
                <a:ext uri="{28A0092B-C50C-407E-A947-70E740481C1C}">
                  <a14:useLocalDpi xmlns:a14="http://schemas.microsoft.com/office/drawing/2010/main" val="0"/>
                </a:ext>
              </a:extLst>
            </a:blip>
            <a:srcRect l="22947" t="45220" r="47035" b="26724"/>
            <a:stretch/>
          </p:blipFill>
          <p:spPr>
            <a:xfrm>
              <a:off x="8989885" y="1669778"/>
              <a:ext cx="1000124" cy="898732"/>
            </a:xfrm>
            <a:prstGeom prst="rect">
              <a:avLst/>
            </a:prstGeom>
          </p:spPr>
        </p:pic>
        <p:pic>
          <p:nvPicPr>
            <p:cNvPr id="36" name="Imagem 35"/>
            <p:cNvPicPr/>
            <p:nvPr/>
          </p:nvPicPr>
          <p:blipFill rotWithShape="1">
            <a:blip r:embed="rId8" cstate="print">
              <a:extLst>
                <a:ext uri="{28A0092B-C50C-407E-A947-70E740481C1C}">
                  <a14:useLocalDpi xmlns:a14="http://schemas.microsoft.com/office/drawing/2010/main" val="0"/>
                </a:ext>
              </a:extLst>
            </a:blip>
            <a:srcRect l="25144" t="53094" r="42667" b="21709"/>
            <a:stretch/>
          </p:blipFill>
          <p:spPr>
            <a:xfrm>
              <a:off x="6854021" y="1667184"/>
              <a:ext cx="1000125" cy="909294"/>
            </a:xfrm>
            <a:prstGeom prst="rect">
              <a:avLst/>
            </a:prstGeom>
          </p:spPr>
        </p:pic>
        <p:sp>
          <p:nvSpPr>
            <p:cNvPr id="37" name="CaixaDeTexto 36"/>
            <p:cNvSpPr txBox="1"/>
            <p:nvPr/>
          </p:nvSpPr>
          <p:spPr>
            <a:xfrm>
              <a:off x="6649068" y="2588232"/>
              <a:ext cx="1543411" cy="646331"/>
            </a:xfrm>
            <a:prstGeom prst="rect">
              <a:avLst/>
            </a:prstGeom>
            <a:noFill/>
          </p:spPr>
          <p:txBody>
            <a:bodyPr wrap="square" rtlCol="0">
              <a:spAutoFit/>
            </a:bodyPr>
            <a:lstStyle/>
            <a:p>
              <a:pPr algn="ctr"/>
              <a:r>
                <a:rPr lang="en-GB" dirty="0" smtClean="0">
                  <a:latin typeface="Cambria Math" panose="02040503050406030204" pitchFamily="18" charset="0"/>
                  <a:ea typeface="Cambria Math" panose="02040503050406030204" pitchFamily="18" charset="0"/>
                </a:rPr>
                <a:t>Embryogenic Callus (EC)</a:t>
              </a:r>
              <a:endParaRPr lang="en-GB" dirty="0">
                <a:latin typeface="Cambria Math" panose="02040503050406030204" pitchFamily="18" charset="0"/>
                <a:ea typeface="Cambria Math" panose="02040503050406030204" pitchFamily="18" charset="0"/>
              </a:endParaRPr>
            </a:p>
          </p:txBody>
        </p:sp>
        <p:sp>
          <p:nvSpPr>
            <p:cNvPr id="38" name="CaixaDeTexto 37"/>
            <p:cNvSpPr txBox="1"/>
            <p:nvPr/>
          </p:nvSpPr>
          <p:spPr>
            <a:xfrm>
              <a:off x="8509247" y="2656754"/>
              <a:ext cx="1961399" cy="646331"/>
            </a:xfrm>
            <a:prstGeom prst="rect">
              <a:avLst/>
            </a:prstGeom>
            <a:noFill/>
          </p:spPr>
          <p:txBody>
            <a:bodyPr wrap="square" rtlCol="0">
              <a:spAutoFit/>
            </a:bodyPr>
            <a:lstStyle/>
            <a:p>
              <a:pPr algn="ctr"/>
              <a:r>
                <a:rPr lang="en-GB" dirty="0" smtClean="0">
                  <a:latin typeface="Cambria Math" panose="02040503050406030204" pitchFamily="18" charset="0"/>
                  <a:ea typeface="Cambria Math" panose="02040503050406030204" pitchFamily="18" charset="0"/>
                </a:rPr>
                <a:t>Non embryogenic Callus (NEC)</a:t>
              </a:r>
              <a:endParaRPr lang="en-GB" dirty="0">
                <a:latin typeface="Cambria Math" panose="02040503050406030204" pitchFamily="18" charset="0"/>
                <a:ea typeface="Cambria Math" panose="02040503050406030204" pitchFamily="18" charset="0"/>
              </a:endParaRPr>
            </a:p>
          </p:txBody>
        </p:sp>
        <p:sp>
          <p:nvSpPr>
            <p:cNvPr id="39" name="Chaveta à direita 38"/>
            <p:cNvSpPr/>
            <p:nvPr/>
          </p:nvSpPr>
          <p:spPr>
            <a:xfrm rot="5400000">
              <a:off x="8199907" y="1614951"/>
              <a:ext cx="515731" cy="3454410"/>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40" name="Agrupar 16"/>
            <p:cNvGrpSpPr/>
            <p:nvPr/>
          </p:nvGrpSpPr>
          <p:grpSpPr>
            <a:xfrm>
              <a:off x="7092223" y="3770192"/>
              <a:ext cx="2330325" cy="1575932"/>
              <a:chOff x="-607233" y="0"/>
              <a:chExt cx="5560101" cy="2977359"/>
            </a:xfrm>
          </p:grpSpPr>
          <p:grpSp>
            <p:nvGrpSpPr>
              <p:cNvPr id="43" name="Agrupar 12"/>
              <p:cNvGrpSpPr/>
              <p:nvPr/>
            </p:nvGrpSpPr>
            <p:grpSpPr>
              <a:xfrm>
                <a:off x="0" y="0"/>
                <a:ext cx="4952868" cy="2950330"/>
                <a:chOff x="0" y="0"/>
                <a:chExt cx="4952868" cy="2950330"/>
              </a:xfrm>
            </p:grpSpPr>
            <p:pic>
              <p:nvPicPr>
                <p:cNvPr id="47" name="Imagem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468245" cy="1457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8" name="Imagem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8913" y="0"/>
                  <a:ext cx="2433955" cy="1457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9" name="Imagem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39019" y="1492370"/>
                  <a:ext cx="1724660" cy="1457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44" name="Caixa de Texto 2"/>
              <p:cNvSpPr txBox="1">
                <a:spLocks noChangeArrowheads="1"/>
              </p:cNvSpPr>
              <p:nvPr/>
            </p:nvSpPr>
            <p:spPr bwMode="auto">
              <a:xfrm>
                <a:off x="-607233" y="921527"/>
                <a:ext cx="205511" cy="343212"/>
              </a:xfrm>
              <a:prstGeom prst="rect">
                <a:avLst/>
              </a:prstGeom>
              <a:noFill/>
              <a:ln>
                <a:noFill/>
              </a:ln>
            </p:spPr>
            <p:style>
              <a:lnRef idx="0">
                <a:scrgbClr r="0" g="0" b="0"/>
              </a:lnRef>
              <a:fillRef idx="0">
                <a:scrgbClr r="0" g="0" b="0"/>
              </a:fillRef>
              <a:effectRef idx="0">
                <a:scrgbClr r="0" g="0" b="0"/>
              </a:effectRef>
              <a:fontRef idx="minor">
                <a:schemeClr val="dk1"/>
              </a:fontRef>
            </p:style>
            <p:txBody>
              <a:bodyPr rot="0" vert="horz" wrap="square" lIns="91440" tIns="45720" rIns="91440" bIns="45720" anchor="t" anchorCtr="0">
                <a:noAutofit/>
              </a:bodyPr>
              <a:lstStyle/>
              <a:p>
                <a:pPr indent="226695">
                  <a:lnSpc>
                    <a:spcPct val="150000"/>
                  </a:lnSpc>
                  <a:spcAft>
                    <a:spcPts val="800"/>
                  </a:spcAft>
                </a:pPr>
                <a:r>
                  <a:rPr lang="pt-PT" sz="1100" b="1" dirty="0">
                    <a:effectLst/>
                    <a:ea typeface="Calibri" panose="020F0502020204030204" pitchFamily="34" charset="0"/>
                    <a:cs typeface="Times New Roman" panose="02020603050405020304" pitchFamily="18" charset="0"/>
                  </a:rPr>
                  <a:t>A</a:t>
                </a:r>
                <a:endParaRPr lang="en-GB" sz="1100" dirty="0">
                  <a:effectLst/>
                  <a:ea typeface="Calibri" panose="020F0502020204030204" pitchFamily="34" charset="0"/>
                  <a:cs typeface="Times New Roman" panose="02020603050405020304" pitchFamily="18" charset="0"/>
                </a:endParaRPr>
              </a:p>
            </p:txBody>
          </p:sp>
          <p:sp>
            <p:nvSpPr>
              <p:cNvPr id="45" name="Caixa de Texto 2"/>
              <p:cNvSpPr txBox="1">
                <a:spLocks noChangeArrowheads="1"/>
              </p:cNvSpPr>
              <p:nvPr/>
            </p:nvSpPr>
            <p:spPr bwMode="auto">
              <a:xfrm>
                <a:off x="3972458" y="950892"/>
                <a:ext cx="241301" cy="284480"/>
              </a:xfrm>
              <a:prstGeom prst="rect">
                <a:avLst/>
              </a:prstGeom>
              <a:noFill/>
              <a:ln>
                <a:noFill/>
              </a:ln>
            </p:spPr>
            <p:style>
              <a:lnRef idx="0">
                <a:scrgbClr r="0" g="0" b="0"/>
              </a:lnRef>
              <a:fillRef idx="0">
                <a:scrgbClr r="0" g="0" b="0"/>
              </a:fillRef>
              <a:effectRef idx="0">
                <a:scrgbClr r="0" g="0" b="0"/>
              </a:effectRef>
              <a:fontRef idx="minor">
                <a:schemeClr val="dk1"/>
              </a:fontRef>
            </p:style>
            <p:txBody>
              <a:bodyPr rot="0" vert="horz" wrap="square" lIns="91440" tIns="45720" rIns="91440" bIns="45720" anchor="t" anchorCtr="0">
                <a:noAutofit/>
              </a:bodyPr>
              <a:lstStyle/>
              <a:p>
                <a:pPr indent="226695">
                  <a:lnSpc>
                    <a:spcPct val="150000"/>
                  </a:lnSpc>
                  <a:spcAft>
                    <a:spcPts val="800"/>
                  </a:spcAft>
                </a:pPr>
                <a:r>
                  <a:rPr lang="pt-PT" sz="1100" b="1" dirty="0">
                    <a:solidFill>
                      <a:srgbClr val="262626"/>
                    </a:solidFill>
                    <a:effectLst/>
                    <a:ea typeface="Calibri" panose="020F0502020204030204" pitchFamily="34" charset="0"/>
                    <a:cs typeface="Times New Roman" panose="02020603050405020304" pitchFamily="18" charset="0"/>
                  </a:rPr>
                  <a:t>B</a:t>
                </a:r>
                <a:endParaRPr lang="en-GB" sz="1100" dirty="0">
                  <a:effectLst/>
                  <a:ea typeface="Calibri" panose="020F0502020204030204" pitchFamily="34" charset="0"/>
                  <a:cs typeface="Times New Roman" panose="02020603050405020304" pitchFamily="18" charset="0"/>
                </a:endParaRPr>
              </a:p>
            </p:txBody>
          </p:sp>
          <p:sp>
            <p:nvSpPr>
              <p:cNvPr id="46" name="Caixa de Texto 2"/>
              <p:cNvSpPr txBox="1">
                <a:spLocks noChangeArrowheads="1"/>
              </p:cNvSpPr>
              <p:nvPr/>
            </p:nvSpPr>
            <p:spPr bwMode="auto">
              <a:xfrm>
                <a:off x="2146270" y="2461545"/>
                <a:ext cx="1210604" cy="515814"/>
              </a:xfrm>
              <a:prstGeom prst="rect">
                <a:avLst/>
              </a:prstGeom>
              <a:noFill/>
              <a:ln>
                <a:noFill/>
              </a:ln>
            </p:spPr>
            <p:style>
              <a:lnRef idx="0">
                <a:scrgbClr r="0" g="0" b="0"/>
              </a:lnRef>
              <a:fillRef idx="0">
                <a:scrgbClr r="0" g="0" b="0"/>
              </a:fillRef>
              <a:effectRef idx="0">
                <a:scrgbClr r="0" g="0" b="0"/>
              </a:effectRef>
              <a:fontRef idx="minor">
                <a:schemeClr val="dk1"/>
              </a:fontRef>
            </p:style>
            <p:txBody>
              <a:bodyPr rot="0" vert="horz" wrap="square" lIns="91440" tIns="45720" rIns="91440" bIns="45720" anchor="t" anchorCtr="0">
                <a:noAutofit/>
              </a:bodyPr>
              <a:lstStyle/>
              <a:p>
                <a:pPr indent="226695">
                  <a:lnSpc>
                    <a:spcPct val="150000"/>
                  </a:lnSpc>
                  <a:spcAft>
                    <a:spcPts val="800"/>
                  </a:spcAft>
                </a:pPr>
                <a:r>
                  <a:rPr lang="pt-PT" sz="1100" b="1" dirty="0">
                    <a:effectLst/>
                    <a:ea typeface="Calibri" panose="020F0502020204030204" pitchFamily="34" charset="0"/>
                    <a:cs typeface="Times New Roman" panose="02020603050405020304" pitchFamily="18" charset="0"/>
                  </a:rPr>
                  <a:t>C</a:t>
                </a:r>
                <a:endParaRPr lang="en-GB" sz="1100" dirty="0">
                  <a:effectLst/>
                  <a:ea typeface="Calibri" panose="020F0502020204030204" pitchFamily="34" charset="0"/>
                  <a:cs typeface="Times New Roman" panose="02020603050405020304" pitchFamily="18" charset="0"/>
                </a:endParaRPr>
              </a:p>
            </p:txBody>
          </p:sp>
        </p:grpSp>
        <p:sp>
          <p:nvSpPr>
            <p:cNvPr id="41" name="Chaveta à direita 40"/>
            <p:cNvSpPr/>
            <p:nvPr/>
          </p:nvSpPr>
          <p:spPr>
            <a:xfrm rot="5400000">
              <a:off x="8229576" y="4337397"/>
              <a:ext cx="345728" cy="2541636"/>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CaixaDeTexto 41"/>
            <p:cNvSpPr txBox="1"/>
            <p:nvPr/>
          </p:nvSpPr>
          <p:spPr>
            <a:xfrm>
              <a:off x="6252675" y="6012845"/>
              <a:ext cx="4572000" cy="646331"/>
            </a:xfrm>
            <a:prstGeom prst="rect">
              <a:avLst/>
            </a:prstGeom>
            <a:noFill/>
          </p:spPr>
          <p:txBody>
            <a:bodyPr wrap="square" rtlCol="0">
              <a:spAutoFit/>
            </a:bodyPr>
            <a:lstStyle/>
            <a:p>
              <a:pPr algn="ctr"/>
              <a:r>
                <a:rPr lang="en-GB" dirty="0" smtClean="0"/>
                <a:t>Growth rates;</a:t>
              </a:r>
            </a:p>
            <a:p>
              <a:pPr algn="ctr"/>
              <a:r>
                <a:rPr lang="en-GB" dirty="0" smtClean="0"/>
                <a:t>Phenolic acid and flavonoid quantification</a:t>
              </a:r>
              <a:endParaRPr lang="en-GB" dirty="0"/>
            </a:p>
          </p:txBody>
        </p:sp>
      </p:grpSp>
      <p:sp>
        <p:nvSpPr>
          <p:cNvPr id="50" name="Seta para a direita 49"/>
          <p:cNvSpPr/>
          <p:nvPr/>
        </p:nvSpPr>
        <p:spPr>
          <a:xfrm>
            <a:off x="2235875" y="5871708"/>
            <a:ext cx="698642" cy="4559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Chaveta à esquerda 50"/>
          <p:cNvSpPr/>
          <p:nvPr/>
        </p:nvSpPr>
        <p:spPr>
          <a:xfrm flipV="1">
            <a:off x="4843429" y="301914"/>
            <a:ext cx="445192" cy="180053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CaixaDeTexto 51"/>
          <p:cNvSpPr txBox="1"/>
          <p:nvPr/>
        </p:nvSpPr>
        <p:spPr>
          <a:xfrm>
            <a:off x="3372731" y="928282"/>
            <a:ext cx="1817386" cy="646331"/>
          </a:xfrm>
          <a:prstGeom prst="rect">
            <a:avLst/>
          </a:prstGeom>
          <a:noFill/>
        </p:spPr>
        <p:txBody>
          <a:bodyPr wrap="square" rtlCol="0">
            <a:spAutoFit/>
          </a:bodyPr>
          <a:lstStyle/>
          <a:p>
            <a:pPr algn="ctr"/>
            <a:r>
              <a:rPr lang="en-GB" dirty="0" smtClean="0"/>
              <a:t>Callus multiplication</a:t>
            </a:r>
            <a:endParaRPr lang="en-GB" dirty="0"/>
          </a:p>
        </p:txBody>
      </p:sp>
      <p:sp>
        <p:nvSpPr>
          <p:cNvPr id="53" name="Seta para a direita 52"/>
          <p:cNvSpPr/>
          <p:nvPr/>
        </p:nvSpPr>
        <p:spPr>
          <a:xfrm rot="8287261">
            <a:off x="4507859" y="4619027"/>
            <a:ext cx="733703" cy="523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CaixaDeTexto 53"/>
          <p:cNvSpPr txBox="1"/>
          <p:nvPr/>
        </p:nvSpPr>
        <p:spPr>
          <a:xfrm>
            <a:off x="3241316" y="5380984"/>
            <a:ext cx="4654909" cy="1754326"/>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Cambria Math" panose="02040503050406030204" pitchFamily="18" charset="0"/>
                <a:ea typeface="Cambria Math" panose="02040503050406030204" pitchFamily="18" charset="0"/>
              </a:rPr>
              <a:t>A and B influence </a:t>
            </a:r>
            <a:r>
              <a:rPr lang="en-GB" dirty="0" err="1" smtClean="0">
                <a:latin typeface="Cambria Math" panose="02040503050406030204" pitchFamily="18" charset="0"/>
                <a:ea typeface="Cambria Math" panose="02040503050406030204" pitchFamily="18" charset="0"/>
              </a:rPr>
              <a:t>deddiferentiation</a:t>
            </a:r>
            <a:r>
              <a:rPr lang="en-GB" dirty="0" smtClean="0">
                <a:latin typeface="Cambria Math" panose="02040503050406030204" pitchFamily="18" charset="0"/>
                <a:ea typeface="Cambria Math" panose="02040503050406030204" pitchFamily="18" charset="0"/>
              </a:rPr>
              <a:t> in dose-response</a:t>
            </a:r>
          </a:p>
          <a:p>
            <a:pPr marL="285750" indent="-285750">
              <a:buFont typeface="Arial" panose="020B0604020202020204" pitchFamily="34" charset="0"/>
              <a:buChar char="•"/>
            </a:pPr>
            <a:r>
              <a:rPr lang="en-GB" dirty="0" smtClean="0">
                <a:latin typeface="Cambria Math" panose="02040503050406030204" pitchFamily="18" charset="0"/>
                <a:ea typeface="Cambria Math" panose="02040503050406030204" pitchFamily="18" charset="0"/>
              </a:rPr>
              <a:t>Callus multiplication is hampered by both </a:t>
            </a:r>
            <a:r>
              <a:rPr lang="en-GB" dirty="0" err="1" smtClean="0">
                <a:latin typeface="Cambria Math" panose="02040503050406030204" pitchFamily="18" charset="0"/>
                <a:ea typeface="Cambria Math" panose="02040503050406030204" pitchFamily="18" charset="0"/>
              </a:rPr>
              <a:t>compouns</a:t>
            </a:r>
            <a:endParaRPr lang="en-GB" dirty="0" smtClean="0">
              <a:latin typeface="Cambria Math" panose="02040503050406030204" pitchFamily="18" charset="0"/>
              <a:ea typeface="Cambria Math" panose="02040503050406030204" pitchFamily="18" charset="0"/>
            </a:endParaRPr>
          </a:p>
          <a:p>
            <a:pPr marL="285750" indent="-285750">
              <a:buFont typeface="Arial" panose="020B0604020202020204" pitchFamily="34" charset="0"/>
              <a:buChar char="•"/>
            </a:pPr>
            <a:r>
              <a:rPr lang="en-GB" dirty="0" smtClean="0">
                <a:latin typeface="Cambria Math" panose="02040503050406030204" pitchFamily="18" charset="0"/>
                <a:ea typeface="Cambria Math" panose="02040503050406030204" pitchFamily="18" charset="0"/>
              </a:rPr>
              <a:t>C inhibits both phases</a:t>
            </a:r>
            <a:endParaRPr lang="en-GB" dirty="0" smtClean="0"/>
          </a:p>
          <a:p>
            <a:endParaRPr lang="en-GB" dirty="0"/>
          </a:p>
        </p:txBody>
      </p:sp>
    </p:spTree>
    <p:extLst>
      <p:ext uri="{BB962C8B-B14F-4D97-AF65-F5344CB8AC3E}">
        <p14:creationId xmlns:p14="http://schemas.microsoft.com/office/powerpoint/2010/main" val="88561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466725"/>
            <a:ext cx="8153400" cy="830997"/>
          </a:xfrm>
          <a:prstGeom prst="rect">
            <a:avLst/>
          </a:prstGeom>
          <a:noFill/>
        </p:spPr>
        <p:txBody>
          <a:bodyPr wrap="square" rtlCol="0">
            <a:spAutoFit/>
          </a:bodyPr>
          <a:lstStyle/>
          <a:p>
            <a:r>
              <a:rPr lang="fr-FR" sz="2400" b="1" dirty="0" smtClean="0">
                <a:latin typeface="Palatino Linotype" panose="02040502050505030304" pitchFamily="18" charset="0"/>
              </a:rPr>
              <a:t>Introduction</a:t>
            </a:r>
          </a:p>
          <a:p>
            <a:endParaRPr lang="fr-FR" sz="2400" b="1" dirty="0" smtClean="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xmlns="" id="{6DD5E4D2-0BB3-4EA0-8C20-9992662C0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9" name="Retângulo 8"/>
          <p:cNvSpPr/>
          <p:nvPr/>
        </p:nvSpPr>
        <p:spPr>
          <a:xfrm>
            <a:off x="118469" y="1160505"/>
            <a:ext cx="4616555" cy="5293757"/>
          </a:xfrm>
          <a:prstGeom prst="rect">
            <a:avLst/>
          </a:prstGeom>
        </p:spPr>
        <p:txBody>
          <a:bodyPr wrap="square">
            <a:spAutoFit/>
          </a:bodyPr>
          <a:lstStyle/>
          <a:p>
            <a:pPr marL="285750" indent="-285750" algn="just">
              <a:lnSpc>
                <a:spcPct val="106000"/>
              </a:lnSpc>
              <a:spcAft>
                <a:spcPts val="800"/>
              </a:spcAft>
              <a:buFont typeface="Arial" panose="020B0604020202020204" pitchFamily="34" charset="0"/>
              <a:buChar char="•"/>
            </a:pPr>
            <a:r>
              <a:rPr lang="en-GB" sz="1600" dirty="0" err="1" smtClean="0">
                <a:effectLst/>
                <a:latin typeface="Palatino Linotype" panose="02040502050505030304" pitchFamily="18" charset="0"/>
                <a:ea typeface="Cambria Math" panose="02040503050406030204" pitchFamily="18" charset="0"/>
                <a:cs typeface="Times New Roman" panose="02020603050405020304" pitchFamily="18" charset="0"/>
              </a:rPr>
              <a:t>Tamarillo</a:t>
            </a:r>
            <a:r>
              <a:rPr lang="en-GB" sz="1600" dirty="0" smtClean="0">
                <a:effectLst/>
                <a:latin typeface="Palatino Linotype" panose="02040502050505030304" pitchFamily="18" charset="0"/>
                <a:ea typeface="Cambria Math" panose="02040503050406030204" pitchFamily="18" charset="0"/>
                <a:cs typeface="Times New Roman" panose="02020603050405020304" pitchFamily="18" charset="0"/>
              </a:rPr>
              <a:t> </a:t>
            </a:r>
            <a:r>
              <a:rPr lang="en-GB" sz="1600" dirty="0">
                <a:latin typeface="Palatino Linotype" panose="02040502050505030304" pitchFamily="18" charset="0"/>
                <a:ea typeface="Cambria Math" panose="02040503050406030204" pitchFamily="18" charset="0"/>
              </a:rPr>
              <a:t>(</a:t>
            </a:r>
            <a:r>
              <a:rPr lang="en-GB" sz="1600" i="1" dirty="0">
                <a:latin typeface="Palatino Linotype" panose="02040502050505030304" pitchFamily="18" charset="0"/>
                <a:ea typeface="Cambria Math" panose="02040503050406030204" pitchFamily="18" charset="0"/>
              </a:rPr>
              <a:t>Solanum </a:t>
            </a:r>
            <a:r>
              <a:rPr lang="en-GB" sz="1600" i="1" dirty="0" err="1">
                <a:latin typeface="Palatino Linotype" panose="02040502050505030304" pitchFamily="18" charset="0"/>
                <a:ea typeface="Cambria Math" panose="02040503050406030204" pitchFamily="18" charset="0"/>
              </a:rPr>
              <a:t>betaceum</a:t>
            </a:r>
            <a:r>
              <a:rPr lang="en-GB" sz="1600" dirty="0">
                <a:latin typeface="Palatino Linotype" panose="02040502050505030304" pitchFamily="18" charset="0"/>
                <a:ea typeface="Cambria Math" panose="02040503050406030204" pitchFamily="18" charset="0"/>
              </a:rPr>
              <a:t> Cav.</a:t>
            </a:r>
            <a:r>
              <a:rPr lang="en-GB" sz="1600" dirty="0">
                <a:latin typeface="Palatino Linotype" panose="02040502050505030304" pitchFamily="18" charset="0"/>
              </a:rPr>
              <a:t>) </a:t>
            </a:r>
            <a:r>
              <a:rPr lang="en-GB" sz="1600" dirty="0" smtClean="0">
                <a:effectLst/>
                <a:latin typeface="Palatino Linotype" panose="02040502050505030304" pitchFamily="18" charset="0"/>
                <a:ea typeface="Cambria Math" panose="02040503050406030204" pitchFamily="18" charset="0"/>
                <a:cs typeface="Times New Roman" panose="02020603050405020304" pitchFamily="18" charset="0"/>
              </a:rPr>
              <a:t>is a </a:t>
            </a:r>
            <a:r>
              <a:rPr lang="en-GB" sz="1600" dirty="0" err="1" smtClean="0">
                <a:latin typeface="Palatino Linotype" panose="02040502050505030304" pitchFamily="18" charset="0"/>
                <a:ea typeface="Cambria Math" panose="02040503050406030204" pitchFamily="18" charset="0"/>
              </a:rPr>
              <a:t>Solanaceae</a:t>
            </a:r>
            <a:r>
              <a:rPr lang="en-GB" sz="1600" dirty="0" smtClean="0">
                <a:effectLst/>
                <a:latin typeface="Palatino Linotype" panose="02040502050505030304" pitchFamily="18" charset="0"/>
                <a:ea typeface="Cambria Math" panose="02040503050406030204" pitchFamily="18" charset="0"/>
                <a:cs typeface="Times New Roman" panose="02020603050405020304" pitchFamily="18" charset="0"/>
              </a:rPr>
              <a:t> tree indigenous to South America </a:t>
            </a:r>
            <a:endParaRPr lang="en-GB" sz="1600" dirty="0" smtClean="0">
              <a:latin typeface="Palatino Linotype" panose="02040502050505030304" pitchFamily="18" charset="0"/>
              <a:ea typeface="Cambria Math" panose="02040503050406030204" pitchFamily="18" charset="0"/>
              <a:cs typeface="Times New Roman" panose="02020603050405020304" pitchFamily="18" charset="0"/>
            </a:endParaRPr>
          </a:p>
          <a:p>
            <a:pPr marL="285750" indent="-285750" algn="just">
              <a:lnSpc>
                <a:spcPct val="106000"/>
              </a:lnSpc>
              <a:spcAft>
                <a:spcPts val="800"/>
              </a:spcAft>
              <a:buFont typeface="Arial" panose="020B0604020202020204" pitchFamily="34" charset="0"/>
              <a:buChar char="•"/>
            </a:pPr>
            <a:endParaRPr lang="en-GB" sz="1600" dirty="0">
              <a:latin typeface="Palatino Linotype" panose="02040502050505030304" pitchFamily="18" charset="0"/>
              <a:ea typeface="Cambria Math" panose="02040503050406030204" pitchFamily="18" charset="0"/>
              <a:cs typeface="Times New Roman" panose="02020603050405020304" pitchFamily="18" charset="0"/>
            </a:endParaRPr>
          </a:p>
          <a:p>
            <a:pPr marL="285750" indent="-285750" algn="just">
              <a:lnSpc>
                <a:spcPct val="106000"/>
              </a:lnSpc>
              <a:spcAft>
                <a:spcPts val="800"/>
              </a:spcAft>
              <a:buFont typeface="Arial" panose="020B0604020202020204" pitchFamily="34" charset="0"/>
              <a:buChar char="•"/>
            </a:pPr>
            <a:r>
              <a:rPr lang="en-GB" sz="1600" dirty="0" smtClean="0">
                <a:latin typeface="Palatino Linotype" panose="02040502050505030304" pitchFamily="18" charset="0"/>
                <a:ea typeface="Cambria Math" panose="02040503050406030204" pitchFamily="18" charset="0"/>
                <a:cs typeface="Times New Roman" panose="02020603050405020304" pitchFamily="18" charset="0"/>
              </a:rPr>
              <a:t>It is grown globally for its fruits</a:t>
            </a:r>
          </a:p>
          <a:p>
            <a:pPr marL="285750" indent="-285750" algn="just">
              <a:lnSpc>
                <a:spcPct val="106000"/>
              </a:lnSpc>
              <a:spcAft>
                <a:spcPts val="800"/>
              </a:spcAft>
              <a:buFont typeface="Arial" panose="020B0604020202020204" pitchFamily="34" charset="0"/>
              <a:buChar char="•"/>
            </a:pPr>
            <a:endParaRPr lang="en-GB" sz="1600" dirty="0">
              <a:effectLst/>
              <a:latin typeface="Palatino Linotype" panose="02040502050505030304" pitchFamily="18" charset="0"/>
              <a:ea typeface="Cambria Math" panose="02040503050406030204" pitchFamily="18" charset="0"/>
              <a:cs typeface="Times New Roman" panose="02020603050405020304" pitchFamily="18" charset="0"/>
            </a:endParaRPr>
          </a:p>
          <a:p>
            <a:pPr marL="285750" indent="-285750" algn="just">
              <a:lnSpc>
                <a:spcPct val="106000"/>
              </a:lnSpc>
              <a:spcAft>
                <a:spcPts val="800"/>
              </a:spcAft>
              <a:buFont typeface="Arial" panose="020B0604020202020204" pitchFamily="34" charset="0"/>
              <a:buChar char="•"/>
            </a:pPr>
            <a:r>
              <a:rPr lang="en-GB" sz="1600" dirty="0" smtClean="0">
                <a:latin typeface="Palatino Linotype" panose="02040502050505030304" pitchFamily="18" charset="0"/>
                <a:ea typeface="Cambria Math" panose="02040503050406030204" pitchFamily="18" charset="0"/>
                <a:cs typeface="Times New Roman" panose="02020603050405020304" pitchFamily="18" charset="0"/>
              </a:rPr>
              <a:t>There are several propagation and cloning techniques for this plant</a:t>
            </a:r>
            <a:endParaRPr lang="en-GB" sz="1600" dirty="0" smtClean="0">
              <a:effectLst/>
              <a:latin typeface="Palatino Linotype" panose="02040502050505030304" pitchFamily="18" charset="0"/>
              <a:ea typeface="Cambria Math" panose="02040503050406030204" pitchFamily="18" charset="0"/>
              <a:cs typeface="Times New Roman" panose="02020603050405020304" pitchFamily="18" charset="0"/>
            </a:endParaRPr>
          </a:p>
          <a:p>
            <a:pPr marL="285750" indent="-285750" algn="just">
              <a:lnSpc>
                <a:spcPct val="106000"/>
              </a:lnSpc>
              <a:spcAft>
                <a:spcPts val="800"/>
              </a:spcAft>
              <a:buFont typeface="Arial" panose="020B0604020202020204" pitchFamily="34" charset="0"/>
              <a:buChar char="•"/>
            </a:pPr>
            <a:endParaRPr lang="en-GB" sz="1600" dirty="0">
              <a:effectLst/>
              <a:latin typeface="Palatino Linotype" panose="02040502050505030304" pitchFamily="18" charset="0"/>
              <a:ea typeface="Cambria Math" panose="02040503050406030204" pitchFamily="18" charset="0"/>
              <a:cs typeface="Times New Roman" panose="02020603050405020304" pitchFamily="18" charset="0"/>
            </a:endParaRPr>
          </a:p>
          <a:p>
            <a:pPr marL="285750" indent="-285750" algn="just">
              <a:lnSpc>
                <a:spcPct val="106000"/>
              </a:lnSpc>
              <a:spcAft>
                <a:spcPts val="800"/>
              </a:spcAft>
              <a:buFont typeface="Arial" panose="020B0604020202020204" pitchFamily="34" charset="0"/>
              <a:buChar char="•"/>
            </a:pPr>
            <a:r>
              <a:rPr lang="en-GB" sz="1600" dirty="0" smtClean="0">
                <a:latin typeface="Palatino Linotype" panose="02040502050505030304" pitchFamily="18" charset="0"/>
                <a:ea typeface="Cambria Math" panose="02040503050406030204" pitchFamily="18" charset="0"/>
                <a:cs typeface="Times New Roman" panose="02020603050405020304" pitchFamily="18" charset="0"/>
              </a:rPr>
              <a:t>Somatic embryogenesis (SE) is one of these methodologies</a:t>
            </a:r>
          </a:p>
          <a:p>
            <a:pPr marL="285750" indent="-285750" algn="just">
              <a:lnSpc>
                <a:spcPct val="106000"/>
              </a:lnSpc>
              <a:spcAft>
                <a:spcPts val="800"/>
              </a:spcAft>
              <a:buFont typeface="Arial" panose="020B0604020202020204" pitchFamily="34" charset="0"/>
              <a:buChar char="•"/>
            </a:pPr>
            <a:endParaRPr lang="en-GB" sz="1600" dirty="0">
              <a:effectLst/>
              <a:latin typeface="Palatino Linotype" panose="02040502050505030304" pitchFamily="18" charset="0"/>
              <a:ea typeface="Cambria Math" panose="02040503050406030204" pitchFamily="18" charset="0"/>
              <a:cs typeface="Times New Roman" panose="02020603050405020304" pitchFamily="18" charset="0"/>
            </a:endParaRPr>
          </a:p>
          <a:p>
            <a:pPr marL="285750" indent="-285750" algn="just">
              <a:lnSpc>
                <a:spcPct val="106000"/>
              </a:lnSpc>
              <a:spcAft>
                <a:spcPts val="800"/>
              </a:spcAft>
              <a:buFont typeface="Arial" panose="020B0604020202020204" pitchFamily="34" charset="0"/>
              <a:buChar char="•"/>
            </a:pPr>
            <a:r>
              <a:rPr lang="en-GB" sz="1600" dirty="0" smtClean="0">
                <a:latin typeface="Palatino Linotype" panose="02040502050505030304" pitchFamily="18" charset="0"/>
                <a:ea typeface="Cambria Math" panose="02040503050406030204" pitchFamily="18" charset="0"/>
                <a:cs typeface="Times New Roman" panose="02020603050405020304" pitchFamily="18" charset="0"/>
              </a:rPr>
              <a:t>SE is complex phenomena influenced by several factors</a:t>
            </a:r>
          </a:p>
          <a:p>
            <a:pPr marL="285750" indent="-285750" algn="just">
              <a:lnSpc>
                <a:spcPct val="106000"/>
              </a:lnSpc>
              <a:spcAft>
                <a:spcPts val="800"/>
              </a:spcAft>
              <a:buFont typeface="Arial" panose="020B0604020202020204" pitchFamily="34" charset="0"/>
              <a:buChar char="•"/>
            </a:pPr>
            <a:endParaRPr lang="en-GB" sz="1600" dirty="0">
              <a:effectLst/>
              <a:latin typeface="Palatino Linotype" panose="02040502050505030304" pitchFamily="18" charset="0"/>
              <a:ea typeface="Cambria Math" panose="02040503050406030204" pitchFamily="18" charset="0"/>
              <a:cs typeface="Times New Roman" panose="02020603050405020304" pitchFamily="18" charset="0"/>
            </a:endParaRPr>
          </a:p>
          <a:p>
            <a:pPr marL="285750" indent="-285750" algn="just">
              <a:lnSpc>
                <a:spcPct val="106000"/>
              </a:lnSpc>
              <a:spcAft>
                <a:spcPts val="800"/>
              </a:spcAft>
              <a:buFont typeface="Arial" panose="020B0604020202020204" pitchFamily="34" charset="0"/>
              <a:buChar char="•"/>
            </a:pPr>
            <a:r>
              <a:rPr lang="en-GB" sz="1600" dirty="0" smtClean="0">
                <a:latin typeface="Palatino Linotype" panose="02040502050505030304" pitchFamily="18" charset="0"/>
                <a:ea typeface="Cambria Math" panose="02040503050406030204" pitchFamily="18" charset="0"/>
                <a:cs typeface="Times New Roman" panose="02020603050405020304" pitchFamily="18" charset="0"/>
              </a:rPr>
              <a:t>One of this factors is the influence of certain secondary metabolite</a:t>
            </a:r>
            <a:r>
              <a:rPr lang="en-GB" sz="1600" dirty="0" smtClean="0">
                <a:latin typeface="Cambria Math" panose="02040503050406030204" pitchFamily="18" charset="0"/>
                <a:ea typeface="Cambria Math" panose="02040503050406030204" pitchFamily="18" charset="0"/>
                <a:cs typeface="Times New Roman" panose="02020603050405020304" pitchFamily="18" charset="0"/>
              </a:rPr>
              <a:t>s</a:t>
            </a:r>
            <a:endParaRPr lang="en-GB" sz="1600" dirty="0" smtClean="0">
              <a:effectLst/>
              <a:latin typeface="Cambria Math" panose="02040503050406030204" pitchFamily="18" charset="0"/>
              <a:ea typeface="Cambria Math" panose="02040503050406030204" pitchFamily="18" charset="0"/>
              <a:cs typeface="Times New Roman" panose="02020603050405020304" pitchFamily="18" charset="0"/>
            </a:endParaRPr>
          </a:p>
        </p:txBody>
      </p:sp>
      <p:pic>
        <p:nvPicPr>
          <p:cNvPr id="10" name="Image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394882" y="1100227"/>
            <a:ext cx="5119022" cy="3837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35145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195263"/>
            <a:ext cx="8153400" cy="830997"/>
          </a:xfrm>
          <a:prstGeom prst="rect">
            <a:avLst/>
          </a:prstGeom>
          <a:noFill/>
        </p:spPr>
        <p:txBody>
          <a:bodyPr wrap="square" rtlCol="0">
            <a:spAutoFit/>
          </a:bodyPr>
          <a:lstStyle/>
          <a:p>
            <a:r>
              <a:rPr lang="fr-FR" sz="2400" b="1" dirty="0" smtClean="0">
                <a:latin typeface="Palatino Linotype" panose="02040502050505030304" pitchFamily="18" charset="0"/>
              </a:rPr>
              <a:t>Objectives</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8" name="Picture 7">
            <a:extLst>
              <a:ext uri="{FF2B5EF4-FFF2-40B4-BE49-F238E27FC236}">
                <a16:creationId xmlns:a16="http://schemas.microsoft.com/office/drawing/2014/main" xmlns="" id="{7A4322FC-DADD-4F95-8914-40DEFBB9C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6" name="CaixaDeTexto 5"/>
          <p:cNvSpPr txBox="1"/>
          <p:nvPr/>
        </p:nvSpPr>
        <p:spPr>
          <a:xfrm>
            <a:off x="264231" y="813952"/>
            <a:ext cx="11277121" cy="2031325"/>
          </a:xfrm>
          <a:prstGeom prst="rect">
            <a:avLst/>
          </a:prstGeom>
          <a:noFill/>
        </p:spPr>
        <p:txBody>
          <a:bodyPr wrap="square" rtlCol="0">
            <a:spAutoFit/>
          </a:bodyPr>
          <a:lstStyle/>
          <a:p>
            <a:r>
              <a:rPr lang="en-GB" dirty="0" smtClean="0">
                <a:latin typeface="Palatino Linotype" panose="02040502050505030304" pitchFamily="18" charset="0"/>
                <a:ea typeface="Cambria Math" panose="02040503050406030204" pitchFamily="18" charset="0"/>
              </a:rPr>
              <a:t>To study the influence of secondary metabolites in two SE phases:</a:t>
            </a:r>
          </a:p>
          <a:p>
            <a:endParaRPr lang="en-GB" dirty="0" smtClean="0">
              <a:latin typeface="Palatino Linotype" panose="02040502050505030304" pitchFamily="18" charset="0"/>
              <a:ea typeface="Cambria Math" panose="02040503050406030204" pitchFamily="18" charset="0"/>
            </a:endParaRPr>
          </a:p>
          <a:p>
            <a:pPr marL="285750" indent="-285750">
              <a:buFont typeface="Arial" panose="020B0604020202020204" pitchFamily="34" charset="0"/>
              <a:buChar char="•"/>
            </a:pPr>
            <a:r>
              <a:rPr lang="en-GB" dirty="0" smtClean="0">
                <a:latin typeface="Palatino Linotype" panose="02040502050505030304" pitchFamily="18" charset="0"/>
                <a:ea typeface="Cambria Math" panose="02040503050406030204" pitchFamily="18" charset="0"/>
              </a:rPr>
              <a:t>Induction phase (measurement of dedifferentiation rates);</a:t>
            </a:r>
          </a:p>
          <a:p>
            <a:pPr marL="285750" indent="-285750">
              <a:buFont typeface="Arial" panose="020B0604020202020204" pitchFamily="34" charset="0"/>
              <a:buChar char="•"/>
            </a:pPr>
            <a:endParaRPr lang="en-GB" dirty="0" smtClean="0">
              <a:latin typeface="Palatino Linotype" panose="02040502050505030304" pitchFamily="18" charset="0"/>
              <a:ea typeface="Cambria Math" panose="02040503050406030204" pitchFamily="18" charset="0"/>
            </a:endParaRPr>
          </a:p>
          <a:p>
            <a:pPr marL="285750" indent="-285750">
              <a:buFont typeface="Arial" panose="020B0604020202020204" pitchFamily="34" charset="0"/>
              <a:buChar char="•"/>
            </a:pPr>
            <a:r>
              <a:rPr lang="en-GB" dirty="0" smtClean="0">
                <a:latin typeface="Palatino Linotype" panose="02040502050505030304" pitchFamily="18" charset="0"/>
                <a:ea typeface="Cambria Math" panose="02040503050406030204" pitchFamily="18" charset="0"/>
              </a:rPr>
              <a:t>Multiplication of EC and NEC.</a:t>
            </a:r>
          </a:p>
          <a:p>
            <a:pPr marL="285750" indent="-285750">
              <a:buFont typeface="Arial" panose="020B0604020202020204" pitchFamily="34" charset="0"/>
              <a:buChar char="•"/>
            </a:pPr>
            <a:endParaRPr lang="en-GB" dirty="0" smtClean="0">
              <a:latin typeface="Palatino Linotype" panose="02040502050505030304" pitchFamily="18" charset="0"/>
              <a:ea typeface="Cambria Math" panose="02040503050406030204" pitchFamily="18" charset="0"/>
            </a:endParaRPr>
          </a:p>
          <a:p>
            <a:pPr marL="285750" indent="-285750">
              <a:buFont typeface="Arial" panose="020B0604020202020204" pitchFamily="34" charset="0"/>
              <a:buChar char="•"/>
            </a:pPr>
            <a:endParaRPr lang="en-GB" dirty="0" smtClean="0">
              <a:latin typeface="Palatino Linotype" panose="02040502050505030304" pitchFamily="18" charset="0"/>
              <a:ea typeface="Cambria Math" panose="02040503050406030204" pitchFamily="18" charset="0"/>
            </a:endParaRPr>
          </a:p>
        </p:txBody>
      </p:sp>
      <p:graphicFrame>
        <p:nvGraphicFramePr>
          <p:cNvPr id="2" name="Diagrama 1"/>
          <p:cNvGraphicFramePr/>
          <p:nvPr>
            <p:extLst>
              <p:ext uri="{D42A27DB-BD31-4B8C-83A1-F6EECF244321}">
                <p14:modId xmlns:p14="http://schemas.microsoft.com/office/powerpoint/2010/main" val="1194506690"/>
              </p:ext>
            </p:extLst>
          </p:nvPr>
        </p:nvGraphicFramePr>
        <p:xfrm>
          <a:off x="1252537" y="2794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2982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49133"/>
            <a:ext cx="8153400" cy="830997"/>
          </a:xfrm>
          <a:prstGeom prst="rect">
            <a:avLst/>
          </a:prstGeom>
          <a:noFill/>
        </p:spPr>
        <p:txBody>
          <a:bodyPr wrap="square" rtlCol="0">
            <a:spAutoFit/>
          </a:bodyPr>
          <a:lstStyle/>
          <a:p>
            <a:r>
              <a:rPr lang="fr-FR" sz="2400" b="1" dirty="0" err="1" smtClean="0">
                <a:latin typeface="Palatino Linotype" panose="02040502050505030304" pitchFamily="18" charset="0"/>
              </a:rPr>
              <a:t>Results</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8" name="Picture 7">
            <a:extLst>
              <a:ext uri="{FF2B5EF4-FFF2-40B4-BE49-F238E27FC236}">
                <a16:creationId xmlns:a16="http://schemas.microsoft.com/office/drawing/2014/main" xmlns="" id="{7A4322FC-DADD-4F95-8914-40DEFBB9C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graphicFrame>
        <p:nvGraphicFramePr>
          <p:cNvPr id="9" name="Objeto 8"/>
          <p:cNvGraphicFramePr>
            <a:graphicFrameLocks noChangeAspect="1"/>
          </p:cNvGraphicFramePr>
          <p:nvPr>
            <p:extLst>
              <p:ext uri="{D42A27DB-BD31-4B8C-83A1-F6EECF244321}">
                <p14:modId xmlns:p14="http://schemas.microsoft.com/office/powerpoint/2010/main" val="1048588541"/>
              </p:ext>
            </p:extLst>
          </p:nvPr>
        </p:nvGraphicFramePr>
        <p:xfrm>
          <a:off x="1722136" y="2391354"/>
          <a:ext cx="5135864" cy="4466646"/>
        </p:xfrm>
        <a:graphic>
          <a:graphicData uri="http://schemas.openxmlformats.org/presentationml/2006/ole">
            <mc:AlternateContent xmlns:mc="http://schemas.openxmlformats.org/markup-compatibility/2006">
              <mc:Choice xmlns:v="urn:schemas-microsoft-com:vml" Requires="v">
                <p:oleObj spid="_x0000_s1028" name="Prism 6" r:id="rId4" imgW="3667982" imgH="3183402" progId="Prism6.Document">
                  <p:embed/>
                </p:oleObj>
              </mc:Choice>
              <mc:Fallback>
                <p:oleObj name="Prism 6" r:id="rId4" imgW="3667982" imgH="3183402" progId="Prism6.Document">
                  <p:embed/>
                  <p:pic>
                    <p:nvPicPr>
                      <p:cNvPr id="0" name=""/>
                      <p:cNvPicPr>
                        <a:picLocks noChangeAspect="1" noChangeArrowheads="1"/>
                      </p:cNvPicPr>
                      <p:nvPr/>
                    </p:nvPicPr>
                    <p:blipFill>
                      <a:blip r:embed="rId5"/>
                      <a:srcRect/>
                      <a:stretch>
                        <a:fillRect/>
                      </a:stretch>
                    </p:blipFill>
                    <p:spPr bwMode="auto">
                      <a:xfrm>
                        <a:off x="1722136" y="2391354"/>
                        <a:ext cx="5135864" cy="4466646"/>
                      </a:xfrm>
                      <a:prstGeom prst="rect">
                        <a:avLst/>
                      </a:prstGeom>
                      <a:noFill/>
                    </p:spPr>
                  </p:pic>
                </p:oleObj>
              </mc:Fallback>
            </mc:AlternateContent>
          </a:graphicData>
        </a:graphic>
      </p:graphicFrame>
      <p:sp>
        <p:nvSpPr>
          <p:cNvPr id="10" name="CaixaDeTexto 9"/>
          <p:cNvSpPr txBox="1"/>
          <p:nvPr/>
        </p:nvSpPr>
        <p:spPr>
          <a:xfrm>
            <a:off x="419100" y="556804"/>
            <a:ext cx="8458200" cy="2031325"/>
          </a:xfrm>
          <a:prstGeom prst="rect">
            <a:avLst/>
          </a:prstGeom>
          <a:noFill/>
        </p:spPr>
        <p:txBody>
          <a:bodyPr wrap="square" rtlCol="0">
            <a:spAutoFit/>
          </a:bodyPr>
          <a:lstStyle/>
          <a:p>
            <a:pPr marL="285750" indent="-285750">
              <a:buFont typeface="Arial" panose="020B0604020202020204" pitchFamily="34" charset="0"/>
              <a:buChar char="•"/>
            </a:pPr>
            <a:r>
              <a:rPr lang="en-GB" dirty="0" err="1">
                <a:latin typeface="Palatino Linotype" panose="02040502050505030304" pitchFamily="18" charset="0"/>
                <a:ea typeface="Cambria Math" panose="02040503050406030204" pitchFamily="18" charset="0"/>
              </a:rPr>
              <a:t>A</a:t>
            </a:r>
            <a:r>
              <a:rPr lang="en-GB" dirty="0" err="1" smtClean="0">
                <a:latin typeface="Palatino Linotype" panose="02040502050505030304" pitchFamily="18" charset="0"/>
                <a:ea typeface="Cambria Math" panose="02040503050406030204" pitchFamily="18" charset="0"/>
              </a:rPr>
              <a:t>nthranilic</a:t>
            </a:r>
            <a:r>
              <a:rPr lang="en-GB" dirty="0" smtClean="0">
                <a:latin typeface="Palatino Linotype" panose="02040502050505030304" pitchFamily="18" charset="0"/>
                <a:ea typeface="Cambria Math" panose="02040503050406030204" pitchFamily="18" charset="0"/>
              </a:rPr>
              <a:t> acid inhibits </a:t>
            </a:r>
            <a:r>
              <a:rPr lang="en-GB" dirty="0" err="1" smtClean="0">
                <a:latin typeface="Palatino Linotype" panose="02040502050505030304" pitchFamily="18" charset="0"/>
                <a:ea typeface="Cambria Math" panose="02040503050406030204" pitchFamily="18" charset="0"/>
              </a:rPr>
              <a:t>deddiferentiation</a:t>
            </a:r>
            <a:r>
              <a:rPr lang="en-GB" dirty="0" smtClean="0">
                <a:latin typeface="Palatino Linotype" panose="02040502050505030304" pitchFamily="18" charset="0"/>
                <a:ea typeface="Cambria Math" panose="02040503050406030204" pitchFamily="18" charset="0"/>
              </a:rPr>
              <a:t>;</a:t>
            </a:r>
          </a:p>
          <a:p>
            <a:endParaRPr lang="en-GB" dirty="0" smtClean="0">
              <a:latin typeface="Palatino Linotype" panose="02040502050505030304" pitchFamily="18" charset="0"/>
              <a:ea typeface="Cambria Math" panose="02040503050406030204" pitchFamily="18" charset="0"/>
            </a:endParaRPr>
          </a:p>
          <a:p>
            <a:endParaRPr lang="en-GB" dirty="0">
              <a:latin typeface="Palatino Linotype" panose="02040502050505030304" pitchFamily="18" charset="0"/>
              <a:ea typeface="Cambria Math" panose="02040503050406030204" pitchFamily="18" charset="0"/>
            </a:endParaRPr>
          </a:p>
          <a:p>
            <a:pPr marL="285750" indent="-285750">
              <a:buFont typeface="Arial" panose="020B0604020202020204" pitchFamily="34" charset="0"/>
              <a:buChar char="•"/>
            </a:pPr>
            <a:r>
              <a:rPr lang="en-GB" dirty="0" smtClean="0">
                <a:latin typeface="Palatino Linotype" panose="02040502050505030304" pitchFamily="18" charset="0"/>
                <a:ea typeface="Cambria Math" panose="02040503050406030204" pitchFamily="18" charset="0"/>
              </a:rPr>
              <a:t>Higher concentration of </a:t>
            </a:r>
            <a:r>
              <a:rPr lang="en-GB" dirty="0" err="1" smtClean="0">
                <a:latin typeface="Palatino Linotype" panose="02040502050505030304" pitchFamily="18" charset="0"/>
                <a:ea typeface="Cambria Math" panose="02040503050406030204" pitchFamily="18" charset="0"/>
              </a:rPr>
              <a:t>rutin</a:t>
            </a:r>
            <a:r>
              <a:rPr lang="en-GB" dirty="0" smtClean="0">
                <a:latin typeface="Palatino Linotype" panose="02040502050505030304" pitchFamily="18" charset="0"/>
                <a:ea typeface="Cambria Math" panose="02040503050406030204" pitchFamily="18" charset="0"/>
              </a:rPr>
              <a:t> and </a:t>
            </a:r>
            <a:r>
              <a:rPr lang="en-GB" dirty="0" err="1" smtClean="0">
                <a:latin typeface="Palatino Linotype" panose="02040502050505030304" pitchFamily="18" charset="0"/>
                <a:ea typeface="Cambria Math" panose="02040503050406030204" pitchFamily="18" charset="0"/>
              </a:rPr>
              <a:t>caffeic</a:t>
            </a:r>
            <a:r>
              <a:rPr lang="en-GB" dirty="0" smtClean="0">
                <a:latin typeface="Palatino Linotype" panose="02040502050505030304" pitchFamily="18" charset="0"/>
                <a:ea typeface="Cambria Math" panose="02040503050406030204" pitchFamily="18" charset="0"/>
              </a:rPr>
              <a:t> acid tend to lower dedifferentiation</a:t>
            </a:r>
          </a:p>
          <a:p>
            <a:endParaRPr lang="en-GB" dirty="0">
              <a:latin typeface="Palatino Linotype" panose="02040502050505030304" pitchFamily="18" charset="0"/>
              <a:ea typeface="Cambria Math" panose="02040503050406030204" pitchFamily="18" charset="0"/>
            </a:endParaRPr>
          </a:p>
          <a:p>
            <a:pPr marL="285750" indent="-285750">
              <a:buFont typeface="Arial" panose="020B0604020202020204" pitchFamily="34" charset="0"/>
              <a:buChar char="•"/>
            </a:pPr>
            <a:endParaRPr lang="en-GB" dirty="0">
              <a:latin typeface="Palatino Linotype" panose="02040502050505030304" pitchFamily="18" charset="0"/>
              <a:ea typeface="Cambria Math" panose="02040503050406030204" pitchFamily="18" charset="0"/>
            </a:endParaRPr>
          </a:p>
          <a:p>
            <a:pPr marL="285750" indent="-285750">
              <a:buFont typeface="Arial" panose="020B0604020202020204" pitchFamily="34" charset="0"/>
              <a:buChar char="•"/>
            </a:pPr>
            <a:r>
              <a:rPr lang="en-GB" dirty="0" smtClean="0">
                <a:latin typeface="Palatino Linotype" panose="02040502050505030304" pitchFamily="18" charset="0"/>
                <a:ea typeface="Cambria Math" panose="02040503050406030204" pitchFamily="18" charset="0"/>
              </a:rPr>
              <a:t>Lower concentrations are </a:t>
            </a:r>
            <a:r>
              <a:rPr lang="en-GB" dirty="0" err="1" smtClean="0">
                <a:latin typeface="Palatino Linotype" panose="02040502050505030304" pitchFamily="18" charset="0"/>
                <a:ea typeface="Cambria Math" panose="02040503050406030204" pitchFamily="18" charset="0"/>
              </a:rPr>
              <a:t>indistinguible</a:t>
            </a:r>
            <a:r>
              <a:rPr lang="en-GB" dirty="0" smtClean="0">
                <a:latin typeface="Palatino Linotype" panose="02040502050505030304" pitchFamily="18" charset="0"/>
                <a:ea typeface="Cambria Math" panose="02040503050406030204" pitchFamily="18" charset="0"/>
              </a:rPr>
              <a:t> from control </a:t>
            </a:r>
            <a:endParaRPr lang="en-GB" dirty="0">
              <a:latin typeface="Palatino Linotype" panose="02040502050505030304" pitchFamily="18" charset="0"/>
              <a:ea typeface="Cambria Math" panose="02040503050406030204" pitchFamily="18" charset="0"/>
            </a:endParaRPr>
          </a:p>
        </p:txBody>
      </p:sp>
    </p:spTree>
    <p:extLst>
      <p:ext uri="{BB962C8B-B14F-4D97-AF65-F5344CB8AC3E}">
        <p14:creationId xmlns:p14="http://schemas.microsoft.com/office/powerpoint/2010/main" val="2962528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49133"/>
            <a:ext cx="8153400" cy="830997"/>
          </a:xfrm>
          <a:prstGeom prst="rect">
            <a:avLst/>
          </a:prstGeom>
          <a:noFill/>
        </p:spPr>
        <p:txBody>
          <a:bodyPr wrap="square" rtlCol="0">
            <a:spAutoFit/>
          </a:bodyPr>
          <a:lstStyle/>
          <a:p>
            <a:r>
              <a:rPr lang="fr-FR" sz="2400" b="1" dirty="0" err="1" smtClean="0">
                <a:latin typeface="Palatino Linotype" panose="02040502050505030304" pitchFamily="18" charset="0"/>
              </a:rPr>
              <a:t>Results</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8" name="Picture 7">
            <a:extLst>
              <a:ext uri="{FF2B5EF4-FFF2-40B4-BE49-F238E27FC236}">
                <a16:creationId xmlns:a16="http://schemas.microsoft.com/office/drawing/2014/main" xmlns="" id="{7A4322FC-DADD-4F95-8914-40DEFBB9C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7" name="CaixaDeTexto 6"/>
          <p:cNvSpPr txBox="1"/>
          <p:nvPr/>
        </p:nvSpPr>
        <p:spPr>
          <a:xfrm>
            <a:off x="595350" y="880130"/>
            <a:ext cx="7800900" cy="2031325"/>
          </a:xfrm>
          <a:prstGeom prst="rect">
            <a:avLst/>
          </a:prstGeom>
          <a:noFill/>
        </p:spPr>
        <p:txBody>
          <a:bodyPr wrap="square" rtlCol="0">
            <a:spAutoFit/>
          </a:bodyPr>
          <a:lstStyle/>
          <a:p>
            <a:pPr marL="285750" indent="-285750" algn="just">
              <a:buFont typeface="Arial" panose="020B0604020202020204" pitchFamily="34" charset="0"/>
              <a:buChar char="•"/>
            </a:pPr>
            <a:r>
              <a:rPr lang="en-GB" dirty="0" err="1">
                <a:latin typeface="Palatino Linotype" panose="02040502050505030304" pitchFamily="18" charset="0"/>
                <a:ea typeface="Cambria Math" panose="02040503050406030204" pitchFamily="18" charset="0"/>
              </a:rPr>
              <a:t>A</a:t>
            </a:r>
            <a:r>
              <a:rPr lang="en-GB" dirty="0" err="1" smtClean="0">
                <a:latin typeface="Palatino Linotype" panose="02040502050505030304" pitchFamily="18" charset="0"/>
                <a:ea typeface="Cambria Math" panose="02040503050406030204" pitchFamily="18" charset="0"/>
              </a:rPr>
              <a:t>nthranilic</a:t>
            </a:r>
            <a:r>
              <a:rPr lang="en-GB" dirty="0" smtClean="0">
                <a:latin typeface="Palatino Linotype" panose="02040502050505030304" pitchFamily="18" charset="0"/>
                <a:ea typeface="Cambria Math" panose="02040503050406030204" pitchFamily="18" charset="0"/>
              </a:rPr>
              <a:t> acid inhibits growth completely;</a:t>
            </a:r>
          </a:p>
          <a:p>
            <a:pPr algn="just"/>
            <a:endParaRPr lang="en-GB" dirty="0" smtClean="0">
              <a:latin typeface="Palatino Linotype" panose="02040502050505030304" pitchFamily="18" charset="0"/>
              <a:ea typeface="Cambria Math" panose="02040503050406030204" pitchFamily="18" charset="0"/>
            </a:endParaRPr>
          </a:p>
          <a:p>
            <a:pPr algn="just"/>
            <a:endParaRPr lang="en-GB" dirty="0">
              <a:latin typeface="Palatino Linotype" panose="02040502050505030304" pitchFamily="18" charset="0"/>
              <a:ea typeface="Cambria Math" panose="02040503050406030204" pitchFamily="18" charset="0"/>
            </a:endParaRPr>
          </a:p>
          <a:p>
            <a:pPr marL="285750" indent="-285750" algn="just">
              <a:buFont typeface="Arial" panose="020B0604020202020204" pitchFamily="34" charset="0"/>
              <a:buChar char="•"/>
            </a:pPr>
            <a:r>
              <a:rPr lang="en-GB" dirty="0" err="1" smtClean="0">
                <a:latin typeface="Palatino Linotype" panose="02040502050505030304" pitchFamily="18" charset="0"/>
                <a:ea typeface="Cambria Math" panose="02040503050406030204" pitchFamily="18" charset="0"/>
              </a:rPr>
              <a:t>Caffeic</a:t>
            </a:r>
            <a:r>
              <a:rPr lang="en-GB" dirty="0" smtClean="0">
                <a:latin typeface="Palatino Linotype" panose="02040502050505030304" pitchFamily="18" charset="0"/>
                <a:ea typeface="Cambria Math" panose="02040503050406030204" pitchFamily="18" charset="0"/>
              </a:rPr>
              <a:t> acid inhibits growth for both types of </a:t>
            </a:r>
            <a:r>
              <a:rPr lang="en-GB" i="1" dirty="0" smtClean="0">
                <a:latin typeface="Palatino Linotype" panose="02040502050505030304" pitchFamily="18" charset="0"/>
                <a:ea typeface="Cambria Math" panose="02040503050406030204" pitchFamily="18" charset="0"/>
              </a:rPr>
              <a:t>callus</a:t>
            </a:r>
            <a:endParaRPr lang="en-GB" dirty="0" smtClean="0">
              <a:latin typeface="Palatino Linotype" panose="02040502050505030304" pitchFamily="18" charset="0"/>
              <a:ea typeface="Cambria Math" panose="02040503050406030204" pitchFamily="18" charset="0"/>
            </a:endParaRPr>
          </a:p>
          <a:p>
            <a:pPr marL="285750" indent="-285750" algn="just">
              <a:buFont typeface="Arial" panose="020B0604020202020204" pitchFamily="34" charset="0"/>
              <a:buChar char="•"/>
            </a:pPr>
            <a:endParaRPr lang="en-GB" dirty="0" smtClean="0">
              <a:latin typeface="Palatino Linotype" panose="02040502050505030304" pitchFamily="18" charset="0"/>
              <a:ea typeface="Cambria Math" panose="02040503050406030204" pitchFamily="18" charset="0"/>
            </a:endParaRPr>
          </a:p>
          <a:p>
            <a:pPr algn="just"/>
            <a:endParaRPr lang="en-GB" dirty="0">
              <a:latin typeface="Palatino Linotype" panose="02040502050505030304" pitchFamily="18" charset="0"/>
              <a:ea typeface="Cambria Math" panose="02040503050406030204" pitchFamily="18" charset="0"/>
            </a:endParaRPr>
          </a:p>
          <a:p>
            <a:pPr marL="285750" indent="-285750" algn="just">
              <a:buFont typeface="Arial" panose="020B0604020202020204" pitchFamily="34" charset="0"/>
              <a:buChar char="•"/>
            </a:pPr>
            <a:r>
              <a:rPr lang="en-GB" dirty="0" err="1" smtClean="0">
                <a:latin typeface="Palatino Linotype" panose="02040502050505030304" pitchFamily="18" charset="0"/>
                <a:ea typeface="Cambria Math" panose="02040503050406030204" pitchFamily="18" charset="0"/>
              </a:rPr>
              <a:t>Rutin</a:t>
            </a:r>
            <a:r>
              <a:rPr lang="en-GB" dirty="0" smtClean="0">
                <a:latin typeface="Palatino Linotype" panose="02040502050505030304" pitchFamily="18" charset="0"/>
                <a:ea typeface="Cambria Math" panose="02040503050406030204" pitchFamily="18" charset="0"/>
              </a:rPr>
              <a:t> inhibits NEC growth completely and EC severely  </a:t>
            </a:r>
            <a:endParaRPr lang="en-GB" dirty="0">
              <a:latin typeface="Palatino Linotype" panose="02040502050505030304" pitchFamily="18" charset="0"/>
              <a:ea typeface="Cambria Math" panose="02040503050406030204" pitchFamily="18" charset="0"/>
            </a:endParaRPr>
          </a:p>
        </p:txBody>
      </p:sp>
      <p:graphicFrame>
        <p:nvGraphicFramePr>
          <p:cNvPr id="11" name="Objeto 10"/>
          <p:cNvGraphicFramePr>
            <a:graphicFrameLocks noChangeAspect="1"/>
          </p:cNvGraphicFramePr>
          <p:nvPr>
            <p:extLst>
              <p:ext uri="{D42A27DB-BD31-4B8C-83A1-F6EECF244321}">
                <p14:modId xmlns:p14="http://schemas.microsoft.com/office/powerpoint/2010/main" val="2105453383"/>
              </p:ext>
            </p:extLst>
          </p:nvPr>
        </p:nvGraphicFramePr>
        <p:xfrm>
          <a:off x="2095554" y="3072818"/>
          <a:ext cx="4521164" cy="3785182"/>
        </p:xfrm>
        <a:graphic>
          <a:graphicData uri="http://schemas.openxmlformats.org/presentationml/2006/ole">
            <mc:AlternateContent xmlns:mc="http://schemas.openxmlformats.org/markup-compatibility/2006">
              <mc:Choice xmlns:v="urn:schemas-microsoft-com:vml" Requires="v">
                <p:oleObj spid="_x0000_s2052" name="Prism 6" r:id="rId4" imgW="7635237" imgH="6392734" progId="Prism6.Document">
                  <p:embed/>
                </p:oleObj>
              </mc:Choice>
              <mc:Fallback>
                <p:oleObj name="Prism 6" r:id="rId4" imgW="7635237" imgH="6392734" progId="Prism6.Document">
                  <p:embed/>
                  <p:pic>
                    <p:nvPicPr>
                      <p:cNvPr id="0" name=""/>
                      <p:cNvPicPr/>
                      <p:nvPr/>
                    </p:nvPicPr>
                    <p:blipFill>
                      <a:blip r:embed="rId5"/>
                      <a:stretch>
                        <a:fillRect/>
                      </a:stretch>
                    </p:blipFill>
                    <p:spPr>
                      <a:xfrm>
                        <a:off x="2095554" y="3072818"/>
                        <a:ext cx="4521164" cy="3785182"/>
                      </a:xfrm>
                      <a:prstGeom prst="rect">
                        <a:avLst/>
                      </a:prstGeom>
                    </p:spPr>
                  </p:pic>
                </p:oleObj>
              </mc:Fallback>
            </mc:AlternateContent>
          </a:graphicData>
        </a:graphic>
      </p:graphicFrame>
    </p:spTree>
    <p:extLst>
      <p:ext uri="{BB962C8B-B14F-4D97-AF65-F5344CB8AC3E}">
        <p14:creationId xmlns:p14="http://schemas.microsoft.com/office/powerpoint/2010/main" val="128477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49133"/>
            <a:ext cx="8153400" cy="830997"/>
          </a:xfrm>
          <a:prstGeom prst="rect">
            <a:avLst/>
          </a:prstGeom>
          <a:noFill/>
        </p:spPr>
        <p:txBody>
          <a:bodyPr wrap="square" rtlCol="0">
            <a:spAutoFit/>
          </a:bodyPr>
          <a:lstStyle/>
          <a:p>
            <a:r>
              <a:rPr lang="fr-FR" sz="2400" b="1" dirty="0" err="1" smtClean="0">
                <a:latin typeface="Palatino Linotype" panose="02040502050505030304" pitchFamily="18" charset="0"/>
              </a:rPr>
              <a:t>Results</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pic>
        <p:nvPicPr>
          <p:cNvPr id="8" name="Picture 7">
            <a:extLst>
              <a:ext uri="{FF2B5EF4-FFF2-40B4-BE49-F238E27FC236}">
                <a16:creationId xmlns:a16="http://schemas.microsoft.com/office/drawing/2014/main" xmlns="" id="{7A4322FC-DADD-4F95-8914-40DEFBB9C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graphicFrame>
        <p:nvGraphicFramePr>
          <p:cNvPr id="9" name="Objeto 8"/>
          <p:cNvGraphicFramePr>
            <a:graphicFrameLocks noChangeAspect="1"/>
          </p:cNvGraphicFramePr>
          <p:nvPr>
            <p:extLst>
              <p:ext uri="{D42A27DB-BD31-4B8C-83A1-F6EECF244321}">
                <p14:modId xmlns:p14="http://schemas.microsoft.com/office/powerpoint/2010/main" val="1573900003"/>
              </p:ext>
            </p:extLst>
          </p:nvPr>
        </p:nvGraphicFramePr>
        <p:xfrm>
          <a:off x="4030663" y="576233"/>
          <a:ext cx="5037137" cy="5418137"/>
        </p:xfrm>
        <a:graphic>
          <a:graphicData uri="http://schemas.openxmlformats.org/presentationml/2006/ole">
            <mc:AlternateContent xmlns:mc="http://schemas.openxmlformats.org/markup-compatibility/2006">
              <mc:Choice xmlns:v="urn:schemas-microsoft-com:vml" Requires="v">
                <p:oleObj spid="_x0000_s3076" name="Prism 6" r:id="rId4" imgW="7943153" imgH="8544294" progId="Prism6.Document">
                  <p:embed/>
                </p:oleObj>
              </mc:Choice>
              <mc:Fallback>
                <p:oleObj name="Prism 6" r:id="rId4" imgW="7943153" imgH="8544294" progId="Prism6.Document">
                  <p:embed/>
                  <p:pic>
                    <p:nvPicPr>
                      <p:cNvPr id="0" name=""/>
                      <p:cNvPicPr/>
                      <p:nvPr/>
                    </p:nvPicPr>
                    <p:blipFill>
                      <a:blip r:embed="rId5"/>
                      <a:stretch>
                        <a:fillRect/>
                      </a:stretch>
                    </p:blipFill>
                    <p:spPr>
                      <a:xfrm>
                        <a:off x="4030663" y="576233"/>
                        <a:ext cx="5037137" cy="5418137"/>
                      </a:xfrm>
                      <a:prstGeom prst="rect">
                        <a:avLst/>
                      </a:prstGeom>
                    </p:spPr>
                  </p:pic>
                </p:oleObj>
              </mc:Fallback>
            </mc:AlternateContent>
          </a:graphicData>
        </a:graphic>
      </p:graphicFrame>
      <p:sp>
        <p:nvSpPr>
          <p:cNvPr id="10" name="CaixaDeTexto 9"/>
          <p:cNvSpPr txBox="1"/>
          <p:nvPr/>
        </p:nvSpPr>
        <p:spPr>
          <a:xfrm>
            <a:off x="419100" y="1300142"/>
            <a:ext cx="3414829" cy="3970318"/>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Palatino Linotype" panose="02040502050505030304" pitchFamily="18" charset="0"/>
                <a:ea typeface="Cambria Math" panose="02040503050406030204" pitchFamily="18" charset="0"/>
              </a:rPr>
              <a:t>Phenolic and flavonoids intracellular concentrations seems to be independent from the extracellular medium content </a:t>
            </a:r>
          </a:p>
          <a:p>
            <a:endParaRPr lang="en-GB" dirty="0" smtClean="0">
              <a:latin typeface="Palatino Linotype" panose="02040502050505030304" pitchFamily="18" charset="0"/>
              <a:ea typeface="Cambria Math" panose="02040503050406030204" pitchFamily="18" charset="0"/>
            </a:endParaRPr>
          </a:p>
          <a:p>
            <a:pPr marL="285750" indent="-285750">
              <a:buFont typeface="Arial" panose="020B0604020202020204" pitchFamily="34" charset="0"/>
              <a:buChar char="•"/>
            </a:pPr>
            <a:endParaRPr lang="en-GB" dirty="0">
              <a:latin typeface="Palatino Linotype" panose="02040502050505030304" pitchFamily="18" charset="0"/>
              <a:ea typeface="Cambria Math" panose="02040503050406030204" pitchFamily="18" charset="0"/>
            </a:endParaRPr>
          </a:p>
          <a:p>
            <a:pPr marL="285750" indent="-285750">
              <a:buFont typeface="Arial" panose="020B0604020202020204" pitchFamily="34" charset="0"/>
              <a:buChar char="•"/>
            </a:pPr>
            <a:endParaRPr lang="en-GB" dirty="0">
              <a:latin typeface="Palatino Linotype" panose="02040502050505030304" pitchFamily="18" charset="0"/>
              <a:ea typeface="Cambria Math" panose="02040503050406030204" pitchFamily="18" charset="0"/>
            </a:endParaRPr>
          </a:p>
          <a:p>
            <a:pPr marL="285750" indent="-285750">
              <a:buFont typeface="Arial" panose="020B0604020202020204" pitchFamily="34" charset="0"/>
              <a:buChar char="•"/>
            </a:pPr>
            <a:endParaRPr lang="en-GB" dirty="0" smtClean="0">
              <a:latin typeface="Palatino Linotype" panose="02040502050505030304" pitchFamily="18" charset="0"/>
              <a:ea typeface="Cambria Math" panose="02040503050406030204" pitchFamily="18" charset="0"/>
            </a:endParaRPr>
          </a:p>
          <a:p>
            <a:pPr marL="285750" indent="-285750">
              <a:buFont typeface="Arial" panose="020B0604020202020204" pitchFamily="34" charset="0"/>
              <a:buChar char="•"/>
            </a:pPr>
            <a:r>
              <a:rPr lang="en-GB" dirty="0" smtClean="0">
                <a:latin typeface="Palatino Linotype" panose="02040502050505030304" pitchFamily="18" charset="0"/>
                <a:ea typeface="Cambria Math" panose="02040503050406030204" pitchFamily="18" charset="0"/>
              </a:rPr>
              <a:t>Some of </a:t>
            </a:r>
            <a:r>
              <a:rPr lang="en-GB" dirty="0" smtClean="0">
                <a:latin typeface="Palatino Linotype" panose="02040502050505030304" pitchFamily="18" charset="0"/>
                <a:ea typeface="Cambria Math" panose="02040503050406030204" pitchFamily="18" charset="0"/>
              </a:rPr>
              <a:t>the lower </a:t>
            </a:r>
            <a:r>
              <a:rPr lang="en-GB" dirty="0" smtClean="0">
                <a:latin typeface="Palatino Linotype" panose="02040502050505030304" pitchFamily="18" charset="0"/>
                <a:ea typeface="Cambria Math" panose="02040503050406030204" pitchFamily="18" charset="0"/>
              </a:rPr>
              <a:t>results (</a:t>
            </a:r>
            <a:r>
              <a:rPr lang="en-GB" dirty="0" err="1" smtClean="0">
                <a:latin typeface="Palatino Linotype" panose="02040502050505030304" pitchFamily="18" charset="0"/>
                <a:ea typeface="Cambria Math" panose="02040503050406030204" pitchFamily="18" charset="0"/>
              </a:rPr>
              <a:t>antranilic</a:t>
            </a:r>
            <a:r>
              <a:rPr lang="en-GB" dirty="0" smtClean="0">
                <a:latin typeface="Palatino Linotype" panose="02040502050505030304" pitchFamily="18" charset="0"/>
                <a:ea typeface="Cambria Math" panose="02040503050406030204" pitchFamily="18" charset="0"/>
              </a:rPr>
              <a:t> acid) are possibly due to the low concentration of cells (growth severely affected)</a:t>
            </a:r>
            <a:endParaRPr lang="en-GB" dirty="0">
              <a:latin typeface="Palatino Linotype" panose="02040502050505030304" pitchFamily="18" charset="0"/>
              <a:ea typeface="Cambria Math" panose="02040503050406030204" pitchFamily="18" charset="0"/>
            </a:endParaRPr>
          </a:p>
        </p:txBody>
      </p:sp>
    </p:spTree>
    <p:extLst>
      <p:ext uri="{BB962C8B-B14F-4D97-AF65-F5344CB8AC3E}">
        <p14:creationId xmlns:p14="http://schemas.microsoft.com/office/powerpoint/2010/main" val="2039354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160254"/>
            <a:ext cx="8153400" cy="830997"/>
          </a:xfrm>
          <a:prstGeom prst="rect">
            <a:avLst/>
          </a:prstGeom>
          <a:noFill/>
        </p:spPr>
        <p:txBody>
          <a:bodyPr wrap="square" rtlCol="0">
            <a:spAutoFit/>
          </a:bodyPr>
          <a:lstStyle/>
          <a:p>
            <a:r>
              <a:rPr lang="fr-FR" sz="2400" b="1" dirty="0" smtClean="0">
                <a:latin typeface="Palatino Linotype" panose="02040502050505030304" pitchFamily="18" charset="0"/>
              </a:rPr>
              <a:t>Conclusions </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9</a:t>
            </a:fld>
            <a:endParaRPr lang="fr-FR">
              <a:latin typeface="Palatino Linotype" panose="02040502050505030304" pitchFamily="18" charset="0"/>
            </a:endParaRPr>
          </a:p>
        </p:txBody>
      </p:sp>
      <p:pic>
        <p:nvPicPr>
          <p:cNvPr id="8" name="Picture 7">
            <a:extLst>
              <a:ext uri="{FF2B5EF4-FFF2-40B4-BE49-F238E27FC236}">
                <a16:creationId xmlns:a16="http://schemas.microsoft.com/office/drawing/2014/main" xmlns="" id="{7A4322FC-DADD-4F95-8914-40DEFBB9C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7" name="CaixaDeTexto 6"/>
          <p:cNvSpPr txBox="1"/>
          <p:nvPr/>
        </p:nvSpPr>
        <p:spPr>
          <a:xfrm>
            <a:off x="227258" y="755918"/>
            <a:ext cx="8840542" cy="3139321"/>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Palatino Linotype" panose="02040502050505030304" pitchFamily="18" charset="0"/>
                <a:ea typeface="Cambria Math" panose="02040503050406030204" pitchFamily="18" charset="0"/>
              </a:rPr>
              <a:t>Influence of flavonoids and phenolic acid in dedifferentiation appears to be dependent on dose</a:t>
            </a:r>
          </a:p>
          <a:p>
            <a:pPr marL="285750" indent="-285750">
              <a:buFont typeface="Arial" panose="020B0604020202020204" pitchFamily="34" charset="0"/>
              <a:buChar char="•"/>
            </a:pPr>
            <a:endParaRPr lang="en-GB" dirty="0">
              <a:latin typeface="Palatino Linotype" panose="02040502050505030304" pitchFamily="18" charset="0"/>
              <a:ea typeface="Cambria Math" panose="02040503050406030204" pitchFamily="18" charset="0"/>
            </a:endParaRPr>
          </a:p>
          <a:p>
            <a:pPr marL="285750" indent="-285750">
              <a:buFont typeface="Arial" panose="020B0604020202020204" pitchFamily="34" charset="0"/>
              <a:buChar char="•"/>
            </a:pPr>
            <a:endParaRPr lang="en-GB" dirty="0" smtClean="0">
              <a:latin typeface="Palatino Linotype" panose="02040502050505030304" pitchFamily="18" charset="0"/>
              <a:ea typeface="Cambria Math" panose="02040503050406030204" pitchFamily="18" charset="0"/>
            </a:endParaRPr>
          </a:p>
          <a:p>
            <a:pPr marL="285750" indent="-285750">
              <a:buFont typeface="Arial" panose="020B0604020202020204" pitchFamily="34" charset="0"/>
              <a:buChar char="•"/>
            </a:pPr>
            <a:r>
              <a:rPr lang="en-GB" dirty="0" smtClean="0">
                <a:latin typeface="Palatino Linotype" panose="02040502050505030304" pitchFamily="18" charset="0"/>
                <a:ea typeface="Cambria Math" panose="02040503050406030204" pitchFamily="18" charset="0"/>
              </a:rPr>
              <a:t>All compounds tested seem to inhibit callus multiplication</a:t>
            </a:r>
          </a:p>
          <a:p>
            <a:pPr marL="285750" indent="-285750">
              <a:buFont typeface="Arial" panose="020B0604020202020204" pitchFamily="34" charset="0"/>
              <a:buChar char="•"/>
            </a:pPr>
            <a:endParaRPr lang="en-GB" dirty="0">
              <a:latin typeface="Palatino Linotype" panose="02040502050505030304" pitchFamily="18" charset="0"/>
              <a:ea typeface="Cambria Math" panose="02040503050406030204" pitchFamily="18" charset="0"/>
            </a:endParaRPr>
          </a:p>
          <a:p>
            <a:pPr marL="285750" indent="-285750">
              <a:buFont typeface="Arial" panose="020B0604020202020204" pitchFamily="34" charset="0"/>
              <a:buChar char="•"/>
            </a:pPr>
            <a:endParaRPr lang="en-GB" dirty="0" smtClean="0">
              <a:latin typeface="Palatino Linotype" panose="02040502050505030304" pitchFamily="18" charset="0"/>
              <a:ea typeface="Cambria Math" panose="02040503050406030204" pitchFamily="18" charset="0"/>
            </a:endParaRPr>
          </a:p>
          <a:p>
            <a:pPr marL="285750" indent="-285750">
              <a:buFont typeface="Arial" panose="020B0604020202020204" pitchFamily="34" charset="0"/>
              <a:buChar char="•"/>
            </a:pPr>
            <a:r>
              <a:rPr lang="en-GB" dirty="0" smtClean="0">
                <a:latin typeface="Palatino Linotype" panose="02040502050505030304" pitchFamily="18" charset="0"/>
                <a:ea typeface="Cambria Math" panose="02040503050406030204" pitchFamily="18" charset="0"/>
              </a:rPr>
              <a:t> Different compound should be tested in future assays</a:t>
            </a:r>
          </a:p>
          <a:p>
            <a:pPr marL="285750" indent="-285750">
              <a:buFont typeface="Arial" panose="020B0604020202020204" pitchFamily="34" charset="0"/>
              <a:buChar char="•"/>
            </a:pPr>
            <a:endParaRPr lang="en-GB" dirty="0">
              <a:latin typeface="Palatino Linotype" panose="02040502050505030304" pitchFamily="18" charset="0"/>
              <a:ea typeface="Cambria Math" panose="02040503050406030204" pitchFamily="18" charset="0"/>
            </a:endParaRPr>
          </a:p>
          <a:p>
            <a:pPr marL="285750" indent="-285750">
              <a:buFont typeface="Arial" panose="020B0604020202020204" pitchFamily="34" charset="0"/>
              <a:buChar char="•"/>
            </a:pPr>
            <a:endParaRPr lang="en-GB" dirty="0" smtClean="0">
              <a:latin typeface="Palatino Linotype" panose="02040502050505030304" pitchFamily="18" charset="0"/>
              <a:ea typeface="Cambria Math" panose="02040503050406030204" pitchFamily="18" charset="0"/>
            </a:endParaRPr>
          </a:p>
          <a:p>
            <a:pPr marL="285750" indent="-285750">
              <a:buFont typeface="Arial" panose="020B0604020202020204" pitchFamily="34" charset="0"/>
              <a:buChar char="•"/>
            </a:pPr>
            <a:r>
              <a:rPr lang="en-GB" dirty="0" smtClean="0">
                <a:latin typeface="Palatino Linotype" panose="02040502050505030304" pitchFamily="18" charset="0"/>
                <a:ea typeface="Cambria Math" panose="02040503050406030204" pitchFamily="18" charset="0"/>
              </a:rPr>
              <a:t>Quantification methods in the future should be more sensitive </a:t>
            </a:r>
            <a:endParaRPr lang="en-GB" dirty="0">
              <a:latin typeface="Palatino Linotype" panose="02040502050505030304" pitchFamily="18" charset="0"/>
              <a:ea typeface="Cambria Math" panose="02040503050406030204" pitchFamily="18" charset="0"/>
            </a:endParaRPr>
          </a:p>
        </p:txBody>
      </p:sp>
      <p:pic>
        <p:nvPicPr>
          <p:cNvPr id="11" name="Imagem 10"/>
          <p:cNvPicPr/>
          <p:nvPr/>
        </p:nvPicPr>
        <p:blipFill>
          <a:blip r:embed="rId3" cstate="print">
            <a:extLst>
              <a:ext uri="{28A0092B-C50C-407E-A947-70E740481C1C}">
                <a14:useLocalDpi xmlns:a14="http://schemas.microsoft.com/office/drawing/2010/main" val="0"/>
              </a:ext>
            </a:extLst>
          </a:blip>
          <a:stretch>
            <a:fillRect/>
          </a:stretch>
        </p:blipFill>
        <p:spPr>
          <a:xfrm>
            <a:off x="924879" y="4481195"/>
            <a:ext cx="2407920" cy="1805305"/>
          </a:xfrm>
          <a:prstGeom prst="rect">
            <a:avLst/>
          </a:prstGeom>
        </p:spPr>
      </p:pic>
    </p:spTree>
    <p:extLst>
      <p:ext uri="{BB962C8B-B14F-4D97-AF65-F5344CB8AC3E}">
        <p14:creationId xmlns:p14="http://schemas.microsoft.com/office/powerpoint/2010/main" val="11313923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533</TotalTime>
  <Words>451</Words>
  <Application>Microsoft Office PowerPoint</Application>
  <PresentationFormat>Apresentação no Ecrã (4:3)</PresentationFormat>
  <Paragraphs>103</Paragraphs>
  <Slides>9</Slides>
  <Notes>0</Notes>
  <HiddenSlides>0</HiddenSlides>
  <MMClips>0</MMClips>
  <ScaleCrop>false</ScaleCrop>
  <HeadingPairs>
    <vt:vector size="8" baseType="variant">
      <vt:variant>
        <vt:lpstr>Tipos de letra usados</vt:lpstr>
      </vt:variant>
      <vt:variant>
        <vt:i4>6</vt:i4>
      </vt:variant>
      <vt:variant>
        <vt:lpstr>Tema</vt:lpstr>
      </vt:variant>
      <vt:variant>
        <vt:i4>1</vt:i4>
      </vt:variant>
      <vt:variant>
        <vt:lpstr>Servidores OLE incorporados</vt:lpstr>
      </vt:variant>
      <vt:variant>
        <vt:i4>1</vt:i4>
      </vt:variant>
      <vt:variant>
        <vt:lpstr>Títulos dos diapositivos</vt:lpstr>
      </vt:variant>
      <vt:variant>
        <vt:i4>9</vt:i4>
      </vt:variant>
    </vt:vector>
  </HeadingPairs>
  <TitlesOfParts>
    <vt:vector size="17" baseType="lpstr">
      <vt:lpstr>Arial</vt:lpstr>
      <vt:lpstr>Calibri</vt:lpstr>
      <vt:lpstr>Calibri Light</vt:lpstr>
      <vt:lpstr>Cambria Math</vt:lpstr>
      <vt:lpstr>Palatino Linotype</vt:lpstr>
      <vt:lpstr>Times New Roman</vt:lpstr>
      <vt:lpstr>Office Theme</vt:lpstr>
      <vt:lpstr>Prism 6</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maria caeiro</cp:lastModifiedBy>
  <cp:revision>67</cp:revision>
  <dcterms:created xsi:type="dcterms:W3CDTF">2017-05-27T02:37:01Z</dcterms:created>
  <dcterms:modified xsi:type="dcterms:W3CDTF">2021-11-02T22:34:19Z</dcterms:modified>
</cp:coreProperties>
</file>