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7"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D6E643"/>
    <a:srgbClr val="4A7501"/>
    <a:srgbClr val="CBE141"/>
    <a:srgbClr val="F1EC39"/>
    <a:srgbClr val="C9DF42"/>
    <a:srgbClr val="497400"/>
    <a:srgbClr val="F5F03E"/>
    <a:srgbClr val="CADE40"/>
    <a:srgbClr val="F5F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71" autoAdjust="0"/>
    <p:restoredTop sz="94660"/>
  </p:normalViewPr>
  <p:slideViewPr>
    <p:cSldViewPr>
      <p:cViewPr>
        <p:scale>
          <a:sx n="25" d="100"/>
          <a:sy n="25" d="100"/>
        </p:scale>
        <p:origin x="1200" y="-2838"/>
      </p:cViewPr>
      <p:guideLst>
        <p:guide orient="horz" pos="13486"/>
        <p:guide pos="9536"/>
      </p:guideLst>
    </p:cSldViewPr>
  </p:slideViewPr>
  <p:notesTextViewPr>
    <p:cViewPr>
      <p:scale>
        <a:sx n="66" d="100"/>
        <a:sy n="66"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03/12/2021</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03/12/2021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03/12/2021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03/12/2021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03/12/2021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03/12/2021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03/12/2021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03/12/2021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03/12/2021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03/12/2021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03/12/2021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03/12/2021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03/12/2021</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12/3/2021</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760" y="4194239"/>
            <a:ext cx="27247692" cy="2089196"/>
          </a:xfrm>
        </p:spPr>
        <p:txBody>
          <a:bodyPr>
            <a:normAutofit/>
          </a:bodyPr>
          <a:lstStyle/>
          <a:p>
            <a:r>
              <a:rPr lang="en-US" sz="6000" b="1" dirty="0">
                <a:solidFill>
                  <a:srgbClr val="008000"/>
                </a:solidFill>
                <a:latin typeface="Bookman Old Style" panose="02050604050505020204" pitchFamily="18" charset="0"/>
              </a:rPr>
              <a:t>Formulation of biocontrol agents: A patent landscape analysis</a:t>
            </a:r>
          </a:p>
        </p:txBody>
      </p:sp>
      <p:sp>
        <p:nvSpPr>
          <p:cNvPr id="18" name="TextBox 17">
            <a:extLst>
              <a:ext uri="{FF2B5EF4-FFF2-40B4-BE49-F238E27FC236}">
                <a16:creationId xmlns:a16="http://schemas.microsoft.com/office/drawing/2014/main" id="{2A275390-085A-4BD8-BDC5-4F44BEC61AFD}"/>
              </a:ext>
            </a:extLst>
          </p:cNvPr>
          <p:cNvSpPr txBox="1"/>
          <p:nvPr/>
        </p:nvSpPr>
        <p:spPr>
          <a:xfrm>
            <a:off x="377606" y="9518650"/>
            <a:ext cx="8460000" cy="23688000"/>
          </a:xfrm>
          <a:prstGeom prst="rect">
            <a:avLst/>
          </a:prstGeom>
          <a:gradFill>
            <a:gsLst>
              <a:gs pos="0">
                <a:srgbClr val="497400"/>
              </a:gs>
              <a:gs pos="35000">
                <a:srgbClr val="C9DF42"/>
              </a:gs>
              <a:gs pos="100000">
                <a:srgbClr val="F1EC39"/>
              </a:gs>
            </a:gsLst>
          </a:gradFill>
          <a:ln>
            <a:noFill/>
          </a:ln>
        </p:spPr>
        <p:style>
          <a:lnRef idx="1">
            <a:schemeClr val="accent1"/>
          </a:lnRef>
          <a:fillRef idx="2">
            <a:schemeClr val="accent1"/>
          </a:fillRef>
          <a:effectRef idx="1">
            <a:schemeClr val="accent1"/>
          </a:effectRef>
          <a:fontRef idx="minor">
            <a:schemeClr val="dk1"/>
          </a:fontRef>
        </p:style>
        <p:txBody>
          <a:bodyPr wrap="square" lIns="540000" tIns="180000" rIns="540000" bIns="180000">
            <a:spAutoFit/>
          </a:bodyPr>
          <a:lstStyle/>
          <a:p>
            <a:pPr>
              <a:lnSpc>
                <a:spcPct val="115000"/>
              </a:lnSpc>
              <a:spcAft>
                <a:spcPts val="600"/>
              </a:spcAft>
            </a:pPr>
            <a:r>
              <a:rPr lang="en-CA" sz="4000" b="1" u="sng" dirty="0">
                <a:solidFill>
                  <a:srgbClr val="008000"/>
                </a:solidFill>
                <a:effectLst>
                  <a:outerShdw blurRad="38100" dist="38100" dir="2700000" algn="tl">
                    <a:srgbClr val="000000">
                      <a:alpha val="43137"/>
                    </a:srgbClr>
                  </a:outerShdw>
                </a:effectLst>
                <a:latin typeface="Bookman Old Style" panose="02050604050505020204" pitchFamily="18" charset="0"/>
                <a:ea typeface="+mj-ea"/>
                <a:cs typeface="+mj-cs"/>
              </a:rPr>
              <a:t>INTRODUCTION</a:t>
            </a:r>
            <a:endParaRPr lang="en-CA" sz="4800" b="1" u="sng" dirty="0">
              <a:solidFill>
                <a:srgbClr val="008000"/>
              </a:solidFill>
              <a:effectLst>
                <a:outerShdw blurRad="38100" dist="38100" dir="2700000" algn="tl">
                  <a:srgbClr val="000000">
                    <a:alpha val="43137"/>
                  </a:srgbClr>
                </a:outerShdw>
              </a:effectLst>
              <a:latin typeface="Bookman Old Style" panose="02050604050505020204" pitchFamily="18" charset="0"/>
              <a:ea typeface="+mj-ea"/>
              <a:cs typeface="+mj-cs"/>
            </a:endParaRPr>
          </a:p>
          <a:p>
            <a:pPr>
              <a:lnSpc>
                <a:spcPct val="115000"/>
              </a:lnSpc>
              <a:spcAft>
                <a:spcPts val="600"/>
              </a:spcAft>
              <a:buClr>
                <a:srgbClr val="3333FF"/>
              </a:buClr>
            </a:pPr>
            <a:r>
              <a:rPr lang="en-US" sz="3500" dirty="0">
                <a:solidFill>
                  <a:schemeClr val="tx1"/>
                </a:solidFill>
                <a:latin typeface="Bookman Old Style" panose="02050604050505020204" pitchFamily="18" charset="0"/>
                <a:ea typeface="Cambria" panose="02040503050406030204" pitchFamily="18" charset="0"/>
              </a:rPr>
              <a:t>A good formulation of biocontrol strain needs to be manufactured in a form that is easy to apply on crops. Whether to manufacture the strain in different galenic forms (e.g., liquid, suspension, solid, emulsion, etc.) is an important choice to make, as it affects shelf life and application method on crops. Different formulations of biocontrol agents from living organisms have been reported using several experimental conditions in laboratory scale: </a:t>
            </a:r>
            <a:r>
              <a:rPr lang="en-US" sz="3500" dirty="0" err="1">
                <a:solidFill>
                  <a:schemeClr val="tx1"/>
                </a:solidFill>
                <a:latin typeface="Bookman Old Style" panose="02050604050505020204" pitchFamily="18" charset="0"/>
                <a:ea typeface="Cambria" panose="02040503050406030204" pitchFamily="18" charset="0"/>
              </a:rPr>
              <a:t>emulsifiable</a:t>
            </a:r>
            <a:r>
              <a:rPr lang="en-US" sz="3500" dirty="0">
                <a:solidFill>
                  <a:schemeClr val="tx1"/>
                </a:solidFill>
                <a:latin typeface="Bookman Old Style" panose="02050604050505020204" pitchFamily="18" charset="0"/>
                <a:ea typeface="Cambria" panose="02040503050406030204" pitchFamily="18" charset="0"/>
              </a:rPr>
              <a:t> concentrate, suspension concentrate, wettable powder, oil miscible flowable, </a:t>
            </a:r>
            <a:r>
              <a:rPr lang="en-US" sz="3500" dirty="0" err="1">
                <a:solidFill>
                  <a:schemeClr val="tx1"/>
                </a:solidFill>
                <a:latin typeface="Bookman Old Style" panose="02050604050505020204" pitchFamily="18" charset="0"/>
                <a:ea typeface="Cambria" panose="02040503050406030204" pitchFamily="18" charset="0"/>
              </a:rPr>
              <a:t>dustable</a:t>
            </a:r>
            <a:r>
              <a:rPr lang="en-US" sz="3500" dirty="0">
                <a:solidFill>
                  <a:schemeClr val="tx1"/>
                </a:solidFill>
                <a:latin typeface="Bookman Old Style" panose="02050604050505020204" pitchFamily="18" charset="0"/>
                <a:ea typeface="Cambria" panose="02040503050406030204" pitchFamily="18" charset="0"/>
              </a:rPr>
              <a:t> powder, granule, etc.</a:t>
            </a:r>
          </a:p>
          <a:p>
            <a:pPr>
              <a:lnSpc>
                <a:spcPct val="115000"/>
              </a:lnSpc>
              <a:spcAft>
                <a:spcPts val="600"/>
              </a:spcAft>
              <a:buClr>
                <a:srgbClr val="3333FF"/>
              </a:buClr>
            </a:pPr>
            <a:r>
              <a:rPr lang="en-US" sz="3500" dirty="0">
                <a:solidFill>
                  <a:schemeClr val="tx1"/>
                </a:solidFill>
                <a:latin typeface="Bookman Old Style" panose="02050604050505020204" pitchFamily="18" charset="0"/>
                <a:ea typeface="Cambria" panose="02040503050406030204" pitchFamily="18" charset="0"/>
              </a:rPr>
              <a:t>This work, in the form of a patent analysis, which is a family of techniques for studying the information present within and attached to patents, describes the state by introducing what has been patented concerning biocontrol agents regarding preparation methods/processes, formulations, and applications. Furthermore, this work gives a competitive analysis of the past, present, and future trends in biological control and leads to various recommendations that could help one to plan and innovate research strategy.</a:t>
            </a:r>
          </a:p>
        </p:txBody>
      </p:sp>
      <p:sp>
        <p:nvSpPr>
          <p:cNvPr id="8" name="TextBox 7"/>
          <p:cNvSpPr txBox="1"/>
          <p:nvPr/>
        </p:nvSpPr>
        <p:spPr>
          <a:xfrm>
            <a:off x="377606" y="5880350"/>
            <a:ext cx="29520000" cy="3419289"/>
          </a:xfrm>
          <a:prstGeom prst="rect">
            <a:avLst/>
          </a:prstGeom>
          <a:solidFill>
            <a:srgbClr val="D6E6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0" tIns="180000" rIns="540000" bIns="180000" rtlCol="0">
            <a:spAutoFit/>
          </a:bodyPr>
          <a:lstStyle/>
          <a:p>
            <a:pPr algn="ctr">
              <a:lnSpc>
                <a:spcPct val="150000"/>
              </a:lnSpc>
            </a:pPr>
            <a:r>
              <a:rPr lang="en-US" sz="4000" b="1" dirty="0">
                <a:solidFill>
                  <a:schemeClr val="tx1"/>
                </a:solidFill>
                <a:latin typeface="Bookman Old Style" panose="02050604050505020204" pitchFamily="18" charset="0"/>
              </a:rPr>
              <a:t>Ahmed Fatimi </a:t>
            </a:r>
            <a:r>
              <a:rPr lang="en-US" sz="4000" b="1" baseline="30000" dirty="0">
                <a:solidFill>
                  <a:schemeClr val="tx1"/>
                </a:solidFill>
                <a:latin typeface="Bookman Old Style" panose="02050604050505020204" pitchFamily="18" charset="0"/>
              </a:rPr>
              <a:t>1,2 *</a:t>
            </a:r>
          </a:p>
          <a:p>
            <a:pPr algn="ctr">
              <a:lnSpc>
                <a:spcPct val="150000"/>
              </a:lnSpc>
            </a:pPr>
            <a:r>
              <a:rPr lang="en-US" sz="3200" baseline="30000" dirty="0">
                <a:solidFill>
                  <a:schemeClr val="tx1"/>
                </a:solidFill>
                <a:latin typeface="Bookman Old Style" panose="02050604050505020204" pitchFamily="18" charset="0"/>
              </a:rPr>
              <a:t>1</a:t>
            </a:r>
            <a:r>
              <a:rPr lang="en-US" sz="3200" dirty="0">
                <a:solidFill>
                  <a:schemeClr val="tx1"/>
                </a:solidFill>
                <a:latin typeface="Bookman Old Style" panose="02050604050505020204" pitchFamily="18" charset="0"/>
              </a:rPr>
              <a:t> Department of Chemistry, </a:t>
            </a:r>
            <a:r>
              <a:rPr lang="en-US" sz="3200" dirty="0" err="1">
                <a:solidFill>
                  <a:schemeClr val="tx1"/>
                </a:solidFill>
                <a:latin typeface="Bookman Old Style" panose="02050604050505020204" pitchFamily="18" charset="0"/>
              </a:rPr>
              <a:t>Polydisciplinary</a:t>
            </a:r>
            <a:r>
              <a:rPr lang="en-US" sz="3200" dirty="0">
                <a:solidFill>
                  <a:schemeClr val="tx1"/>
                </a:solidFill>
                <a:latin typeface="Bookman Old Style" panose="02050604050505020204" pitchFamily="18" charset="0"/>
              </a:rPr>
              <a:t> Faculty, Sultan Moulay Slimane University, P.O.BOX 592 </a:t>
            </a:r>
            <a:r>
              <a:rPr lang="en-US" sz="3200" dirty="0" err="1">
                <a:solidFill>
                  <a:schemeClr val="tx1"/>
                </a:solidFill>
                <a:latin typeface="Bookman Old Style" panose="02050604050505020204" pitchFamily="18" charset="0"/>
              </a:rPr>
              <a:t>Mghila</a:t>
            </a:r>
            <a:r>
              <a:rPr lang="en-US" sz="3200" dirty="0">
                <a:solidFill>
                  <a:schemeClr val="tx1"/>
                </a:solidFill>
                <a:latin typeface="Bookman Old Style" panose="02050604050505020204" pitchFamily="18" charset="0"/>
              </a:rPr>
              <a:t>, Beni-</a:t>
            </a:r>
            <a:r>
              <a:rPr lang="en-US" sz="3200" dirty="0" err="1">
                <a:solidFill>
                  <a:schemeClr val="tx1"/>
                </a:solidFill>
                <a:latin typeface="Bookman Old Style" panose="02050604050505020204" pitchFamily="18" charset="0"/>
              </a:rPr>
              <a:t>Mellal</a:t>
            </a:r>
            <a:r>
              <a:rPr lang="en-US" sz="3200" dirty="0">
                <a:solidFill>
                  <a:schemeClr val="tx1"/>
                </a:solidFill>
                <a:latin typeface="Bookman Old Style" panose="02050604050505020204" pitchFamily="18" charset="0"/>
              </a:rPr>
              <a:t> 23000, Morocco</a:t>
            </a:r>
          </a:p>
          <a:p>
            <a:pPr algn="ctr">
              <a:lnSpc>
                <a:spcPct val="150000"/>
              </a:lnSpc>
            </a:pPr>
            <a:r>
              <a:rPr lang="en-US" sz="3200" baseline="30000" dirty="0">
                <a:solidFill>
                  <a:schemeClr val="tx1"/>
                </a:solidFill>
                <a:latin typeface="Bookman Old Style" panose="02050604050505020204" pitchFamily="18" charset="0"/>
              </a:rPr>
              <a:t>2</a:t>
            </a:r>
            <a:r>
              <a:rPr lang="en-US" sz="3200" dirty="0">
                <a:solidFill>
                  <a:schemeClr val="tx1"/>
                </a:solidFill>
                <a:latin typeface="Bookman Old Style" panose="02050604050505020204" pitchFamily="18" charset="0"/>
              </a:rPr>
              <a:t> ERSIC, </a:t>
            </a:r>
            <a:r>
              <a:rPr lang="en-US" sz="3200" dirty="0" err="1">
                <a:solidFill>
                  <a:schemeClr val="tx1"/>
                </a:solidFill>
                <a:latin typeface="Bookman Old Style" panose="02050604050505020204" pitchFamily="18" charset="0"/>
              </a:rPr>
              <a:t>Polydisciplinary</a:t>
            </a:r>
            <a:r>
              <a:rPr lang="en-US" sz="3200" dirty="0">
                <a:solidFill>
                  <a:schemeClr val="tx1"/>
                </a:solidFill>
                <a:latin typeface="Bookman Old Style" panose="02050604050505020204" pitchFamily="18" charset="0"/>
              </a:rPr>
              <a:t> Faculty, Sultan Moulay Slimane University, P.O.BOX 592 </a:t>
            </a:r>
            <a:r>
              <a:rPr lang="en-US" sz="3200" dirty="0" err="1">
                <a:solidFill>
                  <a:schemeClr val="tx1"/>
                </a:solidFill>
                <a:latin typeface="Bookman Old Style" panose="02050604050505020204" pitchFamily="18" charset="0"/>
              </a:rPr>
              <a:t>Mghila</a:t>
            </a:r>
            <a:r>
              <a:rPr lang="en-US" sz="3200" dirty="0">
                <a:solidFill>
                  <a:schemeClr val="tx1"/>
                </a:solidFill>
                <a:latin typeface="Bookman Old Style" panose="02050604050505020204" pitchFamily="18" charset="0"/>
              </a:rPr>
              <a:t>, Beni-</a:t>
            </a:r>
            <a:r>
              <a:rPr lang="en-US" sz="3200" dirty="0" err="1">
                <a:solidFill>
                  <a:schemeClr val="tx1"/>
                </a:solidFill>
                <a:latin typeface="Bookman Old Style" panose="02050604050505020204" pitchFamily="18" charset="0"/>
              </a:rPr>
              <a:t>Mellal</a:t>
            </a:r>
            <a:r>
              <a:rPr lang="en-US" sz="3200" dirty="0">
                <a:solidFill>
                  <a:schemeClr val="tx1"/>
                </a:solidFill>
                <a:latin typeface="Bookman Old Style" panose="02050604050505020204" pitchFamily="18" charset="0"/>
              </a:rPr>
              <a:t> 23000, Morocco</a:t>
            </a:r>
          </a:p>
          <a:p>
            <a:pPr algn="ctr">
              <a:lnSpc>
                <a:spcPct val="150000"/>
              </a:lnSpc>
            </a:pPr>
            <a:r>
              <a:rPr lang="en-US" sz="3200" dirty="0">
                <a:solidFill>
                  <a:schemeClr val="tx1"/>
                </a:solidFill>
                <a:latin typeface="Bookman Old Style" panose="02050604050505020204" pitchFamily="18" charset="0"/>
              </a:rPr>
              <a:t>(*) a.fatimi@usms.ma</a:t>
            </a:r>
          </a:p>
        </p:txBody>
      </p:sp>
      <p:sp>
        <p:nvSpPr>
          <p:cNvPr id="19" name="TextBox 18">
            <a:extLst>
              <a:ext uri="{FF2B5EF4-FFF2-40B4-BE49-F238E27FC236}">
                <a16:creationId xmlns:a16="http://schemas.microsoft.com/office/drawing/2014/main" id="{B1A6E30B-2A1C-4326-AC90-DC6975D60868}"/>
              </a:ext>
            </a:extLst>
          </p:cNvPr>
          <p:cNvSpPr txBox="1"/>
          <p:nvPr/>
        </p:nvSpPr>
        <p:spPr>
          <a:xfrm>
            <a:off x="9120968" y="9518650"/>
            <a:ext cx="20775844" cy="6290138"/>
          </a:xfrm>
          <a:prstGeom prst="rect">
            <a:avLst/>
          </a:prstGeom>
          <a:gradFill>
            <a:gsLst>
              <a:gs pos="0">
                <a:srgbClr val="497400"/>
              </a:gs>
              <a:gs pos="35000">
                <a:srgbClr val="C9DF42"/>
              </a:gs>
              <a:gs pos="100000">
                <a:srgbClr val="F1EC39"/>
              </a:gs>
            </a:gsLst>
          </a:gradFill>
          <a:ln>
            <a:noFill/>
          </a:ln>
        </p:spPr>
        <p:style>
          <a:lnRef idx="1">
            <a:schemeClr val="accent1"/>
          </a:lnRef>
          <a:fillRef idx="2">
            <a:schemeClr val="accent1"/>
          </a:fillRef>
          <a:effectRef idx="1">
            <a:schemeClr val="accent1"/>
          </a:effectRef>
          <a:fontRef idx="minor">
            <a:schemeClr val="dk1"/>
          </a:fontRef>
        </p:style>
        <p:txBody>
          <a:bodyPr wrap="square" lIns="540000" tIns="180000" rIns="540000" bIns="180000">
            <a:spAutoFit/>
          </a:bodyPr>
          <a:lstStyle/>
          <a:p>
            <a:pPr>
              <a:lnSpc>
                <a:spcPct val="115000"/>
              </a:lnSpc>
              <a:spcAft>
                <a:spcPts val="600"/>
              </a:spcAft>
            </a:pPr>
            <a:r>
              <a:rPr lang="en-US" sz="4000" b="1" u="sng" dirty="0">
                <a:solidFill>
                  <a:srgbClr val="008000"/>
                </a:solidFill>
                <a:effectLst>
                  <a:outerShdw blurRad="38100" dist="38100" dir="2700000" algn="tl">
                    <a:srgbClr val="000000">
                      <a:alpha val="43137"/>
                    </a:srgbClr>
                  </a:outerShdw>
                </a:effectLst>
                <a:latin typeface="Bookman Old Style" panose="02050604050505020204" pitchFamily="18" charset="0"/>
                <a:ea typeface="+mj-ea"/>
                <a:cs typeface="+mj-cs"/>
              </a:rPr>
              <a:t>AIM &amp; METHODS</a:t>
            </a:r>
          </a:p>
          <a:p>
            <a:pPr marL="571500" lvl="0" indent="-571500">
              <a:lnSpc>
                <a:spcPct val="115000"/>
              </a:lnSpc>
              <a:spcAft>
                <a:spcPts val="600"/>
              </a:spcAft>
              <a:buClr>
                <a:srgbClr val="3333FF"/>
              </a:buClr>
              <a:buFont typeface="Wingdings" panose="05000000000000000000" pitchFamily="2" charset="2"/>
              <a:buChar char="q"/>
            </a:pPr>
            <a:r>
              <a:rPr lang="en-US" sz="3500" dirty="0">
                <a:solidFill>
                  <a:schemeClr val="tx1"/>
                </a:solidFill>
                <a:latin typeface="Bookman Old Style" panose="02050604050505020204" pitchFamily="18" charset="0"/>
                <a:ea typeface="Cambria" panose="02040503050406030204" pitchFamily="18" charset="0"/>
              </a:rPr>
              <a:t>The aim of this study is to determine </a:t>
            </a:r>
            <a:r>
              <a:rPr lang="en-US" sz="3500" b="1" dirty="0">
                <a:solidFill>
                  <a:schemeClr val="tx1"/>
                </a:solidFill>
                <a:latin typeface="Bookman Old Style" panose="02050604050505020204" pitchFamily="18" charset="0"/>
                <a:ea typeface="Cambria" panose="02040503050406030204" pitchFamily="18" charset="0"/>
              </a:rPr>
              <a:t>publication years</a:t>
            </a:r>
            <a:r>
              <a:rPr lang="en-US" sz="3500" dirty="0">
                <a:solidFill>
                  <a:schemeClr val="tx1"/>
                </a:solidFill>
                <a:latin typeface="Bookman Old Style" panose="02050604050505020204" pitchFamily="18" charset="0"/>
                <a:ea typeface="Cambria" panose="02040503050406030204" pitchFamily="18" charset="0"/>
              </a:rPr>
              <a:t>, </a:t>
            </a:r>
            <a:r>
              <a:rPr lang="en-US" sz="3500" b="1" dirty="0">
                <a:solidFill>
                  <a:schemeClr val="tx1"/>
                </a:solidFill>
                <a:latin typeface="Bookman Old Style" panose="02050604050505020204" pitchFamily="18" charset="0"/>
                <a:ea typeface="Cambria" panose="02040503050406030204" pitchFamily="18" charset="0"/>
              </a:rPr>
              <a:t>jurisdictions</a:t>
            </a:r>
            <a:r>
              <a:rPr lang="en-US" sz="3500" dirty="0">
                <a:solidFill>
                  <a:schemeClr val="tx1"/>
                </a:solidFill>
                <a:latin typeface="Bookman Old Style" panose="02050604050505020204" pitchFamily="18" charset="0"/>
                <a:ea typeface="Cambria" panose="02040503050406030204" pitchFamily="18" charset="0"/>
              </a:rPr>
              <a:t>,</a:t>
            </a:r>
            <a:r>
              <a:rPr lang="en-US" sz="3500" b="1" dirty="0">
                <a:solidFill>
                  <a:schemeClr val="tx1"/>
                </a:solidFill>
                <a:latin typeface="Bookman Old Style" panose="02050604050505020204" pitchFamily="18" charset="0"/>
                <a:ea typeface="Cambria" panose="02040503050406030204" pitchFamily="18" charset="0"/>
              </a:rPr>
              <a:t> patent</a:t>
            </a:r>
            <a:r>
              <a:rPr lang="en-US" sz="3500" dirty="0">
                <a:solidFill>
                  <a:schemeClr val="tx1"/>
                </a:solidFill>
                <a:latin typeface="Bookman Old Style" panose="02050604050505020204" pitchFamily="18" charset="0"/>
                <a:ea typeface="Cambria" panose="02040503050406030204" pitchFamily="18" charset="0"/>
              </a:rPr>
              <a:t> </a:t>
            </a:r>
            <a:r>
              <a:rPr lang="en-US" sz="3500" b="1" dirty="0">
                <a:solidFill>
                  <a:schemeClr val="tx1"/>
                </a:solidFill>
                <a:latin typeface="Bookman Old Style" panose="02050604050505020204" pitchFamily="18" charset="0"/>
                <a:ea typeface="Cambria" panose="02040503050406030204" pitchFamily="18" charset="0"/>
              </a:rPr>
              <a:t>classifications</a:t>
            </a:r>
            <a:r>
              <a:rPr lang="en-US" sz="3500" dirty="0">
                <a:solidFill>
                  <a:schemeClr val="tx1"/>
                </a:solidFill>
                <a:latin typeface="Bookman Old Style" panose="02050604050505020204" pitchFamily="18" charset="0"/>
                <a:ea typeface="Cambria" panose="02040503050406030204" pitchFamily="18" charset="0"/>
              </a:rPr>
              <a:t>, </a:t>
            </a:r>
            <a:r>
              <a:rPr lang="en-US" sz="3500" b="1" dirty="0">
                <a:solidFill>
                  <a:schemeClr val="tx1"/>
                </a:solidFill>
                <a:latin typeface="Bookman Old Style" panose="02050604050505020204" pitchFamily="18" charset="0"/>
                <a:ea typeface="Cambria" panose="02040503050406030204" pitchFamily="18" charset="0"/>
              </a:rPr>
              <a:t>inventors</a:t>
            </a:r>
            <a:r>
              <a:rPr lang="en-US" sz="3500" dirty="0">
                <a:solidFill>
                  <a:schemeClr val="tx1"/>
                </a:solidFill>
                <a:latin typeface="Bookman Old Style" panose="02050604050505020204" pitchFamily="18" charset="0"/>
                <a:ea typeface="Cambria" panose="02040503050406030204" pitchFamily="18" charset="0"/>
              </a:rPr>
              <a:t>, </a:t>
            </a:r>
            <a:r>
              <a:rPr lang="en-US" sz="3500" b="1" dirty="0">
                <a:solidFill>
                  <a:schemeClr val="tx1"/>
                </a:solidFill>
                <a:latin typeface="Bookman Old Style" panose="02050604050505020204" pitchFamily="18" charset="0"/>
                <a:ea typeface="Cambria" panose="02040503050406030204" pitchFamily="18" charset="0"/>
              </a:rPr>
              <a:t>applicants</a:t>
            </a:r>
            <a:r>
              <a:rPr lang="en-US" sz="3500" dirty="0">
                <a:solidFill>
                  <a:schemeClr val="tx1"/>
                </a:solidFill>
                <a:latin typeface="Bookman Old Style" panose="02050604050505020204" pitchFamily="18" charset="0"/>
                <a:ea typeface="Cambria" panose="02040503050406030204" pitchFamily="18" charset="0"/>
              </a:rPr>
              <a:t> and </a:t>
            </a:r>
            <a:r>
              <a:rPr lang="en-US" sz="3500" b="1" dirty="0">
                <a:solidFill>
                  <a:schemeClr val="tx1"/>
                </a:solidFill>
                <a:latin typeface="Bookman Old Style" panose="02050604050505020204" pitchFamily="18" charset="0"/>
                <a:ea typeface="Cambria" panose="02040503050406030204" pitchFamily="18" charset="0"/>
              </a:rPr>
              <a:t>owners</a:t>
            </a:r>
            <a:r>
              <a:rPr lang="en-US" sz="3500" dirty="0">
                <a:solidFill>
                  <a:schemeClr val="tx1"/>
                </a:solidFill>
                <a:latin typeface="Bookman Old Style" panose="02050604050505020204" pitchFamily="18" charset="0"/>
                <a:ea typeface="Cambria" panose="02040503050406030204" pitchFamily="18" charset="0"/>
              </a:rPr>
              <a:t>.</a:t>
            </a:r>
            <a:endParaRPr lang="fr-CA" sz="3500" dirty="0">
              <a:solidFill>
                <a:schemeClr val="tx1"/>
              </a:solidFill>
              <a:latin typeface="Bookman Old Style" panose="02050604050505020204" pitchFamily="18" charset="0"/>
              <a:ea typeface="Cambria" panose="02040503050406030204" pitchFamily="18" charset="0"/>
            </a:endParaRPr>
          </a:p>
          <a:p>
            <a:pPr marL="571500" indent="-571500">
              <a:lnSpc>
                <a:spcPct val="115000"/>
              </a:lnSpc>
              <a:spcAft>
                <a:spcPts val="600"/>
              </a:spcAft>
              <a:buClr>
                <a:srgbClr val="3333FF"/>
              </a:buClr>
              <a:buFont typeface="Wingdings" panose="05000000000000000000" pitchFamily="2" charset="2"/>
              <a:buChar char="q"/>
            </a:pPr>
            <a:r>
              <a:rPr lang="en-US" sz="3500" dirty="0">
                <a:solidFill>
                  <a:schemeClr val="tx1"/>
                </a:solidFill>
                <a:latin typeface="Bookman Old Style" panose="02050604050505020204" pitchFamily="18" charset="0"/>
                <a:ea typeface="Cambria" panose="02040503050406030204" pitchFamily="18" charset="0"/>
              </a:rPr>
              <a:t>The supported field codes used in this study was based on the Patentscope search service of the World Intellectual Property Organization (WIPO).</a:t>
            </a:r>
          </a:p>
          <a:p>
            <a:pPr marL="571500" indent="-571500">
              <a:lnSpc>
                <a:spcPct val="115000"/>
              </a:lnSpc>
              <a:spcAft>
                <a:spcPts val="600"/>
              </a:spcAft>
              <a:buClr>
                <a:srgbClr val="3333FF"/>
              </a:buClr>
              <a:buFont typeface="Wingdings" panose="05000000000000000000" pitchFamily="2" charset="2"/>
              <a:buChar char="q"/>
            </a:pPr>
            <a:r>
              <a:rPr lang="en-US" sz="3500" dirty="0">
                <a:solidFill>
                  <a:schemeClr val="tx1"/>
                </a:solidFill>
                <a:latin typeface="Bookman Old Style" panose="02050604050505020204" pitchFamily="18" charset="0"/>
                <a:ea typeface="Cambria" panose="02040503050406030204" pitchFamily="18" charset="0"/>
              </a:rPr>
              <a:t>Different keywords and related terms were used and patents were searched according to </a:t>
            </a:r>
            <a:r>
              <a:rPr lang="en-US" sz="3500" b="1" dirty="0">
                <a:solidFill>
                  <a:schemeClr val="tx1"/>
                </a:solidFill>
                <a:latin typeface="Bookman Old Style" panose="02050604050505020204" pitchFamily="18" charset="0"/>
                <a:ea typeface="Cambria" panose="02040503050406030204" pitchFamily="18" charset="0"/>
              </a:rPr>
              <a:t>title</a:t>
            </a:r>
            <a:r>
              <a:rPr lang="en-US" sz="3500" dirty="0">
                <a:solidFill>
                  <a:schemeClr val="tx1"/>
                </a:solidFill>
                <a:latin typeface="Bookman Old Style" panose="02050604050505020204" pitchFamily="18" charset="0"/>
                <a:ea typeface="Cambria" panose="02040503050406030204" pitchFamily="18" charset="0"/>
              </a:rPr>
              <a:t>, </a:t>
            </a:r>
            <a:r>
              <a:rPr lang="en-US" sz="3500" b="1" dirty="0">
                <a:solidFill>
                  <a:schemeClr val="tx1"/>
                </a:solidFill>
                <a:latin typeface="Bookman Old Style" panose="02050604050505020204" pitchFamily="18" charset="0"/>
                <a:ea typeface="Cambria" panose="02040503050406030204" pitchFamily="18" charset="0"/>
              </a:rPr>
              <a:t>abstract</a:t>
            </a:r>
            <a:r>
              <a:rPr lang="en-US" sz="3500" dirty="0">
                <a:solidFill>
                  <a:schemeClr val="tx1"/>
                </a:solidFill>
                <a:latin typeface="Bookman Old Style" panose="02050604050505020204" pitchFamily="18" charset="0"/>
                <a:ea typeface="Cambria" panose="02040503050406030204" pitchFamily="18" charset="0"/>
              </a:rPr>
              <a:t> and </a:t>
            </a:r>
            <a:r>
              <a:rPr lang="en-US" sz="3500" b="1" dirty="0">
                <a:solidFill>
                  <a:schemeClr val="tx1"/>
                </a:solidFill>
                <a:latin typeface="Bookman Old Style" panose="02050604050505020204" pitchFamily="18" charset="0"/>
                <a:ea typeface="Cambria" panose="02040503050406030204" pitchFamily="18" charset="0"/>
              </a:rPr>
              <a:t>claims</a:t>
            </a:r>
            <a:r>
              <a:rPr lang="en-US" sz="3500" dirty="0">
                <a:solidFill>
                  <a:schemeClr val="tx1"/>
                </a:solidFill>
                <a:latin typeface="Bookman Old Style" panose="02050604050505020204" pitchFamily="18" charset="0"/>
                <a:ea typeface="Cambria" panose="02040503050406030204" pitchFamily="18" charset="0"/>
              </a:rPr>
              <a:t>. </a:t>
            </a:r>
          </a:p>
          <a:p>
            <a:pPr marL="571500" indent="-571500">
              <a:lnSpc>
                <a:spcPct val="115000"/>
              </a:lnSpc>
              <a:spcAft>
                <a:spcPts val="600"/>
              </a:spcAft>
              <a:buClr>
                <a:srgbClr val="3333FF"/>
              </a:buClr>
              <a:buFont typeface="Wingdings" panose="05000000000000000000" pitchFamily="2" charset="2"/>
              <a:buChar char="q"/>
            </a:pPr>
            <a:r>
              <a:rPr lang="en-US" sz="3500" dirty="0">
                <a:solidFill>
                  <a:schemeClr val="tx1"/>
                </a:solidFill>
                <a:latin typeface="Bookman Old Style" panose="02050604050505020204" pitchFamily="18" charset="0"/>
                <a:ea typeface="Cambria" panose="02040503050406030204" pitchFamily="18" charset="0"/>
              </a:rPr>
              <a:t>The search was then filtered to include only documents with the application date until 2020.</a:t>
            </a:r>
          </a:p>
        </p:txBody>
      </p:sp>
      <p:sp>
        <p:nvSpPr>
          <p:cNvPr id="20" name="TextBox 19">
            <a:extLst>
              <a:ext uri="{FF2B5EF4-FFF2-40B4-BE49-F238E27FC236}">
                <a16:creationId xmlns:a16="http://schemas.microsoft.com/office/drawing/2014/main" id="{5603C18D-DFB6-4344-AFDC-F5AFBD386E2B}"/>
              </a:ext>
            </a:extLst>
          </p:cNvPr>
          <p:cNvSpPr txBox="1"/>
          <p:nvPr/>
        </p:nvSpPr>
        <p:spPr>
          <a:xfrm>
            <a:off x="9120968" y="16163568"/>
            <a:ext cx="20775844" cy="17043082"/>
          </a:xfrm>
          <a:prstGeom prst="rect">
            <a:avLst/>
          </a:prstGeom>
          <a:gradFill>
            <a:gsLst>
              <a:gs pos="0">
                <a:srgbClr val="497400"/>
              </a:gs>
              <a:gs pos="35000">
                <a:srgbClr val="C9DF42"/>
              </a:gs>
              <a:gs pos="100000">
                <a:srgbClr val="F1EC39"/>
              </a:gs>
            </a:gsLst>
          </a:gradFill>
          <a:ln>
            <a:noFill/>
          </a:ln>
        </p:spPr>
        <p:style>
          <a:lnRef idx="1">
            <a:schemeClr val="accent1"/>
          </a:lnRef>
          <a:fillRef idx="2">
            <a:schemeClr val="accent1"/>
          </a:fillRef>
          <a:effectRef idx="1">
            <a:schemeClr val="accent1"/>
          </a:effectRef>
          <a:fontRef idx="minor">
            <a:schemeClr val="dk1"/>
          </a:fontRef>
        </p:style>
        <p:txBody>
          <a:bodyPr wrap="square" lIns="540000" tIns="180000" rIns="540000" bIns="180000">
            <a:spAutoFit/>
          </a:bodyPr>
          <a:lstStyle/>
          <a:p>
            <a:pPr>
              <a:lnSpc>
                <a:spcPct val="115000"/>
              </a:lnSpc>
              <a:spcAft>
                <a:spcPts val="600"/>
              </a:spcAft>
            </a:pPr>
            <a:r>
              <a:rPr lang="en-US" sz="4000" b="1" u="sng" dirty="0">
                <a:solidFill>
                  <a:srgbClr val="008000"/>
                </a:solidFill>
                <a:effectLst>
                  <a:outerShdw blurRad="38100" dist="38100" dir="2700000" algn="tl">
                    <a:srgbClr val="000000">
                      <a:alpha val="43137"/>
                    </a:srgbClr>
                  </a:outerShdw>
                </a:effectLst>
                <a:latin typeface="Bookman Old Style" panose="02050604050505020204" pitchFamily="18" charset="0"/>
                <a:ea typeface="+mj-ea"/>
                <a:cs typeface="+mj-cs"/>
              </a:rPr>
              <a:t>RESULTS</a:t>
            </a: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a:p>
            <a:pPr lvl="0">
              <a:lnSpc>
                <a:spcPct val="115000"/>
              </a:lnSpc>
              <a:spcAft>
                <a:spcPts val="600"/>
              </a:spcAft>
              <a:buClr>
                <a:srgbClr val="3333FF"/>
              </a:buClr>
            </a:pPr>
            <a:endParaRPr lang="en-US" sz="3500" dirty="0">
              <a:solidFill>
                <a:schemeClr val="tx1"/>
              </a:solidFill>
              <a:latin typeface="Bookman Old Style" panose="0205060405050502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80A212AA-76CE-4F02-91B0-08F2829F9E9D}"/>
              </a:ext>
            </a:extLst>
          </p:cNvPr>
          <p:cNvSpPr txBox="1"/>
          <p:nvPr/>
        </p:nvSpPr>
        <p:spPr>
          <a:xfrm>
            <a:off x="376812" y="33445450"/>
            <a:ext cx="29520000" cy="6136250"/>
          </a:xfrm>
          <a:prstGeom prst="rect">
            <a:avLst/>
          </a:prstGeom>
          <a:gradFill>
            <a:gsLst>
              <a:gs pos="0">
                <a:srgbClr val="497400"/>
              </a:gs>
              <a:gs pos="35000">
                <a:srgbClr val="C9DF42"/>
              </a:gs>
              <a:gs pos="100000">
                <a:srgbClr val="F1EC39"/>
              </a:gs>
            </a:gsLst>
          </a:gradFill>
          <a:ln>
            <a:noFill/>
          </a:ln>
        </p:spPr>
        <p:style>
          <a:lnRef idx="1">
            <a:schemeClr val="accent1"/>
          </a:lnRef>
          <a:fillRef idx="2">
            <a:schemeClr val="accent1"/>
          </a:fillRef>
          <a:effectRef idx="1">
            <a:schemeClr val="accent1"/>
          </a:effectRef>
          <a:fontRef idx="minor">
            <a:schemeClr val="dk1"/>
          </a:fontRef>
        </p:style>
        <p:txBody>
          <a:bodyPr wrap="square" lIns="540000" tIns="180000" rIns="540000" bIns="180000">
            <a:spAutoFit/>
          </a:bodyPr>
          <a:lstStyle/>
          <a:p>
            <a:pPr>
              <a:lnSpc>
                <a:spcPct val="115000"/>
              </a:lnSpc>
              <a:spcAft>
                <a:spcPts val="600"/>
              </a:spcAft>
            </a:pPr>
            <a:r>
              <a:rPr lang="en-CA" sz="4000" b="1" u="sng" dirty="0">
                <a:solidFill>
                  <a:srgbClr val="008000"/>
                </a:solidFill>
                <a:effectLst>
                  <a:outerShdw blurRad="38100" dist="38100" dir="2700000" algn="tl">
                    <a:srgbClr val="000000">
                      <a:alpha val="43137"/>
                    </a:srgbClr>
                  </a:outerShdw>
                </a:effectLst>
                <a:latin typeface="Bookman Old Style" panose="02050604050505020204" pitchFamily="18" charset="0"/>
                <a:ea typeface="+mj-ea"/>
                <a:cs typeface="+mj-cs"/>
              </a:rPr>
              <a:t>CONCLUSIONS</a:t>
            </a:r>
            <a:endParaRPr lang="en-US" sz="4000" b="1" u="sng" dirty="0">
              <a:solidFill>
                <a:srgbClr val="008000"/>
              </a:solidFill>
              <a:effectLst>
                <a:outerShdw blurRad="38100" dist="38100" dir="2700000" algn="tl">
                  <a:srgbClr val="000000">
                    <a:alpha val="43137"/>
                  </a:srgbClr>
                </a:outerShdw>
              </a:effectLst>
              <a:latin typeface="Bookman Old Style" panose="02050604050505020204" pitchFamily="18" charset="0"/>
              <a:ea typeface="+mj-ea"/>
              <a:cs typeface="+mj-cs"/>
            </a:endParaRPr>
          </a:p>
          <a:p>
            <a:pPr>
              <a:lnSpc>
                <a:spcPct val="115000"/>
              </a:lnSpc>
              <a:spcAft>
                <a:spcPts val="600"/>
              </a:spcAft>
              <a:buClr>
                <a:srgbClr val="3333FF"/>
              </a:buClr>
            </a:pPr>
            <a:r>
              <a:rPr lang="en-US" sz="3500" dirty="0">
                <a:solidFill>
                  <a:schemeClr val="tx1"/>
                </a:solidFill>
                <a:latin typeface="Bookman Old Style" panose="02050604050505020204" pitchFamily="18" charset="0"/>
                <a:ea typeface="Cambria" panose="02040503050406030204" pitchFamily="18" charset="0"/>
              </a:rPr>
              <a:t>This analysis of the patentability concerned only the innovation and improvement of biocontrol agents until 2020. We provided a detailed analysis of the patentability of formulations and the preparation process of biocontrol agents. During our research, we found 2260 patent documents (1643 patent applications and 617 granted patents). The United States was ranked first with 658 patent documents and 2015 was the year with the maximum number of patent documents (277). All filled patents and the most inventions intended for: (</a:t>
            </a:r>
            <a:r>
              <a:rPr lang="en-US" sz="3500" dirty="0" err="1">
                <a:solidFill>
                  <a:schemeClr val="tx1"/>
                </a:solidFill>
                <a:latin typeface="Bookman Old Style" panose="02050604050505020204" pitchFamily="18" charset="0"/>
                <a:ea typeface="Cambria" panose="02040503050406030204" pitchFamily="18" charset="0"/>
              </a:rPr>
              <a:t>i</a:t>
            </a:r>
            <a:r>
              <a:rPr lang="en-US" sz="3500" dirty="0">
                <a:solidFill>
                  <a:schemeClr val="tx1"/>
                </a:solidFill>
                <a:latin typeface="Bookman Old Style" panose="02050604050505020204" pitchFamily="18" charset="0"/>
                <a:ea typeface="Cambria" panose="02040503050406030204" pitchFamily="18" charset="0"/>
              </a:rPr>
              <a:t>) Medicinal preparations containing material or substances produced by, or obtained from, microorganisms, viruses, microbial fungi or animals; (ii) Processes of propagating, maintaining, or preserving microorganisms, viruses, microbial fungi or compositions thereof; (iii) Processes of preparing or isolating a composition containing microorganisms, viruses, microbial fungi, and culture media therefor.</a:t>
            </a:r>
          </a:p>
        </p:txBody>
      </p:sp>
      <p:pic>
        <p:nvPicPr>
          <p:cNvPr id="5" name="Picture 4">
            <a:extLst>
              <a:ext uri="{FF2B5EF4-FFF2-40B4-BE49-F238E27FC236}">
                <a16:creationId xmlns:a16="http://schemas.microsoft.com/office/drawing/2014/main" id="{C89D4A2C-BA2F-4DA4-A5C9-6AC235C9F7D3}"/>
              </a:ext>
            </a:extLst>
          </p:cNvPr>
          <p:cNvPicPr>
            <a:picLocks noChangeAspect="1"/>
          </p:cNvPicPr>
          <p:nvPr/>
        </p:nvPicPr>
        <p:blipFill rotWithShape="1">
          <a:blip r:embed="rId2"/>
          <a:srcRect t="4148" b="60309"/>
          <a:stretch/>
        </p:blipFill>
        <p:spPr>
          <a:xfrm>
            <a:off x="377606" y="298450"/>
            <a:ext cx="29520000" cy="4267201"/>
          </a:xfrm>
          <a:prstGeom prst="rect">
            <a:avLst/>
          </a:prstGeom>
        </p:spPr>
      </p:pic>
      <p:pic>
        <p:nvPicPr>
          <p:cNvPr id="21" name="Picture 20">
            <a:extLst>
              <a:ext uri="{FF2B5EF4-FFF2-40B4-BE49-F238E27FC236}">
                <a16:creationId xmlns:a16="http://schemas.microsoft.com/office/drawing/2014/main" id="{BB015EB4-D126-4DD1-A9B0-059A1F8D6409}"/>
              </a:ext>
            </a:extLst>
          </p:cNvPr>
          <p:cNvPicPr>
            <a:picLocks noChangeAspect="1"/>
          </p:cNvPicPr>
          <p:nvPr/>
        </p:nvPicPr>
        <p:blipFill rotWithShape="1">
          <a:blip r:embed="rId2"/>
          <a:srcRect t="75086" b="2402"/>
          <a:stretch/>
        </p:blipFill>
        <p:spPr>
          <a:xfrm>
            <a:off x="377606" y="39810300"/>
            <a:ext cx="29520000" cy="2702950"/>
          </a:xfrm>
          <a:prstGeom prst="rect">
            <a:avLst/>
          </a:prstGeom>
        </p:spPr>
      </p:pic>
      <p:pic>
        <p:nvPicPr>
          <p:cNvPr id="15" name="Picture 14">
            <a:extLst>
              <a:ext uri="{FF2B5EF4-FFF2-40B4-BE49-F238E27FC236}">
                <a16:creationId xmlns:a16="http://schemas.microsoft.com/office/drawing/2014/main" id="{31393B61-B326-40EF-9F52-63A91CCF7E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507511" y="17212790"/>
            <a:ext cx="8678095" cy="4030476"/>
          </a:xfrm>
          <a:prstGeom prst="rect">
            <a:avLst/>
          </a:prstGeom>
        </p:spPr>
      </p:pic>
      <p:pic>
        <p:nvPicPr>
          <p:cNvPr id="22" name="Picture 21">
            <a:extLst>
              <a:ext uri="{FF2B5EF4-FFF2-40B4-BE49-F238E27FC236}">
                <a16:creationId xmlns:a16="http://schemas.microsoft.com/office/drawing/2014/main" id="{90EC060D-90E8-41B4-B0C3-E9A2D8175F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507511" y="24157174"/>
            <a:ext cx="8678095" cy="4030476"/>
          </a:xfrm>
          <a:prstGeom prst="rect">
            <a:avLst/>
          </a:prstGeom>
        </p:spPr>
      </p:pic>
      <p:pic>
        <p:nvPicPr>
          <p:cNvPr id="23" name="Picture 22">
            <a:extLst>
              <a:ext uri="{FF2B5EF4-FFF2-40B4-BE49-F238E27FC236}">
                <a16:creationId xmlns:a16="http://schemas.microsoft.com/office/drawing/2014/main" id="{F42C783B-4AC9-40F2-B1AB-635CA380062E}"/>
              </a:ext>
            </a:extLst>
          </p:cNvPr>
          <p:cNvPicPr>
            <a:picLocks noChangeAspect="1"/>
          </p:cNvPicPr>
          <p:nvPr/>
        </p:nvPicPr>
        <p:blipFill>
          <a:blip r:embed="rId5"/>
          <a:stretch>
            <a:fillRect/>
          </a:stretch>
        </p:blipFill>
        <p:spPr>
          <a:xfrm>
            <a:off x="11567769" y="21659378"/>
            <a:ext cx="8751437" cy="4032000"/>
          </a:xfrm>
          <a:prstGeom prst="rect">
            <a:avLst/>
          </a:prstGeom>
        </p:spPr>
      </p:pic>
      <p:pic>
        <p:nvPicPr>
          <p:cNvPr id="25" name="Picture 24">
            <a:extLst>
              <a:ext uri="{FF2B5EF4-FFF2-40B4-BE49-F238E27FC236}">
                <a16:creationId xmlns:a16="http://schemas.microsoft.com/office/drawing/2014/main" id="{C8D6C127-395F-4115-8EF9-2731EB6FD88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0785111" y="22708369"/>
            <a:ext cx="8678095" cy="4030476"/>
          </a:xfrm>
          <a:prstGeom prst="rect">
            <a:avLst/>
          </a:prstGeom>
        </p:spPr>
      </p:pic>
      <p:pic>
        <p:nvPicPr>
          <p:cNvPr id="26" name="Picture 25">
            <a:extLst>
              <a:ext uri="{FF2B5EF4-FFF2-40B4-BE49-F238E27FC236}">
                <a16:creationId xmlns:a16="http://schemas.microsoft.com/office/drawing/2014/main" id="{C0D38A85-EED6-4D9F-9872-595FFA8864F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507511" y="28595102"/>
            <a:ext cx="8678095" cy="4030476"/>
          </a:xfrm>
          <a:prstGeom prst="rect">
            <a:avLst/>
          </a:prstGeom>
        </p:spPr>
      </p:pic>
      <p:pic>
        <p:nvPicPr>
          <p:cNvPr id="27" name="Picture 26">
            <a:extLst>
              <a:ext uri="{FF2B5EF4-FFF2-40B4-BE49-F238E27FC236}">
                <a16:creationId xmlns:a16="http://schemas.microsoft.com/office/drawing/2014/main" id="{C49C0893-D996-44A2-8440-7B3C5D760467}"/>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0785111" y="28595102"/>
            <a:ext cx="8678095" cy="4030476"/>
          </a:xfrm>
          <a:prstGeom prst="rect">
            <a:avLst/>
          </a:prstGeom>
        </p:spPr>
      </p:pic>
      <p:pic>
        <p:nvPicPr>
          <p:cNvPr id="28" name="Picture 27">
            <a:extLst>
              <a:ext uri="{FF2B5EF4-FFF2-40B4-BE49-F238E27FC236}">
                <a16:creationId xmlns:a16="http://schemas.microsoft.com/office/drawing/2014/main" id="{8BFFB600-3DED-4F9F-9199-8EBE7D5431EA}"/>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20319206" y="16605250"/>
            <a:ext cx="9144000" cy="4246862"/>
          </a:xfrm>
          <a:prstGeom prst="rect">
            <a:avLst/>
          </a:prstGeom>
        </p:spPr>
      </p:pic>
    </p:spTree>
    <p:extLst>
      <p:ext uri="{BB962C8B-B14F-4D97-AF65-F5344CB8AC3E}">
        <p14:creationId xmlns:p14="http://schemas.microsoft.com/office/powerpoint/2010/main" val="2799522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TotalTime>
  <Words>502</Words>
  <Application>Microsoft Office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Bookman Old Style</vt:lpstr>
      <vt:lpstr>Calibri</vt:lpstr>
      <vt:lpstr>Calibri Light</vt:lpstr>
      <vt:lpstr>Wingdings</vt:lpstr>
      <vt:lpstr>Office Theme</vt:lpstr>
      <vt:lpstr>Custom Design</vt:lpstr>
      <vt:lpstr>Formulation of biocontrol agents: A patent landscape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afatimi</cp:lastModifiedBy>
  <cp:revision>123</cp:revision>
  <dcterms:created xsi:type="dcterms:W3CDTF">2015-04-04T09:45:50Z</dcterms:created>
  <dcterms:modified xsi:type="dcterms:W3CDTF">2021-12-03T19:17:10Z</dcterms:modified>
</cp:coreProperties>
</file>