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72" r:id="rId5"/>
    <p:sldId id="271" r:id="rId6"/>
    <p:sldId id="265" r:id="rId7"/>
    <p:sldId id="273" r:id="rId8"/>
    <p:sldId id="274" r:id="rId9"/>
    <p:sldId id="276" r:id="rId10"/>
    <p:sldId id="280" r:id="rId11"/>
    <p:sldId id="261" r:id="rId12"/>
    <p:sldId id="266" r:id="rId13"/>
    <p:sldId id="275" r:id="rId14"/>
    <p:sldId id="267" r:id="rId15"/>
    <p:sldId id="277" r:id="rId16"/>
    <p:sldId id="268" r:id="rId17"/>
    <p:sldId id="281" r:id="rId18"/>
    <p:sldId id="284" r:id="rId19"/>
    <p:sldId id="283" r:id="rId20"/>
    <p:sldId id="28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F2061-A0ED-4D44-B50B-F7EB65C5223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509B68AD-FC70-4930-8706-659514D62DFE}">
      <dgm:prSet phldrT="[Text]"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Isolation of  Total RNA</a:t>
          </a:r>
        </a:p>
      </dgm:t>
    </dgm:pt>
    <dgm:pt modelId="{3F04E843-412B-4EA3-9B2B-E66EAB6A988A}" type="parTrans" cxnId="{5BE591F8-E4B3-4485-B206-F5F959D1A341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ECFBFEE7-DA65-4370-A280-348D1721BDB2}" type="sibTrans" cxnId="{5BE591F8-E4B3-4485-B206-F5F959D1A341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72ED7694-1617-4E3E-BC7E-3552367AC435}">
      <dgm:prSet phldrT="[Text]"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cDNA synthesis </a:t>
          </a:r>
        </a:p>
      </dgm:t>
    </dgm:pt>
    <dgm:pt modelId="{65BDA6FF-42DB-4B69-A372-CD77AE1DEE8D}" type="parTrans" cxnId="{70CF5CB6-2C24-4C08-AAFA-4184BE6D4A70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820C8C03-94DD-41E4-9486-8653FBE97137}" type="sibTrans" cxnId="{70CF5CB6-2C24-4C08-AAFA-4184BE6D4A70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6BEC39CF-E162-408D-9028-5B3475795A38}">
      <dgm:prSet phldrT="[Text]"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Amplification using gene specific primers</a:t>
          </a:r>
        </a:p>
      </dgm:t>
    </dgm:pt>
    <dgm:pt modelId="{121DE076-B142-400B-A1FD-974B59D293FE}" type="parTrans" cxnId="{BE4F2E8E-5DD8-4FFF-852C-ED6538D89500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453B3E6E-1669-46A3-924B-5D4D54C925F0}" type="sibTrans" cxnId="{BE4F2E8E-5DD8-4FFF-852C-ED6538D89500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426657BC-3F0B-44A5-BB14-08112E886C22}">
      <dgm:prSet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Cloning into pJET blunt vector</a:t>
          </a:r>
        </a:p>
      </dgm:t>
    </dgm:pt>
    <dgm:pt modelId="{196DADC3-A845-4802-8923-67F93E17252B}" type="parTrans" cxnId="{0D168AF0-2034-46B6-AD25-53646EF0070C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F7103C1C-E97C-412D-89E7-DF21CC15BA94}" type="sibTrans" cxnId="{0D168AF0-2034-46B6-AD25-53646EF0070C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8DE552AF-A67E-4D50-B8CD-B8B234069D8C}">
      <dgm:prSet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Insert confirmation using restriction digestion</a:t>
          </a:r>
        </a:p>
      </dgm:t>
    </dgm:pt>
    <dgm:pt modelId="{4C900F34-1071-4470-94FC-FA2E96F63568}" type="parTrans" cxnId="{256DF944-8CC2-45E7-B6A6-989E42E5F976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043CBFE4-BBB7-4B6E-B84C-BC91813427E1}" type="sibTrans" cxnId="{256DF944-8CC2-45E7-B6A6-989E42E5F976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EF7FCFB6-FFA7-47B4-957D-46BF7C0E3835}">
      <dgm:prSet custT="1"/>
      <dgm:spPr/>
      <dgm:t>
        <a:bodyPr/>
        <a:lstStyle/>
        <a:p>
          <a:r>
            <a:rPr lang="en-IN" sz="1800" b="1" dirty="0">
              <a:latin typeface="Palatino Linotype" panose="02040502050505030304" pitchFamily="18" charset="0"/>
            </a:rPr>
            <a:t>Sequencing</a:t>
          </a:r>
        </a:p>
      </dgm:t>
    </dgm:pt>
    <dgm:pt modelId="{37FB9DEB-1B23-4AA5-AFC1-915F6DB0429D}" type="parTrans" cxnId="{0F48A32D-3BDC-4522-9A0D-B9A90ED3EA1D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A1DA7D76-4DBA-4CB0-BA79-D2AB27BB61B4}" type="sibTrans" cxnId="{0F48A32D-3BDC-4522-9A0D-B9A90ED3EA1D}">
      <dgm:prSet/>
      <dgm:spPr/>
      <dgm:t>
        <a:bodyPr/>
        <a:lstStyle/>
        <a:p>
          <a:endParaRPr lang="en-IN" b="1">
            <a:latin typeface="Palatino Linotype" panose="02040502050505030304" pitchFamily="18" charset="0"/>
          </a:endParaRPr>
        </a:p>
      </dgm:t>
    </dgm:pt>
    <dgm:pt modelId="{1440CA24-FB6B-41F5-B5D7-2C8619697C1F}" type="pres">
      <dgm:prSet presAssocID="{149F2061-A0ED-4D44-B50B-F7EB65C52234}" presName="linear" presStyleCnt="0">
        <dgm:presLayoutVars>
          <dgm:dir/>
          <dgm:animLvl val="lvl"/>
          <dgm:resizeHandles val="exact"/>
        </dgm:presLayoutVars>
      </dgm:prSet>
      <dgm:spPr/>
    </dgm:pt>
    <dgm:pt modelId="{2139CE4C-0E89-4CF0-9860-3A4A314F63F6}" type="pres">
      <dgm:prSet presAssocID="{509B68AD-FC70-4930-8706-659514D62DFE}" presName="parentLin" presStyleCnt="0"/>
      <dgm:spPr/>
    </dgm:pt>
    <dgm:pt modelId="{D625E4E1-A255-47CA-9F8D-33938F99AEBE}" type="pres">
      <dgm:prSet presAssocID="{509B68AD-FC70-4930-8706-659514D62DFE}" presName="parentLeftMargin" presStyleLbl="node1" presStyleIdx="0" presStyleCnt="6"/>
      <dgm:spPr/>
    </dgm:pt>
    <dgm:pt modelId="{96514586-F913-4D43-BF8D-8F6956DE9BE4}" type="pres">
      <dgm:prSet presAssocID="{509B68AD-FC70-4930-8706-659514D62DFE}" presName="parentText" presStyleLbl="node1" presStyleIdx="0" presStyleCnt="6" custScaleX="142857" custScaleY="105259">
        <dgm:presLayoutVars>
          <dgm:chMax val="0"/>
          <dgm:bulletEnabled val="1"/>
        </dgm:presLayoutVars>
      </dgm:prSet>
      <dgm:spPr/>
    </dgm:pt>
    <dgm:pt modelId="{87874345-7D93-4034-A37E-D416B22D3B79}" type="pres">
      <dgm:prSet presAssocID="{509B68AD-FC70-4930-8706-659514D62DFE}" presName="negativeSpace" presStyleCnt="0"/>
      <dgm:spPr/>
    </dgm:pt>
    <dgm:pt modelId="{0DBD49A0-1014-4F2C-B0A5-5FB8208E6C73}" type="pres">
      <dgm:prSet presAssocID="{509B68AD-FC70-4930-8706-659514D62DFE}" presName="childText" presStyleLbl="conFgAcc1" presStyleIdx="0" presStyleCnt="6">
        <dgm:presLayoutVars>
          <dgm:bulletEnabled val="1"/>
        </dgm:presLayoutVars>
      </dgm:prSet>
      <dgm:spPr/>
    </dgm:pt>
    <dgm:pt modelId="{D1D3654E-0B60-4CDC-9CF4-A1533EAE2FF4}" type="pres">
      <dgm:prSet presAssocID="{ECFBFEE7-DA65-4370-A280-348D1721BDB2}" presName="spaceBetweenRectangles" presStyleCnt="0"/>
      <dgm:spPr/>
    </dgm:pt>
    <dgm:pt modelId="{FE571FEE-42E3-4009-A77A-59C8CDFD809F}" type="pres">
      <dgm:prSet presAssocID="{72ED7694-1617-4E3E-BC7E-3552367AC435}" presName="parentLin" presStyleCnt="0"/>
      <dgm:spPr/>
    </dgm:pt>
    <dgm:pt modelId="{0B41E1C9-E643-4CB3-BFA4-6C174F5B2567}" type="pres">
      <dgm:prSet presAssocID="{72ED7694-1617-4E3E-BC7E-3552367AC435}" presName="parentLeftMargin" presStyleLbl="node1" presStyleIdx="0" presStyleCnt="6"/>
      <dgm:spPr/>
    </dgm:pt>
    <dgm:pt modelId="{07A0ACCC-EEBE-4BDD-8F3D-0CD38AC6BB07}" type="pres">
      <dgm:prSet presAssocID="{72ED7694-1617-4E3E-BC7E-3552367AC435}" presName="parentText" presStyleLbl="node1" presStyleIdx="1" presStyleCnt="6" custScaleX="142857" custScaleY="90458" custLinFactNeighborX="-7872" custLinFactNeighborY="5722">
        <dgm:presLayoutVars>
          <dgm:chMax val="0"/>
          <dgm:bulletEnabled val="1"/>
        </dgm:presLayoutVars>
      </dgm:prSet>
      <dgm:spPr/>
    </dgm:pt>
    <dgm:pt modelId="{23E67EE8-285B-426F-AE92-AABA131452D4}" type="pres">
      <dgm:prSet presAssocID="{72ED7694-1617-4E3E-BC7E-3552367AC435}" presName="negativeSpace" presStyleCnt="0"/>
      <dgm:spPr/>
    </dgm:pt>
    <dgm:pt modelId="{F299A587-1198-443A-A661-45814ED634CC}" type="pres">
      <dgm:prSet presAssocID="{72ED7694-1617-4E3E-BC7E-3552367AC435}" presName="childText" presStyleLbl="conFgAcc1" presStyleIdx="1" presStyleCnt="6">
        <dgm:presLayoutVars>
          <dgm:bulletEnabled val="1"/>
        </dgm:presLayoutVars>
      </dgm:prSet>
      <dgm:spPr/>
    </dgm:pt>
    <dgm:pt modelId="{D4E5A4E0-6C3E-4A7D-A176-A21C8F011DB8}" type="pres">
      <dgm:prSet presAssocID="{820C8C03-94DD-41E4-9486-8653FBE97137}" presName="spaceBetweenRectangles" presStyleCnt="0"/>
      <dgm:spPr/>
    </dgm:pt>
    <dgm:pt modelId="{339DDC99-BD3D-414A-A595-A36C4CB5F0A8}" type="pres">
      <dgm:prSet presAssocID="{6BEC39CF-E162-408D-9028-5B3475795A38}" presName="parentLin" presStyleCnt="0"/>
      <dgm:spPr/>
    </dgm:pt>
    <dgm:pt modelId="{4EB7D674-75EC-4D3A-B592-A1B338EECE10}" type="pres">
      <dgm:prSet presAssocID="{6BEC39CF-E162-408D-9028-5B3475795A38}" presName="parentLeftMargin" presStyleLbl="node1" presStyleIdx="1" presStyleCnt="6"/>
      <dgm:spPr/>
    </dgm:pt>
    <dgm:pt modelId="{F12AB87E-AE36-495E-9C7C-29AF6C54CA36}" type="pres">
      <dgm:prSet presAssocID="{6BEC39CF-E162-408D-9028-5B3475795A38}" presName="parentText" presStyleLbl="node1" presStyleIdx="2" presStyleCnt="6" custScaleX="142857" custScaleY="101771" custLinFactNeighborX="-7872" custLinFactNeighborY="-203">
        <dgm:presLayoutVars>
          <dgm:chMax val="0"/>
          <dgm:bulletEnabled val="1"/>
        </dgm:presLayoutVars>
      </dgm:prSet>
      <dgm:spPr/>
    </dgm:pt>
    <dgm:pt modelId="{E19E5E59-E954-4554-875B-9DAECB843694}" type="pres">
      <dgm:prSet presAssocID="{6BEC39CF-E162-408D-9028-5B3475795A38}" presName="negativeSpace" presStyleCnt="0"/>
      <dgm:spPr/>
    </dgm:pt>
    <dgm:pt modelId="{78D62835-982D-4190-B404-061994198C80}" type="pres">
      <dgm:prSet presAssocID="{6BEC39CF-E162-408D-9028-5B3475795A38}" presName="childText" presStyleLbl="conFgAcc1" presStyleIdx="2" presStyleCnt="6" custLinFactNeighborY="-18555">
        <dgm:presLayoutVars>
          <dgm:bulletEnabled val="1"/>
        </dgm:presLayoutVars>
      </dgm:prSet>
      <dgm:spPr/>
    </dgm:pt>
    <dgm:pt modelId="{9166A06F-0421-4507-A265-F23F65CF0265}" type="pres">
      <dgm:prSet presAssocID="{453B3E6E-1669-46A3-924B-5D4D54C925F0}" presName="spaceBetweenRectangles" presStyleCnt="0"/>
      <dgm:spPr/>
    </dgm:pt>
    <dgm:pt modelId="{5225E365-BE85-4101-BC78-C907793FC01E}" type="pres">
      <dgm:prSet presAssocID="{426657BC-3F0B-44A5-BB14-08112E886C22}" presName="parentLin" presStyleCnt="0"/>
      <dgm:spPr/>
    </dgm:pt>
    <dgm:pt modelId="{CA9A7253-A1CE-4BBD-A324-E9D2DC18E652}" type="pres">
      <dgm:prSet presAssocID="{426657BC-3F0B-44A5-BB14-08112E886C22}" presName="parentLeftMargin" presStyleLbl="node1" presStyleIdx="2" presStyleCnt="6"/>
      <dgm:spPr/>
    </dgm:pt>
    <dgm:pt modelId="{B42DE86A-3493-4290-B48A-34CC67FFAE45}" type="pres">
      <dgm:prSet presAssocID="{426657BC-3F0B-44A5-BB14-08112E886C22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FF55F5A2-9776-4CEE-9FD0-39DDB82BA360}" type="pres">
      <dgm:prSet presAssocID="{426657BC-3F0B-44A5-BB14-08112E886C22}" presName="negativeSpace" presStyleCnt="0"/>
      <dgm:spPr/>
    </dgm:pt>
    <dgm:pt modelId="{FB129AEF-CA6E-4974-BDFC-E416D0DD8FDC}" type="pres">
      <dgm:prSet presAssocID="{426657BC-3F0B-44A5-BB14-08112E886C22}" presName="childText" presStyleLbl="conFgAcc1" presStyleIdx="3" presStyleCnt="6">
        <dgm:presLayoutVars>
          <dgm:bulletEnabled val="1"/>
        </dgm:presLayoutVars>
      </dgm:prSet>
      <dgm:spPr/>
    </dgm:pt>
    <dgm:pt modelId="{A8ABA9A9-A88A-4BAF-A624-E49A85929370}" type="pres">
      <dgm:prSet presAssocID="{F7103C1C-E97C-412D-89E7-DF21CC15BA94}" presName="spaceBetweenRectangles" presStyleCnt="0"/>
      <dgm:spPr/>
    </dgm:pt>
    <dgm:pt modelId="{7AA3691F-0D88-4087-A551-7EF67E876381}" type="pres">
      <dgm:prSet presAssocID="{8DE552AF-A67E-4D50-B8CD-B8B234069D8C}" presName="parentLin" presStyleCnt="0"/>
      <dgm:spPr/>
    </dgm:pt>
    <dgm:pt modelId="{1CF895B4-A98E-4F04-B18B-592F6033BCCD}" type="pres">
      <dgm:prSet presAssocID="{8DE552AF-A67E-4D50-B8CD-B8B234069D8C}" presName="parentLeftMargin" presStyleLbl="node1" presStyleIdx="3" presStyleCnt="6"/>
      <dgm:spPr/>
    </dgm:pt>
    <dgm:pt modelId="{93DC7F97-4EA8-4179-AA1B-840B4ED9C686}" type="pres">
      <dgm:prSet presAssocID="{8DE552AF-A67E-4D50-B8CD-B8B234069D8C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15DFA7B2-EB17-4139-B365-EE0F1F5AB199}" type="pres">
      <dgm:prSet presAssocID="{8DE552AF-A67E-4D50-B8CD-B8B234069D8C}" presName="negativeSpace" presStyleCnt="0"/>
      <dgm:spPr/>
    </dgm:pt>
    <dgm:pt modelId="{26EBE0B3-C7ED-44BD-8E31-C9861AA7B84A}" type="pres">
      <dgm:prSet presAssocID="{8DE552AF-A67E-4D50-B8CD-B8B234069D8C}" presName="childText" presStyleLbl="conFgAcc1" presStyleIdx="4" presStyleCnt="6">
        <dgm:presLayoutVars>
          <dgm:bulletEnabled val="1"/>
        </dgm:presLayoutVars>
      </dgm:prSet>
      <dgm:spPr/>
    </dgm:pt>
    <dgm:pt modelId="{2009F7A8-FC1A-4567-853E-8E218A9D0502}" type="pres">
      <dgm:prSet presAssocID="{043CBFE4-BBB7-4B6E-B84C-BC91813427E1}" presName="spaceBetweenRectangles" presStyleCnt="0"/>
      <dgm:spPr/>
    </dgm:pt>
    <dgm:pt modelId="{E1E83EA8-6327-4CB6-8849-A4E3D63E1738}" type="pres">
      <dgm:prSet presAssocID="{EF7FCFB6-FFA7-47B4-957D-46BF7C0E3835}" presName="parentLin" presStyleCnt="0"/>
      <dgm:spPr/>
    </dgm:pt>
    <dgm:pt modelId="{4B1A331D-A9BD-45EC-A3B2-35DA2DEE2CA9}" type="pres">
      <dgm:prSet presAssocID="{EF7FCFB6-FFA7-47B4-957D-46BF7C0E3835}" presName="parentLeftMargin" presStyleLbl="node1" presStyleIdx="4" presStyleCnt="6"/>
      <dgm:spPr/>
    </dgm:pt>
    <dgm:pt modelId="{0F9D0D80-F88A-420D-AD73-43D3061CF359}" type="pres">
      <dgm:prSet presAssocID="{EF7FCFB6-FFA7-47B4-957D-46BF7C0E3835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33E463B0-88AB-46EA-8C7E-1B0B69C71156}" type="pres">
      <dgm:prSet presAssocID="{EF7FCFB6-FFA7-47B4-957D-46BF7C0E3835}" presName="negativeSpace" presStyleCnt="0"/>
      <dgm:spPr/>
    </dgm:pt>
    <dgm:pt modelId="{6CEA6A28-9212-4F79-A8ED-A90B61B0F66C}" type="pres">
      <dgm:prSet presAssocID="{EF7FCFB6-FFA7-47B4-957D-46BF7C0E383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F48A32D-3BDC-4522-9A0D-B9A90ED3EA1D}" srcId="{149F2061-A0ED-4D44-B50B-F7EB65C52234}" destId="{EF7FCFB6-FFA7-47B4-957D-46BF7C0E3835}" srcOrd="5" destOrd="0" parTransId="{37FB9DEB-1B23-4AA5-AFC1-915F6DB0429D}" sibTransId="{A1DA7D76-4DBA-4CB0-BA79-D2AB27BB61B4}"/>
    <dgm:cxn modelId="{B43AF232-A979-4206-8CC5-276D8CF6E1EF}" type="presOf" srcId="{EF7FCFB6-FFA7-47B4-957D-46BF7C0E3835}" destId="{0F9D0D80-F88A-420D-AD73-43D3061CF359}" srcOrd="1" destOrd="0" presId="urn:microsoft.com/office/officeart/2005/8/layout/list1"/>
    <dgm:cxn modelId="{B3E67637-8B31-4196-9EC6-9C9F268D0CE3}" type="presOf" srcId="{509B68AD-FC70-4930-8706-659514D62DFE}" destId="{96514586-F913-4D43-BF8D-8F6956DE9BE4}" srcOrd="1" destOrd="0" presId="urn:microsoft.com/office/officeart/2005/8/layout/list1"/>
    <dgm:cxn modelId="{256DF944-8CC2-45E7-B6A6-989E42E5F976}" srcId="{149F2061-A0ED-4D44-B50B-F7EB65C52234}" destId="{8DE552AF-A67E-4D50-B8CD-B8B234069D8C}" srcOrd="4" destOrd="0" parTransId="{4C900F34-1071-4470-94FC-FA2E96F63568}" sibTransId="{043CBFE4-BBB7-4B6E-B84C-BC91813427E1}"/>
    <dgm:cxn modelId="{6B3D5048-D507-4FCE-9CFC-FA92961E62A4}" type="presOf" srcId="{509B68AD-FC70-4930-8706-659514D62DFE}" destId="{D625E4E1-A255-47CA-9F8D-33938F99AEBE}" srcOrd="0" destOrd="0" presId="urn:microsoft.com/office/officeart/2005/8/layout/list1"/>
    <dgm:cxn modelId="{F1E3FF50-75A7-4BF0-8EE5-76FEC8DDED28}" type="presOf" srcId="{426657BC-3F0B-44A5-BB14-08112E886C22}" destId="{B42DE86A-3493-4290-B48A-34CC67FFAE45}" srcOrd="1" destOrd="0" presId="urn:microsoft.com/office/officeart/2005/8/layout/list1"/>
    <dgm:cxn modelId="{BE4F2E8E-5DD8-4FFF-852C-ED6538D89500}" srcId="{149F2061-A0ED-4D44-B50B-F7EB65C52234}" destId="{6BEC39CF-E162-408D-9028-5B3475795A38}" srcOrd="2" destOrd="0" parTransId="{121DE076-B142-400B-A1FD-974B59D293FE}" sibTransId="{453B3E6E-1669-46A3-924B-5D4D54C925F0}"/>
    <dgm:cxn modelId="{59CD5E91-2579-4AEF-88A8-F33117A5B6A2}" type="presOf" srcId="{72ED7694-1617-4E3E-BC7E-3552367AC435}" destId="{0B41E1C9-E643-4CB3-BFA4-6C174F5B2567}" srcOrd="0" destOrd="0" presId="urn:microsoft.com/office/officeart/2005/8/layout/list1"/>
    <dgm:cxn modelId="{11DE9799-A47B-4A5A-8239-23CC304F46A9}" type="presOf" srcId="{8DE552AF-A67E-4D50-B8CD-B8B234069D8C}" destId="{1CF895B4-A98E-4F04-B18B-592F6033BCCD}" srcOrd="0" destOrd="0" presId="urn:microsoft.com/office/officeart/2005/8/layout/list1"/>
    <dgm:cxn modelId="{70CF5CB6-2C24-4C08-AAFA-4184BE6D4A70}" srcId="{149F2061-A0ED-4D44-B50B-F7EB65C52234}" destId="{72ED7694-1617-4E3E-BC7E-3552367AC435}" srcOrd="1" destOrd="0" parTransId="{65BDA6FF-42DB-4B69-A372-CD77AE1DEE8D}" sibTransId="{820C8C03-94DD-41E4-9486-8653FBE97137}"/>
    <dgm:cxn modelId="{028F6CB7-0135-45CE-BC68-AFC1A92D02BF}" type="presOf" srcId="{6BEC39CF-E162-408D-9028-5B3475795A38}" destId="{4EB7D674-75EC-4D3A-B592-A1B338EECE10}" srcOrd="0" destOrd="0" presId="urn:microsoft.com/office/officeart/2005/8/layout/list1"/>
    <dgm:cxn modelId="{262E6BC2-9B3A-4513-8D0B-C8A117920E0B}" type="presOf" srcId="{6BEC39CF-E162-408D-9028-5B3475795A38}" destId="{F12AB87E-AE36-495E-9C7C-29AF6C54CA36}" srcOrd="1" destOrd="0" presId="urn:microsoft.com/office/officeart/2005/8/layout/list1"/>
    <dgm:cxn modelId="{6AA70CC3-DDBF-4FB6-B6EC-913B23933657}" type="presOf" srcId="{8DE552AF-A67E-4D50-B8CD-B8B234069D8C}" destId="{93DC7F97-4EA8-4179-AA1B-840B4ED9C686}" srcOrd="1" destOrd="0" presId="urn:microsoft.com/office/officeart/2005/8/layout/list1"/>
    <dgm:cxn modelId="{9CEC3BE9-CADA-4DFE-B388-ED470EEE482F}" type="presOf" srcId="{EF7FCFB6-FFA7-47B4-957D-46BF7C0E3835}" destId="{4B1A331D-A9BD-45EC-A3B2-35DA2DEE2CA9}" srcOrd="0" destOrd="0" presId="urn:microsoft.com/office/officeart/2005/8/layout/list1"/>
    <dgm:cxn modelId="{0D168AF0-2034-46B6-AD25-53646EF0070C}" srcId="{149F2061-A0ED-4D44-B50B-F7EB65C52234}" destId="{426657BC-3F0B-44A5-BB14-08112E886C22}" srcOrd="3" destOrd="0" parTransId="{196DADC3-A845-4802-8923-67F93E17252B}" sibTransId="{F7103C1C-E97C-412D-89E7-DF21CC15BA94}"/>
    <dgm:cxn modelId="{B68EB2F5-9565-4623-BFF9-A3129F6B8175}" type="presOf" srcId="{426657BC-3F0B-44A5-BB14-08112E886C22}" destId="{CA9A7253-A1CE-4BBD-A324-E9D2DC18E652}" srcOrd="0" destOrd="0" presId="urn:microsoft.com/office/officeart/2005/8/layout/list1"/>
    <dgm:cxn modelId="{5BE591F8-E4B3-4485-B206-F5F959D1A341}" srcId="{149F2061-A0ED-4D44-B50B-F7EB65C52234}" destId="{509B68AD-FC70-4930-8706-659514D62DFE}" srcOrd="0" destOrd="0" parTransId="{3F04E843-412B-4EA3-9B2B-E66EAB6A988A}" sibTransId="{ECFBFEE7-DA65-4370-A280-348D1721BDB2}"/>
    <dgm:cxn modelId="{CA9A79FE-E192-416A-AA4E-93507A17417F}" type="presOf" srcId="{72ED7694-1617-4E3E-BC7E-3552367AC435}" destId="{07A0ACCC-EEBE-4BDD-8F3D-0CD38AC6BB07}" srcOrd="1" destOrd="0" presId="urn:microsoft.com/office/officeart/2005/8/layout/list1"/>
    <dgm:cxn modelId="{B79120FF-CADA-4E37-9344-7BD6D2D25271}" type="presOf" srcId="{149F2061-A0ED-4D44-B50B-F7EB65C52234}" destId="{1440CA24-FB6B-41F5-B5D7-2C8619697C1F}" srcOrd="0" destOrd="0" presId="urn:microsoft.com/office/officeart/2005/8/layout/list1"/>
    <dgm:cxn modelId="{8805CA4D-2784-4E4E-BD47-AFA6D9EC47F5}" type="presParOf" srcId="{1440CA24-FB6B-41F5-B5D7-2C8619697C1F}" destId="{2139CE4C-0E89-4CF0-9860-3A4A314F63F6}" srcOrd="0" destOrd="0" presId="urn:microsoft.com/office/officeart/2005/8/layout/list1"/>
    <dgm:cxn modelId="{2A8EC638-0B28-40FA-A47B-59DC8AFDAA0B}" type="presParOf" srcId="{2139CE4C-0E89-4CF0-9860-3A4A314F63F6}" destId="{D625E4E1-A255-47CA-9F8D-33938F99AEBE}" srcOrd="0" destOrd="0" presId="urn:microsoft.com/office/officeart/2005/8/layout/list1"/>
    <dgm:cxn modelId="{26FA1D2C-DB5C-4014-A79D-058FF644E35C}" type="presParOf" srcId="{2139CE4C-0E89-4CF0-9860-3A4A314F63F6}" destId="{96514586-F913-4D43-BF8D-8F6956DE9BE4}" srcOrd="1" destOrd="0" presId="urn:microsoft.com/office/officeart/2005/8/layout/list1"/>
    <dgm:cxn modelId="{44C13E16-1502-4C89-A2C1-4ACF014F89A5}" type="presParOf" srcId="{1440CA24-FB6B-41F5-B5D7-2C8619697C1F}" destId="{87874345-7D93-4034-A37E-D416B22D3B79}" srcOrd="1" destOrd="0" presId="urn:microsoft.com/office/officeart/2005/8/layout/list1"/>
    <dgm:cxn modelId="{2D4B2B67-13E8-42A2-8001-29F34CFBD96D}" type="presParOf" srcId="{1440CA24-FB6B-41F5-B5D7-2C8619697C1F}" destId="{0DBD49A0-1014-4F2C-B0A5-5FB8208E6C73}" srcOrd="2" destOrd="0" presId="urn:microsoft.com/office/officeart/2005/8/layout/list1"/>
    <dgm:cxn modelId="{D411FD7D-39BF-4BED-B887-8CF6DF844622}" type="presParOf" srcId="{1440CA24-FB6B-41F5-B5D7-2C8619697C1F}" destId="{D1D3654E-0B60-4CDC-9CF4-A1533EAE2FF4}" srcOrd="3" destOrd="0" presId="urn:microsoft.com/office/officeart/2005/8/layout/list1"/>
    <dgm:cxn modelId="{65FDA4C5-32C5-4B29-BCBF-AADF3B06424E}" type="presParOf" srcId="{1440CA24-FB6B-41F5-B5D7-2C8619697C1F}" destId="{FE571FEE-42E3-4009-A77A-59C8CDFD809F}" srcOrd="4" destOrd="0" presId="urn:microsoft.com/office/officeart/2005/8/layout/list1"/>
    <dgm:cxn modelId="{187E984D-5891-4FA5-BBD2-418A347DF3D7}" type="presParOf" srcId="{FE571FEE-42E3-4009-A77A-59C8CDFD809F}" destId="{0B41E1C9-E643-4CB3-BFA4-6C174F5B2567}" srcOrd="0" destOrd="0" presId="urn:microsoft.com/office/officeart/2005/8/layout/list1"/>
    <dgm:cxn modelId="{B7A7070C-0343-49C2-AEE5-533CC64CE5BA}" type="presParOf" srcId="{FE571FEE-42E3-4009-A77A-59C8CDFD809F}" destId="{07A0ACCC-EEBE-4BDD-8F3D-0CD38AC6BB07}" srcOrd="1" destOrd="0" presId="urn:microsoft.com/office/officeart/2005/8/layout/list1"/>
    <dgm:cxn modelId="{59813267-21EF-42F0-9438-BA054BEDA544}" type="presParOf" srcId="{1440CA24-FB6B-41F5-B5D7-2C8619697C1F}" destId="{23E67EE8-285B-426F-AE92-AABA131452D4}" srcOrd="5" destOrd="0" presId="urn:microsoft.com/office/officeart/2005/8/layout/list1"/>
    <dgm:cxn modelId="{8055E0DA-4786-4FDA-897C-44B539F77F14}" type="presParOf" srcId="{1440CA24-FB6B-41F5-B5D7-2C8619697C1F}" destId="{F299A587-1198-443A-A661-45814ED634CC}" srcOrd="6" destOrd="0" presId="urn:microsoft.com/office/officeart/2005/8/layout/list1"/>
    <dgm:cxn modelId="{B0B6E36F-7628-4EAA-A94B-0AB17E53D900}" type="presParOf" srcId="{1440CA24-FB6B-41F5-B5D7-2C8619697C1F}" destId="{D4E5A4E0-6C3E-4A7D-A176-A21C8F011DB8}" srcOrd="7" destOrd="0" presId="urn:microsoft.com/office/officeart/2005/8/layout/list1"/>
    <dgm:cxn modelId="{245AFA01-426A-48A7-9571-4CA2EC5C39B1}" type="presParOf" srcId="{1440CA24-FB6B-41F5-B5D7-2C8619697C1F}" destId="{339DDC99-BD3D-414A-A595-A36C4CB5F0A8}" srcOrd="8" destOrd="0" presId="urn:microsoft.com/office/officeart/2005/8/layout/list1"/>
    <dgm:cxn modelId="{C3D8DCAE-16B6-48BF-B3DF-6FA129EA4E98}" type="presParOf" srcId="{339DDC99-BD3D-414A-A595-A36C4CB5F0A8}" destId="{4EB7D674-75EC-4D3A-B592-A1B338EECE10}" srcOrd="0" destOrd="0" presId="urn:microsoft.com/office/officeart/2005/8/layout/list1"/>
    <dgm:cxn modelId="{42BB3F95-AFA4-4D58-AF47-DE4CD43F2796}" type="presParOf" srcId="{339DDC99-BD3D-414A-A595-A36C4CB5F0A8}" destId="{F12AB87E-AE36-495E-9C7C-29AF6C54CA36}" srcOrd="1" destOrd="0" presId="urn:microsoft.com/office/officeart/2005/8/layout/list1"/>
    <dgm:cxn modelId="{AAA1CD8C-F8A5-4F6D-82BF-E0BB435AE516}" type="presParOf" srcId="{1440CA24-FB6B-41F5-B5D7-2C8619697C1F}" destId="{E19E5E59-E954-4554-875B-9DAECB843694}" srcOrd="9" destOrd="0" presId="urn:microsoft.com/office/officeart/2005/8/layout/list1"/>
    <dgm:cxn modelId="{F04DD0A4-3B80-4F65-BEFE-3DD32F7A18B2}" type="presParOf" srcId="{1440CA24-FB6B-41F5-B5D7-2C8619697C1F}" destId="{78D62835-982D-4190-B404-061994198C80}" srcOrd="10" destOrd="0" presId="urn:microsoft.com/office/officeart/2005/8/layout/list1"/>
    <dgm:cxn modelId="{23DB1D88-9423-42CB-9AC7-65644C817FD9}" type="presParOf" srcId="{1440CA24-FB6B-41F5-B5D7-2C8619697C1F}" destId="{9166A06F-0421-4507-A265-F23F65CF0265}" srcOrd="11" destOrd="0" presId="urn:microsoft.com/office/officeart/2005/8/layout/list1"/>
    <dgm:cxn modelId="{C3CF7562-00A2-44CC-A8E0-06D3ABD6B71B}" type="presParOf" srcId="{1440CA24-FB6B-41F5-B5D7-2C8619697C1F}" destId="{5225E365-BE85-4101-BC78-C907793FC01E}" srcOrd="12" destOrd="0" presId="urn:microsoft.com/office/officeart/2005/8/layout/list1"/>
    <dgm:cxn modelId="{FEAA39ED-7629-4899-9367-3DB70AC5DD9D}" type="presParOf" srcId="{5225E365-BE85-4101-BC78-C907793FC01E}" destId="{CA9A7253-A1CE-4BBD-A324-E9D2DC18E652}" srcOrd="0" destOrd="0" presId="urn:microsoft.com/office/officeart/2005/8/layout/list1"/>
    <dgm:cxn modelId="{69C2EE41-9E5D-4AEB-AF16-F367B7D93DE2}" type="presParOf" srcId="{5225E365-BE85-4101-BC78-C907793FC01E}" destId="{B42DE86A-3493-4290-B48A-34CC67FFAE45}" srcOrd="1" destOrd="0" presId="urn:microsoft.com/office/officeart/2005/8/layout/list1"/>
    <dgm:cxn modelId="{5FF6F753-42F2-464B-8528-7C856B8E769B}" type="presParOf" srcId="{1440CA24-FB6B-41F5-B5D7-2C8619697C1F}" destId="{FF55F5A2-9776-4CEE-9FD0-39DDB82BA360}" srcOrd="13" destOrd="0" presId="urn:microsoft.com/office/officeart/2005/8/layout/list1"/>
    <dgm:cxn modelId="{4397B8A2-0B4A-4F00-9F2A-6CD383BED384}" type="presParOf" srcId="{1440CA24-FB6B-41F5-B5D7-2C8619697C1F}" destId="{FB129AEF-CA6E-4974-BDFC-E416D0DD8FDC}" srcOrd="14" destOrd="0" presId="urn:microsoft.com/office/officeart/2005/8/layout/list1"/>
    <dgm:cxn modelId="{6A0C88B4-0652-4872-8497-0A4DBE6A9EC7}" type="presParOf" srcId="{1440CA24-FB6B-41F5-B5D7-2C8619697C1F}" destId="{A8ABA9A9-A88A-4BAF-A624-E49A85929370}" srcOrd="15" destOrd="0" presId="urn:microsoft.com/office/officeart/2005/8/layout/list1"/>
    <dgm:cxn modelId="{B17B9EF2-FAAA-453C-AB01-6861347FA3C2}" type="presParOf" srcId="{1440CA24-FB6B-41F5-B5D7-2C8619697C1F}" destId="{7AA3691F-0D88-4087-A551-7EF67E876381}" srcOrd="16" destOrd="0" presId="urn:microsoft.com/office/officeart/2005/8/layout/list1"/>
    <dgm:cxn modelId="{E6586DBE-B228-4039-B519-95F68C9F6580}" type="presParOf" srcId="{7AA3691F-0D88-4087-A551-7EF67E876381}" destId="{1CF895B4-A98E-4F04-B18B-592F6033BCCD}" srcOrd="0" destOrd="0" presId="urn:microsoft.com/office/officeart/2005/8/layout/list1"/>
    <dgm:cxn modelId="{D7E2565F-8CBF-4760-B52B-66E5E156959C}" type="presParOf" srcId="{7AA3691F-0D88-4087-A551-7EF67E876381}" destId="{93DC7F97-4EA8-4179-AA1B-840B4ED9C686}" srcOrd="1" destOrd="0" presId="urn:microsoft.com/office/officeart/2005/8/layout/list1"/>
    <dgm:cxn modelId="{768ABDE4-B6E0-4439-A29F-BDDAA90DA7EA}" type="presParOf" srcId="{1440CA24-FB6B-41F5-B5D7-2C8619697C1F}" destId="{15DFA7B2-EB17-4139-B365-EE0F1F5AB199}" srcOrd="17" destOrd="0" presId="urn:microsoft.com/office/officeart/2005/8/layout/list1"/>
    <dgm:cxn modelId="{636037D0-A5A4-4D9B-AD8D-33D626F66868}" type="presParOf" srcId="{1440CA24-FB6B-41F5-B5D7-2C8619697C1F}" destId="{26EBE0B3-C7ED-44BD-8E31-C9861AA7B84A}" srcOrd="18" destOrd="0" presId="urn:microsoft.com/office/officeart/2005/8/layout/list1"/>
    <dgm:cxn modelId="{8A1E329D-71A1-41DF-8374-4C78764D9753}" type="presParOf" srcId="{1440CA24-FB6B-41F5-B5D7-2C8619697C1F}" destId="{2009F7A8-FC1A-4567-853E-8E218A9D0502}" srcOrd="19" destOrd="0" presId="urn:microsoft.com/office/officeart/2005/8/layout/list1"/>
    <dgm:cxn modelId="{8B998B64-2312-40CE-B68D-54E80705348A}" type="presParOf" srcId="{1440CA24-FB6B-41F5-B5D7-2C8619697C1F}" destId="{E1E83EA8-6327-4CB6-8849-A4E3D63E1738}" srcOrd="20" destOrd="0" presId="urn:microsoft.com/office/officeart/2005/8/layout/list1"/>
    <dgm:cxn modelId="{2089B08F-84CB-43F6-912E-9D6EEE5E4F4D}" type="presParOf" srcId="{E1E83EA8-6327-4CB6-8849-A4E3D63E1738}" destId="{4B1A331D-A9BD-45EC-A3B2-35DA2DEE2CA9}" srcOrd="0" destOrd="0" presId="urn:microsoft.com/office/officeart/2005/8/layout/list1"/>
    <dgm:cxn modelId="{9E86A4C8-4130-458D-8512-985A393FB9D4}" type="presParOf" srcId="{E1E83EA8-6327-4CB6-8849-A4E3D63E1738}" destId="{0F9D0D80-F88A-420D-AD73-43D3061CF359}" srcOrd="1" destOrd="0" presId="urn:microsoft.com/office/officeart/2005/8/layout/list1"/>
    <dgm:cxn modelId="{303EE251-E20F-4083-90C8-F6F2D40FAF1F}" type="presParOf" srcId="{1440CA24-FB6B-41F5-B5D7-2C8619697C1F}" destId="{33E463B0-88AB-46EA-8C7E-1B0B69C71156}" srcOrd="21" destOrd="0" presId="urn:microsoft.com/office/officeart/2005/8/layout/list1"/>
    <dgm:cxn modelId="{3469930F-9E09-4A25-8062-5C498DD03889}" type="presParOf" srcId="{1440CA24-FB6B-41F5-B5D7-2C8619697C1F}" destId="{6CEA6A28-9212-4F79-A8ED-A90B61B0F66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D49A0-1014-4F2C-B0A5-5FB8208E6C73}">
      <dsp:nvSpPr>
        <dsp:cNvPr id="0" name=""/>
        <dsp:cNvSpPr/>
      </dsp:nvSpPr>
      <dsp:spPr>
        <a:xfrm>
          <a:off x="0" y="275952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14586-F913-4D43-BF8D-8F6956DE9BE4}">
      <dsp:nvSpPr>
        <dsp:cNvPr id="0" name=""/>
        <dsp:cNvSpPr/>
      </dsp:nvSpPr>
      <dsp:spPr>
        <a:xfrm>
          <a:off x="390805" y="31266"/>
          <a:ext cx="7816094" cy="466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Isolation of  Total RNA</a:t>
          </a:r>
        </a:p>
      </dsp:txBody>
      <dsp:txXfrm>
        <a:off x="413557" y="54018"/>
        <a:ext cx="7770590" cy="420582"/>
      </dsp:txXfrm>
    </dsp:sp>
    <dsp:sp modelId="{F299A587-1198-443A-A661-45814ED634CC}">
      <dsp:nvSpPr>
        <dsp:cNvPr id="0" name=""/>
        <dsp:cNvSpPr/>
      </dsp:nvSpPr>
      <dsp:spPr>
        <a:xfrm>
          <a:off x="0" y="914100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0ACCC-EEBE-4BDD-8F3D-0CD38AC6BB07}">
      <dsp:nvSpPr>
        <dsp:cNvPr id="0" name=""/>
        <dsp:cNvSpPr/>
      </dsp:nvSpPr>
      <dsp:spPr>
        <a:xfrm>
          <a:off x="360040" y="760289"/>
          <a:ext cx="7816094" cy="4005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cDNA synthesis </a:t>
          </a:r>
        </a:p>
      </dsp:txBody>
      <dsp:txXfrm>
        <a:off x="379593" y="779842"/>
        <a:ext cx="7776988" cy="361442"/>
      </dsp:txXfrm>
    </dsp:sp>
    <dsp:sp modelId="{78D62835-982D-4190-B404-061994198C80}">
      <dsp:nvSpPr>
        <dsp:cNvPr id="0" name=""/>
        <dsp:cNvSpPr/>
      </dsp:nvSpPr>
      <dsp:spPr>
        <a:xfrm>
          <a:off x="0" y="1587313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AB87E-AE36-495E-9C7C-29AF6C54CA36}">
      <dsp:nvSpPr>
        <dsp:cNvPr id="0" name=""/>
        <dsp:cNvSpPr/>
      </dsp:nvSpPr>
      <dsp:spPr>
        <a:xfrm>
          <a:off x="360040" y="1372202"/>
          <a:ext cx="7816094" cy="4506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Amplification using gene specific primers</a:t>
          </a:r>
        </a:p>
      </dsp:txBody>
      <dsp:txXfrm>
        <a:off x="382038" y="1394200"/>
        <a:ext cx="7772098" cy="406645"/>
      </dsp:txXfrm>
    </dsp:sp>
    <dsp:sp modelId="{FB129AEF-CA6E-4974-BDFC-E416D0DD8FDC}">
      <dsp:nvSpPr>
        <dsp:cNvPr id="0" name=""/>
        <dsp:cNvSpPr/>
      </dsp:nvSpPr>
      <dsp:spPr>
        <a:xfrm>
          <a:off x="0" y="2282742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DE86A-3493-4290-B48A-34CC67FFAE45}">
      <dsp:nvSpPr>
        <dsp:cNvPr id="0" name=""/>
        <dsp:cNvSpPr/>
      </dsp:nvSpPr>
      <dsp:spPr>
        <a:xfrm>
          <a:off x="390805" y="2061342"/>
          <a:ext cx="781609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Cloning into pJET blunt vector</a:t>
          </a:r>
        </a:p>
      </dsp:txBody>
      <dsp:txXfrm>
        <a:off x="412421" y="2082958"/>
        <a:ext cx="7772862" cy="399568"/>
      </dsp:txXfrm>
    </dsp:sp>
    <dsp:sp modelId="{26EBE0B3-C7ED-44BD-8E31-C9861AA7B84A}">
      <dsp:nvSpPr>
        <dsp:cNvPr id="0" name=""/>
        <dsp:cNvSpPr/>
      </dsp:nvSpPr>
      <dsp:spPr>
        <a:xfrm>
          <a:off x="0" y="2963142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C7F97-4EA8-4179-AA1B-840B4ED9C686}">
      <dsp:nvSpPr>
        <dsp:cNvPr id="0" name=""/>
        <dsp:cNvSpPr/>
      </dsp:nvSpPr>
      <dsp:spPr>
        <a:xfrm>
          <a:off x="390805" y="2741742"/>
          <a:ext cx="781609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Insert confirmation using restriction digestion</a:t>
          </a:r>
        </a:p>
      </dsp:txBody>
      <dsp:txXfrm>
        <a:off x="412421" y="2763358"/>
        <a:ext cx="7772862" cy="399568"/>
      </dsp:txXfrm>
    </dsp:sp>
    <dsp:sp modelId="{6CEA6A28-9212-4F79-A8ED-A90B61B0F66C}">
      <dsp:nvSpPr>
        <dsp:cNvPr id="0" name=""/>
        <dsp:cNvSpPr/>
      </dsp:nvSpPr>
      <dsp:spPr>
        <a:xfrm>
          <a:off x="0" y="3643542"/>
          <a:ext cx="8208912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D0D80-F88A-420D-AD73-43D3061CF359}">
      <dsp:nvSpPr>
        <dsp:cNvPr id="0" name=""/>
        <dsp:cNvSpPr/>
      </dsp:nvSpPr>
      <dsp:spPr>
        <a:xfrm>
          <a:off x="390805" y="3422142"/>
          <a:ext cx="781609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Palatino Linotype" panose="02040502050505030304" pitchFamily="18" charset="0"/>
            </a:rPr>
            <a:t>Sequencing</a:t>
          </a:r>
        </a:p>
      </dsp:txBody>
      <dsp:txXfrm>
        <a:off x="412421" y="3443758"/>
        <a:ext cx="777286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958" y="3100921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r>
              <a:rPr lang="it-IT" b="1" dirty="0">
                <a:latin typeface="Palatino Linotype" panose="02040502050505030304" pitchFamily="18" charset="0"/>
              </a:rPr>
              <a:t>Saurabh Saxena</a:t>
            </a:r>
            <a:r>
              <a:rPr lang="it-IT" b="1" baseline="30000" dirty="0">
                <a:latin typeface="Palatino Linotype" panose="02040502050505030304" pitchFamily="18" charset="0"/>
              </a:rPr>
              <a:t>1,</a:t>
            </a:r>
            <a:r>
              <a:rPr lang="it-IT" b="1" dirty="0">
                <a:latin typeface="Palatino Linotype" panose="02040502050505030304" pitchFamily="18" charset="0"/>
              </a:rPr>
              <a:t>*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Biochemistry, School of interdisciplinary and Applied Sciences, Central University of Haryana, Jant-Pali, Mahendergarh, Haryana-123031, India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saurabhcs@cuh.ac.in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44748-DC8B-466A-9C7C-8CAB8369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</p:spPr>
      </p:pic>
      <p:pic>
        <p:nvPicPr>
          <p:cNvPr id="8" name="Google Shape;107;p1">
            <a:extLst>
              <a:ext uri="{FF2B5EF4-FFF2-40B4-BE49-F238E27FC236}">
                <a16:creationId xmlns:a16="http://schemas.microsoft.com/office/drawing/2014/main" id="{E5B39301-F091-4370-ACBC-19D11542A9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2" y="5455580"/>
            <a:ext cx="1721778" cy="1416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FB5E5-379B-4DF6-B4B1-0BC961CD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8863D-F1A2-4876-BB81-CB2DA07B2739}"/>
              </a:ext>
            </a:extLst>
          </p:cNvPr>
          <p:cNvSpPr txBox="1"/>
          <p:nvPr/>
        </p:nvSpPr>
        <p:spPr>
          <a:xfrm>
            <a:off x="304800" y="126029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Expression pattern of </a:t>
            </a:r>
            <a:r>
              <a:rPr lang="en-US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CaIMPL</a:t>
            </a: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 genes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8220BE-4D8C-4A0D-9054-BBC37C217D7E}"/>
              </a:ext>
            </a:extLst>
          </p:cNvPr>
          <p:cNvGrpSpPr/>
          <p:nvPr/>
        </p:nvGrpSpPr>
        <p:grpSpPr>
          <a:xfrm>
            <a:off x="304800" y="1946095"/>
            <a:ext cx="8766567" cy="2883932"/>
            <a:chOff x="304800" y="1295400"/>
            <a:chExt cx="8766567" cy="2883932"/>
          </a:xfrm>
        </p:grpSpPr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91C0963A-E545-478F-ABEF-E3B71325D756}"/>
                </a:ext>
              </a:extLst>
            </p:cNvPr>
            <p:cNvSpPr txBox="1">
              <a:spLocks/>
            </p:cNvSpPr>
            <p:nvPr/>
          </p:nvSpPr>
          <p:spPr>
            <a:xfrm>
              <a:off x="304800" y="1295400"/>
              <a:ext cx="8766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>
                  <a:latin typeface="Palatino Linotype" panose="02040502050505030304" pitchFamily="18" charset="0"/>
                </a:rPr>
                <a:t>Chickpea seedlings were subjected to various abiotic stress and hormone treatments</a:t>
              </a:r>
              <a:endParaRPr lang="en-IN" dirty="0">
                <a:latin typeface="Palatino Linotype" panose="0204050205050503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23BD74-49D0-4C31-B963-A723F3D1B0E9}"/>
                </a:ext>
              </a:extLst>
            </p:cNvPr>
            <p:cNvSpPr/>
            <p:nvPr/>
          </p:nvSpPr>
          <p:spPr>
            <a:xfrm>
              <a:off x="3657600" y="2133600"/>
              <a:ext cx="2153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RNA was extracted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54A6E-DAA9-432D-90E5-38906FA8D4F8}"/>
                </a:ext>
              </a:extLst>
            </p:cNvPr>
            <p:cNvSpPr/>
            <p:nvPr/>
          </p:nvSpPr>
          <p:spPr>
            <a:xfrm>
              <a:off x="3790217" y="3048000"/>
              <a:ext cx="1883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N" dirty="0" err="1">
                  <a:latin typeface="Palatino Linotype" panose="02040502050505030304" pitchFamily="18" charset="0"/>
                </a:rPr>
                <a:t>cDNA</a:t>
              </a:r>
              <a:r>
                <a:rPr lang="en-IN" dirty="0">
                  <a:latin typeface="Palatino Linotype" panose="02040502050505030304" pitchFamily="18" charset="0"/>
                </a:rPr>
                <a:t> synthesis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48C1F-0670-42E2-9EB6-C0EE03A7060C}"/>
                </a:ext>
              </a:extLst>
            </p:cNvPr>
            <p:cNvSpPr/>
            <p:nvPr/>
          </p:nvSpPr>
          <p:spPr>
            <a:xfrm>
              <a:off x="4032608" y="3810000"/>
              <a:ext cx="1156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Palatino Linotype" panose="02040502050505030304" pitchFamily="18" charset="0"/>
                </a:rPr>
                <a:t>qRT</a:t>
              </a:r>
              <a:r>
                <a:rPr lang="en-US" dirty="0">
                  <a:latin typeface="Palatino Linotype" panose="02040502050505030304" pitchFamily="18" charset="0"/>
                </a:rPr>
                <a:t>-PCR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4BDB0C-E206-46FA-A493-25DC758BD7A5}"/>
                </a:ext>
              </a:extLst>
            </p:cNvPr>
            <p:cNvCxnSpPr/>
            <p:nvPr/>
          </p:nvCxnSpPr>
          <p:spPr>
            <a:xfrm>
              <a:off x="4495800" y="1676400"/>
              <a:ext cx="0" cy="53340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1E7B6BA-F06D-42A7-BE2E-6D9B664EFB43}"/>
                </a:ext>
              </a:extLst>
            </p:cNvPr>
            <p:cNvCxnSpPr/>
            <p:nvPr/>
          </p:nvCxnSpPr>
          <p:spPr>
            <a:xfrm>
              <a:off x="4495800" y="2514600"/>
              <a:ext cx="0" cy="53340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852239-F2FC-479E-8F4C-440F1DDB4D62}"/>
                </a:ext>
              </a:extLst>
            </p:cNvPr>
            <p:cNvCxnSpPr/>
            <p:nvPr/>
          </p:nvCxnSpPr>
          <p:spPr>
            <a:xfrm>
              <a:off x="4495800" y="3429000"/>
              <a:ext cx="0" cy="45720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7D9CCB-757C-46F4-BD9B-844C37FFEF58}"/>
              </a:ext>
            </a:extLst>
          </p:cNvPr>
          <p:cNvSpPr txBox="1"/>
          <p:nvPr/>
        </p:nvSpPr>
        <p:spPr>
          <a:xfrm>
            <a:off x="149047" y="34301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E848D">
                    <a:lumMod val="50000"/>
                  </a:srgbClr>
                </a:solidFill>
                <a:latin typeface="Palatino Linotype" panose="02040502050505030304" pitchFamily="18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60081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32" y="14694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1575" y="6369565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4DEB5-0620-4545-B308-B4D0C80805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8"/>
          <a:stretch/>
        </p:blipFill>
        <p:spPr bwMode="auto">
          <a:xfrm>
            <a:off x="1387458" y="3725530"/>
            <a:ext cx="4514981" cy="53970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96778-BA63-48D0-AD3E-6DC6BBDC9D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9"/>
          <a:stretch/>
        </p:blipFill>
        <p:spPr bwMode="auto">
          <a:xfrm>
            <a:off x="76200" y="4262237"/>
            <a:ext cx="6139665" cy="1857407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580DCA-4B97-4BAC-9875-B4833EFC699C}"/>
              </a:ext>
            </a:extLst>
          </p:cNvPr>
          <p:cNvGrpSpPr/>
          <p:nvPr/>
        </p:nvGrpSpPr>
        <p:grpSpPr>
          <a:xfrm>
            <a:off x="6369797" y="1564108"/>
            <a:ext cx="2448082" cy="3295020"/>
            <a:chOff x="371318" y="1295400"/>
            <a:chExt cx="2448082" cy="3295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8AF5B0-6E59-403B-B6BF-22253167DB00}"/>
                </a:ext>
              </a:extLst>
            </p:cNvPr>
            <p:cNvGrpSpPr/>
            <p:nvPr/>
          </p:nvGrpSpPr>
          <p:grpSpPr>
            <a:xfrm>
              <a:off x="471268" y="1295400"/>
              <a:ext cx="2348132" cy="2614383"/>
              <a:chOff x="135984" y="2133600"/>
              <a:chExt cx="2348132" cy="261438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887528-6B72-4315-842C-CFA1E143C413}"/>
                  </a:ext>
                </a:extLst>
              </p:cNvPr>
              <p:cNvSpPr txBox="1"/>
              <p:nvPr/>
            </p:nvSpPr>
            <p:spPr>
              <a:xfrm>
                <a:off x="274316" y="21336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10000"/>
                      </a:schemeClr>
                    </a:solidFill>
                  </a:rPr>
                  <a:t>RNA  Isolation</a:t>
                </a:r>
              </a:p>
            </p:txBody>
          </p:sp>
          <p:sp>
            <p:nvSpPr>
              <p:cNvPr id="19" name="Down Arrow 4">
                <a:extLst>
                  <a:ext uri="{FF2B5EF4-FFF2-40B4-BE49-F238E27FC236}">
                    <a16:creationId xmlns:a16="http://schemas.microsoft.com/office/drawing/2014/main" id="{41D1DF1B-FA41-4009-B18B-5F5D8059ACF8}"/>
                  </a:ext>
                </a:extLst>
              </p:cNvPr>
              <p:cNvSpPr/>
              <p:nvPr/>
            </p:nvSpPr>
            <p:spPr bwMode="auto">
              <a:xfrm>
                <a:off x="844060" y="2590800"/>
                <a:ext cx="228600" cy="533400"/>
              </a:xfrm>
              <a:prstGeom prst="downArrow">
                <a:avLst/>
              </a:prstGeom>
              <a:solidFill>
                <a:schemeClr val="accent6">
                  <a:lumMod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09C96C-B1DA-49B9-BC82-501B405A1C79}"/>
                  </a:ext>
                </a:extLst>
              </p:cNvPr>
              <p:cNvSpPr txBox="1"/>
              <p:nvPr/>
            </p:nvSpPr>
            <p:spPr>
              <a:xfrm>
                <a:off x="135984" y="3200400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chemeClr val="accent6">
                        <a:lumMod val="10000"/>
                      </a:schemeClr>
                    </a:solidFill>
                  </a:rPr>
                  <a:t>cDNA</a:t>
                </a:r>
                <a:r>
                  <a:rPr lang="en-US" b="1" dirty="0">
                    <a:solidFill>
                      <a:schemeClr val="accent6">
                        <a:lumMod val="10000"/>
                      </a:schemeClr>
                    </a:solidFill>
                  </a:rPr>
                  <a:t> Preparation</a:t>
                </a:r>
              </a:p>
            </p:txBody>
          </p:sp>
          <p:sp>
            <p:nvSpPr>
              <p:cNvPr id="21" name="Right Arrow 6">
                <a:extLst>
                  <a:ext uri="{FF2B5EF4-FFF2-40B4-BE49-F238E27FC236}">
                    <a16:creationId xmlns:a16="http://schemas.microsoft.com/office/drawing/2014/main" id="{7E8B3258-32F5-4788-B3FF-2BC98EC81B0D}"/>
                  </a:ext>
                </a:extLst>
              </p:cNvPr>
              <p:cNvSpPr/>
              <p:nvPr/>
            </p:nvSpPr>
            <p:spPr bwMode="auto">
              <a:xfrm rot="5400000">
                <a:off x="607534" y="4252683"/>
                <a:ext cx="762000" cy="228600"/>
              </a:xfrm>
              <a:prstGeom prst="rightArrow">
                <a:avLst/>
              </a:prstGeom>
              <a:solidFill>
                <a:schemeClr val="accent6">
                  <a:lumMod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BFC85-891E-404C-8662-80BC2275D76E}"/>
                </a:ext>
              </a:extLst>
            </p:cNvPr>
            <p:cNvSpPr txBox="1"/>
            <p:nvPr/>
          </p:nvSpPr>
          <p:spPr>
            <a:xfrm>
              <a:off x="371318" y="4221088"/>
              <a:ext cx="1905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10000"/>
                    </a:schemeClr>
                  </a:solidFill>
                </a:rPr>
                <a:t>      Amplification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29562-09FE-4631-BDDF-1BEC1861C720}"/>
              </a:ext>
            </a:extLst>
          </p:cNvPr>
          <p:cNvSpPr/>
          <p:nvPr/>
        </p:nvSpPr>
        <p:spPr>
          <a:xfrm>
            <a:off x="1259632" y="738356"/>
            <a:ext cx="67473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79646">
                    <a:lumMod val="10000"/>
                  </a:srgbClr>
                </a:solidFill>
                <a:cs typeface="Times New Roman" pitchFamily="18" charset="0"/>
              </a:rPr>
              <a:t>Amplification and Cloning of </a:t>
            </a:r>
            <a:r>
              <a:rPr lang="en-US" sz="2400" b="1" i="1" kern="0" dirty="0">
                <a:solidFill>
                  <a:srgbClr val="F79646">
                    <a:lumMod val="10000"/>
                  </a:srgbClr>
                </a:solidFill>
                <a:cs typeface="Times New Roman" pitchFamily="18" charset="0"/>
              </a:rPr>
              <a:t>CaIMPL1 and CaIMPL2</a:t>
            </a:r>
            <a:endParaRPr lang="en-US" sz="2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041FB-5C99-4496-868C-5B9197D3F95F}"/>
              </a:ext>
            </a:extLst>
          </p:cNvPr>
          <p:cNvSpPr txBox="1"/>
          <p:nvPr/>
        </p:nvSpPr>
        <p:spPr>
          <a:xfrm>
            <a:off x="430743" y="3303142"/>
            <a:ext cx="578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Palatino Linotype" panose="02040502050505030304" pitchFamily="18" charset="0"/>
              </a:rPr>
              <a:t>Fig.1: PCR amplification of </a:t>
            </a:r>
            <a:r>
              <a:rPr lang="en-IN" b="1" i="1" dirty="0">
                <a:latin typeface="Palatino Linotype" panose="02040502050505030304" pitchFamily="18" charset="0"/>
              </a:rPr>
              <a:t>CaIMPL1</a:t>
            </a:r>
            <a:r>
              <a:rPr lang="en-IN" b="1" dirty="0">
                <a:latin typeface="Palatino Linotype" panose="02040502050505030304" pitchFamily="18" charset="0"/>
              </a:rPr>
              <a:t> &amp; </a:t>
            </a:r>
            <a:r>
              <a:rPr lang="en-IN" b="1" i="1" dirty="0">
                <a:latin typeface="Palatino Linotype" panose="02040502050505030304" pitchFamily="18" charset="0"/>
              </a:rPr>
              <a:t>CaIMPL</a:t>
            </a:r>
            <a:r>
              <a:rPr lang="en-IN" b="1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D85D7-FB52-45A9-8F7A-BD4721DA5AD7}"/>
              </a:ext>
            </a:extLst>
          </p:cNvPr>
          <p:cNvSpPr txBox="1"/>
          <p:nvPr/>
        </p:nvSpPr>
        <p:spPr>
          <a:xfrm>
            <a:off x="236306" y="6119644"/>
            <a:ext cx="723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Palatino Linotype" panose="02040502050505030304" pitchFamily="18" charset="0"/>
              </a:rPr>
              <a:t>Fig. 2: Diagrammatic representation of </a:t>
            </a:r>
            <a:r>
              <a:rPr lang="en-IN" b="1" i="1" dirty="0">
                <a:latin typeface="Palatino Linotype" panose="02040502050505030304" pitchFamily="18" charset="0"/>
              </a:rPr>
              <a:t>CaIMPL1</a:t>
            </a:r>
            <a:r>
              <a:rPr lang="en-IN" b="1" dirty="0">
                <a:latin typeface="Palatino Linotype" panose="02040502050505030304" pitchFamily="18" charset="0"/>
              </a:rPr>
              <a:t> and </a:t>
            </a:r>
            <a:r>
              <a:rPr lang="en-IN" b="1" i="1" dirty="0">
                <a:latin typeface="Palatino Linotype" panose="02040502050505030304" pitchFamily="18" charset="0"/>
              </a:rPr>
              <a:t>CaIMPL2</a:t>
            </a:r>
            <a:r>
              <a:rPr lang="en-IN" b="1" dirty="0">
                <a:latin typeface="Palatino Linotype" panose="02040502050505030304" pitchFamily="18" charset="0"/>
              </a:rPr>
              <a:t> cDNA with UTR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1AF793-7271-4313-A058-CFD6EE228D66}"/>
              </a:ext>
            </a:extLst>
          </p:cNvPr>
          <p:cNvGrpSpPr/>
          <p:nvPr/>
        </p:nvGrpSpPr>
        <p:grpSpPr>
          <a:xfrm>
            <a:off x="338005" y="1316954"/>
            <a:ext cx="5045654" cy="2058883"/>
            <a:chOff x="338005" y="1316954"/>
            <a:chExt cx="5045654" cy="20588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287CD3-CC7C-423E-BCF1-738FFE6167DF}"/>
                </a:ext>
              </a:extLst>
            </p:cNvPr>
            <p:cNvGrpSpPr/>
            <p:nvPr/>
          </p:nvGrpSpPr>
          <p:grpSpPr>
            <a:xfrm>
              <a:off x="338005" y="1316954"/>
              <a:ext cx="5045654" cy="1960286"/>
              <a:chOff x="2809459" y="1480066"/>
              <a:chExt cx="6144313" cy="2691885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F2A15E5-5C80-4702-B075-5E960E98F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459" y="1480066"/>
                <a:ext cx="4962533" cy="2691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02711F7-1030-478C-9CB6-940C6ACAFF74}"/>
                  </a:ext>
                </a:extLst>
              </p:cNvPr>
              <p:cNvCxnSpPr/>
              <p:nvPr/>
            </p:nvCxnSpPr>
            <p:spPr bwMode="auto">
              <a:xfrm flipV="1">
                <a:off x="4214634" y="3008531"/>
                <a:ext cx="1221462" cy="8438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623040C-5A2A-4B8C-8D30-03B59848675C}"/>
                  </a:ext>
                </a:extLst>
              </p:cNvPr>
              <p:cNvCxnSpPr/>
              <p:nvPr/>
            </p:nvCxnSpPr>
            <p:spPr bwMode="auto">
              <a:xfrm flipH="1" flipV="1">
                <a:off x="6444208" y="3008531"/>
                <a:ext cx="1327784" cy="42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266">
                <a:extLst>
                  <a:ext uri="{FF2B5EF4-FFF2-40B4-BE49-F238E27FC236}">
                    <a16:creationId xmlns:a16="http://schemas.microsoft.com/office/drawing/2014/main" id="{32723D22-AA50-4E5D-B912-9BB77F473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8344" y="3316923"/>
                <a:ext cx="128542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b="1" i="1" dirty="0">
                    <a:solidFill>
                      <a:schemeClr val="tx1"/>
                    </a:solidFill>
                    <a:effectLst/>
                  </a:rPr>
                  <a:t>CaIMPL2</a:t>
                </a:r>
              </a:p>
              <a:p>
                <a:pPr>
                  <a:spcBef>
                    <a:spcPct val="0"/>
                  </a:spcBef>
                </a:pPr>
                <a:r>
                  <a:rPr lang="en-US" b="1" dirty="0">
                    <a:solidFill>
                      <a:schemeClr val="tx1"/>
                    </a:solidFill>
                    <a:effectLst/>
                  </a:rPr>
                  <a:t>(</a:t>
                </a:r>
                <a:r>
                  <a:rPr lang="en-US" b="1" dirty="0"/>
                  <a:t>894</a:t>
                </a:r>
                <a:r>
                  <a:rPr lang="en-US" b="1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effectLst/>
                  </a:rPr>
                  <a:t>bp</a:t>
                </a:r>
                <a:r>
                  <a:rPr lang="en-US" b="1" dirty="0">
                    <a:solidFill>
                      <a:schemeClr val="tx1"/>
                    </a:solidFill>
                    <a:effectLst/>
                  </a:rPr>
                  <a:t>)</a:t>
                </a:r>
                <a:endParaRPr lang="en-IN" b="1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3" name="TextBox 266">
              <a:extLst>
                <a:ext uri="{FF2B5EF4-FFF2-40B4-BE49-F238E27FC236}">
                  <a16:creationId xmlns:a16="http://schemas.microsoft.com/office/drawing/2014/main" id="{D207BAEC-DCD3-4CDA-A0CD-BE07050A5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55" y="2729506"/>
              <a:ext cx="12854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 i="1" dirty="0">
                  <a:solidFill>
                    <a:prstClr val="black"/>
                  </a:solidFill>
                </a:rPr>
                <a:t>CaIMPL1</a:t>
              </a:r>
            </a:p>
            <a:p>
              <a:pPr>
                <a:spcBef>
                  <a:spcPct val="0"/>
                </a:spcBef>
              </a:pPr>
              <a:r>
                <a:rPr lang="en-US" b="1" dirty="0">
                  <a:solidFill>
                    <a:prstClr val="black"/>
                  </a:solidFill>
                </a:rPr>
                <a:t>(1044 </a:t>
              </a:r>
              <a:r>
                <a:rPr lang="en-US" b="1" dirty="0" err="1">
                  <a:solidFill>
                    <a:prstClr val="black"/>
                  </a:solidFill>
                </a:rPr>
                <a:t>bp</a:t>
              </a:r>
              <a:r>
                <a:rPr lang="en-US" b="1" dirty="0">
                  <a:solidFill>
                    <a:prstClr val="black"/>
                  </a:solidFill>
                </a:rPr>
                <a:t>)</a:t>
              </a:r>
              <a:endParaRPr lang="en-IN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4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0272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A3F4D22-BD93-4BDD-B4C7-EC6D837AC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4"/>
          <a:stretch/>
        </p:blipFill>
        <p:spPr bwMode="auto">
          <a:xfrm>
            <a:off x="184935" y="1239540"/>
            <a:ext cx="8150640" cy="2448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A565FE-C65B-44AF-B6A7-8DCD9B0AD6B1}"/>
              </a:ext>
            </a:extLst>
          </p:cNvPr>
          <p:cNvSpPr/>
          <p:nvPr/>
        </p:nvSpPr>
        <p:spPr>
          <a:xfrm>
            <a:off x="116440" y="4409367"/>
            <a:ext cx="8842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The polypeptide sequence of CaIMPL1 possesses three characteristic signature motifs (Motif ‘A’ – PIDGT, Motif ‘B’- WDXAAG, and Motif ‘C’-GEES) of the lithium-sensitive phosphatase super family enzymes including IMP, inositol polyphosphate 1-phosphatase, and fructose 1,6-bisphosphatase, though CaIMPL2 was lacking the ‘Motif B’, but possesses other two motifs viz. ‘Motif A’ and ‘Motif C’.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6F338-F319-4965-9892-D71EFCA65886}"/>
              </a:ext>
            </a:extLst>
          </p:cNvPr>
          <p:cNvSpPr txBox="1"/>
          <p:nvPr/>
        </p:nvSpPr>
        <p:spPr>
          <a:xfrm>
            <a:off x="184935" y="3728090"/>
            <a:ext cx="8465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Fig.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3: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Polypeptide sequence of CaIMPL1 and CaIMPL2 showing characteristic motifs.</a:t>
            </a:r>
            <a:endParaRPr lang="en-IN" sz="1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0C81D7-EBD7-4182-90A9-2D3EE170384F}"/>
              </a:ext>
            </a:extLst>
          </p:cNvPr>
          <p:cNvSpPr/>
          <p:nvPr/>
        </p:nvSpPr>
        <p:spPr>
          <a:xfrm>
            <a:off x="1253640" y="598190"/>
            <a:ext cx="6338962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79646">
                    <a:lumMod val="10000"/>
                  </a:srgbClr>
                </a:solidFill>
                <a:cs typeface="Times New Roman" pitchFamily="18" charset="0"/>
              </a:rPr>
              <a:t>Sequence Analysis of CaIMPL1 and CaIMPL2</a:t>
            </a:r>
            <a:endParaRPr lang="en-US" sz="2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D10D5-3042-4DEC-9FE5-BE1CF6C51EB9}"/>
              </a:ext>
            </a:extLst>
          </p:cNvPr>
          <p:cNvSpPr txBox="1"/>
          <p:nvPr/>
        </p:nvSpPr>
        <p:spPr>
          <a:xfrm>
            <a:off x="5600272" y="6238039"/>
            <a:ext cx="157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Continue…..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081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43418" y="6303696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9B2CD3-FADD-4DD9-8B5F-0DE2658C0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38680"/>
              </p:ext>
            </p:extLst>
          </p:nvPr>
        </p:nvGraphicFramePr>
        <p:xfrm>
          <a:off x="467544" y="1350242"/>
          <a:ext cx="7776864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CaIMPL1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CaIMPL2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Genome sequence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2791bp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2781bp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CDS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1044bp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No. of </a:t>
                      </a:r>
                      <a:r>
                        <a:rPr lang="en-IN" sz="2000" dirty="0" err="1">
                          <a:latin typeface="Palatino Linotype" panose="02040502050505030304" pitchFamily="18" charset="0"/>
                        </a:rPr>
                        <a:t>exons</a:t>
                      </a:r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No. of </a:t>
                      </a:r>
                      <a:r>
                        <a:rPr lang="en-IN" sz="2000" dirty="0" err="1">
                          <a:latin typeface="Palatino Linotype" panose="02040502050505030304" pitchFamily="18" charset="0"/>
                        </a:rPr>
                        <a:t>introns</a:t>
                      </a:r>
                      <a:endParaRPr lang="en-IN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Palatino Linotype" panose="02040502050505030304" pitchFamily="18" charset="0"/>
                        </a:rPr>
                        <a:t>Chromosome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Palatino Linotype" panose="020405020505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5052D3-E1B3-47C1-ADFD-A3D867B37193}"/>
              </a:ext>
            </a:extLst>
          </p:cNvPr>
          <p:cNvSpPr txBox="1"/>
          <p:nvPr/>
        </p:nvSpPr>
        <p:spPr>
          <a:xfrm>
            <a:off x="147262" y="22899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78937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12" y="152228"/>
            <a:ext cx="374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83CFA-FDD4-4F85-BE15-751C0A6DE69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023" y="950383"/>
            <a:ext cx="5600700" cy="48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D1C7A6-6FC6-4E1F-BA53-B48195108B7A}"/>
              </a:ext>
            </a:extLst>
          </p:cNvPr>
          <p:cNvSpPr/>
          <p:nvPr/>
        </p:nvSpPr>
        <p:spPr>
          <a:xfrm>
            <a:off x="76200" y="5761930"/>
            <a:ext cx="7752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Fig. 4: Radial format phylogenetic tree describing the evolutionary relationship between prokaryotic IMPL, yeast IMPL, Human IMPL        proteins and Fabaceae family IMPL1 and IMPL2 proteins.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5044F-8BD4-4A23-90C1-A2FBB4C198A4}"/>
              </a:ext>
            </a:extLst>
          </p:cNvPr>
          <p:cNvSpPr txBox="1"/>
          <p:nvPr/>
        </p:nvSpPr>
        <p:spPr>
          <a:xfrm>
            <a:off x="3952554" y="191508"/>
            <a:ext cx="352403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 kern="0">
                <a:solidFill>
                  <a:srgbClr val="F79646">
                    <a:lumMod val="10000"/>
                  </a:srgbClr>
                </a:solidFill>
                <a:cs typeface="Times New Roman" pitchFamily="18" charset="0"/>
              </a:defRPr>
            </a:lvl1pPr>
          </a:lstStyle>
          <a:p>
            <a:pPr algn="ctr"/>
            <a:r>
              <a:rPr lang="en-IN" dirty="0"/>
              <a:t>Phylogenetic Tree</a:t>
            </a:r>
          </a:p>
        </p:txBody>
      </p:sp>
    </p:spTree>
    <p:extLst>
      <p:ext uri="{BB962C8B-B14F-4D97-AF65-F5344CB8AC3E}">
        <p14:creationId xmlns:p14="http://schemas.microsoft.com/office/powerpoint/2010/main" val="329274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FB5E5-379B-4DF6-B4B1-0BC961CD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FD5498-D9D8-49EE-AD7F-0B6E16C6A13A}"/>
              </a:ext>
            </a:extLst>
          </p:cNvPr>
          <p:cNvSpPr/>
          <p:nvPr/>
        </p:nvSpPr>
        <p:spPr>
          <a:xfrm>
            <a:off x="698643" y="576128"/>
            <a:ext cx="7873857" cy="70788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IN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Cell lysis (DE3 cells overexpressing pET28a:CaIMPL1,L2) by sonication and analysis on SDS PAGE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622DE-F754-4DB7-BBF5-A690224E4E3B}"/>
              </a:ext>
            </a:extLst>
          </p:cNvPr>
          <p:cNvSpPr txBox="1"/>
          <p:nvPr/>
        </p:nvSpPr>
        <p:spPr>
          <a:xfrm>
            <a:off x="157538" y="69353"/>
            <a:ext cx="374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080DF3-1286-48D0-8947-9E01120D685A}"/>
              </a:ext>
            </a:extLst>
          </p:cNvPr>
          <p:cNvSpPr/>
          <p:nvPr/>
        </p:nvSpPr>
        <p:spPr>
          <a:xfrm>
            <a:off x="819792" y="4882202"/>
            <a:ext cx="775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Palatino Linotype" panose="02040502050505030304" pitchFamily="18" charset="0"/>
              </a:rPr>
              <a:t>Fig.</a:t>
            </a:r>
            <a:r>
              <a:rPr lang="en-IN" b="1" dirty="0">
                <a:latin typeface="Palatino Linotype" panose="02040502050505030304" pitchFamily="18" charset="0"/>
              </a:rPr>
              <a:t>5: </a:t>
            </a:r>
            <a:r>
              <a:rPr lang="en-IN" sz="1800" b="1" dirty="0">
                <a:latin typeface="Palatino Linotype" panose="02040502050505030304" pitchFamily="18" charset="0"/>
                <a:cs typeface="Mangal" panose="02040503050203030202" pitchFamily="18" charset="0"/>
              </a:rPr>
              <a:t>12% SDS PAGE analysis of CaIMPL1 and CaIMPL2 over-expressed protein in </a:t>
            </a:r>
            <a:r>
              <a:rPr lang="en-IN" sz="1800" b="1" i="1" dirty="0">
                <a:latin typeface="Palatino Linotype" panose="02040502050505030304" pitchFamily="18" charset="0"/>
                <a:cs typeface="Mangal" panose="02040503050203030202" pitchFamily="18" charset="0"/>
              </a:rPr>
              <a:t>E. coli </a:t>
            </a:r>
            <a:r>
              <a:rPr lang="en-IN" sz="1800" b="1" dirty="0">
                <a:latin typeface="Palatino Linotype" panose="02040502050505030304" pitchFamily="18" charset="0"/>
                <a:cs typeface="Mangal" panose="02040503050203030202" pitchFamily="18" charset="0"/>
              </a:rPr>
              <a:t>BL21 (DE3). </a:t>
            </a:r>
            <a:r>
              <a:rPr lang="en-IN" sz="1800" b="0" i="0" u="none" strike="noStrike" baseline="0" dirty="0">
                <a:latin typeface="Palatino Linotype" panose="02040502050505030304" pitchFamily="18" charset="0"/>
              </a:rPr>
              <a:t>[Control, pET23d empty vector transformed induced cells; </a:t>
            </a:r>
            <a:r>
              <a:rPr lang="en-IN" sz="1800" b="0" i="0" u="none" strike="noStrike" baseline="0" dirty="0" err="1">
                <a:latin typeface="Palatino Linotype" panose="02040502050505030304" pitchFamily="18" charset="0"/>
              </a:rPr>
              <a:t>CaIMP</a:t>
            </a:r>
            <a:r>
              <a:rPr lang="en-IN" sz="1800" b="0" i="0" u="none" strike="noStrike" baseline="0" dirty="0">
                <a:latin typeface="Palatino Linotype" panose="02040502050505030304" pitchFamily="18" charset="0"/>
              </a:rPr>
              <a:t>, </a:t>
            </a:r>
            <a:r>
              <a:rPr lang="en-IN" sz="1800" b="0" i="1" u="none" strike="noStrike" baseline="0" dirty="0" err="1">
                <a:latin typeface="Palatino Linotype" panose="02040502050505030304" pitchFamily="18" charset="0"/>
              </a:rPr>
              <a:t>CaIMP</a:t>
            </a:r>
            <a:r>
              <a:rPr lang="en-IN" sz="1800" b="0" i="1" u="none" strike="noStrike" baseline="0" dirty="0">
                <a:latin typeface="Palatino Linotype" panose="02040502050505030304" pitchFamily="18" charset="0"/>
              </a:rPr>
              <a:t> </a:t>
            </a:r>
            <a:r>
              <a:rPr lang="en-IN" sz="1800" b="0" i="0" u="none" strike="noStrike" baseline="0" dirty="0">
                <a:latin typeface="Palatino Linotype" panose="02040502050505030304" pitchFamily="18" charset="0"/>
              </a:rPr>
              <a:t>transformed induced cells; M, molecular weight marker; P, pellet fractions; S, soluble fractions.]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E52F9F-D626-47E5-8AD2-DFE35839A7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7" y="1375633"/>
            <a:ext cx="7752707" cy="3442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17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634" y="33647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4C966-593B-4B42-8E0B-F1FB9797C413}"/>
              </a:ext>
            </a:extLst>
          </p:cNvPr>
          <p:cNvPicPr/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1717460"/>
            <a:ext cx="7510409" cy="34013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B9213-B760-4C24-8086-A1DDB29FAAFE}"/>
              </a:ext>
            </a:extLst>
          </p:cNvPr>
          <p:cNvSpPr txBox="1"/>
          <p:nvPr/>
        </p:nvSpPr>
        <p:spPr>
          <a:xfrm>
            <a:off x="385762" y="5255292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Fig. 6</a:t>
            </a:r>
            <a:r>
              <a:rPr lang="en-IN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Purified fractions of CaIMPL1 and CaIMPL2 proteins on 12% SDS PAGE</a:t>
            </a:r>
            <a:endParaRPr lang="en-IN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272E4D-518F-43AC-BA7C-58A1575E65E4}"/>
              </a:ext>
            </a:extLst>
          </p:cNvPr>
          <p:cNvSpPr/>
          <p:nvPr/>
        </p:nvSpPr>
        <p:spPr>
          <a:xfrm>
            <a:off x="1425487" y="1027453"/>
            <a:ext cx="6013004" cy="36933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N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CaIMPL1 and CaIMPL2 Protein Purification </a:t>
            </a:r>
          </a:p>
        </p:txBody>
      </p:sp>
    </p:spTree>
    <p:extLst>
      <p:ext uri="{BB962C8B-B14F-4D97-AF65-F5344CB8AC3E}">
        <p14:creationId xmlns:p14="http://schemas.microsoft.com/office/powerpoint/2010/main" val="72905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70" y="179539"/>
            <a:ext cx="43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9A6853-1263-447F-A8EB-DABBC83D2BF2}"/>
              </a:ext>
            </a:extLst>
          </p:cNvPr>
          <p:cNvSpPr/>
          <p:nvPr/>
        </p:nvSpPr>
        <p:spPr>
          <a:xfrm>
            <a:off x="359597" y="1524653"/>
            <a:ext cx="8568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Palatino Linotype" panose="02040502050505030304" pitchFamily="18" charset="0"/>
              </a:rPr>
              <a:t>IMP activity was assayed by colorimetric estimation of released inorganic phosphate after enzymatic hydrolysis of L-</a:t>
            </a:r>
            <a:r>
              <a:rPr lang="en-IN" dirty="0" err="1">
                <a:latin typeface="Palatino Linotype" panose="02040502050505030304" pitchFamily="18" charset="0"/>
              </a:rPr>
              <a:t>myo</a:t>
            </a:r>
            <a:r>
              <a:rPr lang="en-IN" dirty="0">
                <a:latin typeface="Palatino Linotype" panose="02040502050505030304" pitchFamily="18" charset="0"/>
              </a:rPr>
              <a:t> inositol 1 phosphate (and other phosphates) with Malachite Green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89A3F-DEBA-4D38-924E-7CCFFDD41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" y="2547550"/>
            <a:ext cx="7853736" cy="352704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60B3A9-BFEE-484A-BDCF-90FD7E99A865}"/>
              </a:ext>
            </a:extLst>
          </p:cNvPr>
          <p:cNvSpPr txBox="1"/>
          <p:nvPr/>
        </p:nvSpPr>
        <p:spPr>
          <a:xfrm>
            <a:off x="-660115" y="5989492"/>
            <a:ext cx="8661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IN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400050" algn="just"/>
            <a:r>
              <a:rPr lang="en-US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          </a:t>
            </a:r>
            <a:r>
              <a:rPr lang="en-US" b="1" dirty="0">
                <a:latin typeface="Palatino Linotype" panose="02040502050505030304" pitchFamily="18" charset="0"/>
                <a:cs typeface="Mangal" panose="02040503050203030202" pitchFamily="18" charset="0"/>
              </a:rPr>
              <a:t>Fig. 7: Activity of CaIMPL1 and CaIMPL2 with different substrates</a:t>
            </a:r>
            <a:endParaRPr lang="en-IN" b="1" dirty="0">
              <a:latin typeface="Palatino Linotype" panose="02040502050505030304" pitchFamily="18" charset="0"/>
              <a:cs typeface="Mangal" panose="02040503050203030202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B9C57-C40C-4553-B3CF-84B745BC6B57}"/>
              </a:ext>
            </a:extLst>
          </p:cNvPr>
          <p:cNvSpPr/>
          <p:nvPr/>
        </p:nvSpPr>
        <p:spPr>
          <a:xfrm>
            <a:off x="250861" y="681202"/>
            <a:ext cx="8568646" cy="64633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N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Phosphatase Activity of purified CaIMPL1 &amp; CaIMPL2 protein with different substrates</a:t>
            </a:r>
          </a:p>
        </p:txBody>
      </p:sp>
    </p:spTree>
    <p:extLst>
      <p:ext uri="{BB962C8B-B14F-4D97-AF65-F5344CB8AC3E}">
        <p14:creationId xmlns:p14="http://schemas.microsoft.com/office/powerpoint/2010/main" val="334704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510E8C-4C8E-4187-855A-C19C70BF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29039"/>
              </p:ext>
            </p:extLst>
          </p:nvPr>
        </p:nvGraphicFramePr>
        <p:xfrm>
          <a:off x="628651" y="2327249"/>
          <a:ext cx="7886699" cy="32019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8063">
                  <a:extLst>
                    <a:ext uri="{9D8B030D-6E8A-4147-A177-3AD203B41FA5}">
                      <a16:colId xmlns:a16="http://schemas.microsoft.com/office/drawing/2014/main" val="208683372"/>
                    </a:ext>
                  </a:extLst>
                </a:gridCol>
                <a:gridCol w="2110379">
                  <a:extLst>
                    <a:ext uri="{9D8B030D-6E8A-4147-A177-3AD203B41FA5}">
                      <a16:colId xmlns:a16="http://schemas.microsoft.com/office/drawing/2014/main" val="1797151323"/>
                    </a:ext>
                  </a:extLst>
                </a:gridCol>
                <a:gridCol w="725235">
                  <a:extLst>
                    <a:ext uri="{9D8B030D-6E8A-4147-A177-3AD203B41FA5}">
                      <a16:colId xmlns:a16="http://schemas.microsoft.com/office/drawing/2014/main" val="3987556953"/>
                    </a:ext>
                  </a:extLst>
                </a:gridCol>
                <a:gridCol w="1287624">
                  <a:extLst>
                    <a:ext uri="{9D8B030D-6E8A-4147-A177-3AD203B41FA5}">
                      <a16:colId xmlns:a16="http://schemas.microsoft.com/office/drawing/2014/main" val="456897847"/>
                    </a:ext>
                  </a:extLst>
                </a:gridCol>
                <a:gridCol w="778511">
                  <a:extLst>
                    <a:ext uri="{9D8B030D-6E8A-4147-A177-3AD203B41FA5}">
                      <a16:colId xmlns:a16="http://schemas.microsoft.com/office/drawing/2014/main" val="4078059407"/>
                    </a:ext>
                  </a:extLst>
                </a:gridCol>
                <a:gridCol w="1479479">
                  <a:extLst>
                    <a:ext uri="{9D8B030D-6E8A-4147-A177-3AD203B41FA5}">
                      <a16:colId xmlns:a16="http://schemas.microsoft.com/office/drawing/2014/main" val="3901943418"/>
                    </a:ext>
                  </a:extLst>
                </a:gridCol>
                <a:gridCol w="1097408">
                  <a:extLst>
                    <a:ext uri="{9D8B030D-6E8A-4147-A177-3AD203B41FA5}">
                      <a16:colId xmlns:a16="http://schemas.microsoft.com/office/drawing/2014/main" val="3346557839"/>
                    </a:ext>
                  </a:extLst>
                </a:gridCol>
              </a:tblGrid>
              <a:tr h="56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Enzyme (Substrate)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200">
                          <a:effectLst/>
                        </a:rPr>
                        <a:t>m </a:t>
                      </a:r>
                      <a:r>
                        <a:rPr lang="en-US" sz="1800">
                          <a:effectLst/>
                        </a:rPr>
                        <a:t>(μM)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Vmax (</a:t>
                      </a:r>
                      <a:r>
                        <a:rPr lang="en-US" sz="1800" dirty="0" err="1">
                          <a:effectLst/>
                        </a:rPr>
                        <a:t>μmol</a:t>
                      </a:r>
                      <a:r>
                        <a:rPr lang="en-US" sz="1800" dirty="0">
                          <a:effectLst/>
                        </a:rPr>
                        <a:t> min</a:t>
                      </a:r>
                      <a:r>
                        <a:rPr lang="en-US" sz="1800" baseline="30000" dirty="0">
                          <a:effectLst/>
                        </a:rPr>
                        <a:t>–1</a:t>
                      </a:r>
                      <a:r>
                        <a:rPr lang="en-US" sz="1800" dirty="0">
                          <a:effectLst/>
                        </a:rPr>
                        <a:t> mg</a:t>
                      </a:r>
                      <a:r>
                        <a:rPr lang="en-US" sz="1800" baseline="30000" dirty="0">
                          <a:effectLst/>
                        </a:rPr>
                        <a:t>–1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IN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MgCl2 (mM)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Optimum Temperature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Optimum pH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63160"/>
                  </a:ext>
                </a:extLst>
              </a:tr>
              <a:tr h="38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CaIMPL2 (</a:t>
                      </a:r>
                      <a:r>
                        <a:rPr lang="en-US" sz="1600" b="1" dirty="0" err="1">
                          <a:effectLst/>
                          <a:latin typeface="Palatino Linotype" panose="02040502050505030304" pitchFamily="18" charset="0"/>
                        </a:rPr>
                        <a:t>Histidinol</a:t>
                      </a: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 1-P)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29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3.8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37°C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366502"/>
                  </a:ext>
                </a:extLst>
              </a:tr>
              <a:tr h="206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CaIMPL1 (D-Ins 1-P)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24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4.1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37°C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825428"/>
                  </a:ext>
                </a:extLst>
              </a:tr>
              <a:tr h="38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CaIMPL1 (D-Gal 1-P) 	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18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4.9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37°C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348525"/>
                  </a:ext>
                </a:extLst>
              </a:tr>
              <a:tr h="206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Palatino Linotype" panose="02040502050505030304" pitchFamily="18" charset="0"/>
                        </a:rPr>
                        <a:t>CaIMP</a:t>
                      </a:r>
                      <a:r>
                        <a:rPr lang="en-US" sz="1600" b="1" dirty="0">
                          <a:effectLst/>
                          <a:latin typeface="Palatino Linotype" panose="02040502050505030304" pitchFamily="18" charset="0"/>
                        </a:rPr>
                        <a:t> (D-Ins 1-P)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4.4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37°C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936970"/>
                  </a:ext>
                </a:extLst>
              </a:tr>
              <a:tr h="206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CaIMP (D-Gal 1-P)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Palatino Linotype" panose="02040502050505030304" pitchFamily="18" charset="0"/>
                        </a:rPr>
                        <a:t>5.3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IN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37°C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IN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1218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7D262F-3FC2-4158-9535-3D4CC05F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57150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034C8-78AE-4ECF-A0F2-283E1108C2E4}"/>
              </a:ext>
            </a:extLst>
          </p:cNvPr>
          <p:cNvSpPr txBox="1"/>
          <p:nvPr/>
        </p:nvSpPr>
        <p:spPr>
          <a:xfrm>
            <a:off x="92470" y="179539"/>
            <a:ext cx="43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86D56-AC5E-4F1E-BA0A-02239253F2C6}"/>
              </a:ext>
            </a:extLst>
          </p:cNvPr>
          <p:cNvSpPr txBox="1"/>
          <p:nvPr/>
        </p:nvSpPr>
        <p:spPr>
          <a:xfrm>
            <a:off x="897706" y="1250987"/>
            <a:ext cx="7886699" cy="934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IN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 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Table A. Kinetic Parameters of IMPL1 and IMPL2 Recombinant Proteins.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21DA8-3E97-4104-8A09-FA785FFB5C45}"/>
              </a:ext>
            </a:extLst>
          </p:cNvPr>
          <p:cNvSpPr/>
          <p:nvPr/>
        </p:nvSpPr>
        <p:spPr>
          <a:xfrm>
            <a:off x="523983" y="780882"/>
            <a:ext cx="7886699" cy="70788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Biochemical characterization of recombinant </a:t>
            </a:r>
            <a:r>
              <a:rPr lang="en-US" sz="2000" b="1" kern="0" dirty="0" err="1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CaIMP</a:t>
            </a:r>
            <a:r>
              <a:rPr lang="en-US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, CaIMPL1 and CaIMPL2 </a:t>
            </a:r>
          </a:p>
        </p:txBody>
      </p:sp>
    </p:spTree>
    <p:extLst>
      <p:ext uri="{BB962C8B-B14F-4D97-AF65-F5344CB8AC3E}">
        <p14:creationId xmlns:p14="http://schemas.microsoft.com/office/powerpoint/2010/main" val="171992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17" y="94734"/>
            <a:ext cx="399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923947-9F85-43A7-8230-7EBE33FBEDDC}"/>
              </a:ext>
            </a:extLst>
          </p:cNvPr>
          <p:cNvSpPr txBox="1"/>
          <p:nvPr/>
        </p:nvSpPr>
        <p:spPr>
          <a:xfrm>
            <a:off x="0" y="5622215"/>
            <a:ext cx="8275834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Fig. 8:</a:t>
            </a:r>
            <a:r>
              <a:rPr lang="en-IN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Quantitative RT PCR analysis of </a:t>
            </a:r>
            <a:r>
              <a:rPr lang="en-IN" b="1" i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CaIMP</a:t>
            </a: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b="1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CaIMPL1</a:t>
            </a: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and </a:t>
            </a:r>
            <a:r>
              <a:rPr lang="en-IN" b="1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CaIMPL2 </a:t>
            </a:r>
            <a:r>
              <a:rPr lang="en-IN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(A) under different abiotic stresses, (B) in the presence of exogenous hormones, and (C) in different organs</a:t>
            </a:r>
            <a:endParaRPr lang="en-IN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en-IN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D2F35-010A-4749-B475-0CCF047F18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14" y="1107906"/>
            <a:ext cx="4158148" cy="214866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BB7DF-2BA0-4F8A-999A-742E40849B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6" y="1133801"/>
            <a:ext cx="4129254" cy="213361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454155-344F-4806-B7ED-99FACC2987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14" y="3353968"/>
            <a:ext cx="4284000" cy="216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C20735-7C3A-4470-9884-2E9F0BC77D22}"/>
              </a:ext>
            </a:extLst>
          </p:cNvPr>
          <p:cNvSpPr/>
          <p:nvPr/>
        </p:nvSpPr>
        <p:spPr>
          <a:xfrm>
            <a:off x="441793" y="586616"/>
            <a:ext cx="8496728" cy="40011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Quantitative RT PCR analysis of </a:t>
            </a:r>
            <a:r>
              <a:rPr lang="en-US" sz="2000" b="1" kern="0" dirty="0" err="1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CaIMP</a:t>
            </a:r>
            <a:r>
              <a:rPr lang="en-US" sz="2000" b="1" kern="0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  <a:cs typeface="Times New Roman" pitchFamily="18" charset="0"/>
              </a:rPr>
              <a:t>, CaIMPL1 and CaIMPL2 </a:t>
            </a:r>
          </a:p>
        </p:txBody>
      </p:sp>
    </p:spTree>
    <p:extLst>
      <p:ext uri="{BB962C8B-B14F-4D97-AF65-F5344CB8AC3E}">
        <p14:creationId xmlns:p14="http://schemas.microsoft.com/office/powerpoint/2010/main" val="19748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83" y="970786"/>
            <a:ext cx="8774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Abstract:</a:t>
            </a:r>
          </a:p>
          <a:p>
            <a:pPr algn="just"/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-inositol is considered as an important osmoprotectant, which is directly involved in abiotic stress management in plants. We have biochemically and functionally characterized the Inositol Monophosphatase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CaIMP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IMP like proteins (CaIMPL1 and CaIMPL2) from chickpea (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Cicer arietinum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Biochemical study revealed that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CaIMP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encodes a lithium-sensitive phosphatase enzyme with broad substrate specificity. Our work also signifies the role of CaIMPL2 in Histidine pathway as it was able to catalyze the dephosphorylation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Histidinol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1-P, however IMPL1 was mostly involved in the hydrolysis of D-Ins 3-P and D Gal 1-P. Given the relation between IMP, IMPL1 and IMPL2, the difference in substrate specificity among these highly homologous enzymes suggests that the genes encoding these enzymes have diverged evolutionarily.</a:t>
            </a:r>
            <a:endParaRPr lang="en-IN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Cicer arietinum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Inositol Monophosphatase; IMP like proteins; Broad substrate specificity; Abiotic stress 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F0FAC-54E0-43D1-8F71-13CC577BE48F}"/>
              </a:ext>
            </a:extLst>
          </p:cNvPr>
          <p:cNvSpPr txBox="1"/>
          <p:nvPr/>
        </p:nvSpPr>
        <p:spPr>
          <a:xfrm>
            <a:off x="359596" y="174661"/>
            <a:ext cx="8578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Elucidating the role of Inositol monophosphatases gene family in abiotic stress management</a:t>
            </a:r>
            <a:endParaRPr lang="en-IN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20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77" y="340099"/>
            <a:ext cx="260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5AE81-2676-4CF3-B02F-B2C944519A5E}"/>
              </a:ext>
            </a:extLst>
          </p:cNvPr>
          <p:cNvSpPr txBox="1"/>
          <p:nvPr/>
        </p:nvSpPr>
        <p:spPr>
          <a:xfrm>
            <a:off x="187077" y="948231"/>
            <a:ext cx="87617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The research of present project emphases on the characterization of IMPL1 and IMPL2, and their functional roles in plant growth and development along with stress tolerance.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Biochemical characterization of IMPL and kinetic comparisons of the </a:t>
            </a:r>
            <a:r>
              <a:rPr lang="en-IN" sz="20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Cicer arietinum</a:t>
            </a: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 recombinant IMPL1 and IMPL2 enzymes were done with various inositol phosphate substrates.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Our data supports that IMPL2 gene encodes an active </a:t>
            </a:r>
            <a:r>
              <a:rPr lang="en-IN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histidinol</a:t>
            </a: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 1-phosphate phosphatase enzyme in contrast to the IMPL1 enzyme which has the ability to </a:t>
            </a:r>
            <a:r>
              <a:rPr lang="en-IN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hydrolyze</a:t>
            </a: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 D-Ins 3-P substrate and both CaIMPL1 &amp; CaIMPL2 like </a:t>
            </a:r>
            <a:r>
              <a:rPr lang="en-IN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CaIMP</a:t>
            </a:r>
            <a:r>
              <a:rPr lang="en-IN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NewRomanPSMT"/>
              </a:rPr>
              <a:t> showed broad substate specificity.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spc="5" dirty="0">
                <a:effectLst/>
                <a:latin typeface="Palatino Linotype" panose="02040502050505030304" pitchFamily="18" charset="0"/>
                <a:ea typeface="Arial" panose="020B0604020202020204" pitchFamily="34" charset="0"/>
              </a:rPr>
              <a:t>IMPL1 and IMPL2 genes whose function is not completely yet known were found to be expressed under various abiotic stress conditions.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Palatino Linotype" panose="02040502050505030304" pitchFamily="18" charset="0"/>
                <a:ea typeface="Arial" panose="020B0604020202020204" pitchFamily="34" charset="0"/>
              </a:rPr>
              <a:t>Few stress responsive domains were found in amino acid sequence of CaIMPL1 and CaIMPL2</a:t>
            </a:r>
            <a:endParaRPr lang="en-IN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9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6576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C7D4A-0E2A-4B04-B401-1D490C8A6C6B}"/>
              </a:ext>
            </a:extLst>
          </p:cNvPr>
          <p:cNvSpPr txBox="1"/>
          <p:nvPr/>
        </p:nvSpPr>
        <p:spPr>
          <a:xfrm>
            <a:off x="318499" y="152532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Palatino Linotype" panose="02040502050505030304" pitchFamily="18" charset="0"/>
              </a:rPr>
              <a:t>This work was supported by the </a:t>
            </a:r>
            <a:r>
              <a:rPr lang="en-US" sz="1800" b="1" i="0" u="none" strike="noStrike" baseline="0" dirty="0">
                <a:latin typeface="Palatino Linotype" panose="02040502050505030304" pitchFamily="18" charset="0"/>
              </a:rPr>
              <a:t>Science and Engineering Research Board (SERB), Government of India</a:t>
            </a:r>
            <a:r>
              <a:rPr lang="en-US" sz="1800" b="0" i="0" u="none" strike="noStrike" baseline="0" dirty="0">
                <a:latin typeface="Palatino Linotype" panose="02040502050505030304" pitchFamily="18" charset="0"/>
              </a:rPr>
              <a:t> under the scheme of “Start Up Research Grant (Young Scientist) - Elucidating the Functional and Regulatory Aspects of inositol Monophosphatase like Proteins (IMPL1 and IMPL2) from drought tolerant legume Chickpea (</a:t>
            </a:r>
            <a:r>
              <a:rPr lang="en-US" sz="1800" b="0" i="1" u="none" strike="noStrike" baseline="0" dirty="0">
                <a:latin typeface="Palatino Linotype" panose="02040502050505030304" pitchFamily="18" charset="0"/>
              </a:rPr>
              <a:t>Cicer arietinum</a:t>
            </a:r>
            <a:r>
              <a:rPr lang="en-US" sz="1800" b="0" i="0" u="none" strike="noStrike" baseline="0" dirty="0">
                <a:latin typeface="Palatino Linotype" panose="02040502050505030304" pitchFamily="18" charset="0"/>
              </a:rPr>
              <a:t>)”</a:t>
            </a:r>
          </a:p>
          <a:p>
            <a:pPr algn="just"/>
            <a:r>
              <a:rPr lang="nn-NO" sz="1800" b="1" i="0" u="none" strike="noStrike" baseline="0" dirty="0">
                <a:latin typeface="Palatino Linotype" panose="02040502050505030304" pitchFamily="18" charset="0"/>
              </a:rPr>
              <a:t>(Grant no: YSS/2014/001012/LS).</a:t>
            </a:r>
            <a:endParaRPr lang="en-IN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6E11A-7023-41D7-8E2B-EB797A0BF0DE}"/>
              </a:ext>
            </a:extLst>
          </p:cNvPr>
          <p:cNvSpPr txBox="1"/>
          <p:nvPr/>
        </p:nvSpPr>
        <p:spPr>
          <a:xfrm>
            <a:off x="323528" y="26064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BACKGROUND</a:t>
            </a:r>
          </a:p>
          <a:p>
            <a:endParaRPr lang="en-IN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2184219-021F-46B5-9BD4-A45C6F07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4032" r="5217" b="8871"/>
          <a:stretch/>
        </p:blipFill>
        <p:spPr bwMode="auto">
          <a:xfrm>
            <a:off x="431800" y="1257300"/>
            <a:ext cx="833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8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2F7BD-9CD3-4CA5-A3C2-7750E4ECB85D}"/>
              </a:ext>
            </a:extLst>
          </p:cNvPr>
          <p:cNvSpPr txBox="1"/>
          <p:nvPr/>
        </p:nvSpPr>
        <p:spPr>
          <a:xfrm>
            <a:off x="-76200" y="17722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Inositol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D818A-E7BC-4C44-AF21-6DF35176AEFC}"/>
              </a:ext>
            </a:extLst>
          </p:cNvPr>
          <p:cNvSpPr/>
          <p:nvPr/>
        </p:nvSpPr>
        <p:spPr>
          <a:xfrm>
            <a:off x="395536" y="7620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Myo</a:t>
            </a:r>
            <a:r>
              <a:rPr lang="en-IN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-Inositol plays a central role in growth and development.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IN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This is especially true in plant biology where molecular entities containing or utilizing MI are involved in structure and function.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808DCF-E45F-4F7D-AFD9-4ED86047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33" y="2237330"/>
            <a:ext cx="6665167" cy="44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21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47D697-5DC5-4EDB-869C-6AC36CFF21B2}"/>
              </a:ext>
            </a:extLst>
          </p:cNvPr>
          <p:cNvSpPr txBox="1"/>
          <p:nvPr/>
        </p:nvSpPr>
        <p:spPr>
          <a:xfrm>
            <a:off x="323528" y="26064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  <a:cs typeface="Arial" charset="0"/>
              </a:rPr>
              <a:t>Inositol monophosphatase like Proteins (IMPL)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endParaRPr lang="en-IN" sz="24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51895-CC3C-483D-B0FD-0D7D8BDDAB47}"/>
              </a:ext>
            </a:extLst>
          </p:cNvPr>
          <p:cNvSpPr txBox="1"/>
          <p:nvPr/>
        </p:nvSpPr>
        <p:spPr>
          <a:xfrm>
            <a:off x="228600" y="1143000"/>
            <a:ext cx="859187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To date, three putative IMP encoding sequences have been identified in the Arabidopsis genome; VTC4, </a:t>
            </a:r>
            <a:r>
              <a:rPr lang="en-IN" sz="20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Myo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-inositol monophosphatase-like1 and 2 (IMPL1&amp; IMPL2)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vtc4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null mutants showed only a 30% reduction in </a:t>
            </a:r>
            <a:r>
              <a:rPr lang="en-IN" sz="20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myo</a:t>
            </a: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-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inositol content, suggesting genetic redundancy in the capacity to generate </a:t>
            </a:r>
            <a:r>
              <a:rPr lang="en-IN" sz="2000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myo</a:t>
            </a: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-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inositol (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Torabinejad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et al., 2009)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IMPL1 and IMPL2 were shown to have </a:t>
            </a: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in-vitro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IMP activity (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Torabinejad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et al., 2009)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It has been shown that IMPL2 protein (At4g39120) was also able to 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catalyze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the 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dephosphorylation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of 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histidinol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-P to </a:t>
            </a:r>
            <a:r>
              <a:rPr lang="en-IN" sz="2000" b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histidinol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(Petersen et al., 2010)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we need to explore the functions of IMPL genes in plant metabolism and its regulation under various abiotic stresses and growth &amp; development</a:t>
            </a:r>
            <a:endParaRPr lang="en-US" altLang="zh-CN" sz="2000" b="1" dirty="0">
              <a:solidFill>
                <a:prstClr val="black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algn="just"/>
            <a:endParaRPr lang="en-IN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algn="just"/>
            <a:endParaRPr lang="en-IN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FC69A-2BD7-474B-9BCA-D4C8F8AD4104}"/>
              </a:ext>
            </a:extLst>
          </p:cNvPr>
          <p:cNvSpPr txBox="1"/>
          <p:nvPr/>
        </p:nvSpPr>
        <p:spPr>
          <a:xfrm>
            <a:off x="467544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E848D">
                    <a:lumMod val="50000"/>
                  </a:srgbClr>
                </a:solidFill>
                <a:latin typeface="Palatino Linotype" panose="02040502050505030304" pitchFamily="18" charset="0"/>
              </a:rPr>
              <a:t>Objectives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0AFCB595-CCF9-4FF3-B2C9-BFED6820712A}"/>
              </a:ext>
            </a:extLst>
          </p:cNvPr>
          <p:cNvSpPr/>
          <p:nvPr/>
        </p:nvSpPr>
        <p:spPr>
          <a:xfrm>
            <a:off x="323528" y="1112168"/>
            <a:ext cx="8515672" cy="945232"/>
          </a:xfrm>
          <a:prstGeom prst="roundRect">
            <a:avLst/>
          </a:prstGeom>
          <a:solidFill>
            <a:srgbClr val="7E848D">
              <a:lumMod val="20000"/>
              <a:lumOff val="80000"/>
            </a:srgbClr>
          </a:solidFill>
          <a:ln w="317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7D9B67-AA72-4887-A5F7-C30B65F6A72A}"/>
              </a:ext>
            </a:extLst>
          </p:cNvPr>
          <p:cNvSpPr txBox="1"/>
          <p:nvPr/>
        </p:nvSpPr>
        <p:spPr>
          <a:xfrm>
            <a:off x="467544" y="12210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N" b="1" dirty="0">
                <a:latin typeface="Palatino Linotype" panose="02040502050505030304" pitchFamily="18" charset="0"/>
              </a:rPr>
              <a:t>Isolation and cloning of IMPL genes and their corresponding </a:t>
            </a:r>
            <a:r>
              <a:rPr lang="en-IN" b="1" dirty="0" err="1">
                <a:latin typeface="Palatino Linotype" panose="02040502050505030304" pitchFamily="18" charset="0"/>
              </a:rPr>
              <a:t>cDNA</a:t>
            </a:r>
            <a:r>
              <a:rPr lang="en-IN" b="1" dirty="0">
                <a:latin typeface="Palatino Linotype" panose="02040502050505030304" pitchFamily="18" charset="0"/>
              </a:rPr>
              <a:t> from chickpea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CCAC22B5-E750-4FEF-B3E2-9635138C6846}"/>
              </a:ext>
            </a:extLst>
          </p:cNvPr>
          <p:cNvSpPr/>
          <p:nvPr/>
        </p:nvSpPr>
        <p:spPr>
          <a:xfrm>
            <a:off x="323528" y="2344224"/>
            <a:ext cx="8496944" cy="838200"/>
          </a:xfrm>
          <a:prstGeom prst="roundRect">
            <a:avLst/>
          </a:prstGeom>
          <a:solidFill>
            <a:srgbClr val="7E848D">
              <a:lumMod val="20000"/>
              <a:lumOff val="80000"/>
            </a:srgbClr>
          </a:solidFill>
          <a:ln w="317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26616-0C55-4FDA-AB2F-031980B21969}"/>
              </a:ext>
            </a:extLst>
          </p:cNvPr>
          <p:cNvSpPr txBox="1"/>
          <p:nvPr/>
        </p:nvSpPr>
        <p:spPr>
          <a:xfrm>
            <a:off x="457200" y="247179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2. Expression pattern of </a:t>
            </a:r>
            <a:r>
              <a:rPr lang="en-US" b="1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CaIMPL</a:t>
            </a:r>
            <a:r>
              <a:rPr lang="en-US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genes under different environmental stresses, hormones and in different tissue /organ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6DE5AEB5-0F33-459E-A278-67487F6D07E3}"/>
              </a:ext>
            </a:extLst>
          </p:cNvPr>
          <p:cNvSpPr/>
          <p:nvPr/>
        </p:nvSpPr>
        <p:spPr>
          <a:xfrm>
            <a:off x="311544" y="3503484"/>
            <a:ext cx="8496944" cy="838200"/>
          </a:xfrm>
          <a:prstGeom prst="roundRect">
            <a:avLst/>
          </a:prstGeom>
          <a:solidFill>
            <a:srgbClr val="7E848D">
              <a:lumMod val="20000"/>
              <a:lumOff val="80000"/>
            </a:srgbClr>
          </a:solidFill>
          <a:ln w="317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9C494-12F0-4EDD-82DD-31DB6602F003}"/>
              </a:ext>
            </a:extLst>
          </p:cNvPr>
          <p:cNvSpPr txBox="1"/>
          <p:nvPr/>
        </p:nvSpPr>
        <p:spPr>
          <a:xfrm>
            <a:off x="539552" y="363791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3. </a:t>
            </a:r>
            <a:r>
              <a:rPr lang="en-US" b="1" dirty="0">
                <a:latin typeface="Palatino Linotype" panose="02040502050505030304" pitchFamily="18" charset="0"/>
              </a:rPr>
              <a:t>Bacterial over expression, purification and biochemical characterization of </a:t>
            </a:r>
            <a:r>
              <a:rPr lang="en-US" b="1" i="1" dirty="0">
                <a:latin typeface="Palatino Linotype" panose="02040502050505030304" pitchFamily="18" charset="0"/>
              </a:rPr>
              <a:t>CaIMPL1 </a:t>
            </a:r>
            <a:r>
              <a:rPr lang="en-US" b="1" dirty="0">
                <a:latin typeface="Palatino Linotype" panose="02040502050505030304" pitchFamily="18" charset="0"/>
              </a:rPr>
              <a:t>and </a:t>
            </a:r>
            <a:r>
              <a:rPr lang="en-US" b="1" i="1" dirty="0">
                <a:latin typeface="Palatino Linotype" panose="02040502050505030304" pitchFamily="18" charset="0"/>
              </a:rPr>
              <a:t>CaIMPL2</a:t>
            </a:r>
            <a:r>
              <a:rPr lang="en-US" b="1" dirty="0">
                <a:latin typeface="Palatino Linotype" panose="02040502050505030304" pitchFamily="18" charset="0"/>
              </a:rPr>
              <a:t> gene(s) product and their comparison</a:t>
            </a:r>
          </a:p>
        </p:txBody>
      </p:sp>
    </p:spTree>
    <p:extLst>
      <p:ext uri="{BB962C8B-B14F-4D97-AF65-F5344CB8AC3E}">
        <p14:creationId xmlns:p14="http://schemas.microsoft.com/office/powerpoint/2010/main" val="156829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FC69A-2BD7-474B-9BCA-D4C8F8AD4104}"/>
              </a:ext>
            </a:extLst>
          </p:cNvPr>
          <p:cNvSpPr txBox="1"/>
          <p:nvPr/>
        </p:nvSpPr>
        <p:spPr>
          <a:xfrm>
            <a:off x="467544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E848D">
                    <a:lumMod val="50000"/>
                  </a:srgbClr>
                </a:solidFill>
                <a:latin typeface="Palatino Linotype" panose="02040502050505030304" pitchFamily="18" charset="0"/>
              </a:rPr>
              <a:t>Methodology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065D-C7DC-4B31-97B6-F5E8A63D94EA}"/>
              </a:ext>
            </a:extLst>
          </p:cNvPr>
          <p:cNvSpPr/>
          <p:nvPr/>
        </p:nvSpPr>
        <p:spPr>
          <a:xfrm>
            <a:off x="251520" y="98072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Isolation and molecular cloning of</a:t>
            </a: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 CaIMPL1 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and </a:t>
            </a:r>
            <a:r>
              <a:rPr lang="en-IN" sz="2000" b="1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CaIMPL2</a:t>
            </a:r>
            <a:r>
              <a:rPr lang="en-IN" sz="2000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itchFamily="18" charset="0"/>
              </a:rPr>
              <a:t> cDNA </a:t>
            </a:r>
            <a:endParaRPr lang="en-IN" sz="20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848A3FC-2C19-4964-BD82-4882EF3E5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592020"/>
              </p:ext>
            </p:extLst>
          </p:nvPr>
        </p:nvGraphicFramePr>
        <p:xfrm>
          <a:off x="395536" y="1628800"/>
          <a:ext cx="8208912" cy="405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51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42198D-17D3-4084-9D55-585D23390939}"/>
              </a:ext>
            </a:extLst>
          </p:cNvPr>
          <p:cNvGrpSpPr/>
          <p:nvPr/>
        </p:nvGrpSpPr>
        <p:grpSpPr>
          <a:xfrm>
            <a:off x="221757" y="1319666"/>
            <a:ext cx="2552286" cy="2137382"/>
            <a:chOff x="3073802" y="2177749"/>
            <a:chExt cx="3732389" cy="45291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8E2D66-9A51-493A-9619-2AEB9223B5F0}"/>
                </a:ext>
              </a:extLst>
            </p:cNvPr>
            <p:cNvGrpSpPr/>
            <p:nvPr/>
          </p:nvGrpSpPr>
          <p:grpSpPr>
            <a:xfrm>
              <a:off x="3815188" y="2405131"/>
              <a:ext cx="2178403" cy="750469"/>
              <a:chOff x="4561287" y="1901049"/>
              <a:chExt cx="2178403" cy="750469"/>
            </a:xfrm>
          </p:grpSpPr>
          <p:sp>
            <p:nvSpPr>
              <p:cNvPr id="37" name="Rounded Rectangle 22">
                <a:extLst>
                  <a:ext uri="{FF2B5EF4-FFF2-40B4-BE49-F238E27FC236}">
                    <a16:creationId xmlns:a16="http://schemas.microsoft.com/office/drawing/2014/main" id="{82F58D37-D87C-4591-8C30-3400C87E1296}"/>
                  </a:ext>
                </a:extLst>
              </p:cNvPr>
              <p:cNvSpPr/>
              <p:nvPr/>
            </p:nvSpPr>
            <p:spPr>
              <a:xfrm>
                <a:off x="4804367" y="1901049"/>
                <a:ext cx="1575273" cy="750469"/>
              </a:xfrm>
              <a:prstGeom prst="roundRect">
                <a:avLst/>
              </a:prstGeom>
              <a:solidFill>
                <a:srgbClr val="83136E">
                  <a:alpha val="60000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</a:rPr>
                  <a:t>CaIMPL1</a:t>
                </a:r>
              </a:p>
              <a:p>
                <a:pPr algn="ctr"/>
                <a:r>
                  <a:rPr lang="en-US" sz="1400" b="1" dirty="0">
                    <a:solidFill>
                      <a:prstClr val="black"/>
                    </a:solidFill>
                  </a:rPr>
                  <a:t>CaIMPL2</a:t>
                </a:r>
                <a:endParaRPr lang="en-IN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269BDD9-C071-47A1-86C1-B1FB13771150}"/>
                  </a:ext>
                </a:extLst>
              </p:cNvPr>
              <p:cNvCxnSpPr/>
              <p:nvPr/>
            </p:nvCxnSpPr>
            <p:spPr>
              <a:xfrm>
                <a:off x="6379640" y="2362688"/>
                <a:ext cx="3600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FE8F568-BFC3-4887-B9BE-1D09FE4CD012}"/>
                  </a:ext>
                </a:extLst>
              </p:cNvPr>
              <p:cNvCxnSpPr/>
              <p:nvPr/>
            </p:nvCxnSpPr>
            <p:spPr>
              <a:xfrm flipH="1">
                <a:off x="4561287" y="2362688"/>
                <a:ext cx="25587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09372C-8DBE-4922-A993-7B6AB18C01A4}"/>
                </a:ext>
              </a:extLst>
            </p:cNvPr>
            <p:cNvCxnSpPr/>
            <p:nvPr/>
          </p:nvCxnSpPr>
          <p:spPr>
            <a:xfrm flipV="1">
              <a:off x="5633541" y="2385574"/>
              <a:ext cx="954000" cy="3672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2E3E06-C8F7-4B40-B52C-6E97AC5A2D05}"/>
                </a:ext>
              </a:extLst>
            </p:cNvPr>
            <p:cNvCxnSpPr/>
            <p:nvPr/>
          </p:nvCxnSpPr>
          <p:spPr>
            <a:xfrm flipH="1" flipV="1">
              <a:off x="3075259" y="2342349"/>
              <a:ext cx="952296" cy="36783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CACC29-9EF8-4E26-8771-E5675F29C62F}"/>
                </a:ext>
              </a:extLst>
            </p:cNvPr>
            <p:cNvCxnSpPr/>
            <p:nvPr/>
          </p:nvCxnSpPr>
          <p:spPr>
            <a:xfrm>
              <a:off x="3073802" y="2191817"/>
              <a:ext cx="0" cy="14402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C342A7-8432-482F-9227-F61F9A98B933}"/>
                </a:ext>
              </a:extLst>
            </p:cNvPr>
            <p:cNvCxnSpPr/>
            <p:nvPr/>
          </p:nvCxnSpPr>
          <p:spPr>
            <a:xfrm>
              <a:off x="6588224" y="2177749"/>
              <a:ext cx="0" cy="14402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CE734D-73B1-46A4-819D-B62101EC53DC}"/>
                </a:ext>
              </a:extLst>
            </p:cNvPr>
            <p:cNvGrpSpPr/>
            <p:nvPr/>
          </p:nvGrpSpPr>
          <p:grpSpPr>
            <a:xfrm>
              <a:off x="3314495" y="2901658"/>
              <a:ext cx="3491696" cy="3805204"/>
              <a:chOff x="3314495" y="2901658"/>
              <a:chExt cx="3491696" cy="380520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939737-AB56-4522-B801-48421B0FB18C}"/>
                  </a:ext>
                </a:extLst>
              </p:cNvPr>
              <p:cNvGrpSpPr/>
              <p:nvPr/>
            </p:nvGrpSpPr>
            <p:grpSpPr>
              <a:xfrm rot="20991780">
                <a:off x="3314495" y="2901658"/>
                <a:ext cx="3491696" cy="3805204"/>
                <a:chOff x="5009660" y="1444661"/>
                <a:chExt cx="3491696" cy="380520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4099C96-37C7-48BB-8598-FC1131A7FA29}"/>
                    </a:ext>
                  </a:extLst>
                </p:cNvPr>
                <p:cNvGrpSpPr/>
                <p:nvPr/>
              </p:nvGrpSpPr>
              <p:grpSpPr>
                <a:xfrm rot="1049694">
                  <a:off x="5077126" y="1793363"/>
                  <a:ext cx="2880400" cy="3080819"/>
                  <a:chOff x="5076070" y="1765501"/>
                  <a:chExt cx="2880400" cy="3080819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3D0E83AD-881C-4F73-A0C2-3A5951308EEA}"/>
                      </a:ext>
                    </a:extLst>
                  </p:cNvPr>
                  <p:cNvSpPr/>
                  <p:nvPr/>
                </p:nvSpPr>
                <p:spPr>
                  <a:xfrm>
                    <a:off x="5076070" y="1988800"/>
                    <a:ext cx="2880400" cy="2857520"/>
                  </a:xfrm>
                  <a:prstGeom prst="ellipse">
                    <a:avLst/>
                  </a:prstGeom>
                  <a:noFill/>
                  <a:ln>
                    <a:solidFill>
                      <a:srgbClr val="83136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Circular Arrow 21">
                    <a:extLst>
                      <a:ext uri="{FF2B5EF4-FFF2-40B4-BE49-F238E27FC236}">
                        <a16:creationId xmlns:a16="http://schemas.microsoft.com/office/drawing/2014/main" id="{B9F8BDCB-424A-40FF-9955-8D3BF31A4817}"/>
                      </a:ext>
                    </a:extLst>
                  </p:cNvPr>
                  <p:cNvSpPr/>
                  <p:nvPr/>
                </p:nvSpPr>
                <p:spPr>
                  <a:xfrm rot="20751227">
                    <a:off x="5118214" y="1765501"/>
                    <a:ext cx="2512098" cy="2267828"/>
                  </a:xfrm>
                  <a:prstGeom prst="circularArrow">
                    <a:avLst>
                      <a:gd name="adj1" fmla="val 7821"/>
                      <a:gd name="adj2" fmla="val 480112"/>
                      <a:gd name="adj3" fmla="val 18832001"/>
                      <a:gd name="adj4" fmla="val 14336620"/>
                      <a:gd name="adj5" fmla="val 8282"/>
                    </a:avLst>
                  </a:prstGeom>
                  <a:solidFill>
                    <a:srgbClr val="B0088C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" name="Circular Arrow 12">
                  <a:extLst>
                    <a:ext uri="{FF2B5EF4-FFF2-40B4-BE49-F238E27FC236}">
                      <a16:creationId xmlns:a16="http://schemas.microsoft.com/office/drawing/2014/main" id="{4317EA66-1C49-4558-93DF-4FEEF48EAA93}"/>
                    </a:ext>
                  </a:extLst>
                </p:cNvPr>
                <p:cNvSpPr/>
                <p:nvPr/>
              </p:nvSpPr>
              <p:spPr>
                <a:xfrm rot="12594964">
                  <a:off x="5009660" y="2891844"/>
                  <a:ext cx="2422786" cy="1999000"/>
                </a:xfrm>
                <a:prstGeom prst="circularArrow">
                  <a:avLst>
                    <a:gd name="adj1" fmla="val 8178"/>
                    <a:gd name="adj2" fmla="val 14791"/>
                    <a:gd name="adj3" fmla="val 18664758"/>
                    <a:gd name="adj4" fmla="val 13271057"/>
                    <a:gd name="adj5" fmla="val 4574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E0B4283-A63C-4A81-87D7-7B8BC6F040AC}"/>
                    </a:ext>
                  </a:extLst>
                </p:cNvPr>
                <p:cNvSpPr txBox="1"/>
                <p:nvPr/>
              </p:nvSpPr>
              <p:spPr>
                <a:xfrm rot="608220">
                  <a:off x="5184317" y="1444661"/>
                  <a:ext cx="852572" cy="362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prstClr val="black"/>
                      </a:solidFill>
                    </a:rPr>
                    <a:t>EcoRI</a:t>
                  </a:r>
                  <a:endParaRPr lang="en-IN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1F48B8-65C8-41F7-87A9-171795564C0F}"/>
                    </a:ext>
                  </a:extLst>
                </p:cNvPr>
                <p:cNvSpPr txBox="1"/>
                <p:nvPr/>
              </p:nvSpPr>
              <p:spPr>
                <a:xfrm rot="608220">
                  <a:off x="7713974" y="1958355"/>
                  <a:ext cx="787382" cy="433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prstClr val="black"/>
                      </a:solidFill>
                    </a:rPr>
                    <a:t>XhoI</a:t>
                  </a:r>
                  <a:endParaRPr lang="en-IN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6C6CB0-E966-4DBF-BF59-1C9BDE756A3E}"/>
                    </a:ext>
                  </a:extLst>
                </p:cNvPr>
                <p:cNvSpPr txBox="1"/>
                <p:nvPr/>
              </p:nvSpPr>
              <p:spPr>
                <a:xfrm rot="608220">
                  <a:off x="5935674" y="3313350"/>
                  <a:ext cx="1200510" cy="403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pET29a</a:t>
                  </a:r>
                  <a:endParaRPr lang="en-IN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05CF6C1-77EC-4080-AC07-956439C93AAB}"/>
                    </a:ext>
                  </a:extLst>
                </p:cNvPr>
                <p:cNvSpPr txBox="1"/>
                <p:nvPr/>
              </p:nvSpPr>
              <p:spPr>
                <a:xfrm rot="608220">
                  <a:off x="5225431" y="4887124"/>
                  <a:ext cx="1009799" cy="362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prstClr val="black"/>
                      </a:solidFill>
                    </a:rPr>
                    <a:t>Kan</a:t>
                  </a:r>
                  <a:r>
                    <a:rPr lang="en-US" sz="1200" baseline="30000" dirty="0" err="1">
                      <a:solidFill>
                        <a:prstClr val="black"/>
                      </a:solidFill>
                    </a:rPr>
                    <a:t>r</a:t>
                  </a:r>
                  <a:endParaRPr lang="en-IN" sz="1200" baseline="300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61DF79C-220A-4E2A-8066-ACF34D051DCA}"/>
                    </a:ext>
                  </a:extLst>
                </p:cNvPr>
                <p:cNvCxnSpPr>
                  <a:stCxn id="31" idx="0"/>
                </p:cNvCxnSpPr>
                <p:nvPr/>
              </p:nvCxnSpPr>
              <p:spPr>
                <a:xfrm rot="608220" flipH="1" flipV="1">
                  <a:off x="5640239" y="4704170"/>
                  <a:ext cx="131517" cy="17361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3FCB95E-7A30-4675-8FAC-4BEA2EBF81E1}"/>
                    </a:ext>
                  </a:extLst>
                </p:cNvPr>
                <p:cNvCxnSpPr/>
                <p:nvPr/>
              </p:nvCxnSpPr>
              <p:spPr>
                <a:xfrm rot="608220">
                  <a:off x="5740530" y="1874636"/>
                  <a:ext cx="349156" cy="19547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5D01806-2A0A-489E-94D9-F175CE9AD4D0}"/>
                    </a:ext>
                  </a:extLst>
                </p:cNvPr>
                <p:cNvCxnSpPr/>
                <p:nvPr/>
              </p:nvCxnSpPr>
              <p:spPr>
                <a:xfrm rot="608220" flipV="1">
                  <a:off x="7351336" y="2153331"/>
                  <a:ext cx="341367" cy="17274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2D81ED-FD7B-46B0-8158-BA2FD84D1A3A}"/>
                  </a:ext>
                </a:extLst>
              </p:cNvPr>
              <p:cNvSpPr txBox="1"/>
              <p:nvPr/>
            </p:nvSpPr>
            <p:spPr>
              <a:xfrm rot="80186">
                <a:off x="4091727" y="3905674"/>
                <a:ext cx="1376426" cy="50477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377357"/>
                  </a:avLst>
                </a:prstTxWarp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prstClr val="black"/>
                    </a:solidFill>
                  </a:rPr>
                  <a:t>CaIMPL-His.tag</a:t>
                </a:r>
                <a:endParaRPr lang="en-IN" sz="12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0" name="AutoShape 2">
            <a:extLst>
              <a:ext uri="{FF2B5EF4-FFF2-40B4-BE49-F238E27FC236}">
                <a16:creationId xmlns:a16="http://schemas.microsoft.com/office/drawing/2014/main" id="{55096EAD-1C9A-46DB-ACAD-4DA6FAF3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260189"/>
            <a:ext cx="2972608" cy="86480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Expression culture, Cells harvesting</a:t>
            </a:r>
          </a:p>
          <a:p>
            <a:pPr algn="ctr"/>
            <a:r>
              <a:rPr lang="en-US" sz="14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And Cell </a:t>
            </a:r>
            <a:r>
              <a:rPr lang="en-US" sz="1400" b="1" dirty="0" err="1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lysis</a:t>
            </a:r>
            <a:endParaRPr lang="en-US" sz="1400" b="1" dirty="0">
              <a:solidFill>
                <a:srgbClr val="F79646">
                  <a:lumMod val="10000"/>
                </a:srgb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" name="AutoShape 2">
            <a:extLst>
              <a:ext uri="{FF2B5EF4-FFF2-40B4-BE49-F238E27FC236}">
                <a16:creationId xmlns:a16="http://schemas.microsoft.com/office/drawing/2014/main" id="{3B6F3BF4-9CAE-48E3-A62C-4B68D770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805082"/>
            <a:ext cx="3096540" cy="80582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200" b="1" dirty="0">
              <a:solidFill>
                <a:srgbClr val="F79646">
                  <a:lumMod val="10000"/>
                </a:srgbClr>
              </a:solidFill>
            </a:endParaRPr>
          </a:p>
          <a:p>
            <a:pPr algn="ctr"/>
            <a:r>
              <a:rPr lang="en-US" sz="14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SDS-PAGE Gel Run</a:t>
            </a:r>
          </a:p>
          <a:p>
            <a:pPr algn="ctr"/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For checking the protein expression in </a:t>
            </a:r>
          </a:p>
          <a:p>
            <a:pPr algn="ctr"/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the Soluble and pellet fractions</a:t>
            </a:r>
          </a:p>
          <a:p>
            <a:pPr algn="ctr"/>
            <a:endParaRPr lang="en-US" sz="1200" b="1" dirty="0">
              <a:solidFill>
                <a:srgbClr val="F79646">
                  <a:lumMod val="10000"/>
                </a:srgbClr>
              </a:solidFill>
            </a:endParaRPr>
          </a:p>
        </p:txBody>
      </p:sp>
      <p:sp>
        <p:nvSpPr>
          <p:cNvPr id="42" name="Down Arrow 27">
            <a:extLst>
              <a:ext uri="{FF2B5EF4-FFF2-40B4-BE49-F238E27FC236}">
                <a16:creationId xmlns:a16="http://schemas.microsoft.com/office/drawing/2014/main" id="{B0DAABF2-CA45-4815-B809-EB165F632A97}"/>
              </a:ext>
            </a:extLst>
          </p:cNvPr>
          <p:cNvSpPr/>
          <p:nvPr/>
        </p:nvSpPr>
        <p:spPr bwMode="auto">
          <a:xfrm>
            <a:off x="6067396" y="2204998"/>
            <a:ext cx="3048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617CD151-D1CD-4362-B3F4-99D9C36C1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066" y="4259999"/>
            <a:ext cx="2852568" cy="92685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Protein Purification</a:t>
            </a:r>
            <a:endParaRPr lang="en-US" sz="1200" b="1" dirty="0">
              <a:solidFill>
                <a:srgbClr val="F79646">
                  <a:lumMod val="10000"/>
                </a:srgb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using nickel charged affinity columns</a:t>
            </a:r>
          </a:p>
        </p:txBody>
      </p:sp>
      <p:sp>
        <p:nvSpPr>
          <p:cNvPr id="44" name="Down Arrow 29">
            <a:extLst>
              <a:ext uri="{FF2B5EF4-FFF2-40B4-BE49-F238E27FC236}">
                <a16:creationId xmlns:a16="http://schemas.microsoft.com/office/drawing/2014/main" id="{F7BE0E56-599F-4A80-B37B-29753450E4AC}"/>
              </a:ext>
            </a:extLst>
          </p:cNvPr>
          <p:cNvSpPr/>
          <p:nvPr/>
        </p:nvSpPr>
        <p:spPr bwMode="auto">
          <a:xfrm>
            <a:off x="6067396" y="3721946"/>
            <a:ext cx="3048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5" name="AutoShape 2">
            <a:extLst>
              <a:ext uri="{FF2B5EF4-FFF2-40B4-BE49-F238E27FC236}">
                <a16:creationId xmlns:a16="http://schemas.microsoft.com/office/drawing/2014/main" id="{32E94183-63D3-4123-AA3E-4A863C7E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564" y="5846185"/>
            <a:ext cx="30480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Biochemical characterizations</a:t>
            </a:r>
          </a:p>
          <a:p>
            <a:pPr algn="ctr"/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pH </a:t>
            </a:r>
            <a:r>
              <a:rPr lang="en-US" sz="1200" b="1" dirty="0" err="1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optimun</a:t>
            </a:r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, temp. optimum, substrate </a:t>
            </a:r>
          </a:p>
          <a:p>
            <a:pPr algn="ctr"/>
            <a:r>
              <a:rPr lang="en-US" sz="1200" b="1" dirty="0">
                <a:solidFill>
                  <a:srgbClr val="F79646">
                    <a:lumMod val="10000"/>
                  </a:srgbClr>
                </a:solidFill>
                <a:latin typeface="Palatino Linotype" panose="02040502050505030304" pitchFamily="18" charset="0"/>
              </a:rPr>
              <a:t>Optimum, co-factor optimum etc.</a:t>
            </a:r>
          </a:p>
        </p:txBody>
      </p:sp>
      <p:sp>
        <p:nvSpPr>
          <p:cNvPr id="46" name="Down Arrow 31">
            <a:extLst>
              <a:ext uri="{FF2B5EF4-FFF2-40B4-BE49-F238E27FC236}">
                <a16:creationId xmlns:a16="http://schemas.microsoft.com/office/drawing/2014/main" id="{0A804DEC-3F76-4D33-8D16-5160D088A678}"/>
              </a:ext>
            </a:extLst>
          </p:cNvPr>
          <p:cNvSpPr/>
          <p:nvPr/>
        </p:nvSpPr>
        <p:spPr bwMode="auto">
          <a:xfrm>
            <a:off x="6056506" y="5261763"/>
            <a:ext cx="3048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191CA9-79BF-4DCB-BE85-7D6FBE7A0020}"/>
              </a:ext>
            </a:extLst>
          </p:cNvPr>
          <p:cNvSpPr txBox="1"/>
          <p:nvPr/>
        </p:nvSpPr>
        <p:spPr>
          <a:xfrm>
            <a:off x="971600" y="657614"/>
            <a:ext cx="7020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Bacterial overexpression of </a:t>
            </a:r>
            <a:r>
              <a:rPr lang="en-US" sz="2400" b="1" i="1" dirty="0">
                <a:solidFill>
                  <a:prstClr val="black"/>
                </a:solidFill>
              </a:rPr>
              <a:t>CaIMPL1</a:t>
            </a:r>
            <a:r>
              <a:rPr lang="en-US" sz="2400" b="1" dirty="0">
                <a:solidFill>
                  <a:prstClr val="black"/>
                </a:solidFill>
              </a:rPr>
              <a:t> and </a:t>
            </a:r>
            <a:r>
              <a:rPr lang="en-US" sz="2400" b="1" i="1" dirty="0">
                <a:solidFill>
                  <a:prstClr val="black"/>
                </a:solidFill>
              </a:rPr>
              <a:t>CaIMPL2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1EBDB5-2A0C-48A4-8169-39DA6C987588}"/>
              </a:ext>
            </a:extLst>
          </p:cNvPr>
          <p:cNvSpPr txBox="1"/>
          <p:nvPr/>
        </p:nvSpPr>
        <p:spPr>
          <a:xfrm>
            <a:off x="467544" y="964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E848D">
                    <a:lumMod val="50000"/>
                  </a:srgbClr>
                </a:solidFill>
                <a:latin typeface="Palatino Linotype" panose="02040502050505030304" pitchFamily="18" charset="0"/>
              </a:rPr>
              <a:t>Methodology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203E56D-33D5-4417-9460-CCC8DE0073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3" y="3663433"/>
            <a:ext cx="3759835" cy="279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18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4281A31D-E448-42B5-AE99-EBA1EC3A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96754"/>
            <a:ext cx="8243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Palatino Linotype" panose="02040502050505030304" pitchFamily="18" charset="0"/>
              </a:rPr>
              <a:t>Recombinant CaIMPL1 &amp; CaIMPL2 Protein Purification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1B1B37-316A-425C-9FE9-7D429419E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1636CF-CA28-47EC-88C3-F99742BA35CC}"/>
              </a:ext>
            </a:extLst>
          </p:cNvPr>
          <p:cNvSpPr txBox="1"/>
          <p:nvPr/>
        </p:nvSpPr>
        <p:spPr>
          <a:xfrm>
            <a:off x="467544" y="964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7E848D">
                    <a:lumMod val="50000"/>
                  </a:srgbClr>
                </a:solidFill>
                <a:latin typeface="Palatino Linotype" panose="02040502050505030304" pitchFamily="18" charset="0"/>
              </a:rPr>
              <a:t>Methodology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1E59CF7D-0C70-4BD1-A7AB-F0A0483E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894" y="1295400"/>
            <a:ext cx="3200400" cy="685800"/>
          </a:xfrm>
          <a:prstGeom prst="flowChartAlternateProcess">
            <a:avLst/>
          </a:prstGeom>
          <a:solidFill>
            <a:srgbClr val="F2DFFD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Solubilization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Pellet is solubilized in 8M Urea Buffer 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DA9C105-1E7F-4BCE-A108-A9CF2DEF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694" y="2362200"/>
            <a:ext cx="4191000" cy="2743200"/>
          </a:xfrm>
          <a:prstGeom prst="flowChartAlternateProcess">
            <a:avLst/>
          </a:prstGeom>
          <a:solidFill>
            <a:srgbClr val="F2DFFD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Dialysis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 (</a:t>
            </a:r>
            <a:r>
              <a:rPr kumimoji="0" lang="en-US" sz="20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Protein dialyzed to remove Urea)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6M Urea Buffer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4M Urea Buffer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3M Urea Buffer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2M Urea Buffer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1M Urea Buffer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0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-2000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0M Urea Buffer</a:t>
            </a:r>
          </a:p>
        </p:txBody>
      </p:sp>
      <p:sp>
        <p:nvSpPr>
          <p:cNvPr id="33" name="AutoShape 9">
            <a:extLst>
              <a:ext uri="{FF2B5EF4-FFF2-40B4-BE49-F238E27FC236}">
                <a16:creationId xmlns:a16="http://schemas.microsoft.com/office/drawing/2014/main" id="{553451A6-08C8-4A68-9924-9162AD15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94" y="5562600"/>
            <a:ext cx="7391400" cy="1143000"/>
          </a:xfrm>
          <a:prstGeom prst="flowChartAlternateProcess">
            <a:avLst/>
          </a:prstGeom>
          <a:solidFill>
            <a:srgbClr val="F2DFFD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Column Purification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Dialyzed Sample loaded on to the Column Matrix (nickel charged affinity columns)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</a:rPr>
              <a:t>and purified fractions collected</a:t>
            </a:r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BE6D3DE9-874E-49FB-A208-81903CB1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894" y="2057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60FE6A28-2269-403E-96E7-F95E53AD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894" y="52578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028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1357</Words>
  <Application>Microsoft Office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Palatino Linotype</vt:lpstr>
      <vt:lpstr>Times New Roman</vt:lpstr>
      <vt:lpstr>TimesNewRomanPS-BoldMT</vt:lpstr>
      <vt:lpstr>TimesNewRomanPSMT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saurabh saxena</cp:lastModifiedBy>
  <cp:revision>113</cp:revision>
  <dcterms:created xsi:type="dcterms:W3CDTF">2017-05-27T02:37:01Z</dcterms:created>
  <dcterms:modified xsi:type="dcterms:W3CDTF">2021-11-13T17:22:33Z</dcterms:modified>
</cp:coreProperties>
</file>