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1" r:id="rId4"/>
    <p:sldId id="262" r:id="rId5"/>
    <p:sldId id="263" r:id="rId6"/>
    <p:sldId id="264"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6" d="100"/>
          <a:sy n="76" d="100"/>
        </p:scale>
        <p:origin x="-1998" y="-7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10/29/2021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10/29/2021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10/29/2021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10/29/2021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10/29/2021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10/29/2021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19100" y="3069021"/>
            <a:ext cx="8305800" cy="2523768"/>
          </a:xfrm>
          <a:prstGeom prst="rect">
            <a:avLst/>
          </a:prstGeom>
          <a:noFill/>
        </p:spPr>
        <p:txBody>
          <a:bodyPr wrap="square" rtlCol="0">
            <a:spAutoFit/>
          </a:bodyPr>
          <a:lstStyle/>
          <a:p>
            <a:pPr algn="ctr"/>
            <a:r>
              <a:rPr lang="en-US" sz="2400" b="1" dirty="0">
                <a:latin typeface="Palatino Linotype" panose="02040502050505030304" pitchFamily="18" charset="0"/>
              </a:rPr>
              <a:t>Technology for the production of somatic seeds useful for the storage of valuable genotypes of </a:t>
            </a:r>
            <a:r>
              <a:rPr lang="en-US" sz="2400" b="1" i="1" dirty="0">
                <a:latin typeface="Palatino Linotype" panose="02040502050505030304" pitchFamily="18" charset="0"/>
              </a:rPr>
              <a:t>Salvia officinalis</a:t>
            </a:r>
            <a:endParaRPr lang="fr-FR" i="1" dirty="0">
              <a:latin typeface="Palatino Linotype" panose="02040502050505030304" pitchFamily="18" charset="0"/>
            </a:endParaRPr>
          </a:p>
          <a:p>
            <a:pPr algn="ctr"/>
            <a:endParaRPr lang="pl-PL" b="1" dirty="0" smtClean="0">
              <a:latin typeface="Palatino Linotype" panose="02040502050505030304" pitchFamily="18" charset="0"/>
            </a:endParaRPr>
          </a:p>
          <a:p>
            <a:pPr algn="ctr"/>
            <a:r>
              <a:rPr lang="pl-PL" sz="2400" b="1" dirty="0" smtClean="0">
                <a:latin typeface="Palatino Linotype" panose="02040502050505030304" pitchFamily="18" charset="0"/>
              </a:rPr>
              <a:t>Aleksandra </a:t>
            </a:r>
            <a:r>
              <a:rPr lang="pl-PL" sz="2400" b="1" dirty="0" err="1" smtClean="0">
                <a:latin typeface="Palatino Linotype" panose="02040502050505030304" pitchFamily="18" charset="0"/>
              </a:rPr>
              <a:t>Deja</a:t>
            </a:r>
            <a:endParaRPr lang="it-IT" sz="2400" b="1" baseline="30000" dirty="0">
              <a:latin typeface="Palatino Linotype" panose="02040502050505030304" pitchFamily="18" charset="0"/>
            </a:endParaRPr>
          </a:p>
          <a:p>
            <a:endParaRPr lang="fr-FR" dirty="0">
              <a:latin typeface="Palatino Linotype" panose="02040502050505030304" pitchFamily="18" charset="0"/>
            </a:endParaRPr>
          </a:p>
          <a:p>
            <a:r>
              <a:rPr lang="en-US" baseline="30000" dirty="0">
                <a:latin typeface="Palatino Linotype" panose="02040502050505030304" pitchFamily="18" charset="0"/>
              </a:rPr>
              <a:t>1</a:t>
            </a:r>
            <a:r>
              <a:rPr lang="en-US" dirty="0">
                <a:latin typeface="Palatino Linotype" panose="02040502050505030304" pitchFamily="18" charset="0"/>
              </a:rPr>
              <a:t> </a:t>
            </a:r>
            <a:r>
              <a:rPr lang="en-US" dirty="0" smtClean="0">
                <a:latin typeface="Palatino Linotype" panose="02040502050505030304" pitchFamily="18" charset="0"/>
              </a:rPr>
              <a:t>Institute </a:t>
            </a:r>
            <a:r>
              <a:rPr lang="en-US" dirty="0">
                <a:latin typeface="Palatino Linotype" panose="02040502050505030304" pitchFamily="18" charset="0"/>
              </a:rPr>
              <a:t>of Natural </a:t>
            </a:r>
            <a:r>
              <a:rPr lang="en-US" dirty="0" err="1">
                <a:latin typeface="Palatino Linotype" panose="02040502050505030304" pitchFamily="18" charset="0"/>
              </a:rPr>
              <a:t>Fibres</a:t>
            </a:r>
            <a:r>
              <a:rPr lang="en-US" dirty="0">
                <a:latin typeface="Palatino Linotype" panose="02040502050505030304" pitchFamily="18" charset="0"/>
              </a:rPr>
              <a:t> &amp; Medicinal Plants National Research Institute, Biotechnology Department </a:t>
            </a:r>
            <a:r>
              <a:rPr lang="en-US" dirty="0" err="1">
                <a:latin typeface="Palatino Linotype" panose="02040502050505030304" pitchFamily="18" charset="0"/>
              </a:rPr>
              <a:t>Wojska</a:t>
            </a:r>
            <a:r>
              <a:rPr lang="en-US" dirty="0">
                <a:latin typeface="Palatino Linotype" panose="02040502050505030304" pitchFamily="18" charset="0"/>
              </a:rPr>
              <a:t> </a:t>
            </a:r>
            <a:r>
              <a:rPr lang="en-US" dirty="0" err="1">
                <a:latin typeface="Palatino Linotype" panose="02040502050505030304" pitchFamily="18" charset="0"/>
              </a:rPr>
              <a:t>Polskiego</a:t>
            </a:r>
            <a:r>
              <a:rPr lang="en-US" dirty="0">
                <a:latin typeface="Palatino Linotype" panose="02040502050505030304" pitchFamily="18" charset="0"/>
              </a:rPr>
              <a:t> str. 71b, 60-630 Poznan, </a:t>
            </a:r>
            <a:r>
              <a:rPr lang="en-US" dirty="0" smtClean="0">
                <a:latin typeface="Palatino Linotype" panose="02040502050505030304" pitchFamily="18" charset="0"/>
              </a:rPr>
              <a:t>Poland</a:t>
            </a:r>
            <a:endParaRPr lang="fr-FR" dirty="0">
              <a:latin typeface="Palatino Linotype" panose="02040502050505030304" pitchFamily="18" charset="0"/>
            </a:endParaRPr>
          </a:p>
          <a:p>
            <a:r>
              <a:rPr lang="en-US" sz="1400" b="1" dirty="0">
                <a:latin typeface="Palatino Linotype" panose="02040502050505030304" pitchFamily="18" charset="0"/>
              </a:rPr>
              <a:t>*</a:t>
            </a:r>
            <a:r>
              <a:rPr lang="en-US" sz="1400" dirty="0">
                <a:latin typeface="Palatino Linotype" panose="02040502050505030304" pitchFamily="18" charset="0"/>
              </a:rPr>
              <a:t> Corresponding author: </a:t>
            </a:r>
            <a:r>
              <a:rPr lang="en-US" sz="1400" dirty="0" err="1">
                <a:latin typeface="Palatino Linotype" panose="02040502050505030304" pitchFamily="18" charset="0"/>
              </a:rPr>
              <a:t>aleksandra.deja@iwnirz.p</a:t>
            </a:r>
            <a:endParaRPr lang="fr-FR" sz="1400" dirty="0">
              <a:latin typeface="Palatino Linotype" panose="02040502050505030304" pitchFamily="18" charset="0"/>
            </a:endParaRP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xmlns="" id="{85D44748-DC8B-466A-9C7C-8CAB8369F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006247"/>
          </a:xfrm>
          <a:prstGeom prst="rect">
            <a:avLst/>
          </a:prstGeom>
        </p:spPr>
      </p:pic>
      <p:pic>
        <p:nvPicPr>
          <p:cNvPr id="8" name="Obraz 7"/>
          <p:cNvPicPr/>
          <p:nvPr/>
        </p:nvPicPr>
        <p:blipFill>
          <a:blip r:embed="rId3" cstate="print">
            <a:extLst>
              <a:ext uri="{28A0092B-C50C-407E-A947-70E740481C1C}">
                <a14:useLocalDpi xmlns:a14="http://schemas.microsoft.com/office/drawing/2010/main" val="0"/>
              </a:ext>
            </a:extLst>
          </a:blip>
          <a:stretch>
            <a:fillRect/>
          </a:stretch>
        </p:blipFill>
        <p:spPr>
          <a:xfrm>
            <a:off x="1364463" y="5868804"/>
            <a:ext cx="6665595" cy="907415"/>
          </a:xfrm>
          <a:prstGeom prst="rect">
            <a:avLst/>
          </a:prstGeom>
        </p:spPr>
      </p:pic>
    </p:spTree>
    <p:extLst>
      <p:ext uri="{BB962C8B-B14F-4D97-AF65-F5344CB8AC3E}">
        <p14:creationId xmlns:p14="http://schemas.microsoft.com/office/powerpoint/2010/main" val="2008605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622" y="256802"/>
            <a:ext cx="9067800" cy="6463308"/>
          </a:xfrm>
          <a:prstGeom prst="rect">
            <a:avLst/>
          </a:prstGeom>
          <a:noFill/>
        </p:spPr>
        <p:txBody>
          <a:bodyPr wrap="square" rtlCol="0">
            <a:spAutoFit/>
          </a:bodyPr>
          <a:lstStyle/>
          <a:p>
            <a:pPr algn="just"/>
            <a:r>
              <a:rPr lang="fr-FR" b="1" dirty="0" smtClean="0">
                <a:latin typeface="Palatino Linotype" panose="02040502050505030304" pitchFamily="18" charset="0"/>
              </a:rPr>
              <a:t>Abstract:</a:t>
            </a:r>
            <a:endParaRPr lang="pl-PL" b="1" dirty="0" smtClean="0">
              <a:latin typeface="Palatino Linotype" panose="02040502050505030304" pitchFamily="18" charset="0"/>
            </a:endParaRPr>
          </a:p>
          <a:p>
            <a:pPr algn="just"/>
            <a:r>
              <a:rPr lang="pl-PL" b="1" dirty="0">
                <a:latin typeface="Palatino Linotype" panose="02040502050505030304" pitchFamily="18" charset="0"/>
              </a:rPr>
              <a:t>	</a:t>
            </a:r>
            <a:r>
              <a:rPr lang="en-US" dirty="0" smtClean="0">
                <a:latin typeface="Palatino Linotype" panose="02040502050505030304" pitchFamily="18" charset="0"/>
              </a:rPr>
              <a:t>Developing </a:t>
            </a:r>
            <a:r>
              <a:rPr lang="en-US" dirty="0">
                <a:latin typeface="Palatino Linotype" panose="02040502050505030304" pitchFamily="18" charset="0"/>
              </a:rPr>
              <a:t>a method to store valuable genotypes is very important for </a:t>
            </a:r>
            <a:r>
              <a:rPr lang="en-US" i="1" dirty="0">
                <a:latin typeface="Palatino Linotype" panose="02040502050505030304" pitchFamily="18" charset="0"/>
              </a:rPr>
              <a:t>Salvia officinalis</a:t>
            </a:r>
            <a:r>
              <a:rPr lang="en-US" dirty="0">
                <a:latin typeface="Palatino Linotype" panose="02040502050505030304" pitchFamily="18" charset="0"/>
              </a:rPr>
              <a:t>, which is an insect-pollinated plant and flowers in the second year of cultivation from seed. Moreover, somatic seeds can ensure the storage of plant line with a guarantee of genetic homogeneity and propagation of variable genotypes such as transgenic plants. In this context, research into the improvement of biotechnological methods for the production of high-quality somatic seeds is highly </a:t>
            </a:r>
            <a:r>
              <a:rPr lang="en-US" dirty="0" smtClean="0">
                <a:latin typeface="Palatino Linotype" panose="02040502050505030304" pitchFamily="18" charset="0"/>
              </a:rPr>
              <a:t>important.</a:t>
            </a:r>
            <a:endParaRPr lang="pl-PL" dirty="0" smtClean="0">
              <a:latin typeface="Palatino Linotype" panose="02040502050505030304" pitchFamily="18" charset="0"/>
            </a:endParaRPr>
          </a:p>
          <a:p>
            <a:pPr algn="just"/>
            <a:r>
              <a:rPr lang="pl-PL" dirty="0" smtClean="0">
                <a:latin typeface="Palatino Linotype" panose="02040502050505030304" pitchFamily="18" charset="0"/>
              </a:rPr>
              <a:t>	</a:t>
            </a:r>
            <a:r>
              <a:rPr lang="en-US" dirty="0" smtClean="0">
                <a:latin typeface="Palatino Linotype" panose="02040502050505030304" pitchFamily="18" charset="0"/>
              </a:rPr>
              <a:t>Current </a:t>
            </a:r>
            <a:r>
              <a:rPr lang="en-US" dirty="0">
                <a:latin typeface="Palatino Linotype" panose="02040502050505030304" pitchFamily="18" charset="0"/>
              </a:rPr>
              <a:t>research has attempted to produce and convert somatic seeds that would enable the long- or medium-term preservation of valuable sage genotypes. The creation of artificial seeds consisted in placing explants capable to regenerating into plants in a protective casing. The apical and axillary buds were collected from the multi-shoot cultures, encapsulated with 1.2% sodium alginate solution, and then dripped into the 200 </a:t>
            </a:r>
            <a:r>
              <a:rPr lang="en-US" dirty="0" err="1">
                <a:latin typeface="Palatino Linotype" panose="02040502050505030304" pitchFamily="18" charset="0"/>
              </a:rPr>
              <a:t>mM</a:t>
            </a:r>
            <a:r>
              <a:rPr lang="en-US" dirty="0">
                <a:latin typeface="Palatino Linotype" panose="02040502050505030304" pitchFamily="18" charset="0"/>
              </a:rPr>
              <a:t> CaCl</a:t>
            </a:r>
            <a:r>
              <a:rPr lang="en-US" baseline="-25000" dirty="0">
                <a:latin typeface="Palatino Linotype" panose="02040502050505030304" pitchFamily="18" charset="0"/>
              </a:rPr>
              <a:t>2</a:t>
            </a:r>
            <a:r>
              <a:rPr lang="en-US" dirty="0">
                <a:latin typeface="Palatino Linotype" panose="02040502050505030304" pitchFamily="18" charset="0"/>
              </a:rPr>
              <a:t> solution. After production, somatic seeds were placed on MS medium containing 0.3 mg L-1 of BAP to convert them. The method of obtaining somatic seeds used in this study allowed to obtain a high level of conversion of seeds into plants using apical buds (85%), and slightly lower in the case of axillary buds (62.5</a:t>
            </a:r>
            <a:r>
              <a:rPr lang="en-US" dirty="0" smtClean="0">
                <a:latin typeface="Palatino Linotype" panose="02040502050505030304" pitchFamily="18" charset="0"/>
              </a:rPr>
              <a:t>%).</a:t>
            </a:r>
            <a:endParaRPr lang="pl-PL" dirty="0" smtClean="0">
              <a:latin typeface="Palatino Linotype" panose="02040502050505030304" pitchFamily="18" charset="0"/>
            </a:endParaRPr>
          </a:p>
          <a:p>
            <a:pPr algn="just"/>
            <a:r>
              <a:rPr lang="pl-PL" dirty="0">
                <a:latin typeface="Palatino Linotype" panose="02040502050505030304" pitchFamily="18" charset="0"/>
              </a:rPr>
              <a:t>	</a:t>
            </a:r>
            <a:r>
              <a:rPr lang="en-US" dirty="0" smtClean="0">
                <a:latin typeface="Palatino Linotype" panose="02040502050505030304" pitchFamily="18" charset="0"/>
              </a:rPr>
              <a:t>The </a:t>
            </a:r>
            <a:r>
              <a:rPr lang="en-US" dirty="0">
                <a:latin typeface="Palatino Linotype" panose="02040502050505030304" pitchFamily="18" charset="0"/>
              </a:rPr>
              <a:t>obtained results concerning the formation and conversion of somatic seeds allowed to obtain a high level of plant viability, which may prove the usefulness of the method of storing valuable </a:t>
            </a:r>
            <a:r>
              <a:rPr lang="en-US" i="1" dirty="0">
                <a:latin typeface="Palatino Linotype" panose="02040502050505030304" pitchFamily="18" charset="0"/>
              </a:rPr>
              <a:t>Salvia officinalis </a:t>
            </a:r>
            <a:r>
              <a:rPr lang="en-US" dirty="0">
                <a:latin typeface="Palatino Linotype" panose="02040502050505030304" pitchFamily="18" charset="0"/>
              </a:rPr>
              <a:t>genotypes.</a:t>
            </a:r>
            <a:endParaRPr lang="fr-FR" dirty="0">
              <a:latin typeface="Palatino Linotype" panose="02040502050505030304" pitchFamily="18" charset="0"/>
            </a:endParaRPr>
          </a:p>
          <a:p>
            <a:endParaRPr lang="fr-FR" dirty="0">
              <a:latin typeface="Palatino Linotype" panose="02040502050505030304" pitchFamily="18" charset="0"/>
            </a:endParaRPr>
          </a:p>
          <a:p>
            <a:endParaRPr lang="en-US" dirty="0">
              <a:latin typeface="Palatino Linotype" panose="02040502050505030304" pitchFamily="18" charset="0"/>
            </a:endParaRPr>
          </a:p>
          <a:p>
            <a:r>
              <a:rPr lang="fr-FR" b="1" dirty="0">
                <a:latin typeface="Palatino Linotype" panose="02040502050505030304" pitchFamily="18" charset="0"/>
              </a:rPr>
              <a:t>Keywords: </a:t>
            </a:r>
            <a:r>
              <a:rPr lang="en-US" dirty="0">
                <a:latin typeface="Palatino Linotype" panose="02040502050505030304" pitchFamily="18" charset="0"/>
              </a:rPr>
              <a:t>somatic seeds, </a:t>
            </a:r>
            <a:r>
              <a:rPr lang="en-US" i="1" dirty="0">
                <a:latin typeface="Palatino Linotype" panose="02040502050505030304" pitchFamily="18" charset="0"/>
              </a:rPr>
              <a:t>Salvia officinalis</a:t>
            </a:r>
            <a:r>
              <a:rPr lang="en-US" dirty="0">
                <a:latin typeface="Palatino Linotype" panose="02040502050505030304" pitchFamily="18" charset="0"/>
              </a:rPr>
              <a:t>, </a:t>
            </a:r>
            <a:r>
              <a:rPr lang="en-US" i="1" dirty="0">
                <a:latin typeface="Palatino Linotype" panose="02040502050505030304" pitchFamily="18" charset="0"/>
              </a:rPr>
              <a:t>in vitro </a:t>
            </a:r>
            <a:r>
              <a:rPr lang="en-US" dirty="0">
                <a:latin typeface="Palatino Linotype" panose="02040502050505030304" pitchFamily="18" charset="0"/>
              </a:rPr>
              <a:t>cultures</a:t>
            </a:r>
            <a:endParaRPr lang="fr-FR" b="1" dirty="0">
              <a:latin typeface="Palatino Linotype" panose="02040502050505030304" pitchFamily="18" charset="0"/>
            </a:endParaRPr>
          </a:p>
        </p:txBody>
      </p:sp>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xmlns="" id="{76D615C3-7EE5-4573-BC85-0519178E7C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3</a:t>
            </a:fld>
            <a:endParaRPr lang="fr-FR">
              <a:latin typeface="Palatino Linotype" panose="02040502050505030304" pitchFamily="18" charset="0"/>
            </a:endParaRPr>
          </a:p>
        </p:txBody>
      </p:sp>
      <p:pic>
        <p:nvPicPr>
          <p:cNvPr id="8" name="Picture 7">
            <a:extLst>
              <a:ext uri="{FF2B5EF4-FFF2-40B4-BE49-F238E27FC236}">
                <a16:creationId xmlns:a16="http://schemas.microsoft.com/office/drawing/2014/main" xmlns="" id="{DB77EA11-12D4-4385-97BC-453BB6CE36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6" name="Prostokąt 5"/>
          <p:cNvSpPr/>
          <p:nvPr/>
        </p:nvSpPr>
        <p:spPr>
          <a:xfrm>
            <a:off x="394568" y="1046702"/>
            <a:ext cx="5091831" cy="2862322"/>
          </a:xfrm>
          <a:prstGeom prst="rect">
            <a:avLst/>
          </a:prstGeom>
        </p:spPr>
        <p:txBody>
          <a:bodyPr wrap="square">
            <a:spAutoFit/>
          </a:bodyPr>
          <a:lstStyle/>
          <a:p>
            <a:pPr algn="just"/>
            <a:r>
              <a:rPr lang="pl-PL" dirty="0" smtClean="0">
                <a:latin typeface="Palatino Linotype" panose="02040502050505030304" pitchFamily="18" charset="0"/>
              </a:rPr>
              <a:t>	</a:t>
            </a:r>
            <a:r>
              <a:rPr lang="en-US" dirty="0" smtClean="0">
                <a:latin typeface="Palatino Linotype" panose="02040502050505030304" pitchFamily="18" charset="0"/>
              </a:rPr>
              <a:t>The </a:t>
            </a:r>
            <a:r>
              <a:rPr lang="en-US" dirty="0">
                <a:latin typeface="Palatino Linotype" panose="02040502050505030304" pitchFamily="18" charset="0"/>
              </a:rPr>
              <a:t>method of obtaining somatic seeds used in this study allowed to </a:t>
            </a:r>
            <a:r>
              <a:rPr lang="en-US" dirty="0" smtClean="0">
                <a:latin typeface="Palatino Linotype" panose="02040502050505030304" pitchFamily="18" charset="0"/>
              </a:rPr>
              <a:t>obtain</a:t>
            </a:r>
            <a:r>
              <a:rPr lang="pl-PL" dirty="0" smtClean="0">
                <a:latin typeface="Palatino Linotype" panose="02040502050505030304" pitchFamily="18" charset="0"/>
              </a:rPr>
              <a:t> </a:t>
            </a:r>
            <a:r>
              <a:rPr lang="en-US" dirty="0" smtClean="0">
                <a:latin typeface="Palatino Linotype" panose="02040502050505030304" pitchFamily="18" charset="0"/>
              </a:rPr>
              <a:t>somatic </a:t>
            </a:r>
            <a:r>
              <a:rPr lang="en-US" dirty="0">
                <a:latin typeface="Palatino Linotype" panose="02040502050505030304" pitchFamily="18" charset="0"/>
              </a:rPr>
              <a:t>seeds </a:t>
            </a:r>
            <a:r>
              <a:rPr lang="en-US" dirty="0" smtClean="0">
                <a:latin typeface="Palatino Linotype" panose="02040502050505030304" pitchFamily="18" charset="0"/>
              </a:rPr>
              <a:t>using </a:t>
            </a:r>
            <a:r>
              <a:rPr lang="en-US" dirty="0">
                <a:latin typeface="Palatino Linotype" panose="02040502050505030304" pitchFamily="18" charset="0"/>
              </a:rPr>
              <a:t>both the apical and axillary buds (Figure 1</a:t>
            </a:r>
            <a:r>
              <a:rPr lang="en-US" dirty="0" smtClean="0">
                <a:latin typeface="Palatino Linotype" panose="02040502050505030304" pitchFamily="18" charset="0"/>
              </a:rPr>
              <a:t>).</a:t>
            </a:r>
            <a:endParaRPr lang="pl-PL" dirty="0" smtClean="0">
              <a:latin typeface="Palatino Linotype" panose="02040502050505030304" pitchFamily="18" charset="0"/>
            </a:endParaRPr>
          </a:p>
          <a:p>
            <a:pPr algn="just"/>
            <a:r>
              <a:rPr lang="pl-PL" dirty="0" smtClean="0">
                <a:latin typeface="Palatino Linotype" panose="02040502050505030304" pitchFamily="18" charset="0"/>
              </a:rPr>
              <a:t>	</a:t>
            </a:r>
            <a:r>
              <a:rPr lang="pl-PL" dirty="0" err="1" smtClean="0">
                <a:latin typeface="Palatino Linotype" panose="02040502050505030304" pitchFamily="18" charset="0"/>
              </a:rPr>
              <a:t>During</a:t>
            </a:r>
            <a:r>
              <a:rPr lang="pl-PL" dirty="0" smtClean="0">
                <a:latin typeface="Palatino Linotype" panose="02040502050505030304" pitchFamily="18" charset="0"/>
              </a:rPr>
              <a:t> the </a:t>
            </a:r>
            <a:r>
              <a:rPr lang="en-US" dirty="0">
                <a:latin typeface="Palatino Linotype" panose="02040502050505030304" pitchFamily="18" charset="0"/>
              </a:rPr>
              <a:t>cultivation on MS medium containing 0.3 mg L-1 BAP </a:t>
            </a:r>
            <a:r>
              <a:rPr lang="en-US" dirty="0" smtClean="0">
                <a:latin typeface="Palatino Linotype" panose="02040502050505030304" pitchFamily="18" charset="0"/>
              </a:rPr>
              <a:t>a </a:t>
            </a:r>
            <a:r>
              <a:rPr lang="en-US" dirty="0">
                <a:latin typeface="Palatino Linotype" panose="02040502050505030304" pitchFamily="18" charset="0"/>
              </a:rPr>
              <a:t>high  level of conversion of seeds into plants using apical buds (85</a:t>
            </a:r>
            <a:r>
              <a:rPr lang="en-US" dirty="0" smtClean="0">
                <a:latin typeface="Palatino Linotype" panose="02040502050505030304" pitchFamily="18" charset="0"/>
              </a:rPr>
              <a:t>%)</a:t>
            </a:r>
            <a:r>
              <a:rPr lang="pl-PL" dirty="0" smtClean="0">
                <a:latin typeface="Palatino Linotype" panose="02040502050505030304" pitchFamily="18" charset="0"/>
              </a:rPr>
              <a:t> was </a:t>
            </a:r>
            <a:r>
              <a:rPr lang="pl-PL" dirty="0" err="1" smtClean="0">
                <a:latin typeface="Palatino Linotype" panose="02040502050505030304" pitchFamily="18" charset="0"/>
              </a:rPr>
              <a:t>observed</a:t>
            </a:r>
            <a:r>
              <a:rPr lang="pl-PL" dirty="0" smtClean="0">
                <a:latin typeface="Palatino Linotype" panose="02040502050505030304" pitchFamily="18" charset="0"/>
              </a:rPr>
              <a:t> (</a:t>
            </a:r>
            <a:r>
              <a:rPr lang="pl-PL" dirty="0" err="1" smtClean="0">
                <a:latin typeface="Palatino Linotype" panose="02040502050505030304" pitchFamily="18" charset="0"/>
              </a:rPr>
              <a:t>Table</a:t>
            </a:r>
            <a:r>
              <a:rPr lang="pl-PL" dirty="0" smtClean="0">
                <a:latin typeface="Palatino Linotype" panose="02040502050505030304" pitchFamily="18" charset="0"/>
              </a:rPr>
              <a:t> 1)</a:t>
            </a:r>
            <a:r>
              <a:rPr lang="en-US" dirty="0" smtClean="0">
                <a:latin typeface="Palatino Linotype" panose="02040502050505030304" pitchFamily="18" charset="0"/>
              </a:rPr>
              <a:t>. </a:t>
            </a:r>
            <a:r>
              <a:rPr lang="en-US" dirty="0">
                <a:latin typeface="Palatino Linotype" panose="02040502050505030304" pitchFamily="18" charset="0"/>
              </a:rPr>
              <a:t>The slightly lower </a:t>
            </a:r>
            <a:r>
              <a:rPr lang="en-US" dirty="0" smtClean="0">
                <a:latin typeface="Palatino Linotype" panose="02040502050505030304" pitchFamily="18" charset="0"/>
              </a:rPr>
              <a:t>percentage </a:t>
            </a:r>
            <a:r>
              <a:rPr lang="en-US" dirty="0">
                <a:latin typeface="Palatino Linotype" panose="02040502050505030304" pitchFamily="18" charset="0"/>
              </a:rPr>
              <a:t>of regenerated plants was obtained for axillary buds (62.5%). </a:t>
            </a:r>
            <a:endParaRPr lang="pl-PL" dirty="0">
              <a:latin typeface="Palatino Linotype" panose="02040502050505030304" pitchFamily="18" charset="0"/>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43485"/>
          <a:stretch/>
        </p:blipFill>
        <p:spPr bwMode="auto">
          <a:xfrm>
            <a:off x="5699340" y="1224808"/>
            <a:ext cx="3255091" cy="3588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Prostokąt 8"/>
          <p:cNvSpPr/>
          <p:nvPr/>
        </p:nvSpPr>
        <p:spPr>
          <a:xfrm>
            <a:off x="5816174" y="4812896"/>
            <a:ext cx="3022734" cy="830997"/>
          </a:xfrm>
          <a:prstGeom prst="rect">
            <a:avLst/>
          </a:prstGeom>
        </p:spPr>
        <p:txBody>
          <a:bodyPr wrap="square">
            <a:spAutoFit/>
          </a:bodyPr>
          <a:lstStyle/>
          <a:p>
            <a:pPr algn="ctr"/>
            <a:r>
              <a:rPr lang="en-US" sz="1600" b="1" dirty="0"/>
              <a:t>Figure 1.</a:t>
            </a:r>
            <a:r>
              <a:rPr lang="en-US" sz="1600" dirty="0"/>
              <a:t> Somatic seeds of </a:t>
            </a:r>
            <a:r>
              <a:rPr lang="en-US" sz="1600" i="1" dirty="0" smtClean="0"/>
              <a:t>S</a:t>
            </a:r>
            <a:r>
              <a:rPr lang="pl-PL" sz="1600" i="1" dirty="0" smtClean="0"/>
              <a:t>.</a:t>
            </a:r>
            <a:r>
              <a:rPr lang="en-US" sz="1600" i="1" dirty="0" smtClean="0"/>
              <a:t> </a:t>
            </a:r>
            <a:r>
              <a:rPr lang="en-US" sz="1600" i="1" dirty="0"/>
              <a:t>officinalis</a:t>
            </a:r>
            <a:r>
              <a:rPr lang="en-US" sz="1600" dirty="0"/>
              <a:t>: (a) using apical buds; (b) using axillary </a:t>
            </a:r>
            <a:r>
              <a:rPr lang="en-US" sz="1600" dirty="0" smtClean="0"/>
              <a:t>buds</a:t>
            </a:r>
            <a:endParaRPr lang="pl-PL" sz="1600" dirty="0"/>
          </a:p>
        </p:txBody>
      </p:sp>
      <p:graphicFrame>
        <p:nvGraphicFramePr>
          <p:cNvPr id="11" name="Tabela 10"/>
          <p:cNvGraphicFramePr>
            <a:graphicFrameLocks noGrp="1"/>
          </p:cNvGraphicFramePr>
          <p:nvPr>
            <p:extLst>
              <p:ext uri="{D42A27DB-BD31-4B8C-83A1-F6EECF244321}">
                <p14:modId xmlns:p14="http://schemas.microsoft.com/office/powerpoint/2010/main" val="1855030636"/>
              </p:ext>
            </p:extLst>
          </p:nvPr>
        </p:nvGraphicFramePr>
        <p:xfrm>
          <a:off x="206681" y="4272134"/>
          <a:ext cx="5166984" cy="2441813"/>
        </p:xfrm>
        <a:graphic>
          <a:graphicData uri="http://schemas.openxmlformats.org/drawingml/2006/table">
            <a:tbl>
              <a:tblPr firstRow="1" firstCol="1" bandRow="1"/>
              <a:tblGrid>
                <a:gridCol w="2118357"/>
                <a:gridCol w="1016209"/>
                <a:gridCol w="1016209"/>
                <a:gridCol w="1016209"/>
              </a:tblGrid>
              <a:tr h="221983">
                <a:tc rowSpan="3">
                  <a:txBody>
                    <a:bodyPr/>
                    <a:lstStyle/>
                    <a:p>
                      <a:pPr algn="ctr">
                        <a:lnSpc>
                          <a:spcPts val="1300"/>
                        </a:lnSpc>
                        <a:spcAft>
                          <a:spcPts val="0"/>
                        </a:spcAft>
                      </a:pPr>
                      <a:r>
                        <a:rPr lang="pl-PL" sz="1400" b="1" dirty="0" err="1">
                          <a:solidFill>
                            <a:srgbClr val="000000"/>
                          </a:solidFill>
                          <a:effectLst/>
                          <a:latin typeface="Palatino Linotype"/>
                          <a:ea typeface="Times New Roman"/>
                          <a:cs typeface="Times New Roman"/>
                        </a:rPr>
                        <a:t>Somatic</a:t>
                      </a:r>
                      <a:r>
                        <a:rPr lang="pl-PL" sz="1400" b="1" dirty="0">
                          <a:solidFill>
                            <a:srgbClr val="000000"/>
                          </a:solidFill>
                          <a:effectLst/>
                          <a:latin typeface="Palatino Linotype"/>
                          <a:ea typeface="Times New Roman"/>
                          <a:cs typeface="Times New Roman"/>
                        </a:rPr>
                        <a:t> </a:t>
                      </a:r>
                      <a:r>
                        <a:rPr lang="pl-PL" sz="1400" b="1" dirty="0" err="1">
                          <a:solidFill>
                            <a:srgbClr val="000000"/>
                          </a:solidFill>
                          <a:effectLst/>
                          <a:latin typeface="Palatino Linotype"/>
                          <a:ea typeface="Times New Roman"/>
                          <a:cs typeface="Times New Roman"/>
                        </a:rPr>
                        <a:t>seed</a:t>
                      </a:r>
                      <a:endParaRPr lang="pl-PL" sz="1400" dirty="0">
                        <a:solidFill>
                          <a:srgbClr val="000000"/>
                        </a:solidFill>
                        <a:effectLst/>
                        <a:latin typeface="Palatino Linotype"/>
                        <a:ea typeface="SimSun"/>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ctr">
                        <a:lnSpc>
                          <a:spcPts val="1300"/>
                        </a:lnSpc>
                        <a:spcAft>
                          <a:spcPts val="0"/>
                        </a:spcAft>
                      </a:pPr>
                      <a:r>
                        <a:rPr lang="pl-PL" sz="1400" b="1">
                          <a:solidFill>
                            <a:srgbClr val="000000"/>
                          </a:solidFill>
                          <a:effectLst/>
                          <a:latin typeface="Palatino Linotype"/>
                          <a:ea typeface="Times New Roman"/>
                          <a:cs typeface="Times New Roman"/>
                        </a:rPr>
                        <a:t>Explant</a:t>
                      </a:r>
                      <a:endParaRPr lang="pl-PL" sz="1400">
                        <a:solidFill>
                          <a:srgbClr val="000000"/>
                        </a:solidFill>
                        <a:effectLst/>
                        <a:latin typeface="Palatino Linotype"/>
                        <a:ea typeface="SimSun"/>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r>
              <a:tr h="221983">
                <a:tc vMerge="1">
                  <a:txBody>
                    <a:bodyPr/>
                    <a:lstStyle/>
                    <a:p>
                      <a:endParaRPr lang="pl-PL"/>
                    </a:p>
                  </a:txBody>
                  <a:tcPr/>
                </a:tc>
                <a:tc>
                  <a:txBody>
                    <a:bodyPr/>
                    <a:lstStyle/>
                    <a:p>
                      <a:pPr algn="ctr">
                        <a:lnSpc>
                          <a:spcPts val="1300"/>
                        </a:lnSpc>
                        <a:spcAft>
                          <a:spcPts val="0"/>
                        </a:spcAft>
                      </a:pPr>
                      <a:r>
                        <a:rPr lang="pl-PL" sz="1400" b="1">
                          <a:solidFill>
                            <a:srgbClr val="000000"/>
                          </a:solidFill>
                          <a:effectLst/>
                          <a:latin typeface="Palatino Linotype"/>
                          <a:ea typeface="Times New Roman"/>
                          <a:cs typeface="Times New Roman"/>
                        </a:rPr>
                        <a:t>W</a:t>
                      </a:r>
                      <a:endParaRPr lang="pl-PL" sz="1400">
                        <a:solidFill>
                          <a:srgbClr val="000000"/>
                        </a:solidFill>
                        <a:effectLst/>
                        <a:latin typeface="Palatino Linotype"/>
                        <a:ea typeface="SimSun"/>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b="1">
                          <a:solidFill>
                            <a:srgbClr val="000000"/>
                          </a:solidFill>
                          <a:effectLst/>
                          <a:latin typeface="Palatino Linotype"/>
                          <a:ea typeface="Times New Roman"/>
                          <a:cs typeface="Times New Roman"/>
                        </a:rPr>
                        <a:t>B</a:t>
                      </a:r>
                      <a:endParaRPr lang="pl-PL" sz="1400">
                        <a:solidFill>
                          <a:srgbClr val="000000"/>
                        </a:solidFill>
                        <a:effectLst/>
                        <a:latin typeface="Palatino Linotype"/>
                        <a:ea typeface="SimSun"/>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rowSpan="2">
                  <a:txBody>
                    <a:bodyPr/>
                    <a:lstStyle/>
                    <a:p>
                      <a:pPr algn="ctr">
                        <a:lnSpc>
                          <a:spcPts val="1300"/>
                        </a:lnSpc>
                        <a:spcAft>
                          <a:spcPts val="0"/>
                        </a:spcAft>
                      </a:pPr>
                      <a:r>
                        <a:rPr lang="pl-PL" sz="1400" b="1">
                          <a:solidFill>
                            <a:srgbClr val="000000"/>
                          </a:solidFill>
                          <a:effectLst/>
                          <a:latin typeface="Palatino Linotype"/>
                          <a:ea typeface="Times New Roman"/>
                          <a:cs typeface="Times New Roman"/>
                        </a:rPr>
                        <a:t>L.S.D</a:t>
                      </a:r>
                      <a:r>
                        <a:rPr lang="pl-PL" sz="1400" b="1" baseline="-25000">
                          <a:solidFill>
                            <a:srgbClr val="000000"/>
                          </a:solidFill>
                          <a:effectLst/>
                          <a:latin typeface="Palatino Linotype"/>
                          <a:ea typeface="Times New Roman"/>
                          <a:cs typeface="Times New Roman"/>
                        </a:rPr>
                        <a:t>0,05</a:t>
                      </a:r>
                      <a:endParaRPr lang="pl-PL" sz="1400">
                        <a:solidFill>
                          <a:srgbClr val="000000"/>
                        </a:solidFill>
                        <a:effectLst/>
                        <a:latin typeface="Palatino Linotype"/>
                        <a:ea typeface="SimSun"/>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1983">
                <a:tc vMerge="1">
                  <a:txBody>
                    <a:bodyPr/>
                    <a:lstStyle/>
                    <a:p>
                      <a:endParaRPr lang="pl-PL"/>
                    </a:p>
                  </a:txBody>
                  <a:tcPr/>
                </a:tc>
                <a:tc gridSpan="2">
                  <a:txBody>
                    <a:bodyPr/>
                    <a:lstStyle/>
                    <a:p>
                      <a:pPr algn="ctr">
                        <a:lnSpc>
                          <a:spcPts val="1300"/>
                        </a:lnSpc>
                        <a:spcAft>
                          <a:spcPts val="0"/>
                        </a:spcAft>
                      </a:pPr>
                      <a:r>
                        <a:rPr lang="pl-PL" sz="1400" b="1">
                          <a:solidFill>
                            <a:srgbClr val="000000"/>
                          </a:solidFill>
                          <a:effectLst/>
                          <a:latin typeface="Palatino Linotype"/>
                          <a:ea typeface="Times New Roman"/>
                          <a:cs typeface="Times New Roman"/>
                        </a:rPr>
                        <a:t>Mean values (%)</a:t>
                      </a:r>
                      <a:endParaRPr lang="pl-PL" sz="1400">
                        <a:solidFill>
                          <a:srgbClr val="000000"/>
                        </a:solidFill>
                        <a:effectLst/>
                        <a:latin typeface="Palatino Linotype"/>
                        <a:ea typeface="SimSun"/>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pl-PL"/>
                    </a:p>
                  </a:txBody>
                  <a:tcPr/>
                </a:tc>
                <a:tc vMerge="1">
                  <a:txBody>
                    <a:bodyPr/>
                    <a:lstStyle/>
                    <a:p>
                      <a:endParaRPr lang="pl-PL"/>
                    </a:p>
                  </a:txBody>
                  <a:tcPr/>
                </a:tc>
              </a:tr>
              <a:tr h="221983">
                <a:tc>
                  <a:txBody>
                    <a:bodyPr/>
                    <a:lstStyle/>
                    <a:p>
                      <a:pPr algn="ctr">
                        <a:lnSpc>
                          <a:spcPts val="1300"/>
                        </a:lnSpc>
                        <a:spcAft>
                          <a:spcPts val="0"/>
                        </a:spcAft>
                      </a:pPr>
                      <a:r>
                        <a:rPr lang="pl-PL" sz="1400" b="1" dirty="0">
                          <a:solidFill>
                            <a:srgbClr val="000000"/>
                          </a:solidFill>
                          <a:effectLst/>
                          <a:latin typeface="Palatino Linotype"/>
                          <a:ea typeface="Calibri"/>
                          <a:cs typeface="Times New Roman"/>
                        </a:rPr>
                        <a:t>Green</a:t>
                      </a:r>
                      <a:endParaRPr lang="pl-PL" sz="1400" dirty="0">
                        <a:solidFill>
                          <a:srgbClr val="000000"/>
                        </a:solidFill>
                        <a:effectLst/>
                        <a:latin typeface="Palatino Linotype"/>
                        <a:ea typeface="SimSun"/>
                        <a:cs typeface="Times New Roman"/>
                      </a:endParaRPr>
                    </a:p>
                  </a:txBody>
                  <a:tcPr marL="36195" marR="36195"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77.5</a:t>
                      </a:r>
                      <a:r>
                        <a:rPr lang="pl-PL" sz="1400" baseline="30000">
                          <a:solidFill>
                            <a:srgbClr val="000000"/>
                          </a:solidFill>
                          <a:effectLst/>
                          <a:latin typeface="Palatino Linotype"/>
                          <a:ea typeface="Times New Roman"/>
                          <a:cs typeface="Times New Roman"/>
                        </a:rPr>
                        <a:t>a</a:t>
                      </a:r>
                      <a:endParaRPr lang="pl-PL" sz="1400">
                        <a:solidFill>
                          <a:srgbClr val="000000"/>
                        </a:solidFill>
                        <a:effectLst/>
                        <a:latin typeface="Palatino Linotype"/>
                        <a:ea typeface="SimSun"/>
                        <a:cs typeface="Times New Roman"/>
                      </a:endParaRPr>
                    </a:p>
                  </a:txBody>
                  <a:tcPr marL="36195" marR="36195" marT="0" marB="0" anchor="ctr">
                    <a:lnL w="38100" cap="flat" cmpd="sng" algn="ctr">
                      <a:solidFill>
                        <a:srgbClr val="FFFFF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75.0</a:t>
                      </a:r>
                      <a:r>
                        <a:rPr lang="pl-PL" sz="1400" baseline="30000">
                          <a:solidFill>
                            <a:srgbClr val="000000"/>
                          </a:solidFill>
                          <a:effectLst/>
                          <a:latin typeface="Palatino Linotype"/>
                          <a:ea typeface="Times New Roman"/>
                          <a:cs typeface="Times New Roman"/>
                        </a:rPr>
                        <a:t>a</a:t>
                      </a:r>
                      <a:endParaRPr lang="pl-PL" sz="1400">
                        <a:solidFill>
                          <a:srgbClr val="000000"/>
                        </a:solidFill>
                        <a:effectLst/>
                        <a:latin typeface="Palatino Linotype"/>
                        <a:ea typeface="SimSun"/>
                        <a:cs typeface="Times New Roman"/>
                      </a:endParaRPr>
                    </a:p>
                  </a:txBody>
                  <a:tcPr marL="36195" marR="3619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17.51</a:t>
                      </a:r>
                      <a:endParaRPr lang="pl-PL" sz="1400">
                        <a:solidFill>
                          <a:srgbClr val="000000"/>
                        </a:solidFill>
                        <a:effectLst/>
                        <a:latin typeface="Palatino Linotype"/>
                        <a:ea typeface="SimSun"/>
                        <a:cs typeface="Times New Roman"/>
                      </a:endParaRPr>
                    </a:p>
                  </a:txBody>
                  <a:tcPr marL="36195" marR="36195"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21983">
                <a:tc>
                  <a:txBody>
                    <a:bodyPr/>
                    <a:lstStyle/>
                    <a:p>
                      <a:pPr algn="ctr">
                        <a:lnSpc>
                          <a:spcPts val="1300"/>
                        </a:lnSpc>
                        <a:spcAft>
                          <a:spcPts val="0"/>
                        </a:spcAft>
                      </a:pPr>
                      <a:r>
                        <a:rPr lang="pl-PL" sz="1400" b="1">
                          <a:solidFill>
                            <a:srgbClr val="000000"/>
                          </a:solidFill>
                          <a:effectLst/>
                          <a:latin typeface="Palatino Linotype"/>
                          <a:ea typeface="Calibri"/>
                          <a:cs typeface="Times New Roman"/>
                        </a:rPr>
                        <a:t>Brown - green</a:t>
                      </a:r>
                      <a:endParaRPr lang="pl-PL" sz="1400">
                        <a:solidFill>
                          <a:srgbClr val="000000"/>
                        </a:solidFill>
                        <a:effectLst/>
                        <a:latin typeface="Palatino Linotype"/>
                        <a:ea typeface="SimSun"/>
                        <a:cs typeface="Times New Roman"/>
                      </a:endParaRPr>
                    </a:p>
                  </a:txBody>
                  <a:tcPr marL="36195" marR="36195"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22.5</a:t>
                      </a:r>
                      <a:r>
                        <a:rPr lang="pl-PL" sz="1400" baseline="30000">
                          <a:solidFill>
                            <a:srgbClr val="000000"/>
                          </a:solidFill>
                          <a:effectLst/>
                          <a:latin typeface="Palatino Linotype"/>
                          <a:ea typeface="Times New Roman"/>
                          <a:cs typeface="Times New Roman"/>
                        </a:rPr>
                        <a:t>a</a:t>
                      </a:r>
                      <a:endParaRPr lang="pl-PL" sz="1400">
                        <a:solidFill>
                          <a:srgbClr val="000000"/>
                        </a:solidFill>
                        <a:effectLst/>
                        <a:latin typeface="Palatino Linotype"/>
                        <a:ea typeface="SimSun"/>
                        <a:cs typeface="Times New Roman"/>
                      </a:endParaRPr>
                    </a:p>
                  </a:txBody>
                  <a:tcPr marL="36195" marR="36195"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25.0</a:t>
                      </a:r>
                      <a:r>
                        <a:rPr lang="pl-PL" sz="1400" baseline="30000">
                          <a:solidFill>
                            <a:srgbClr val="000000"/>
                          </a:solidFill>
                          <a:effectLst/>
                          <a:latin typeface="Palatino Linotype"/>
                          <a:ea typeface="Times New Roman"/>
                          <a:cs typeface="Times New Roman"/>
                        </a:rPr>
                        <a:t>a</a:t>
                      </a:r>
                      <a:endParaRPr lang="pl-PL" sz="1400">
                        <a:solidFill>
                          <a:srgbClr val="000000"/>
                        </a:solidFill>
                        <a:effectLst/>
                        <a:latin typeface="Palatino Linotype"/>
                        <a:ea typeface="SimSun"/>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17.51</a:t>
                      </a:r>
                      <a:endParaRPr lang="pl-PL" sz="1400">
                        <a:solidFill>
                          <a:srgbClr val="000000"/>
                        </a:solidFill>
                        <a:effectLst/>
                        <a:latin typeface="Palatino Linotype"/>
                        <a:ea typeface="SimSun"/>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21983">
                <a:tc>
                  <a:txBody>
                    <a:bodyPr/>
                    <a:lstStyle/>
                    <a:p>
                      <a:pPr algn="ctr">
                        <a:lnSpc>
                          <a:spcPts val="1300"/>
                        </a:lnSpc>
                        <a:spcAft>
                          <a:spcPts val="0"/>
                        </a:spcAft>
                      </a:pPr>
                      <a:r>
                        <a:rPr lang="pl-PL" sz="1400" b="1" dirty="0">
                          <a:solidFill>
                            <a:srgbClr val="000000"/>
                          </a:solidFill>
                          <a:effectLst/>
                          <a:latin typeface="Palatino Linotype"/>
                          <a:ea typeface="Calibri"/>
                          <a:cs typeface="Times New Roman"/>
                        </a:rPr>
                        <a:t>Brown</a:t>
                      </a:r>
                      <a:endParaRPr lang="pl-PL" sz="1400" dirty="0">
                        <a:solidFill>
                          <a:srgbClr val="000000"/>
                        </a:solidFill>
                        <a:effectLst/>
                        <a:latin typeface="Palatino Linotype"/>
                        <a:ea typeface="SimSun"/>
                        <a:cs typeface="Times New Roman"/>
                      </a:endParaRPr>
                    </a:p>
                  </a:txBody>
                  <a:tcPr marL="36195" marR="36195"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0.0</a:t>
                      </a:r>
                      <a:endParaRPr lang="pl-PL" sz="1400">
                        <a:solidFill>
                          <a:srgbClr val="000000"/>
                        </a:solidFill>
                        <a:effectLst/>
                        <a:latin typeface="Palatino Linotype"/>
                        <a:ea typeface="SimSun"/>
                        <a:cs typeface="Times New Roman"/>
                      </a:endParaRPr>
                    </a:p>
                  </a:txBody>
                  <a:tcPr marL="36195" marR="36195" marT="0" marB="0" anchor="ctr">
                    <a:lnL w="381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0.0</a:t>
                      </a:r>
                      <a:endParaRPr lang="pl-PL" sz="1400">
                        <a:solidFill>
                          <a:srgbClr val="000000"/>
                        </a:solidFill>
                        <a:effectLst/>
                        <a:latin typeface="Palatino Linotype"/>
                        <a:ea typeface="SimSun"/>
                        <a:cs typeface="Times New Roman"/>
                      </a:endParaRPr>
                    </a:p>
                  </a:txBody>
                  <a:tcPr marL="36195" marR="3619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a:t>
                      </a:r>
                      <a:endParaRPr lang="pl-PL" sz="1400">
                        <a:solidFill>
                          <a:srgbClr val="000000"/>
                        </a:solidFill>
                        <a:effectLst/>
                        <a:latin typeface="Palatino Linotype"/>
                        <a:ea typeface="SimSun"/>
                        <a:cs typeface="Times New Roman"/>
                      </a:endParaRPr>
                    </a:p>
                  </a:txBody>
                  <a:tcPr marL="36195" marR="3619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21983">
                <a:tc>
                  <a:txBody>
                    <a:bodyPr/>
                    <a:lstStyle/>
                    <a:p>
                      <a:pPr algn="ctr">
                        <a:lnSpc>
                          <a:spcPts val="1300"/>
                        </a:lnSpc>
                        <a:spcAft>
                          <a:spcPts val="0"/>
                        </a:spcAft>
                      </a:pPr>
                      <a:r>
                        <a:rPr lang="pl-PL" sz="1400" b="1">
                          <a:solidFill>
                            <a:srgbClr val="000000"/>
                          </a:solidFill>
                          <a:effectLst/>
                          <a:latin typeface="Palatino Linotype"/>
                          <a:ea typeface="Calibri"/>
                          <a:cs typeface="Times New Roman"/>
                        </a:rPr>
                        <a:t>Growing</a:t>
                      </a:r>
                      <a:endParaRPr lang="pl-PL" sz="1400">
                        <a:solidFill>
                          <a:srgbClr val="000000"/>
                        </a:solidFill>
                        <a:effectLst/>
                        <a:latin typeface="Palatino Linotype"/>
                        <a:ea typeface="SimSun"/>
                        <a:cs typeface="Times New Roman"/>
                      </a:endParaRPr>
                    </a:p>
                  </a:txBody>
                  <a:tcPr marL="36195" marR="36195"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85.0</a:t>
                      </a:r>
                      <a:r>
                        <a:rPr lang="pl-PL" sz="1400" baseline="30000">
                          <a:solidFill>
                            <a:srgbClr val="000000"/>
                          </a:solidFill>
                          <a:effectLst/>
                          <a:latin typeface="Palatino Linotype"/>
                          <a:ea typeface="Times New Roman"/>
                          <a:cs typeface="Times New Roman"/>
                        </a:rPr>
                        <a:t>a</a:t>
                      </a:r>
                      <a:endParaRPr lang="pl-PL" sz="1400">
                        <a:solidFill>
                          <a:srgbClr val="000000"/>
                        </a:solidFill>
                        <a:effectLst/>
                        <a:latin typeface="Palatino Linotype"/>
                        <a:ea typeface="SimSun"/>
                        <a:cs typeface="Times New Roman"/>
                      </a:endParaRPr>
                    </a:p>
                  </a:txBody>
                  <a:tcPr marL="36195" marR="36195"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62.5</a:t>
                      </a:r>
                      <a:r>
                        <a:rPr lang="pl-PL" sz="1400" baseline="30000">
                          <a:solidFill>
                            <a:srgbClr val="000000"/>
                          </a:solidFill>
                          <a:effectLst/>
                          <a:latin typeface="Palatino Linotype"/>
                          <a:ea typeface="Times New Roman"/>
                          <a:cs typeface="Times New Roman"/>
                        </a:rPr>
                        <a:t>b</a:t>
                      </a:r>
                      <a:endParaRPr lang="pl-PL" sz="1400">
                        <a:solidFill>
                          <a:srgbClr val="000000"/>
                        </a:solidFill>
                        <a:effectLst/>
                        <a:latin typeface="Palatino Linotype"/>
                        <a:ea typeface="SimSun"/>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12.18</a:t>
                      </a:r>
                      <a:endParaRPr lang="pl-PL" sz="1400">
                        <a:solidFill>
                          <a:srgbClr val="000000"/>
                        </a:solidFill>
                        <a:effectLst/>
                        <a:latin typeface="Palatino Linotype"/>
                        <a:ea typeface="SimSun"/>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21983">
                <a:tc>
                  <a:txBody>
                    <a:bodyPr/>
                    <a:lstStyle/>
                    <a:p>
                      <a:pPr algn="ctr">
                        <a:lnSpc>
                          <a:spcPts val="1300"/>
                        </a:lnSpc>
                        <a:spcAft>
                          <a:spcPts val="0"/>
                        </a:spcAft>
                      </a:pPr>
                      <a:r>
                        <a:rPr lang="pl-PL" sz="1400" b="1">
                          <a:solidFill>
                            <a:srgbClr val="000000"/>
                          </a:solidFill>
                          <a:effectLst/>
                          <a:latin typeface="Palatino Linotype"/>
                          <a:ea typeface="Calibri"/>
                          <a:cs typeface="Times New Roman"/>
                        </a:rPr>
                        <a:t>Non vitality</a:t>
                      </a:r>
                      <a:endParaRPr lang="pl-PL" sz="1400">
                        <a:solidFill>
                          <a:srgbClr val="000000"/>
                        </a:solidFill>
                        <a:effectLst/>
                        <a:latin typeface="Palatino Linotype"/>
                        <a:ea typeface="SimSun"/>
                        <a:cs typeface="Times New Roman"/>
                      </a:endParaRPr>
                    </a:p>
                  </a:txBody>
                  <a:tcPr marL="36195" marR="36195"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15.0</a:t>
                      </a:r>
                      <a:r>
                        <a:rPr lang="pl-PL" sz="1400" baseline="30000">
                          <a:solidFill>
                            <a:srgbClr val="000000"/>
                          </a:solidFill>
                          <a:effectLst/>
                          <a:latin typeface="Palatino Linotype"/>
                          <a:ea typeface="Times New Roman"/>
                          <a:cs typeface="Times New Roman"/>
                        </a:rPr>
                        <a:t>b</a:t>
                      </a:r>
                      <a:endParaRPr lang="pl-PL" sz="1400">
                        <a:solidFill>
                          <a:srgbClr val="000000"/>
                        </a:solidFill>
                        <a:effectLst/>
                        <a:latin typeface="Palatino Linotype"/>
                        <a:ea typeface="SimSun"/>
                        <a:cs typeface="Times New Roman"/>
                      </a:endParaRPr>
                    </a:p>
                  </a:txBody>
                  <a:tcPr marL="36195" marR="36195" marT="0" marB="0" anchor="ctr">
                    <a:lnL w="381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37.5</a:t>
                      </a:r>
                      <a:r>
                        <a:rPr lang="pl-PL" sz="1400" baseline="30000">
                          <a:solidFill>
                            <a:srgbClr val="000000"/>
                          </a:solidFill>
                          <a:effectLst/>
                          <a:latin typeface="Palatino Linotype"/>
                          <a:ea typeface="Times New Roman"/>
                          <a:cs typeface="Times New Roman"/>
                        </a:rPr>
                        <a:t>a</a:t>
                      </a:r>
                      <a:endParaRPr lang="pl-PL" sz="1400">
                        <a:solidFill>
                          <a:srgbClr val="000000"/>
                        </a:solidFill>
                        <a:effectLst/>
                        <a:latin typeface="Palatino Linotype"/>
                        <a:ea typeface="SimSun"/>
                        <a:cs typeface="Times New Roman"/>
                      </a:endParaRPr>
                    </a:p>
                  </a:txBody>
                  <a:tcPr marL="36195" marR="3619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dirty="0">
                          <a:solidFill>
                            <a:srgbClr val="000000"/>
                          </a:solidFill>
                          <a:effectLst/>
                          <a:latin typeface="Palatino Linotype"/>
                          <a:ea typeface="Times New Roman"/>
                          <a:cs typeface="Times New Roman"/>
                        </a:rPr>
                        <a:t>12.18</a:t>
                      </a:r>
                      <a:endParaRPr lang="pl-PL" sz="1400" dirty="0">
                        <a:solidFill>
                          <a:srgbClr val="000000"/>
                        </a:solidFill>
                        <a:effectLst/>
                        <a:latin typeface="Palatino Linotype"/>
                        <a:ea typeface="SimSun"/>
                        <a:cs typeface="Times New Roman"/>
                      </a:endParaRPr>
                    </a:p>
                  </a:txBody>
                  <a:tcPr marL="36195" marR="3619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21983">
                <a:tc>
                  <a:txBody>
                    <a:bodyPr/>
                    <a:lstStyle/>
                    <a:p>
                      <a:pPr algn="ctr">
                        <a:lnSpc>
                          <a:spcPts val="1300"/>
                        </a:lnSpc>
                        <a:spcAft>
                          <a:spcPts val="0"/>
                        </a:spcAft>
                      </a:pPr>
                      <a:r>
                        <a:rPr lang="pl-PL" sz="1400" b="1">
                          <a:solidFill>
                            <a:srgbClr val="000000"/>
                          </a:solidFill>
                          <a:effectLst/>
                          <a:latin typeface="Palatino Linotype"/>
                          <a:ea typeface="Calibri"/>
                          <a:cs typeface="Times New Roman"/>
                        </a:rPr>
                        <a:t>Necrosed</a:t>
                      </a:r>
                      <a:endParaRPr lang="pl-PL" sz="1400">
                        <a:solidFill>
                          <a:srgbClr val="000000"/>
                        </a:solidFill>
                        <a:effectLst/>
                        <a:latin typeface="Palatino Linotype"/>
                        <a:ea typeface="SimSun"/>
                        <a:cs typeface="Times New Roman"/>
                      </a:endParaRPr>
                    </a:p>
                  </a:txBody>
                  <a:tcPr marL="36195" marR="36195"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0.0</a:t>
                      </a:r>
                      <a:endParaRPr lang="pl-PL" sz="1400">
                        <a:solidFill>
                          <a:srgbClr val="000000"/>
                        </a:solidFill>
                        <a:effectLst/>
                        <a:latin typeface="Palatino Linotype"/>
                        <a:ea typeface="SimSun"/>
                        <a:cs typeface="Times New Roman"/>
                      </a:endParaRPr>
                    </a:p>
                  </a:txBody>
                  <a:tcPr marL="36195" marR="36195"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0.0</a:t>
                      </a:r>
                      <a:endParaRPr lang="pl-PL" sz="1400">
                        <a:solidFill>
                          <a:srgbClr val="000000"/>
                        </a:solidFill>
                        <a:effectLst/>
                        <a:latin typeface="Palatino Linotype"/>
                        <a:ea typeface="SimSun"/>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a:t>
                      </a:r>
                      <a:endParaRPr lang="pl-PL" sz="1400">
                        <a:solidFill>
                          <a:srgbClr val="000000"/>
                        </a:solidFill>
                        <a:effectLst/>
                        <a:latin typeface="Palatino Linotype"/>
                        <a:ea typeface="SimSun"/>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21983">
                <a:tc>
                  <a:txBody>
                    <a:bodyPr/>
                    <a:lstStyle/>
                    <a:p>
                      <a:pPr algn="ctr">
                        <a:lnSpc>
                          <a:spcPts val="1300"/>
                        </a:lnSpc>
                        <a:spcAft>
                          <a:spcPts val="0"/>
                        </a:spcAft>
                      </a:pPr>
                      <a:r>
                        <a:rPr lang="pl-PL" sz="1400" b="1">
                          <a:solidFill>
                            <a:srgbClr val="000000"/>
                          </a:solidFill>
                          <a:effectLst/>
                          <a:latin typeface="Palatino Linotype"/>
                          <a:ea typeface="Calibri"/>
                          <a:cs typeface="Times New Roman"/>
                        </a:rPr>
                        <a:t>Vittificated</a:t>
                      </a:r>
                      <a:endParaRPr lang="pl-PL" sz="1400">
                        <a:solidFill>
                          <a:srgbClr val="000000"/>
                        </a:solidFill>
                        <a:effectLst/>
                        <a:latin typeface="Palatino Linotype"/>
                        <a:ea typeface="SimSun"/>
                        <a:cs typeface="Times New Roman"/>
                      </a:endParaRPr>
                    </a:p>
                  </a:txBody>
                  <a:tcPr marL="36195" marR="36195"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30.0</a:t>
                      </a:r>
                      <a:r>
                        <a:rPr lang="pl-PL" sz="1400" baseline="30000">
                          <a:solidFill>
                            <a:srgbClr val="000000"/>
                          </a:solidFill>
                          <a:effectLst/>
                          <a:latin typeface="Palatino Linotype"/>
                          <a:ea typeface="Times New Roman"/>
                          <a:cs typeface="Times New Roman"/>
                        </a:rPr>
                        <a:t>a</a:t>
                      </a:r>
                      <a:endParaRPr lang="pl-PL" sz="1400">
                        <a:solidFill>
                          <a:srgbClr val="000000"/>
                        </a:solidFill>
                        <a:effectLst/>
                        <a:latin typeface="Palatino Linotype"/>
                        <a:ea typeface="SimSun"/>
                        <a:cs typeface="Times New Roman"/>
                      </a:endParaRPr>
                    </a:p>
                  </a:txBody>
                  <a:tcPr marL="36195" marR="36195" marT="0" marB="0" anchor="ctr">
                    <a:lnL w="381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32.5</a:t>
                      </a:r>
                      <a:r>
                        <a:rPr lang="pl-PL" sz="1400" baseline="30000">
                          <a:solidFill>
                            <a:srgbClr val="000000"/>
                          </a:solidFill>
                          <a:effectLst/>
                          <a:latin typeface="Palatino Linotype"/>
                          <a:ea typeface="Times New Roman"/>
                          <a:cs typeface="Times New Roman"/>
                        </a:rPr>
                        <a:t>a</a:t>
                      </a:r>
                      <a:endParaRPr lang="pl-PL" sz="1400">
                        <a:solidFill>
                          <a:srgbClr val="000000"/>
                        </a:solidFill>
                        <a:effectLst/>
                        <a:latin typeface="Palatino Linotype"/>
                        <a:ea typeface="SimSun"/>
                        <a:cs typeface="Times New Roman"/>
                      </a:endParaRPr>
                    </a:p>
                  </a:txBody>
                  <a:tcPr marL="36195" marR="3619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13.71</a:t>
                      </a:r>
                      <a:endParaRPr lang="pl-PL" sz="1400">
                        <a:solidFill>
                          <a:srgbClr val="000000"/>
                        </a:solidFill>
                        <a:effectLst/>
                        <a:latin typeface="Palatino Linotype"/>
                        <a:ea typeface="SimSun"/>
                        <a:cs typeface="Times New Roman"/>
                      </a:endParaRPr>
                    </a:p>
                  </a:txBody>
                  <a:tcPr marL="36195" marR="36195"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21983">
                <a:tc>
                  <a:txBody>
                    <a:bodyPr/>
                    <a:lstStyle/>
                    <a:p>
                      <a:pPr algn="ctr">
                        <a:lnSpc>
                          <a:spcPts val="1300"/>
                        </a:lnSpc>
                        <a:spcAft>
                          <a:spcPts val="0"/>
                        </a:spcAft>
                      </a:pPr>
                      <a:r>
                        <a:rPr lang="pl-PL" sz="1400" b="1">
                          <a:solidFill>
                            <a:srgbClr val="000000"/>
                          </a:solidFill>
                          <a:effectLst/>
                          <a:latin typeface="Palatino Linotype"/>
                          <a:ea typeface="Calibri"/>
                          <a:cs typeface="Times New Roman"/>
                        </a:rPr>
                        <a:t>Contaminated</a:t>
                      </a:r>
                      <a:endParaRPr lang="pl-PL" sz="1400">
                        <a:solidFill>
                          <a:srgbClr val="000000"/>
                        </a:solidFill>
                        <a:effectLst/>
                        <a:latin typeface="Palatino Linotype"/>
                        <a:ea typeface="SimSun"/>
                        <a:cs typeface="Times New Roman"/>
                      </a:endParaRPr>
                    </a:p>
                  </a:txBody>
                  <a:tcPr marL="36195" marR="36195"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0.0</a:t>
                      </a:r>
                      <a:endParaRPr lang="pl-PL" sz="1400">
                        <a:solidFill>
                          <a:srgbClr val="000000"/>
                        </a:solidFill>
                        <a:effectLst/>
                        <a:latin typeface="Palatino Linotype"/>
                        <a:ea typeface="SimSun"/>
                        <a:cs typeface="Times New Roman"/>
                      </a:endParaRPr>
                    </a:p>
                  </a:txBody>
                  <a:tcPr marL="36195" marR="36195"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0.0</a:t>
                      </a:r>
                      <a:endParaRPr lang="pl-PL" sz="1400">
                        <a:solidFill>
                          <a:srgbClr val="000000"/>
                        </a:solidFill>
                        <a:effectLst/>
                        <a:latin typeface="Palatino Linotype"/>
                        <a:ea typeface="SimSun"/>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pl-PL" sz="1400" dirty="0">
                          <a:solidFill>
                            <a:srgbClr val="000000"/>
                          </a:solidFill>
                          <a:effectLst/>
                          <a:latin typeface="Palatino Linotype"/>
                          <a:ea typeface="Times New Roman"/>
                          <a:cs typeface="Times New Roman"/>
                        </a:rPr>
                        <a:t>-</a:t>
                      </a:r>
                      <a:endParaRPr lang="pl-PL" sz="1400" dirty="0">
                        <a:solidFill>
                          <a:srgbClr val="000000"/>
                        </a:solidFill>
                        <a:effectLst/>
                        <a:latin typeface="Palatino Linotype"/>
                        <a:ea typeface="SimSun"/>
                        <a:cs typeface="Times New Roman"/>
                      </a:endParaRPr>
                    </a:p>
                  </a:txBody>
                  <a:tcPr marL="36195" marR="36195"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2" name="Prostokąt 11"/>
          <p:cNvSpPr/>
          <p:nvPr/>
        </p:nvSpPr>
        <p:spPr>
          <a:xfrm>
            <a:off x="244256" y="3974024"/>
            <a:ext cx="5091831" cy="338554"/>
          </a:xfrm>
          <a:prstGeom prst="rect">
            <a:avLst/>
          </a:prstGeom>
        </p:spPr>
        <p:txBody>
          <a:bodyPr wrap="square">
            <a:spAutoFit/>
          </a:bodyPr>
          <a:lstStyle/>
          <a:p>
            <a:pPr algn="ctr"/>
            <a:r>
              <a:rPr lang="en-US" sz="1600" b="1" dirty="0"/>
              <a:t>Table 1.</a:t>
            </a:r>
            <a:r>
              <a:rPr lang="en-US" sz="1600" dirty="0"/>
              <a:t> </a:t>
            </a:r>
            <a:r>
              <a:rPr lang="en-US" sz="1600" i="1" dirty="0"/>
              <a:t>In vitro </a:t>
            </a:r>
            <a:r>
              <a:rPr lang="en-US" sz="1600" dirty="0"/>
              <a:t>cultures of somatic seed of </a:t>
            </a:r>
            <a:r>
              <a:rPr lang="pl-PL" sz="1600" dirty="0" err="1" smtClean="0"/>
              <a:t>sage</a:t>
            </a:r>
            <a:endParaRPr lang="pl-PL" sz="1600" dirty="0"/>
          </a:p>
        </p:txBody>
      </p:sp>
      <p:sp>
        <p:nvSpPr>
          <p:cNvPr id="14" name="Prostokąt 13"/>
          <p:cNvSpPr/>
          <p:nvPr/>
        </p:nvSpPr>
        <p:spPr>
          <a:xfrm>
            <a:off x="189686" y="328910"/>
            <a:ext cx="8649222" cy="461665"/>
          </a:xfrm>
          <a:prstGeom prst="rect">
            <a:avLst/>
          </a:prstGeom>
        </p:spPr>
        <p:txBody>
          <a:bodyPr wrap="square">
            <a:spAutoFit/>
          </a:bodyPr>
          <a:lstStyle/>
          <a:p>
            <a:pPr algn="ctr"/>
            <a:r>
              <a:rPr lang="fr-FR" sz="2400" b="1" dirty="0">
                <a:solidFill>
                  <a:prstClr val="black"/>
                </a:solidFill>
                <a:latin typeface="Palatino Linotype" panose="02040502050505030304" pitchFamily="18" charset="0"/>
              </a:rPr>
              <a:t>Results</a:t>
            </a:r>
            <a:endParaRPr lang="pl-PL" dirty="0"/>
          </a:p>
        </p:txBody>
      </p:sp>
    </p:spTree>
    <p:extLst>
      <p:ext uri="{BB962C8B-B14F-4D97-AF65-F5344CB8AC3E}">
        <p14:creationId xmlns:p14="http://schemas.microsoft.com/office/powerpoint/2010/main" val="8856189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4</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xmlns="" id="{6DD5E4D2-0BB3-4EA0-8C20-9992662C0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2" name="Prostokąt 1"/>
          <p:cNvSpPr/>
          <p:nvPr/>
        </p:nvSpPr>
        <p:spPr>
          <a:xfrm>
            <a:off x="219204" y="309010"/>
            <a:ext cx="8649223" cy="923330"/>
          </a:xfrm>
          <a:prstGeom prst="rect">
            <a:avLst/>
          </a:prstGeom>
        </p:spPr>
        <p:txBody>
          <a:bodyPr wrap="square">
            <a:spAutoFit/>
          </a:bodyPr>
          <a:lstStyle/>
          <a:p>
            <a:pPr algn="just"/>
            <a:r>
              <a:rPr lang="pl-PL" dirty="0">
                <a:latin typeface="Palatino Linotype" panose="02040502050505030304" pitchFamily="18" charset="0"/>
              </a:rPr>
              <a:t>T</a:t>
            </a:r>
            <a:r>
              <a:rPr lang="en-US" dirty="0" smtClean="0">
                <a:latin typeface="Palatino Linotype" panose="02040502050505030304" pitchFamily="18" charset="0"/>
              </a:rPr>
              <a:t>he statistical </a:t>
            </a:r>
            <a:r>
              <a:rPr lang="en-US" dirty="0">
                <a:latin typeface="Palatino Linotype" panose="02040502050505030304" pitchFamily="18" charset="0"/>
              </a:rPr>
              <a:t>significance of seed viability in the ANOVA analysis of variance was at the level of p &lt;</a:t>
            </a:r>
            <a:r>
              <a:rPr lang="en-US" dirty="0" smtClean="0">
                <a:latin typeface="Palatino Linotype" panose="02040502050505030304" pitchFamily="18" charset="0"/>
              </a:rPr>
              <a:t>0.01</a:t>
            </a:r>
            <a:r>
              <a:rPr lang="pl-PL" dirty="0" smtClean="0">
                <a:latin typeface="Palatino Linotype" panose="02040502050505030304" pitchFamily="18" charset="0"/>
              </a:rPr>
              <a:t> (</a:t>
            </a:r>
            <a:r>
              <a:rPr lang="pl-PL" dirty="0" err="1" smtClean="0">
                <a:latin typeface="Palatino Linotype" panose="02040502050505030304" pitchFamily="18" charset="0"/>
              </a:rPr>
              <a:t>Table</a:t>
            </a:r>
            <a:r>
              <a:rPr lang="pl-PL" dirty="0" smtClean="0">
                <a:latin typeface="Palatino Linotype" panose="02040502050505030304" pitchFamily="18" charset="0"/>
              </a:rPr>
              <a:t> 2)</a:t>
            </a:r>
            <a:r>
              <a:rPr lang="en-US" dirty="0" smtClean="0">
                <a:latin typeface="Palatino Linotype" panose="02040502050505030304" pitchFamily="18" charset="0"/>
              </a:rPr>
              <a:t>. </a:t>
            </a:r>
            <a:r>
              <a:rPr lang="en-US" dirty="0">
                <a:latin typeface="Palatino Linotype" panose="02040502050505030304" pitchFamily="18" charset="0"/>
              </a:rPr>
              <a:t>Therefore, it can be assumed that the usefulness of the developed method applies to both initial explants.</a:t>
            </a:r>
            <a:endParaRPr lang="pl-PL" dirty="0">
              <a:latin typeface="Palatino Linotype" panose="02040502050505030304" pitchFamily="18" charset="0"/>
            </a:endParaRPr>
          </a:p>
        </p:txBody>
      </p:sp>
      <p:sp>
        <p:nvSpPr>
          <p:cNvPr id="3" name="Prostokąt 2"/>
          <p:cNvSpPr/>
          <p:nvPr/>
        </p:nvSpPr>
        <p:spPr>
          <a:xfrm>
            <a:off x="2167003" y="3862804"/>
            <a:ext cx="6701423" cy="1477328"/>
          </a:xfrm>
          <a:prstGeom prst="rect">
            <a:avLst/>
          </a:prstGeom>
        </p:spPr>
        <p:txBody>
          <a:bodyPr wrap="square">
            <a:spAutoFit/>
          </a:bodyPr>
          <a:lstStyle/>
          <a:p>
            <a:pPr algn="just"/>
            <a:r>
              <a:rPr lang="en-US" dirty="0">
                <a:latin typeface="Palatino Linotype" panose="02040502050505030304" pitchFamily="18" charset="0"/>
              </a:rPr>
              <a:t>For complete regeneration of plants, shoots were rooted in ½ MS medium containing 0.3 mg L-1 IAA. The results indicate that 4 explants out of 5 developed roots (4.067 ± 0.3914). Regenerated sage plants were characterized by proper growth and development at each stage of culture (Figure 2).</a:t>
            </a:r>
            <a:endParaRPr lang="pl-PL" dirty="0">
              <a:latin typeface="Palatino Linotype" panose="02040502050505030304" pitchFamily="18" charset="0"/>
            </a:endParaRPr>
          </a:p>
        </p:txBody>
      </p:sp>
      <p:sp>
        <p:nvSpPr>
          <p:cNvPr id="6" name="Prostokąt 5"/>
          <p:cNvSpPr/>
          <p:nvPr/>
        </p:nvSpPr>
        <p:spPr>
          <a:xfrm>
            <a:off x="1900845" y="5476080"/>
            <a:ext cx="5386191" cy="1323439"/>
          </a:xfrm>
          <a:prstGeom prst="rect">
            <a:avLst/>
          </a:prstGeom>
        </p:spPr>
        <p:txBody>
          <a:bodyPr wrap="square">
            <a:spAutoFit/>
          </a:bodyPr>
          <a:lstStyle/>
          <a:p>
            <a:r>
              <a:rPr lang="pl-PL" sz="1600" b="1" dirty="0" err="1">
                <a:latin typeface="Palatino Linotype" panose="02040502050505030304" pitchFamily="18" charset="0"/>
              </a:rPr>
              <a:t>Figure</a:t>
            </a:r>
            <a:r>
              <a:rPr lang="pl-PL" sz="1600" b="1" dirty="0">
                <a:latin typeface="Palatino Linotype" panose="02040502050505030304" pitchFamily="18" charset="0"/>
              </a:rPr>
              <a:t> 2. </a:t>
            </a:r>
            <a:r>
              <a:rPr lang="pl-PL" sz="1600" dirty="0">
                <a:latin typeface="Palatino Linotype" panose="02040502050505030304" pitchFamily="18" charset="0"/>
              </a:rPr>
              <a:t>In vitro </a:t>
            </a:r>
            <a:r>
              <a:rPr lang="pl-PL" sz="1600" dirty="0" err="1">
                <a:latin typeface="Palatino Linotype" panose="02040502050505030304" pitchFamily="18" charset="0"/>
              </a:rPr>
              <a:t>culture</a:t>
            </a:r>
            <a:r>
              <a:rPr lang="pl-PL" sz="1600" dirty="0">
                <a:latin typeface="Palatino Linotype" panose="02040502050505030304" pitchFamily="18" charset="0"/>
              </a:rPr>
              <a:t> of </a:t>
            </a:r>
            <a:r>
              <a:rPr lang="pl-PL" sz="1600" i="1" dirty="0" smtClean="0">
                <a:latin typeface="Palatino Linotype" panose="02040502050505030304" pitchFamily="18" charset="0"/>
              </a:rPr>
              <a:t>S. </a:t>
            </a:r>
            <a:r>
              <a:rPr lang="pl-PL" sz="1600" i="1" dirty="0" err="1">
                <a:latin typeface="Palatino Linotype" panose="02040502050505030304" pitchFamily="18" charset="0"/>
              </a:rPr>
              <a:t>officinalis</a:t>
            </a:r>
            <a:r>
              <a:rPr lang="pl-PL" sz="1600" dirty="0">
                <a:latin typeface="Palatino Linotype" panose="02040502050505030304" pitchFamily="18" charset="0"/>
              </a:rPr>
              <a:t>: (a) </a:t>
            </a:r>
            <a:r>
              <a:rPr lang="pl-PL" sz="1600" dirty="0" err="1">
                <a:latin typeface="Palatino Linotype" panose="02040502050505030304" pitchFamily="18" charset="0"/>
              </a:rPr>
              <a:t>somatic</a:t>
            </a:r>
            <a:r>
              <a:rPr lang="pl-PL" sz="1600" dirty="0">
                <a:latin typeface="Palatino Linotype" panose="02040502050505030304" pitchFamily="18" charset="0"/>
              </a:rPr>
              <a:t> </a:t>
            </a:r>
            <a:r>
              <a:rPr lang="pl-PL" sz="1600" dirty="0" err="1">
                <a:latin typeface="Palatino Linotype" panose="02040502050505030304" pitchFamily="18" charset="0"/>
              </a:rPr>
              <a:t>seeds</a:t>
            </a:r>
            <a:r>
              <a:rPr lang="pl-PL" sz="1600" dirty="0">
                <a:latin typeface="Palatino Linotype" panose="02040502050505030304" pitchFamily="18" charset="0"/>
              </a:rPr>
              <a:t> </a:t>
            </a:r>
            <a:r>
              <a:rPr lang="pl-PL" sz="1600" dirty="0" err="1">
                <a:latin typeface="Palatino Linotype" panose="02040502050505030304" pitchFamily="18" charset="0"/>
              </a:rPr>
              <a:t>placed</a:t>
            </a:r>
            <a:r>
              <a:rPr lang="pl-PL" sz="1600" dirty="0">
                <a:latin typeface="Palatino Linotype" panose="02040502050505030304" pitchFamily="18" charset="0"/>
              </a:rPr>
              <a:t> on MS medium </a:t>
            </a:r>
            <a:r>
              <a:rPr lang="pl-PL" sz="1600" dirty="0" err="1">
                <a:latin typeface="Palatino Linotype" panose="02040502050505030304" pitchFamily="18" charset="0"/>
              </a:rPr>
              <a:t>containing</a:t>
            </a:r>
            <a:r>
              <a:rPr lang="pl-PL" sz="1600" dirty="0">
                <a:latin typeface="Palatino Linotype" panose="02040502050505030304" pitchFamily="18" charset="0"/>
              </a:rPr>
              <a:t> 0.3 mg L-1 BAP ; (b) </a:t>
            </a:r>
            <a:r>
              <a:rPr lang="pl-PL" sz="1600" dirty="0" err="1">
                <a:latin typeface="Palatino Linotype" panose="02040502050505030304" pitchFamily="18" charset="0"/>
              </a:rPr>
              <a:t>shoots</a:t>
            </a:r>
            <a:r>
              <a:rPr lang="pl-PL" sz="1600" dirty="0">
                <a:latin typeface="Palatino Linotype" panose="02040502050505030304" pitchFamily="18" charset="0"/>
              </a:rPr>
              <a:t> </a:t>
            </a:r>
            <a:r>
              <a:rPr lang="pl-PL" sz="1600" dirty="0" err="1">
                <a:latin typeface="Palatino Linotype" panose="02040502050505030304" pitchFamily="18" charset="0"/>
              </a:rPr>
              <a:t>regenerated</a:t>
            </a:r>
            <a:r>
              <a:rPr lang="pl-PL" sz="1600" dirty="0">
                <a:latin typeface="Palatino Linotype" panose="02040502050505030304" pitchFamily="18" charset="0"/>
              </a:rPr>
              <a:t> from </a:t>
            </a:r>
            <a:r>
              <a:rPr lang="pl-PL" sz="1600" dirty="0" err="1">
                <a:latin typeface="Palatino Linotype" panose="02040502050505030304" pitchFamily="18" charset="0"/>
              </a:rPr>
              <a:t>somatic</a:t>
            </a:r>
            <a:r>
              <a:rPr lang="pl-PL" sz="1600" dirty="0">
                <a:latin typeface="Palatino Linotype" panose="02040502050505030304" pitchFamily="18" charset="0"/>
              </a:rPr>
              <a:t> </a:t>
            </a:r>
            <a:r>
              <a:rPr lang="pl-PL" sz="1600" dirty="0" err="1">
                <a:latin typeface="Palatino Linotype" panose="02040502050505030304" pitchFamily="18" charset="0"/>
              </a:rPr>
              <a:t>seeds</a:t>
            </a:r>
            <a:r>
              <a:rPr lang="pl-PL" sz="1600" dirty="0">
                <a:latin typeface="Palatino Linotype" panose="02040502050505030304" pitchFamily="18" charset="0"/>
              </a:rPr>
              <a:t>; (c) </a:t>
            </a:r>
            <a:r>
              <a:rPr lang="pl-PL" sz="1600" dirty="0" err="1">
                <a:latin typeface="Palatino Linotype" panose="02040502050505030304" pitchFamily="18" charset="0"/>
              </a:rPr>
              <a:t>multi-shoot</a:t>
            </a:r>
            <a:r>
              <a:rPr lang="pl-PL" sz="1600" dirty="0">
                <a:latin typeface="Palatino Linotype" panose="02040502050505030304" pitchFamily="18" charset="0"/>
              </a:rPr>
              <a:t> </a:t>
            </a:r>
            <a:r>
              <a:rPr lang="pl-PL" sz="1600" dirty="0" err="1">
                <a:latin typeface="Palatino Linotype" panose="02040502050505030304" pitchFamily="18" charset="0"/>
              </a:rPr>
              <a:t>cultures</a:t>
            </a:r>
            <a:r>
              <a:rPr lang="pl-PL" sz="1600" dirty="0">
                <a:latin typeface="Palatino Linotype" panose="02040502050505030304" pitchFamily="18" charset="0"/>
              </a:rPr>
              <a:t>; (d) </a:t>
            </a:r>
            <a:r>
              <a:rPr lang="pl-PL" sz="1600" dirty="0" err="1">
                <a:latin typeface="Palatino Linotype" panose="02040502050505030304" pitchFamily="18" charset="0"/>
              </a:rPr>
              <a:t>regenerated</a:t>
            </a:r>
            <a:r>
              <a:rPr lang="pl-PL" sz="1600" dirty="0">
                <a:latin typeface="Palatino Linotype" panose="02040502050505030304" pitchFamily="18" charset="0"/>
              </a:rPr>
              <a:t> </a:t>
            </a:r>
            <a:r>
              <a:rPr lang="pl-PL" sz="1600" dirty="0" err="1">
                <a:latin typeface="Palatino Linotype" panose="02040502050505030304" pitchFamily="18" charset="0"/>
              </a:rPr>
              <a:t>plants</a:t>
            </a:r>
            <a:r>
              <a:rPr lang="pl-PL" sz="1600" dirty="0">
                <a:latin typeface="Palatino Linotype" panose="02040502050505030304" pitchFamily="18" charset="0"/>
              </a:rPr>
              <a:t> on ½ MS medium </a:t>
            </a:r>
            <a:r>
              <a:rPr lang="pl-PL" sz="1600" dirty="0" err="1">
                <a:latin typeface="Palatino Linotype" panose="02040502050505030304" pitchFamily="18" charset="0"/>
              </a:rPr>
              <a:t>containing</a:t>
            </a:r>
            <a:r>
              <a:rPr lang="pl-PL" sz="1600" dirty="0">
                <a:latin typeface="Palatino Linotype" panose="02040502050505030304" pitchFamily="18" charset="0"/>
              </a:rPr>
              <a:t> 0.3 mg L-1 IAA.</a:t>
            </a:r>
          </a:p>
        </p:txBody>
      </p:sp>
      <p:graphicFrame>
        <p:nvGraphicFramePr>
          <p:cNvPr id="9" name="Tabela 8"/>
          <p:cNvGraphicFramePr>
            <a:graphicFrameLocks noGrp="1"/>
          </p:cNvGraphicFramePr>
          <p:nvPr>
            <p:extLst>
              <p:ext uri="{D42A27DB-BD31-4B8C-83A1-F6EECF244321}">
                <p14:modId xmlns:p14="http://schemas.microsoft.com/office/powerpoint/2010/main" val="3941960928"/>
              </p:ext>
            </p:extLst>
          </p:nvPr>
        </p:nvGraphicFramePr>
        <p:xfrm>
          <a:off x="2041744" y="1659066"/>
          <a:ext cx="6914365" cy="1762493"/>
        </p:xfrm>
        <a:graphic>
          <a:graphicData uri="http://schemas.openxmlformats.org/drawingml/2006/table">
            <a:tbl>
              <a:tblPr firstRow="1" firstCol="1" bandRow="1"/>
              <a:tblGrid>
                <a:gridCol w="1077237"/>
                <a:gridCol w="322229"/>
                <a:gridCol w="800683"/>
                <a:gridCol w="800683"/>
                <a:gridCol w="800683"/>
                <a:gridCol w="1031624"/>
                <a:gridCol w="1104196"/>
                <a:gridCol w="977030"/>
              </a:tblGrid>
              <a:tr h="220312">
                <a:tc rowSpan="2">
                  <a:txBody>
                    <a:bodyPr/>
                    <a:lstStyle/>
                    <a:p>
                      <a:pPr algn="ctr">
                        <a:lnSpc>
                          <a:spcPts val="1300"/>
                        </a:lnSpc>
                        <a:spcAft>
                          <a:spcPts val="0"/>
                        </a:spcAft>
                      </a:pPr>
                      <a:r>
                        <a:rPr lang="pl-PL" sz="1400" b="1" dirty="0">
                          <a:solidFill>
                            <a:srgbClr val="000000"/>
                          </a:solidFill>
                          <a:effectLst/>
                          <a:latin typeface="Palatino Linotype"/>
                          <a:ea typeface="Times New Roman"/>
                          <a:cs typeface="Times New Roman"/>
                        </a:rPr>
                        <a:t>Source of </a:t>
                      </a:r>
                      <a:r>
                        <a:rPr lang="pl-PL" sz="1400" b="1" dirty="0" err="1">
                          <a:solidFill>
                            <a:srgbClr val="000000"/>
                          </a:solidFill>
                          <a:effectLst/>
                          <a:latin typeface="Palatino Linotype"/>
                          <a:ea typeface="Times New Roman"/>
                          <a:cs typeface="Times New Roman"/>
                        </a:rPr>
                        <a:t>variation</a:t>
                      </a:r>
                      <a:endParaRPr lang="pl-PL" sz="1400" dirty="0">
                        <a:solidFill>
                          <a:srgbClr val="000000"/>
                        </a:solidFill>
                        <a:effectLst/>
                        <a:latin typeface="Palatino Linotype"/>
                        <a:ea typeface="SimSun"/>
                        <a:cs typeface="Times New Roman"/>
                      </a:endParaRPr>
                    </a:p>
                  </a:txBody>
                  <a:tcPr marL="17780" marR="177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lnSpc>
                          <a:spcPts val="1300"/>
                        </a:lnSpc>
                        <a:spcAft>
                          <a:spcPts val="0"/>
                        </a:spcAft>
                      </a:pPr>
                      <a:r>
                        <a:rPr lang="pl-PL" sz="1400" b="1" dirty="0">
                          <a:solidFill>
                            <a:srgbClr val="000000"/>
                          </a:solidFill>
                          <a:effectLst/>
                          <a:latin typeface="Palatino Linotype"/>
                          <a:ea typeface="Times New Roman"/>
                          <a:cs typeface="Times New Roman"/>
                        </a:rPr>
                        <a:t>D.F.</a:t>
                      </a:r>
                      <a:endParaRPr lang="pl-PL" sz="1400" dirty="0">
                        <a:solidFill>
                          <a:srgbClr val="000000"/>
                        </a:solidFill>
                        <a:effectLst/>
                        <a:latin typeface="Palatino Linotype"/>
                        <a:ea typeface="SimSun"/>
                        <a:cs typeface="Times New Roman"/>
                      </a:endParaRPr>
                    </a:p>
                  </a:txBody>
                  <a:tcPr marL="17780" marR="177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lnSpc>
                          <a:spcPts val="1300"/>
                        </a:lnSpc>
                        <a:spcAft>
                          <a:spcPts val="0"/>
                        </a:spcAft>
                      </a:pPr>
                      <a:r>
                        <a:rPr lang="pl-PL" sz="1400" b="1" dirty="0" err="1">
                          <a:solidFill>
                            <a:srgbClr val="000000"/>
                          </a:solidFill>
                          <a:effectLst/>
                          <a:latin typeface="Palatino Linotype"/>
                          <a:ea typeface="Times New Roman"/>
                          <a:cs typeface="Times New Roman"/>
                        </a:rPr>
                        <a:t>Somatic</a:t>
                      </a:r>
                      <a:r>
                        <a:rPr lang="pl-PL" sz="1400" b="1" dirty="0">
                          <a:solidFill>
                            <a:srgbClr val="000000"/>
                          </a:solidFill>
                          <a:effectLst/>
                          <a:latin typeface="Palatino Linotype"/>
                          <a:ea typeface="Times New Roman"/>
                          <a:cs typeface="Times New Roman"/>
                        </a:rPr>
                        <a:t> </a:t>
                      </a:r>
                      <a:r>
                        <a:rPr lang="pl-PL" sz="1400" b="1" dirty="0" err="1">
                          <a:solidFill>
                            <a:srgbClr val="000000"/>
                          </a:solidFill>
                          <a:effectLst/>
                          <a:latin typeface="Palatino Linotype"/>
                          <a:ea typeface="Times New Roman"/>
                          <a:cs typeface="Times New Roman"/>
                        </a:rPr>
                        <a:t>seed</a:t>
                      </a:r>
                      <a:endParaRPr lang="pl-PL" sz="1400" dirty="0">
                        <a:solidFill>
                          <a:srgbClr val="000000"/>
                        </a:solidFill>
                        <a:effectLst/>
                        <a:latin typeface="Palatino Linotype"/>
                        <a:ea typeface="SimSun"/>
                        <a:cs typeface="Times New Roman"/>
                      </a:endParaRPr>
                    </a:p>
                  </a:txBody>
                  <a:tcPr marL="17780" marR="177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c hMerge="1">
                  <a:txBody>
                    <a:bodyPr/>
                    <a:lstStyle/>
                    <a:p>
                      <a:endParaRPr lang="pl-PL"/>
                    </a:p>
                  </a:txBody>
                  <a:tcPr/>
                </a:tc>
              </a:tr>
              <a:tr h="440623">
                <a:tc vMerge="1">
                  <a:txBody>
                    <a:bodyPr/>
                    <a:lstStyle/>
                    <a:p>
                      <a:endParaRPr lang="pl-PL"/>
                    </a:p>
                  </a:txBody>
                  <a:tcPr/>
                </a:tc>
                <a:tc vMerge="1">
                  <a:txBody>
                    <a:bodyPr/>
                    <a:lstStyle/>
                    <a:p>
                      <a:endParaRPr lang="pl-PL"/>
                    </a:p>
                  </a:txBody>
                  <a:tcPr/>
                </a:tc>
                <a:tc>
                  <a:txBody>
                    <a:bodyPr/>
                    <a:lstStyle/>
                    <a:p>
                      <a:pPr algn="ctr">
                        <a:lnSpc>
                          <a:spcPts val="1300"/>
                        </a:lnSpc>
                        <a:spcAft>
                          <a:spcPts val="0"/>
                        </a:spcAft>
                      </a:pPr>
                      <a:r>
                        <a:rPr lang="pl-PL" sz="1400" b="1" dirty="0">
                          <a:solidFill>
                            <a:srgbClr val="000000"/>
                          </a:solidFill>
                          <a:effectLst/>
                          <a:latin typeface="Palatino Linotype"/>
                          <a:ea typeface="Times New Roman"/>
                          <a:cs typeface="Times New Roman"/>
                        </a:rPr>
                        <a:t>Green</a:t>
                      </a:r>
                      <a:endParaRPr lang="pl-PL" sz="1400" dirty="0">
                        <a:solidFill>
                          <a:srgbClr val="000000"/>
                        </a:solidFill>
                        <a:effectLst/>
                        <a:latin typeface="Palatino Linotype"/>
                        <a:ea typeface="SimSun"/>
                        <a:cs typeface="Times New Roman"/>
                      </a:endParaRPr>
                    </a:p>
                  </a:txBody>
                  <a:tcPr marL="17780" marR="177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pl-PL" sz="1400" b="1" dirty="0">
                          <a:solidFill>
                            <a:srgbClr val="000000"/>
                          </a:solidFill>
                          <a:effectLst/>
                          <a:latin typeface="Palatino Linotype"/>
                          <a:ea typeface="Times New Roman"/>
                          <a:cs typeface="Times New Roman"/>
                        </a:rPr>
                        <a:t>Brown -</a:t>
                      </a:r>
                      <a:r>
                        <a:rPr lang="pl-PL" sz="1400" b="1" dirty="0" err="1">
                          <a:solidFill>
                            <a:srgbClr val="000000"/>
                          </a:solidFill>
                          <a:effectLst/>
                          <a:latin typeface="Palatino Linotype"/>
                          <a:ea typeface="Times New Roman"/>
                          <a:cs typeface="Times New Roman"/>
                        </a:rPr>
                        <a:t>green</a:t>
                      </a:r>
                      <a:endParaRPr lang="pl-PL" sz="1400" dirty="0">
                        <a:solidFill>
                          <a:srgbClr val="000000"/>
                        </a:solidFill>
                        <a:effectLst/>
                        <a:latin typeface="Palatino Linotype"/>
                        <a:ea typeface="SimSun"/>
                        <a:cs typeface="Times New Roman"/>
                      </a:endParaRPr>
                    </a:p>
                  </a:txBody>
                  <a:tcPr marL="17780" marR="177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pl-PL" sz="1400" b="1">
                          <a:solidFill>
                            <a:srgbClr val="000000"/>
                          </a:solidFill>
                          <a:effectLst/>
                          <a:latin typeface="Palatino Linotype"/>
                          <a:ea typeface="Times New Roman"/>
                          <a:cs typeface="Times New Roman"/>
                        </a:rPr>
                        <a:t>Brown</a:t>
                      </a:r>
                      <a:endParaRPr lang="pl-PL" sz="1400">
                        <a:solidFill>
                          <a:srgbClr val="000000"/>
                        </a:solidFill>
                        <a:effectLst/>
                        <a:latin typeface="Palatino Linotype"/>
                        <a:ea typeface="SimSun"/>
                        <a:cs typeface="Times New Roman"/>
                      </a:endParaRPr>
                    </a:p>
                  </a:txBody>
                  <a:tcPr marL="17780" marR="177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pl-PL" sz="1400" b="1">
                          <a:solidFill>
                            <a:srgbClr val="000000"/>
                          </a:solidFill>
                          <a:effectLst/>
                          <a:latin typeface="Palatino Linotype"/>
                          <a:ea typeface="Times New Roman"/>
                          <a:cs typeface="Times New Roman"/>
                        </a:rPr>
                        <a:t>Growing</a:t>
                      </a:r>
                      <a:endParaRPr lang="pl-PL" sz="1400">
                        <a:solidFill>
                          <a:srgbClr val="000000"/>
                        </a:solidFill>
                        <a:effectLst/>
                        <a:latin typeface="Palatino Linotype"/>
                        <a:ea typeface="SimSun"/>
                        <a:cs typeface="Times New Roman"/>
                      </a:endParaRPr>
                    </a:p>
                  </a:txBody>
                  <a:tcPr marL="17780" marR="177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pl-PL" sz="1400" b="1">
                          <a:solidFill>
                            <a:srgbClr val="000000"/>
                          </a:solidFill>
                          <a:effectLst/>
                          <a:latin typeface="Palatino Linotype"/>
                          <a:ea typeface="Times New Roman"/>
                          <a:cs typeface="Times New Roman"/>
                        </a:rPr>
                        <a:t>Non</a:t>
                      </a:r>
                      <a:endParaRPr lang="pl-PL" sz="1400">
                        <a:solidFill>
                          <a:srgbClr val="000000"/>
                        </a:solidFill>
                        <a:effectLst/>
                        <a:latin typeface="Palatino Linotype"/>
                        <a:ea typeface="SimSun"/>
                        <a:cs typeface="Times New Roman"/>
                      </a:endParaRPr>
                    </a:p>
                    <a:p>
                      <a:pPr algn="ctr">
                        <a:lnSpc>
                          <a:spcPts val="1300"/>
                        </a:lnSpc>
                        <a:spcAft>
                          <a:spcPts val="0"/>
                        </a:spcAft>
                      </a:pPr>
                      <a:r>
                        <a:rPr lang="pl-PL" sz="1400" b="1">
                          <a:solidFill>
                            <a:srgbClr val="000000"/>
                          </a:solidFill>
                          <a:effectLst/>
                          <a:latin typeface="Palatino Linotype"/>
                          <a:ea typeface="Times New Roman"/>
                          <a:cs typeface="Times New Roman"/>
                        </a:rPr>
                        <a:t>vitality</a:t>
                      </a:r>
                      <a:endParaRPr lang="pl-PL" sz="1400">
                        <a:solidFill>
                          <a:srgbClr val="000000"/>
                        </a:solidFill>
                        <a:effectLst/>
                        <a:latin typeface="Palatino Linotype"/>
                        <a:ea typeface="SimSun"/>
                        <a:cs typeface="Times New Roman"/>
                      </a:endParaRPr>
                    </a:p>
                  </a:txBody>
                  <a:tcPr marL="17780" marR="177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pl-PL" sz="1400" b="1" dirty="0" err="1">
                          <a:solidFill>
                            <a:srgbClr val="000000"/>
                          </a:solidFill>
                          <a:effectLst/>
                          <a:latin typeface="Palatino Linotype"/>
                          <a:ea typeface="Times New Roman"/>
                          <a:cs typeface="Times New Roman"/>
                        </a:rPr>
                        <a:t>Vittificated</a:t>
                      </a:r>
                      <a:endParaRPr lang="pl-PL" sz="1400" dirty="0">
                        <a:solidFill>
                          <a:srgbClr val="000000"/>
                        </a:solidFill>
                        <a:effectLst/>
                        <a:latin typeface="Palatino Linotype"/>
                        <a:ea typeface="SimSun"/>
                        <a:cs typeface="Times New Roman"/>
                      </a:endParaRPr>
                    </a:p>
                  </a:txBody>
                  <a:tcPr marL="17780" marR="177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0623">
                <a:tc>
                  <a:txBody>
                    <a:bodyPr/>
                    <a:lstStyle/>
                    <a:p>
                      <a:pPr algn="ctr">
                        <a:lnSpc>
                          <a:spcPts val="1300"/>
                        </a:lnSpc>
                        <a:spcAft>
                          <a:spcPts val="0"/>
                        </a:spcAft>
                      </a:pPr>
                      <a:r>
                        <a:rPr lang="pl-PL" sz="1400" b="1" dirty="0" err="1">
                          <a:solidFill>
                            <a:srgbClr val="000000"/>
                          </a:solidFill>
                          <a:effectLst/>
                          <a:latin typeface="Palatino Linotype"/>
                          <a:ea typeface="Times New Roman"/>
                          <a:cs typeface="Times New Roman"/>
                        </a:rPr>
                        <a:t>Observation</a:t>
                      </a:r>
                      <a:endParaRPr lang="pl-PL" sz="1400" dirty="0">
                        <a:solidFill>
                          <a:srgbClr val="000000"/>
                        </a:solidFill>
                        <a:effectLst/>
                        <a:latin typeface="Palatino Linotype"/>
                        <a:ea typeface="SimSun"/>
                        <a:cs typeface="Times New Roman"/>
                      </a:endParaRPr>
                    </a:p>
                  </a:txBody>
                  <a:tcPr marL="17780" marR="177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dirty="0">
                          <a:solidFill>
                            <a:srgbClr val="000000"/>
                          </a:solidFill>
                          <a:effectLst/>
                          <a:latin typeface="Palatino Linotype"/>
                          <a:ea typeface="Times New Roman"/>
                          <a:cs typeface="Times New Roman"/>
                        </a:rPr>
                        <a:t>1</a:t>
                      </a:r>
                      <a:endParaRPr lang="pl-PL" sz="1400" dirty="0">
                        <a:solidFill>
                          <a:srgbClr val="000000"/>
                        </a:solidFill>
                        <a:effectLst/>
                        <a:latin typeface="Palatino Linotype"/>
                        <a:ea typeface="SimSun"/>
                        <a:cs typeface="Times New Roman"/>
                      </a:endParaRPr>
                    </a:p>
                  </a:txBody>
                  <a:tcPr marL="17780" marR="17780" marT="0" marB="0" anchor="ctr">
                    <a:lnL w="38100" cap="flat" cmpd="sng" algn="ctr">
                      <a:solidFill>
                        <a:srgbClr val="FFFFFF"/>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9025.0</a:t>
                      </a:r>
                      <a:endParaRPr lang="pl-PL" sz="1400">
                        <a:solidFill>
                          <a:srgbClr val="000000"/>
                        </a:solidFill>
                        <a:effectLst/>
                        <a:latin typeface="Palatino Linotype"/>
                        <a:ea typeface="SimSun"/>
                        <a:cs typeface="Times New Roman"/>
                      </a:endParaRPr>
                    </a:p>
                    <a:p>
                      <a:pPr algn="ctr">
                        <a:lnSpc>
                          <a:spcPts val="1300"/>
                        </a:lnSpc>
                        <a:spcAft>
                          <a:spcPts val="0"/>
                        </a:spcAft>
                      </a:pPr>
                      <a:r>
                        <a:rPr lang="pl-PL" sz="1400">
                          <a:solidFill>
                            <a:srgbClr val="000000"/>
                          </a:solidFill>
                          <a:effectLst/>
                          <a:latin typeface="Palatino Linotype"/>
                          <a:ea typeface="Times New Roman"/>
                          <a:cs typeface="Times New Roman"/>
                        </a:rPr>
                        <a:t>***</a:t>
                      </a:r>
                      <a:endParaRPr lang="pl-PL" sz="1400">
                        <a:solidFill>
                          <a:srgbClr val="000000"/>
                        </a:solidFill>
                        <a:effectLst/>
                        <a:latin typeface="Palatino Linotype"/>
                        <a:ea typeface="SimSun"/>
                        <a:cs typeface="Times New Roman"/>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9025.0</a:t>
                      </a:r>
                      <a:endParaRPr lang="pl-PL" sz="1400">
                        <a:solidFill>
                          <a:srgbClr val="000000"/>
                        </a:solidFill>
                        <a:effectLst/>
                        <a:latin typeface="Palatino Linotype"/>
                        <a:ea typeface="SimSun"/>
                        <a:cs typeface="Times New Roman"/>
                      </a:endParaRPr>
                    </a:p>
                    <a:p>
                      <a:pPr algn="ctr">
                        <a:lnSpc>
                          <a:spcPts val="1300"/>
                        </a:lnSpc>
                        <a:spcAft>
                          <a:spcPts val="0"/>
                        </a:spcAft>
                      </a:pPr>
                      <a:r>
                        <a:rPr lang="pl-PL" sz="1400">
                          <a:solidFill>
                            <a:srgbClr val="000000"/>
                          </a:solidFill>
                          <a:effectLst/>
                          <a:latin typeface="Palatino Linotype"/>
                          <a:ea typeface="Times New Roman"/>
                          <a:cs typeface="Times New Roman"/>
                        </a:rPr>
                        <a:t>***</a:t>
                      </a:r>
                      <a:endParaRPr lang="pl-PL" sz="1400">
                        <a:solidFill>
                          <a:srgbClr val="000000"/>
                        </a:solidFill>
                        <a:effectLst/>
                        <a:latin typeface="Palatino Linotype"/>
                        <a:ea typeface="SimSun"/>
                        <a:cs typeface="Times New Roman"/>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0.0</a:t>
                      </a:r>
                      <a:endParaRPr lang="pl-PL" sz="1400">
                        <a:solidFill>
                          <a:srgbClr val="000000"/>
                        </a:solidFill>
                        <a:effectLst/>
                        <a:latin typeface="Palatino Linotype"/>
                        <a:ea typeface="SimSun"/>
                        <a:cs typeface="Times New Roman"/>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11025.0</a:t>
                      </a:r>
                      <a:endParaRPr lang="pl-PL" sz="1400">
                        <a:solidFill>
                          <a:srgbClr val="000000"/>
                        </a:solidFill>
                        <a:effectLst/>
                        <a:latin typeface="Palatino Linotype"/>
                        <a:ea typeface="SimSun"/>
                        <a:cs typeface="Times New Roman"/>
                      </a:endParaRPr>
                    </a:p>
                    <a:p>
                      <a:pPr algn="ctr">
                        <a:lnSpc>
                          <a:spcPts val="1300"/>
                        </a:lnSpc>
                        <a:spcAft>
                          <a:spcPts val="0"/>
                        </a:spcAft>
                      </a:pPr>
                      <a:r>
                        <a:rPr lang="pl-PL" sz="1400">
                          <a:solidFill>
                            <a:srgbClr val="000000"/>
                          </a:solidFill>
                          <a:effectLst/>
                          <a:latin typeface="Palatino Linotype"/>
                          <a:ea typeface="Times New Roman"/>
                          <a:cs typeface="Times New Roman"/>
                        </a:rPr>
                        <a:t>***</a:t>
                      </a:r>
                      <a:endParaRPr lang="pl-PL" sz="1400">
                        <a:solidFill>
                          <a:srgbClr val="000000"/>
                        </a:solidFill>
                        <a:effectLst/>
                        <a:latin typeface="Palatino Linotype"/>
                        <a:ea typeface="SimSun"/>
                        <a:cs typeface="Times New Roman"/>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11025.0</a:t>
                      </a:r>
                      <a:endParaRPr lang="pl-PL" sz="1400">
                        <a:solidFill>
                          <a:srgbClr val="000000"/>
                        </a:solidFill>
                        <a:effectLst/>
                        <a:latin typeface="Palatino Linotype"/>
                        <a:ea typeface="SimSun"/>
                        <a:cs typeface="Times New Roman"/>
                      </a:endParaRPr>
                    </a:p>
                    <a:p>
                      <a:pPr algn="ctr">
                        <a:lnSpc>
                          <a:spcPts val="1300"/>
                        </a:lnSpc>
                        <a:spcAft>
                          <a:spcPts val="0"/>
                        </a:spcAft>
                      </a:pPr>
                      <a:r>
                        <a:rPr lang="pl-PL" sz="1400">
                          <a:solidFill>
                            <a:srgbClr val="000000"/>
                          </a:solidFill>
                          <a:effectLst/>
                          <a:latin typeface="Palatino Linotype"/>
                          <a:ea typeface="Times New Roman"/>
                          <a:cs typeface="Times New Roman"/>
                        </a:rPr>
                        <a:t>***</a:t>
                      </a:r>
                      <a:endParaRPr lang="pl-PL" sz="1400">
                        <a:solidFill>
                          <a:srgbClr val="000000"/>
                        </a:solidFill>
                        <a:effectLst/>
                        <a:latin typeface="Palatino Linotype"/>
                        <a:ea typeface="SimSun"/>
                        <a:cs typeface="Times New Roman"/>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dirty="0">
                          <a:solidFill>
                            <a:srgbClr val="000000"/>
                          </a:solidFill>
                          <a:effectLst/>
                          <a:latin typeface="Palatino Linotype"/>
                          <a:ea typeface="Times New Roman"/>
                          <a:cs typeface="Times New Roman"/>
                        </a:rPr>
                        <a:t>15625.0</a:t>
                      </a:r>
                      <a:endParaRPr lang="pl-PL" sz="1400" dirty="0">
                        <a:solidFill>
                          <a:srgbClr val="000000"/>
                        </a:solidFill>
                        <a:effectLst/>
                        <a:latin typeface="Palatino Linotype"/>
                        <a:ea typeface="SimSun"/>
                        <a:cs typeface="Times New Roman"/>
                      </a:endParaRPr>
                    </a:p>
                    <a:p>
                      <a:pPr algn="ctr">
                        <a:lnSpc>
                          <a:spcPts val="1300"/>
                        </a:lnSpc>
                        <a:spcAft>
                          <a:spcPts val="0"/>
                        </a:spcAft>
                      </a:pPr>
                      <a:r>
                        <a:rPr lang="pl-PL" sz="1400" dirty="0">
                          <a:solidFill>
                            <a:srgbClr val="000000"/>
                          </a:solidFill>
                          <a:effectLst/>
                          <a:latin typeface="Palatino Linotype"/>
                          <a:ea typeface="Times New Roman"/>
                          <a:cs typeface="Times New Roman"/>
                        </a:rPr>
                        <a:t>***</a:t>
                      </a:r>
                      <a:endParaRPr lang="pl-PL" sz="1400" dirty="0">
                        <a:solidFill>
                          <a:srgbClr val="000000"/>
                        </a:solidFill>
                        <a:effectLst/>
                        <a:latin typeface="Palatino Linotype"/>
                        <a:ea typeface="SimSun"/>
                        <a:cs typeface="Times New Roman"/>
                      </a:endParaRPr>
                    </a:p>
                  </a:txBody>
                  <a:tcPr marL="17780" marR="177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440623">
                <a:tc>
                  <a:txBody>
                    <a:bodyPr/>
                    <a:lstStyle/>
                    <a:p>
                      <a:pPr algn="ctr">
                        <a:lnSpc>
                          <a:spcPts val="1300"/>
                        </a:lnSpc>
                        <a:spcAft>
                          <a:spcPts val="0"/>
                        </a:spcAft>
                      </a:pPr>
                      <a:r>
                        <a:rPr lang="pl-PL" sz="1400" b="1" dirty="0" err="1">
                          <a:solidFill>
                            <a:srgbClr val="000000"/>
                          </a:solidFill>
                          <a:effectLst/>
                          <a:latin typeface="Palatino Linotype"/>
                          <a:ea typeface="Times New Roman"/>
                          <a:cs typeface="Times New Roman"/>
                        </a:rPr>
                        <a:t>Explant</a:t>
                      </a:r>
                      <a:endParaRPr lang="pl-PL" sz="1400" dirty="0">
                        <a:solidFill>
                          <a:srgbClr val="000000"/>
                        </a:solidFill>
                        <a:effectLst/>
                        <a:latin typeface="Palatino Linotype"/>
                        <a:ea typeface="SimSun"/>
                        <a:cs typeface="Times New Roman"/>
                      </a:endParaRPr>
                    </a:p>
                  </a:txBody>
                  <a:tcPr marL="17780" marR="177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a:noFill/>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1</a:t>
                      </a:r>
                      <a:endParaRPr lang="pl-PL" sz="1400">
                        <a:solidFill>
                          <a:srgbClr val="000000"/>
                        </a:solidFill>
                        <a:effectLst/>
                        <a:latin typeface="Palatino Linotype"/>
                        <a:ea typeface="SimSun"/>
                        <a:cs typeface="Times New Roman"/>
                      </a:endParaRPr>
                    </a:p>
                  </a:txBody>
                  <a:tcPr marL="17780" marR="17780" marT="0" marB="0" anchor="ctr">
                    <a:lnL w="381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25.0</a:t>
                      </a:r>
                      <a:endParaRPr lang="pl-PL" sz="1400">
                        <a:solidFill>
                          <a:srgbClr val="000000"/>
                        </a:solidFill>
                        <a:effectLst/>
                        <a:latin typeface="Palatino Linotype"/>
                        <a:ea typeface="SimSun"/>
                        <a:cs typeface="Times New Roman"/>
                      </a:endParaRPr>
                    </a:p>
                  </a:txBody>
                  <a:tcPr marL="17780" marR="177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dirty="0">
                          <a:solidFill>
                            <a:srgbClr val="000000"/>
                          </a:solidFill>
                          <a:effectLst/>
                          <a:latin typeface="Palatino Linotype"/>
                          <a:ea typeface="Times New Roman"/>
                          <a:cs typeface="Times New Roman"/>
                        </a:rPr>
                        <a:t>25.0</a:t>
                      </a:r>
                      <a:endParaRPr lang="pl-PL" sz="1400" dirty="0">
                        <a:solidFill>
                          <a:srgbClr val="000000"/>
                        </a:solidFill>
                        <a:effectLst/>
                        <a:latin typeface="Palatino Linotype"/>
                        <a:ea typeface="SimSun"/>
                        <a:cs typeface="Times New Roman"/>
                      </a:endParaRPr>
                    </a:p>
                  </a:txBody>
                  <a:tcPr marL="17780" marR="177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0.0</a:t>
                      </a:r>
                      <a:endParaRPr lang="pl-PL" sz="1400">
                        <a:solidFill>
                          <a:srgbClr val="000000"/>
                        </a:solidFill>
                        <a:effectLst/>
                        <a:latin typeface="Palatino Linotype"/>
                        <a:ea typeface="SimSun"/>
                        <a:cs typeface="Times New Roman"/>
                      </a:endParaRPr>
                    </a:p>
                  </a:txBody>
                  <a:tcPr marL="17780" marR="177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2025.0</a:t>
                      </a:r>
                      <a:endParaRPr lang="pl-PL" sz="1400">
                        <a:solidFill>
                          <a:srgbClr val="000000"/>
                        </a:solidFill>
                        <a:effectLst/>
                        <a:latin typeface="Palatino Linotype"/>
                        <a:ea typeface="SimSun"/>
                        <a:cs typeface="Times New Roman"/>
                      </a:endParaRPr>
                    </a:p>
                    <a:p>
                      <a:pPr algn="ctr">
                        <a:lnSpc>
                          <a:spcPts val="1300"/>
                        </a:lnSpc>
                        <a:spcAft>
                          <a:spcPts val="0"/>
                        </a:spcAft>
                      </a:pPr>
                      <a:r>
                        <a:rPr lang="pl-PL" sz="1400">
                          <a:solidFill>
                            <a:srgbClr val="000000"/>
                          </a:solidFill>
                          <a:effectLst/>
                          <a:latin typeface="Palatino Linotype"/>
                          <a:ea typeface="Times New Roman"/>
                          <a:cs typeface="Times New Roman"/>
                        </a:rPr>
                        <a:t>**</a:t>
                      </a:r>
                      <a:endParaRPr lang="pl-PL" sz="1400">
                        <a:solidFill>
                          <a:srgbClr val="000000"/>
                        </a:solidFill>
                        <a:effectLst/>
                        <a:latin typeface="Palatino Linotype"/>
                        <a:ea typeface="SimSun"/>
                        <a:cs typeface="Times New Roman"/>
                      </a:endParaRPr>
                    </a:p>
                  </a:txBody>
                  <a:tcPr marL="17780" marR="177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2025.0</a:t>
                      </a:r>
                      <a:endParaRPr lang="pl-PL" sz="1400">
                        <a:solidFill>
                          <a:srgbClr val="000000"/>
                        </a:solidFill>
                        <a:effectLst/>
                        <a:latin typeface="Palatino Linotype"/>
                        <a:ea typeface="SimSun"/>
                        <a:cs typeface="Times New Roman"/>
                      </a:endParaRPr>
                    </a:p>
                    <a:p>
                      <a:pPr algn="ctr">
                        <a:lnSpc>
                          <a:spcPts val="1300"/>
                        </a:lnSpc>
                        <a:spcAft>
                          <a:spcPts val="0"/>
                        </a:spcAft>
                      </a:pPr>
                      <a:r>
                        <a:rPr lang="pl-PL" sz="1400">
                          <a:solidFill>
                            <a:srgbClr val="000000"/>
                          </a:solidFill>
                          <a:effectLst/>
                          <a:latin typeface="Palatino Linotype"/>
                          <a:ea typeface="Times New Roman"/>
                          <a:cs typeface="Times New Roman"/>
                        </a:rPr>
                        <a:t>**</a:t>
                      </a:r>
                      <a:endParaRPr lang="pl-PL" sz="1400">
                        <a:solidFill>
                          <a:srgbClr val="000000"/>
                        </a:solidFill>
                        <a:effectLst/>
                        <a:latin typeface="Palatino Linotype"/>
                        <a:ea typeface="SimSun"/>
                        <a:cs typeface="Times New Roman"/>
                      </a:endParaRPr>
                    </a:p>
                  </a:txBody>
                  <a:tcPr marL="17780" marR="177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c>
                  <a:txBody>
                    <a:bodyPr/>
                    <a:lstStyle/>
                    <a:p>
                      <a:pPr algn="ctr">
                        <a:lnSpc>
                          <a:spcPts val="1300"/>
                        </a:lnSpc>
                        <a:spcAft>
                          <a:spcPts val="0"/>
                        </a:spcAft>
                      </a:pPr>
                      <a:r>
                        <a:rPr lang="pl-PL" sz="1400" dirty="0">
                          <a:solidFill>
                            <a:srgbClr val="000000"/>
                          </a:solidFill>
                          <a:effectLst/>
                          <a:latin typeface="Palatino Linotype"/>
                          <a:ea typeface="Times New Roman"/>
                          <a:cs typeface="Times New Roman"/>
                        </a:rPr>
                        <a:t>25.0</a:t>
                      </a:r>
                      <a:endParaRPr lang="pl-PL" sz="1400" dirty="0">
                        <a:solidFill>
                          <a:srgbClr val="000000"/>
                        </a:solidFill>
                        <a:effectLst/>
                        <a:latin typeface="Palatino Linotype"/>
                        <a:ea typeface="SimSun"/>
                        <a:cs typeface="Times New Roman"/>
                      </a:endParaRPr>
                    </a:p>
                  </a:txBody>
                  <a:tcPr marL="17780" marR="17780" marT="0" marB="0" anchor="ctr">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tcPr>
                </a:tc>
              </a:tr>
              <a:tr h="220312">
                <a:tc>
                  <a:txBody>
                    <a:bodyPr/>
                    <a:lstStyle/>
                    <a:p>
                      <a:pPr algn="ctr">
                        <a:lnSpc>
                          <a:spcPts val="1300"/>
                        </a:lnSpc>
                        <a:spcAft>
                          <a:spcPts val="0"/>
                        </a:spcAft>
                      </a:pPr>
                      <a:r>
                        <a:rPr lang="pl-PL" sz="1400" b="1" dirty="0" err="1">
                          <a:solidFill>
                            <a:srgbClr val="000000"/>
                          </a:solidFill>
                          <a:effectLst/>
                          <a:latin typeface="Palatino Linotype"/>
                          <a:ea typeface="Times New Roman"/>
                          <a:cs typeface="Times New Roman"/>
                        </a:rPr>
                        <a:t>Residual</a:t>
                      </a:r>
                      <a:endParaRPr lang="pl-PL" sz="1400" dirty="0">
                        <a:solidFill>
                          <a:srgbClr val="000000"/>
                        </a:solidFill>
                        <a:effectLst/>
                        <a:latin typeface="Palatino Linotype"/>
                        <a:ea typeface="SimSun"/>
                        <a:cs typeface="Times New Roman"/>
                      </a:endParaRPr>
                    </a:p>
                  </a:txBody>
                  <a:tcPr marL="17780" marR="17780" marT="0" marB="0" anchor="ctr">
                    <a:lnL w="127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12</a:t>
                      </a:r>
                      <a:endParaRPr lang="pl-PL" sz="1400">
                        <a:solidFill>
                          <a:srgbClr val="000000"/>
                        </a:solidFill>
                        <a:effectLst/>
                        <a:latin typeface="Palatino Linotype"/>
                        <a:ea typeface="SimSun"/>
                        <a:cs typeface="Times New Roman"/>
                      </a:endParaRPr>
                    </a:p>
                  </a:txBody>
                  <a:tcPr marL="17780" marR="17780" marT="0" marB="0" anchor="ctr">
                    <a:lnL w="38100" cap="flat" cmpd="sng" algn="ctr">
                      <a:solidFill>
                        <a:srgbClr val="FFFFFF"/>
                      </a:solidFill>
                      <a:prstDash val="solid"/>
                      <a:round/>
                      <a:headEnd type="none" w="med" len="med"/>
                      <a:tailEnd type="none" w="med" len="med"/>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258.3</a:t>
                      </a:r>
                      <a:endParaRPr lang="pl-PL" sz="1400">
                        <a:solidFill>
                          <a:srgbClr val="000000"/>
                        </a:solidFill>
                        <a:effectLst/>
                        <a:latin typeface="Palatino Linotype"/>
                        <a:ea typeface="SimSun"/>
                        <a:cs typeface="Times New Roman"/>
                      </a:endParaRPr>
                    </a:p>
                  </a:txBody>
                  <a:tcPr marL="17780" marR="177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258.3</a:t>
                      </a:r>
                      <a:endParaRPr lang="pl-PL" sz="1400">
                        <a:solidFill>
                          <a:srgbClr val="000000"/>
                        </a:solidFill>
                        <a:effectLst/>
                        <a:latin typeface="Palatino Linotype"/>
                        <a:ea typeface="SimSun"/>
                        <a:cs typeface="Times New Roman"/>
                      </a:endParaRPr>
                    </a:p>
                  </a:txBody>
                  <a:tcPr marL="17780" marR="177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0.0</a:t>
                      </a:r>
                      <a:endParaRPr lang="pl-PL" sz="1400">
                        <a:solidFill>
                          <a:srgbClr val="000000"/>
                        </a:solidFill>
                        <a:effectLst/>
                        <a:latin typeface="Palatino Linotype"/>
                        <a:ea typeface="SimSun"/>
                        <a:cs typeface="Times New Roman"/>
                      </a:endParaRPr>
                    </a:p>
                  </a:txBody>
                  <a:tcPr marL="17780" marR="177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pl-PL" sz="1400" dirty="0">
                          <a:solidFill>
                            <a:srgbClr val="000000"/>
                          </a:solidFill>
                          <a:effectLst/>
                          <a:latin typeface="Palatino Linotype"/>
                          <a:ea typeface="Times New Roman"/>
                          <a:cs typeface="Times New Roman"/>
                        </a:rPr>
                        <a:t>125.0</a:t>
                      </a:r>
                      <a:endParaRPr lang="pl-PL" sz="1400" dirty="0">
                        <a:solidFill>
                          <a:srgbClr val="000000"/>
                        </a:solidFill>
                        <a:effectLst/>
                        <a:latin typeface="Palatino Linotype"/>
                        <a:ea typeface="SimSun"/>
                        <a:cs typeface="Times New Roman"/>
                      </a:endParaRPr>
                    </a:p>
                  </a:txBody>
                  <a:tcPr marL="17780" marR="177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pl-PL" sz="1400">
                          <a:solidFill>
                            <a:srgbClr val="000000"/>
                          </a:solidFill>
                          <a:effectLst/>
                          <a:latin typeface="Palatino Linotype"/>
                          <a:ea typeface="Times New Roman"/>
                          <a:cs typeface="Times New Roman"/>
                        </a:rPr>
                        <a:t>125.0</a:t>
                      </a:r>
                      <a:endParaRPr lang="pl-PL" sz="1400">
                        <a:solidFill>
                          <a:srgbClr val="000000"/>
                        </a:solidFill>
                        <a:effectLst/>
                        <a:latin typeface="Palatino Linotype"/>
                        <a:ea typeface="SimSun"/>
                        <a:cs typeface="Times New Roman"/>
                      </a:endParaRPr>
                    </a:p>
                  </a:txBody>
                  <a:tcPr marL="17780" marR="177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ts val="1300"/>
                        </a:lnSpc>
                        <a:spcAft>
                          <a:spcPts val="0"/>
                        </a:spcAft>
                      </a:pPr>
                      <a:r>
                        <a:rPr lang="pl-PL" sz="1400" dirty="0">
                          <a:solidFill>
                            <a:srgbClr val="000000"/>
                          </a:solidFill>
                          <a:effectLst/>
                          <a:latin typeface="Palatino Linotype"/>
                          <a:ea typeface="Times New Roman"/>
                          <a:cs typeface="Times New Roman"/>
                        </a:rPr>
                        <a:t>158.3</a:t>
                      </a:r>
                      <a:endParaRPr lang="pl-PL" sz="1400" dirty="0">
                        <a:solidFill>
                          <a:srgbClr val="000000"/>
                        </a:solidFill>
                        <a:effectLst/>
                        <a:latin typeface="Palatino Linotype"/>
                        <a:ea typeface="SimSun"/>
                        <a:cs typeface="Times New Roman"/>
                      </a:endParaRPr>
                    </a:p>
                  </a:txBody>
                  <a:tcPr marL="17780" marR="17780" marT="0" marB="0" anchor="ctr">
                    <a:lnL>
                      <a:noFill/>
                    </a:lnL>
                    <a:lnR>
                      <a:noFill/>
                    </a:lnR>
                    <a:lnT w="12700" cap="flat" cmpd="sng" algn="ctr">
                      <a:solidFill>
                        <a:srgbClr val="FFFFFF"/>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0" name="Rectangle 3"/>
          <p:cNvSpPr>
            <a:spLocks noChangeArrowheads="1"/>
          </p:cNvSpPr>
          <p:nvPr/>
        </p:nvSpPr>
        <p:spPr bwMode="auto">
          <a:xfrm>
            <a:off x="2260945" y="1358343"/>
            <a:ext cx="667637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269875"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269875" algn="ctr" defTabSz="914400" rtl="0" eaLnBrk="1" fontAlgn="base" latinLnBrk="0" hangingPunct="1">
              <a:lnSpc>
                <a:spcPct val="100000"/>
              </a:lnSpc>
              <a:spcBef>
                <a:spcPct val="0"/>
              </a:spcBef>
              <a:spcAft>
                <a:spcPct val="0"/>
              </a:spcAft>
              <a:buClrTx/>
              <a:buSzTx/>
              <a:buFontTx/>
              <a:buNone/>
              <a:tabLst/>
            </a:pPr>
            <a:r>
              <a:rPr kumimoji="0" lang="en-US" altLang="pl-PL" sz="1600" b="1"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Table 2.</a:t>
            </a:r>
            <a:r>
              <a:rPr kumimoji="0" lang="en-US" altLang="pl-PL" sz="16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ANOVA analysis of </a:t>
            </a:r>
            <a:r>
              <a:rPr kumimoji="0" lang="en-US" altLang="pl-PL" sz="1600" b="0" i="1"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in vitro</a:t>
            </a:r>
            <a:r>
              <a:rPr kumimoji="0" lang="en-US" altLang="pl-PL" sz="1600" b="0" i="0" u="none" strike="noStrike" cap="none" normalizeH="0" baseline="0" dirty="0" smtClean="0">
                <a:ln>
                  <a:noFill/>
                </a:ln>
                <a:solidFill>
                  <a:srgbClr val="000000"/>
                </a:solidFill>
                <a:effectLst/>
                <a:latin typeface="Palatino Linotype" pitchFamily="18" charset="0"/>
                <a:ea typeface="Times New Roman" pitchFamily="18" charset="0"/>
                <a:cs typeface="Times New Roman" pitchFamily="18" charset="0"/>
              </a:rPr>
              <a:t> cultures of somatic seeds</a:t>
            </a:r>
            <a:endParaRPr kumimoji="0" lang="pl-PL" altLang="pl-PL" sz="1600" b="0" i="0" u="none" strike="noStrike" cap="none" normalizeH="0" baseline="0" dirty="0" smtClean="0">
              <a:ln>
                <a:noFill/>
              </a:ln>
              <a:solidFill>
                <a:schemeClr val="tx1"/>
              </a:solidFill>
              <a:effectLst/>
              <a:latin typeface="Palatino Linotype" panose="02040502050505030304" pitchFamily="18" charset="0"/>
            </a:endParaRPr>
          </a:p>
        </p:txBody>
      </p:sp>
      <p:sp>
        <p:nvSpPr>
          <p:cNvPr id="11" name="Prostokąt 10"/>
          <p:cNvSpPr/>
          <p:nvPr/>
        </p:nvSpPr>
        <p:spPr>
          <a:xfrm>
            <a:off x="4308418" y="3436568"/>
            <a:ext cx="2143536" cy="338554"/>
          </a:xfrm>
          <a:prstGeom prst="rect">
            <a:avLst/>
          </a:prstGeom>
        </p:spPr>
        <p:txBody>
          <a:bodyPr wrap="none">
            <a:spAutoFit/>
          </a:bodyPr>
          <a:lstStyle/>
          <a:p>
            <a:r>
              <a:rPr lang="pl-PL" sz="1600" dirty="0"/>
              <a:t>** p&lt;0.01; *** p&lt;0.001</a:t>
            </a:r>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203" y="1527620"/>
            <a:ext cx="1681641" cy="51026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51452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5</a:t>
            </a:fld>
            <a:endParaRPr lang="fr-FR">
              <a:latin typeface="Palatino Linotype" panose="02040502050505030304" pitchFamily="18" charset="0"/>
            </a:endParaRPr>
          </a:p>
        </p:txBody>
      </p:sp>
      <p:pic>
        <p:nvPicPr>
          <p:cNvPr id="8" name="Picture 7">
            <a:extLst>
              <a:ext uri="{FF2B5EF4-FFF2-40B4-BE49-F238E27FC236}">
                <a16:creationId xmlns:a16="http://schemas.microsoft.com/office/drawing/2014/main" xmlns="" id="{7A4322FC-DADD-4F95-8914-40DEFBB9C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2" name="Prostokąt 1"/>
          <p:cNvSpPr/>
          <p:nvPr/>
        </p:nvSpPr>
        <p:spPr>
          <a:xfrm>
            <a:off x="388307" y="1544342"/>
            <a:ext cx="5473873" cy="2862322"/>
          </a:xfrm>
          <a:prstGeom prst="rect">
            <a:avLst/>
          </a:prstGeom>
        </p:spPr>
        <p:txBody>
          <a:bodyPr wrap="square">
            <a:spAutoFit/>
          </a:bodyPr>
          <a:lstStyle/>
          <a:p>
            <a:pPr algn="just"/>
            <a:r>
              <a:rPr lang="pl-PL" dirty="0" smtClean="0"/>
              <a:t>	</a:t>
            </a:r>
            <a:r>
              <a:rPr lang="en-US" dirty="0" smtClean="0"/>
              <a:t>The </a:t>
            </a:r>
            <a:r>
              <a:rPr lang="en-US" dirty="0"/>
              <a:t>results </a:t>
            </a:r>
            <a:r>
              <a:rPr lang="en-US" dirty="0" smtClean="0"/>
              <a:t>have </a:t>
            </a:r>
            <a:r>
              <a:rPr lang="en-US" dirty="0"/>
              <a:t>shown that somatic seeds of </a:t>
            </a:r>
            <a:r>
              <a:rPr lang="en-US" i="1" dirty="0"/>
              <a:t>Salvia </a:t>
            </a:r>
            <a:r>
              <a:rPr lang="en-US" i="1" dirty="0" smtClean="0"/>
              <a:t>officinalis</a:t>
            </a:r>
            <a:r>
              <a:rPr lang="en-US" dirty="0" smtClean="0"/>
              <a:t> </a:t>
            </a:r>
            <a:r>
              <a:rPr lang="en-US" dirty="0"/>
              <a:t>were capable of conversion and regeneration. The developed a protocol was effective and enabled the complete regeneration of plants from apical and axillary buds. The use of this type of explants for the production of artificial seeds is increasingly an alternative to the use of somatic </a:t>
            </a:r>
            <a:r>
              <a:rPr lang="en-US" dirty="0" smtClean="0"/>
              <a:t>embryos. The </a:t>
            </a:r>
            <a:r>
              <a:rPr lang="en-US" dirty="0"/>
              <a:t>high conversion and regeneration efficiency of somatic seeds will enable study on the application of the technique of </a:t>
            </a:r>
            <a:r>
              <a:rPr lang="en-US" dirty="0" smtClean="0"/>
              <a:t>long-term </a:t>
            </a:r>
            <a:r>
              <a:rPr lang="en-US" dirty="0"/>
              <a:t>storage genotypes </a:t>
            </a:r>
            <a:r>
              <a:rPr lang="en-US" dirty="0" smtClean="0"/>
              <a:t>of</a:t>
            </a:r>
            <a:r>
              <a:rPr lang="pl-PL" dirty="0" smtClean="0"/>
              <a:t> </a:t>
            </a:r>
            <a:r>
              <a:rPr lang="en-US" dirty="0" smtClean="0"/>
              <a:t>sage</a:t>
            </a:r>
            <a:r>
              <a:rPr lang="pl-PL" dirty="0" smtClean="0"/>
              <a:t>.</a:t>
            </a:r>
            <a:endParaRPr lang="pl-PL" dirty="0"/>
          </a:p>
        </p:txBody>
      </p:sp>
      <p:sp>
        <p:nvSpPr>
          <p:cNvPr id="6" name="TextBox 6"/>
          <p:cNvSpPr txBox="1"/>
          <p:nvPr/>
        </p:nvSpPr>
        <p:spPr>
          <a:xfrm>
            <a:off x="509392" y="472792"/>
            <a:ext cx="8153400" cy="461665"/>
          </a:xfrm>
          <a:prstGeom prst="rect">
            <a:avLst/>
          </a:prstGeom>
          <a:noFill/>
        </p:spPr>
        <p:txBody>
          <a:bodyPr wrap="square" rtlCol="0">
            <a:spAutoFit/>
          </a:bodyPr>
          <a:lstStyle/>
          <a:p>
            <a:pPr lvl="0" algn="ctr"/>
            <a:r>
              <a:rPr lang="fr-FR" sz="2400" b="1" dirty="0" smtClean="0">
                <a:latin typeface="Palatino Linotype" panose="02040502050505030304" pitchFamily="18" charset="0"/>
              </a:rPr>
              <a:t>Discussion</a:t>
            </a:r>
            <a:r>
              <a:rPr lang="pl-PL" sz="2400" b="1" dirty="0" smtClean="0">
                <a:latin typeface="Palatino Linotype" panose="02040502050505030304" pitchFamily="18" charset="0"/>
              </a:rPr>
              <a:t> </a:t>
            </a:r>
            <a:r>
              <a:rPr lang="pl-PL" sz="2400" b="1" dirty="0">
                <a:solidFill>
                  <a:prstClr val="black"/>
                </a:solidFill>
                <a:latin typeface="Palatino Linotype" panose="02040502050505030304" pitchFamily="18" charset="0"/>
              </a:rPr>
              <a:t>and </a:t>
            </a:r>
            <a:r>
              <a:rPr lang="fr-FR" sz="2400" b="1" dirty="0">
                <a:solidFill>
                  <a:prstClr val="black"/>
                </a:solidFill>
                <a:latin typeface="Palatino Linotype" panose="02040502050505030304" pitchFamily="18" charset="0"/>
              </a:rPr>
              <a:t>Conclusions</a:t>
            </a:r>
          </a:p>
        </p:txBody>
      </p:sp>
      <p:pic>
        <p:nvPicPr>
          <p:cNvPr id="307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6628" t="23609"/>
          <a:stretch/>
        </p:blipFill>
        <p:spPr bwMode="auto">
          <a:xfrm>
            <a:off x="6031094" y="1472085"/>
            <a:ext cx="2842030" cy="22192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Prostokąt 9"/>
          <p:cNvSpPr/>
          <p:nvPr/>
        </p:nvSpPr>
        <p:spPr>
          <a:xfrm>
            <a:off x="388308" y="4666686"/>
            <a:ext cx="7589206" cy="1477328"/>
          </a:xfrm>
          <a:prstGeom prst="rect">
            <a:avLst/>
          </a:prstGeom>
        </p:spPr>
        <p:txBody>
          <a:bodyPr wrap="square">
            <a:spAutoFit/>
          </a:bodyPr>
          <a:lstStyle/>
          <a:p>
            <a:pPr lvl="0" algn="just"/>
            <a:r>
              <a:rPr lang="pl-PL" dirty="0" smtClean="0">
                <a:solidFill>
                  <a:prstClr val="black"/>
                </a:solidFill>
              </a:rPr>
              <a:t>	</a:t>
            </a:r>
            <a:r>
              <a:rPr lang="en-US" dirty="0" smtClean="0">
                <a:solidFill>
                  <a:prstClr val="black"/>
                </a:solidFill>
              </a:rPr>
              <a:t>In </a:t>
            </a:r>
            <a:r>
              <a:rPr lang="en-US" dirty="0">
                <a:solidFill>
                  <a:prstClr val="black"/>
                </a:solidFill>
              </a:rPr>
              <a:t>addition, somatic seeds can provide for the delivery and propagation of variable genotypes such as transgenic plants with high genetic instability. In this context, the method obtained in own work could be develop and optimized in the future for the storage of valuable sage genotypes after genetic transformation. </a:t>
            </a:r>
            <a:endParaRPr lang="pl-PL" dirty="0">
              <a:solidFill>
                <a:prstClr val="black"/>
              </a:solidFill>
            </a:endParaRPr>
          </a:p>
        </p:txBody>
      </p:sp>
    </p:spTree>
    <p:extLst>
      <p:ext uri="{BB962C8B-B14F-4D97-AF65-F5344CB8AC3E}">
        <p14:creationId xmlns:p14="http://schemas.microsoft.com/office/powerpoint/2010/main" val="35929829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xmlns="" id="{7A4322FC-DADD-4F95-8914-40DEFBB9C9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1000" y="5715000"/>
            <a:ext cx="1143000" cy="1143000"/>
          </a:xfrm>
          <a:prstGeom prst="rect">
            <a:avLst/>
          </a:prstGeom>
        </p:spPr>
      </p:pic>
      <p:sp>
        <p:nvSpPr>
          <p:cNvPr id="6" name="Prostokąt 5"/>
          <p:cNvSpPr/>
          <p:nvPr/>
        </p:nvSpPr>
        <p:spPr>
          <a:xfrm>
            <a:off x="3159239" y="533688"/>
            <a:ext cx="2832827" cy="461665"/>
          </a:xfrm>
          <a:prstGeom prst="rect">
            <a:avLst/>
          </a:prstGeom>
        </p:spPr>
        <p:txBody>
          <a:bodyPr wrap="none">
            <a:spAutoFit/>
          </a:bodyPr>
          <a:lstStyle/>
          <a:p>
            <a:pPr lvl="0"/>
            <a:r>
              <a:rPr lang="fr-FR" sz="2400" b="1" dirty="0">
                <a:solidFill>
                  <a:prstClr val="black"/>
                </a:solidFill>
                <a:latin typeface="Palatino Linotype" panose="02040502050505030304" pitchFamily="18" charset="0"/>
              </a:rPr>
              <a:t>Acknowledgments</a:t>
            </a:r>
          </a:p>
        </p:txBody>
      </p:sp>
      <p:pic>
        <p:nvPicPr>
          <p:cNvPr id="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865" y="2696096"/>
            <a:ext cx="245745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Prostokąt 7"/>
          <p:cNvSpPr/>
          <p:nvPr/>
        </p:nvSpPr>
        <p:spPr>
          <a:xfrm>
            <a:off x="3325398" y="2025034"/>
            <a:ext cx="5247101" cy="2677656"/>
          </a:xfrm>
          <a:prstGeom prst="rect">
            <a:avLst/>
          </a:prstGeom>
        </p:spPr>
        <p:txBody>
          <a:bodyPr wrap="square">
            <a:spAutoFit/>
          </a:bodyPr>
          <a:lstStyle/>
          <a:p>
            <a:pPr algn="ctr"/>
            <a:r>
              <a:rPr lang="en-US" sz="2400" dirty="0">
                <a:latin typeface="Palatino Linotype" panose="02040502050505030304" pitchFamily="18" charset="0"/>
              </a:rPr>
              <a:t>The </a:t>
            </a:r>
            <a:r>
              <a:rPr lang="en-US" sz="2400" dirty="0" smtClean="0">
                <a:latin typeface="Palatino Linotype" panose="02040502050505030304" pitchFamily="18" charset="0"/>
              </a:rPr>
              <a:t>presented</a:t>
            </a:r>
            <a:r>
              <a:rPr lang="pl-PL" sz="2400" dirty="0" smtClean="0">
                <a:latin typeface="Palatino Linotype" panose="02040502050505030304" pitchFamily="18" charset="0"/>
              </a:rPr>
              <a:t> </a:t>
            </a:r>
            <a:r>
              <a:rPr lang="en-US" sz="2400" dirty="0" smtClean="0">
                <a:latin typeface="Palatino Linotype" panose="02040502050505030304" pitchFamily="18" charset="0"/>
              </a:rPr>
              <a:t>work </a:t>
            </a:r>
            <a:r>
              <a:rPr lang="en-US" sz="2400" dirty="0">
                <a:latin typeface="Palatino Linotype" panose="02040502050505030304" pitchFamily="18" charset="0"/>
              </a:rPr>
              <a:t>was financially supported by The Ministry of Science and Higher Education in Poland, Technological Initiative </a:t>
            </a:r>
            <a:r>
              <a:rPr lang="pl-PL" sz="2400" dirty="0" smtClean="0">
                <a:latin typeface="Palatino Linotype" panose="02040502050505030304" pitchFamily="18" charset="0"/>
              </a:rPr>
              <a:t>I</a:t>
            </a:r>
          </a:p>
          <a:p>
            <a:pPr algn="ctr"/>
            <a:r>
              <a:rPr lang="pl-PL" sz="2400" dirty="0">
                <a:latin typeface="Palatino Linotype" panose="02040502050505030304" pitchFamily="18" charset="0"/>
              </a:rPr>
              <a:t>G</a:t>
            </a:r>
            <a:r>
              <a:rPr lang="en-US" sz="2400" dirty="0">
                <a:latin typeface="Palatino Linotype" panose="02040502050505030304" pitchFamily="18" charset="0"/>
              </a:rPr>
              <a:t>rant number </a:t>
            </a:r>
            <a:r>
              <a:rPr lang="en-US" sz="2400" dirty="0" err="1">
                <a:latin typeface="Palatino Linotype" panose="02040502050505030304" pitchFamily="18" charset="0"/>
              </a:rPr>
              <a:t>MNiSzW</a:t>
            </a:r>
            <a:r>
              <a:rPr lang="en-US" sz="2400" dirty="0">
                <a:latin typeface="Palatino Linotype" panose="02040502050505030304" pitchFamily="18" charset="0"/>
              </a:rPr>
              <a:t> IT-1 – </a:t>
            </a:r>
            <a:r>
              <a:rPr lang="en-US" sz="2400" dirty="0" smtClean="0">
                <a:latin typeface="Palatino Linotype" panose="02040502050505030304" pitchFamily="18" charset="0"/>
              </a:rPr>
              <a:t>13910</a:t>
            </a:r>
            <a:r>
              <a:rPr lang="pl-PL" sz="2400" dirty="0" smtClean="0">
                <a:latin typeface="Palatino Linotype" panose="02040502050505030304" pitchFamily="18" charset="0"/>
              </a:rPr>
              <a:t>: „</a:t>
            </a:r>
            <a:r>
              <a:rPr lang="en-US" sz="2400" dirty="0" smtClean="0">
                <a:latin typeface="Palatino Linotype" panose="02040502050505030304" pitchFamily="18" charset="0"/>
              </a:rPr>
              <a:t>Obtaining </a:t>
            </a:r>
            <a:r>
              <a:rPr lang="en-US" sz="2400" dirty="0">
                <a:latin typeface="Palatino Linotype" panose="02040502050505030304" pitchFamily="18" charset="0"/>
              </a:rPr>
              <a:t>of salvia (</a:t>
            </a:r>
            <a:r>
              <a:rPr lang="en-US" sz="2400" i="1" dirty="0">
                <a:latin typeface="Palatino Linotype" panose="02040502050505030304" pitchFamily="18" charset="0"/>
              </a:rPr>
              <a:t>Salvia </a:t>
            </a:r>
            <a:r>
              <a:rPr lang="en-US" sz="2400" i="1" dirty="0" err="1">
                <a:latin typeface="Palatino Linotype" panose="02040502050505030304" pitchFamily="18" charset="0"/>
              </a:rPr>
              <a:t>oficinalis</a:t>
            </a:r>
            <a:r>
              <a:rPr lang="en-US" sz="2400" dirty="0">
                <a:latin typeface="Palatino Linotype" panose="02040502050505030304" pitchFamily="18" charset="0"/>
              </a:rPr>
              <a:t>) with anti carries </a:t>
            </a:r>
            <a:r>
              <a:rPr lang="en-US" sz="2400" dirty="0" smtClean="0">
                <a:latin typeface="Palatino Linotype" panose="02040502050505030304" pitchFamily="18" charset="0"/>
              </a:rPr>
              <a:t>properties</a:t>
            </a:r>
            <a:r>
              <a:rPr lang="pl-PL" sz="2400" dirty="0" smtClean="0">
                <a:latin typeface="Palatino Linotype" panose="02040502050505030304" pitchFamily="18" charset="0"/>
              </a:rPr>
              <a:t>”</a:t>
            </a:r>
            <a:r>
              <a:rPr lang="en-US" sz="2400" dirty="0" smtClean="0">
                <a:latin typeface="Palatino Linotype" panose="02040502050505030304" pitchFamily="18" charset="0"/>
              </a:rPr>
              <a:t>.</a:t>
            </a:r>
            <a:endParaRPr lang="pl-PL" sz="2400" dirty="0" smtClean="0">
              <a:latin typeface="Palatino Linotype" panose="02040502050505030304" pitchFamily="18" charset="0"/>
            </a:endParaRPr>
          </a:p>
        </p:txBody>
      </p:sp>
    </p:spTree>
    <p:extLst>
      <p:ext uri="{BB962C8B-B14F-4D97-AF65-F5344CB8AC3E}">
        <p14:creationId xmlns:p14="http://schemas.microsoft.com/office/powerpoint/2010/main" val="386602645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740</TotalTime>
  <Words>399</Words>
  <Application>Microsoft Office PowerPoint</Application>
  <PresentationFormat>Pokaz na ekranie (4:3)</PresentationFormat>
  <Paragraphs>113</Paragraphs>
  <Slides>6</Slides>
  <Notes>0</Notes>
  <HiddenSlides>0</HiddenSlides>
  <MMClips>0</MMClips>
  <ScaleCrop>false</ScaleCrop>
  <HeadingPairs>
    <vt:vector size="4" baseType="variant">
      <vt:variant>
        <vt:lpstr>Motyw</vt:lpstr>
      </vt:variant>
      <vt:variant>
        <vt:i4>1</vt:i4>
      </vt:variant>
      <vt:variant>
        <vt:lpstr>Tytuły slajdów</vt:lpstr>
      </vt:variant>
      <vt:variant>
        <vt:i4>6</vt:i4>
      </vt:variant>
    </vt:vector>
  </HeadingPairs>
  <TitlesOfParts>
    <vt:vector size="7" baseType="lpstr">
      <vt:lpstr>Office Theme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a.deja</cp:lastModifiedBy>
  <cp:revision>87</cp:revision>
  <dcterms:created xsi:type="dcterms:W3CDTF">2017-05-27T02:37:01Z</dcterms:created>
  <dcterms:modified xsi:type="dcterms:W3CDTF">2021-10-29T08:08:19Z</dcterms:modified>
</cp:coreProperties>
</file>