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8" r:id="rId3"/>
    <p:sldId id="272" r:id="rId4"/>
    <p:sldId id="261" r:id="rId5"/>
    <p:sldId id="273" r:id="rId6"/>
    <p:sldId id="264" r:id="rId7"/>
    <p:sldId id="275" r:id="rId8"/>
    <p:sldId id="265" r:id="rId9"/>
    <p:sldId id="270" r:id="rId10"/>
    <p:sldId id="276" r:id="rId11"/>
    <p:sldId id="269" r:id="rId12"/>
    <p:sldId id="271" r:id="rId13"/>
    <p:sldId id="266" r:id="rId14"/>
    <p:sldId id="267" r:id="rId15"/>
    <p:sldId id="268" r:id="rId16"/>
    <p:sldId id="263" r:id="rId17"/>
    <p:sldId id="274" r:id="rId18"/>
    <p:sldId id="278"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259" autoAdjust="0"/>
  </p:normalViewPr>
  <p:slideViewPr>
    <p:cSldViewPr snapToGrid="0">
      <p:cViewPr varScale="1">
        <p:scale>
          <a:sx n="72" d="100"/>
          <a:sy n="72" d="100"/>
        </p:scale>
        <p:origin x="1335" y="2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897E-8007-454C-A0AC-6F5B742861ED}" type="datetimeFigureOut">
              <a:rPr lang="en-IN" smtClean="0"/>
              <a:t>01-11-2021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16306-E99D-43DA-8DBC-E8991997B75B}" type="slidenum">
              <a:rPr lang="en-IN" smtClean="0"/>
              <a:t>‹#›</a:t>
            </a:fld>
            <a:endParaRPr lang="en-IN"/>
          </a:p>
        </p:txBody>
      </p:sp>
    </p:spTree>
    <p:extLst>
      <p:ext uri="{BB962C8B-B14F-4D97-AF65-F5344CB8AC3E}">
        <p14:creationId xmlns:p14="http://schemas.microsoft.com/office/powerpoint/2010/main" val="192419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Hello and welcome to the 1</a:t>
            </a:r>
            <a:r>
              <a:rPr lang="en-IN" baseline="30000" dirty="0"/>
              <a:t>st</a:t>
            </a:r>
            <a:r>
              <a:rPr lang="en-IN" dirty="0"/>
              <a:t> International Electronic Conf. on Information.  My name is Nithin Nagaraj and I am from the Consciousness Studies Programme, NIAS, Bengaluru. India.  The title of my paper is “”.  So, let us begin. </a:t>
            </a:r>
          </a:p>
        </p:txBody>
      </p:sp>
      <p:sp>
        <p:nvSpPr>
          <p:cNvPr id="4" name="Slide Number Placeholder 3"/>
          <p:cNvSpPr>
            <a:spLocks noGrp="1"/>
          </p:cNvSpPr>
          <p:nvPr>
            <p:ph type="sldNum" sz="quarter" idx="5"/>
          </p:nvPr>
        </p:nvSpPr>
        <p:spPr/>
        <p:txBody>
          <a:bodyPr/>
          <a:lstStyle/>
          <a:p>
            <a:fld id="{35616306-E99D-43DA-8DBC-E8991997B75B}" type="slidenum">
              <a:rPr lang="en-IN" smtClean="0"/>
              <a:t>1</a:t>
            </a:fld>
            <a:endParaRPr lang="en-IN"/>
          </a:p>
        </p:txBody>
      </p:sp>
    </p:spTree>
    <p:extLst>
      <p:ext uri="{BB962C8B-B14F-4D97-AF65-F5344CB8AC3E}">
        <p14:creationId xmlns:p14="http://schemas.microsoft.com/office/powerpoint/2010/main" val="380804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Now, with the zeros removed, X1 is completely independent of X2 and X3.  However, X2 and X3 continue to be highly dependent just as before. Let us see if the measures are able to capture these dependencies. </a:t>
            </a:r>
          </a:p>
        </p:txBody>
      </p:sp>
      <p:sp>
        <p:nvSpPr>
          <p:cNvPr id="4" name="Slide Number Placeholder 3"/>
          <p:cNvSpPr>
            <a:spLocks noGrp="1"/>
          </p:cNvSpPr>
          <p:nvPr>
            <p:ph type="sldNum" sz="quarter" idx="5"/>
          </p:nvPr>
        </p:nvSpPr>
        <p:spPr/>
        <p:txBody>
          <a:bodyPr/>
          <a:lstStyle/>
          <a:p>
            <a:fld id="{35616306-E99D-43DA-8DBC-E8991997B75B}" type="slidenum">
              <a:rPr lang="en-IN" smtClean="0"/>
              <a:t>10</a:t>
            </a:fld>
            <a:endParaRPr lang="en-IN"/>
          </a:p>
        </p:txBody>
      </p:sp>
    </p:spTree>
    <p:extLst>
      <p:ext uri="{BB962C8B-B14F-4D97-AF65-F5344CB8AC3E}">
        <p14:creationId xmlns:p14="http://schemas.microsoft.com/office/powerpoint/2010/main" val="195360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linear correlation coefficients are zeros for all the pairs and so are the first order MI estimates. This implies that  MI estimated using the </a:t>
            </a:r>
            <a:r>
              <a:rPr lang="en-IN" dirty="0" err="1"/>
              <a:t>iid</a:t>
            </a:r>
            <a:r>
              <a:rPr lang="en-IN" dirty="0"/>
              <a:t> assumption (i.e. using first-order statistics) is unable to capture the fact that X2 and X3 are highly dependent on each other. On the other hand, METC is zero for the pairs (X1,X2) and (X1,X3) but not for the pair (X2,X3). Thus, METC alone correctly captures the fact that X2 and X3 are not independent.  It is important to note that METC does not make any assumptions on the data for its computation.</a:t>
            </a:r>
          </a:p>
        </p:txBody>
      </p:sp>
      <p:sp>
        <p:nvSpPr>
          <p:cNvPr id="4" name="Slide Number Placeholder 3"/>
          <p:cNvSpPr>
            <a:spLocks noGrp="1"/>
          </p:cNvSpPr>
          <p:nvPr>
            <p:ph type="sldNum" sz="quarter" idx="5"/>
          </p:nvPr>
        </p:nvSpPr>
        <p:spPr/>
        <p:txBody>
          <a:bodyPr/>
          <a:lstStyle/>
          <a:p>
            <a:fld id="{35616306-E99D-43DA-8DBC-E8991997B75B}" type="slidenum">
              <a:rPr lang="en-IN" smtClean="0"/>
              <a:t>11</a:t>
            </a:fld>
            <a:endParaRPr lang="en-IN"/>
          </a:p>
        </p:txBody>
      </p:sp>
    </p:spTree>
    <p:extLst>
      <p:ext uri="{BB962C8B-B14F-4D97-AF65-F5344CB8AC3E}">
        <p14:creationId xmlns:p14="http://schemas.microsoft.com/office/powerpoint/2010/main" val="418532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this paper, we have demonstrated that the assumption of </a:t>
            </a:r>
            <a:r>
              <a:rPr lang="en-IN" dirty="0" err="1"/>
              <a:t>i.i.d</a:t>
            </a:r>
            <a:r>
              <a:rPr lang="en-IN" dirty="0"/>
              <a:t> is indeed problematic. Especially for short sequences, </a:t>
            </a:r>
          </a:p>
        </p:txBody>
      </p:sp>
      <p:sp>
        <p:nvSpPr>
          <p:cNvPr id="4" name="Slide Number Placeholder 3"/>
          <p:cNvSpPr>
            <a:spLocks noGrp="1"/>
          </p:cNvSpPr>
          <p:nvPr>
            <p:ph type="sldNum" sz="quarter" idx="5"/>
          </p:nvPr>
        </p:nvSpPr>
        <p:spPr/>
        <p:txBody>
          <a:bodyPr/>
          <a:lstStyle/>
          <a:p>
            <a:fld id="{35616306-E99D-43DA-8DBC-E8991997B75B}" type="slidenum">
              <a:rPr lang="en-IN" smtClean="0"/>
              <a:t>12</a:t>
            </a:fld>
            <a:endParaRPr lang="en-IN"/>
          </a:p>
        </p:txBody>
      </p:sp>
    </p:spTree>
    <p:extLst>
      <p:ext uri="{BB962C8B-B14F-4D97-AF65-F5344CB8AC3E}">
        <p14:creationId xmlns:p14="http://schemas.microsoft.com/office/powerpoint/2010/main" val="215792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Let me conclude with a warning from none other than Shannon himself.  He wrote this paper titled “The Bandwagon” in 1956, 8 years after his masterpiece paper where he invented Information Theory. Seeing the extraordinary amount of publicity Information Theory received in both popular as well as the scientific press, Shannon sounded the following warning.</a:t>
            </a:r>
          </a:p>
        </p:txBody>
      </p:sp>
      <p:sp>
        <p:nvSpPr>
          <p:cNvPr id="4" name="Slide Number Placeholder 3"/>
          <p:cNvSpPr>
            <a:spLocks noGrp="1"/>
          </p:cNvSpPr>
          <p:nvPr>
            <p:ph type="sldNum" sz="quarter" idx="5"/>
          </p:nvPr>
        </p:nvSpPr>
        <p:spPr/>
        <p:txBody>
          <a:bodyPr/>
          <a:lstStyle/>
          <a:p>
            <a:fld id="{35616306-E99D-43DA-8DBC-E8991997B75B}" type="slidenum">
              <a:rPr lang="en-IN" smtClean="0"/>
              <a:t>13</a:t>
            </a:fld>
            <a:endParaRPr lang="en-IN"/>
          </a:p>
        </p:txBody>
      </p:sp>
    </p:spTree>
    <p:extLst>
      <p:ext uri="{BB962C8B-B14F-4D97-AF65-F5344CB8AC3E}">
        <p14:creationId xmlns:p14="http://schemas.microsoft.com/office/powerpoint/2010/main" val="394086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616306-E99D-43DA-8DBC-E8991997B75B}" type="slidenum">
              <a:rPr lang="en-IN" smtClean="0"/>
              <a:t>14</a:t>
            </a:fld>
            <a:endParaRPr lang="en-IN"/>
          </a:p>
        </p:txBody>
      </p:sp>
    </p:spTree>
    <p:extLst>
      <p:ext uri="{BB962C8B-B14F-4D97-AF65-F5344CB8AC3E}">
        <p14:creationId xmlns:p14="http://schemas.microsoft.com/office/powerpoint/2010/main" val="4192287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arXiv:2110.12497v1 [cs.IT]</a:t>
            </a:r>
          </a:p>
        </p:txBody>
      </p:sp>
      <p:sp>
        <p:nvSpPr>
          <p:cNvPr id="4" name="Slide Number Placeholder 3"/>
          <p:cNvSpPr>
            <a:spLocks noGrp="1"/>
          </p:cNvSpPr>
          <p:nvPr>
            <p:ph type="sldNum" sz="quarter" idx="5"/>
          </p:nvPr>
        </p:nvSpPr>
        <p:spPr/>
        <p:txBody>
          <a:bodyPr/>
          <a:lstStyle/>
          <a:p>
            <a:fld id="{35616306-E99D-43DA-8DBC-E8991997B75B}" type="slidenum">
              <a:rPr lang="en-IN" smtClean="0"/>
              <a:t>15</a:t>
            </a:fld>
            <a:endParaRPr lang="en-IN"/>
          </a:p>
        </p:txBody>
      </p:sp>
    </p:spTree>
    <p:extLst>
      <p:ext uri="{BB962C8B-B14F-4D97-AF65-F5344CB8AC3E}">
        <p14:creationId xmlns:p14="http://schemas.microsoft.com/office/powerpoint/2010/main" val="411014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would like to thank Tata Trusts for the financial support received. </a:t>
            </a:r>
          </a:p>
        </p:txBody>
      </p:sp>
      <p:sp>
        <p:nvSpPr>
          <p:cNvPr id="4" name="Slide Number Placeholder 3"/>
          <p:cNvSpPr>
            <a:spLocks noGrp="1"/>
          </p:cNvSpPr>
          <p:nvPr>
            <p:ph type="sldNum" sz="quarter" idx="5"/>
          </p:nvPr>
        </p:nvSpPr>
        <p:spPr/>
        <p:txBody>
          <a:bodyPr/>
          <a:lstStyle/>
          <a:p>
            <a:fld id="{35616306-E99D-43DA-8DBC-E8991997B75B}" type="slidenum">
              <a:rPr lang="en-IN" smtClean="0"/>
              <a:t>16</a:t>
            </a:fld>
            <a:endParaRPr lang="en-IN"/>
          </a:p>
        </p:txBody>
      </p:sp>
    </p:spTree>
    <p:extLst>
      <p:ext uri="{BB962C8B-B14F-4D97-AF65-F5344CB8AC3E}">
        <p14:creationId xmlns:p14="http://schemas.microsoft.com/office/powerpoint/2010/main" val="11255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Please email me with any questions, </a:t>
            </a:r>
            <a:r>
              <a:rPr lang="en-IN" dirty="0" err="1"/>
              <a:t>suggestins</a:t>
            </a:r>
            <a:r>
              <a:rPr lang="en-IN" dirty="0"/>
              <a:t> and feedback. </a:t>
            </a:r>
          </a:p>
        </p:txBody>
      </p:sp>
      <p:sp>
        <p:nvSpPr>
          <p:cNvPr id="4" name="Slide Number Placeholder 3"/>
          <p:cNvSpPr>
            <a:spLocks noGrp="1"/>
          </p:cNvSpPr>
          <p:nvPr>
            <p:ph type="sldNum" sz="quarter" idx="5"/>
          </p:nvPr>
        </p:nvSpPr>
        <p:spPr/>
        <p:txBody>
          <a:bodyPr/>
          <a:lstStyle/>
          <a:p>
            <a:fld id="{35616306-E99D-43DA-8DBC-E8991997B75B}" type="slidenum">
              <a:rPr lang="en-IN" smtClean="0"/>
              <a:t>17</a:t>
            </a:fld>
            <a:endParaRPr lang="en-IN"/>
          </a:p>
        </p:txBody>
      </p:sp>
    </p:spTree>
    <p:extLst>
      <p:ext uri="{BB962C8B-B14F-4D97-AF65-F5344CB8AC3E}">
        <p14:creationId xmlns:p14="http://schemas.microsoft.com/office/powerpoint/2010/main" val="1343297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arXiv:2110.12497v1 [cs.IT]</a:t>
            </a:r>
          </a:p>
        </p:txBody>
      </p:sp>
      <p:sp>
        <p:nvSpPr>
          <p:cNvPr id="4" name="Slide Number Placeholder 3"/>
          <p:cNvSpPr>
            <a:spLocks noGrp="1"/>
          </p:cNvSpPr>
          <p:nvPr>
            <p:ph type="sldNum" sz="quarter" idx="5"/>
          </p:nvPr>
        </p:nvSpPr>
        <p:spPr/>
        <p:txBody>
          <a:bodyPr/>
          <a:lstStyle/>
          <a:p>
            <a:fld id="{35616306-E99D-43DA-8DBC-E8991997B75B}" type="slidenum">
              <a:rPr lang="en-IN" smtClean="0"/>
              <a:t>18</a:t>
            </a:fld>
            <a:endParaRPr lang="en-IN"/>
          </a:p>
        </p:txBody>
      </p:sp>
    </p:spTree>
    <p:extLst>
      <p:ext uri="{BB962C8B-B14F-4D97-AF65-F5344CB8AC3E}">
        <p14:creationId xmlns:p14="http://schemas.microsoft.com/office/powerpoint/2010/main" val="186080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abstract of the paper is given here. We shall demonstrate the drawbacks of using Shannon Entropy and MI using first order statistics on short time series.</a:t>
            </a:r>
          </a:p>
        </p:txBody>
      </p:sp>
      <p:sp>
        <p:nvSpPr>
          <p:cNvPr id="4" name="Slide Number Placeholder 3"/>
          <p:cNvSpPr>
            <a:spLocks noGrp="1"/>
          </p:cNvSpPr>
          <p:nvPr>
            <p:ph type="sldNum" sz="quarter" idx="5"/>
          </p:nvPr>
        </p:nvSpPr>
        <p:spPr/>
        <p:txBody>
          <a:bodyPr/>
          <a:lstStyle/>
          <a:p>
            <a:fld id="{35616306-E99D-43DA-8DBC-E8991997B75B}" type="slidenum">
              <a:rPr lang="en-IN" smtClean="0"/>
              <a:t>2</a:t>
            </a:fld>
            <a:endParaRPr lang="en-IN"/>
          </a:p>
        </p:txBody>
      </p:sp>
    </p:spTree>
    <p:extLst>
      <p:ext uri="{BB962C8B-B14F-4D97-AF65-F5344CB8AC3E}">
        <p14:creationId xmlns:p14="http://schemas.microsoft.com/office/powerpoint/2010/main" val="88484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0" cap="all" dirty="0">
                <a:solidFill>
                  <a:srgbClr val="2B3331"/>
                </a:solidFill>
                <a:effectLst/>
                <a:latin typeface="Open Sans" panose="020B0606030504020204" pitchFamily="34" charset="0"/>
              </a:rPr>
              <a:t>(CREDIT: EECS MICHIGAN POSTER)</a:t>
            </a:r>
          </a:p>
          <a:p>
            <a:r>
              <a:rPr lang="en-IN" b="0" i="0" cap="all" dirty="0">
                <a:solidFill>
                  <a:srgbClr val="2B3331"/>
                </a:solidFill>
                <a:effectLst/>
                <a:latin typeface="Open Sans" panose="020B0606030504020204" pitchFamily="34" charset="0"/>
              </a:rPr>
              <a:t>It all began with </a:t>
            </a:r>
            <a:r>
              <a:rPr lang="en-IN" b="0" i="0" cap="all" dirty="0" err="1">
                <a:solidFill>
                  <a:srgbClr val="2B3331"/>
                </a:solidFill>
                <a:effectLst/>
                <a:latin typeface="Open Sans" panose="020B0606030504020204" pitchFamily="34" charset="0"/>
              </a:rPr>
              <a:t>claude</a:t>
            </a:r>
            <a:r>
              <a:rPr lang="en-IN" b="0" i="0" cap="all" dirty="0">
                <a:solidFill>
                  <a:srgbClr val="2B3331"/>
                </a:solidFill>
                <a:effectLst/>
                <a:latin typeface="Open Sans" panose="020B0606030504020204" pitchFamily="34" charset="0"/>
              </a:rPr>
              <a:t> Shannon the father of information theory who ushered us into the information age. </a:t>
            </a:r>
            <a:endParaRPr lang="en-IN" dirty="0"/>
          </a:p>
        </p:txBody>
      </p:sp>
      <p:sp>
        <p:nvSpPr>
          <p:cNvPr id="4" name="Slide Number Placeholder 3"/>
          <p:cNvSpPr>
            <a:spLocks noGrp="1"/>
          </p:cNvSpPr>
          <p:nvPr>
            <p:ph type="sldNum" sz="quarter" idx="5"/>
          </p:nvPr>
        </p:nvSpPr>
        <p:spPr/>
        <p:txBody>
          <a:bodyPr/>
          <a:lstStyle/>
          <a:p>
            <a:fld id="{35616306-E99D-43DA-8DBC-E8991997B75B}" type="slidenum">
              <a:rPr lang="en-IN" smtClean="0"/>
              <a:t>3</a:t>
            </a:fld>
            <a:endParaRPr lang="en-IN"/>
          </a:p>
        </p:txBody>
      </p:sp>
    </p:spTree>
    <p:extLst>
      <p:ext uri="{BB962C8B-B14F-4D97-AF65-F5344CB8AC3E}">
        <p14:creationId xmlns:p14="http://schemas.microsoft.com/office/powerpoint/2010/main" val="416063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forma</a:t>
            </a:r>
          </a:p>
        </p:txBody>
      </p:sp>
      <p:sp>
        <p:nvSpPr>
          <p:cNvPr id="4" name="Slide Number Placeholder 3"/>
          <p:cNvSpPr>
            <a:spLocks noGrp="1"/>
          </p:cNvSpPr>
          <p:nvPr>
            <p:ph type="sldNum" sz="quarter" idx="5"/>
          </p:nvPr>
        </p:nvSpPr>
        <p:spPr/>
        <p:txBody>
          <a:bodyPr/>
          <a:lstStyle/>
          <a:p>
            <a:fld id="{35616306-E99D-43DA-8DBC-E8991997B75B}" type="slidenum">
              <a:rPr lang="en-IN" smtClean="0"/>
              <a:t>4</a:t>
            </a:fld>
            <a:endParaRPr lang="en-IN"/>
          </a:p>
        </p:txBody>
      </p:sp>
    </p:spTree>
    <p:extLst>
      <p:ext uri="{BB962C8B-B14F-4D97-AF65-F5344CB8AC3E}">
        <p14:creationId xmlns:p14="http://schemas.microsoft.com/office/powerpoint/2010/main" val="89388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N" dirty="0">
                <a:latin typeface="Palatino Linotype" panose="02040502050505030304" pitchFamily="18" charset="0"/>
              </a:rPr>
              <a:t>We are familiar with the definition of Shannon entropy for a random variable given in the previous slide. In this slide, Entropy is defined for a sequence of n random variables as the limit n tending to infinity 1/n times the joint entropy of X1 to </a:t>
            </a:r>
            <a:r>
              <a:rPr lang="en-IN" dirty="0" err="1">
                <a:latin typeface="Palatino Linotype" panose="02040502050505030304" pitchFamily="18" charset="0"/>
              </a:rPr>
              <a:t>Xn</a:t>
            </a:r>
            <a:r>
              <a:rPr lang="en-IN" dirty="0">
                <a:latin typeface="Palatino Linotype" panose="02040502050505030304" pitchFamily="18" charset="0"/>
              </a:rPr>
              <a:t>. In most practical scenarios, especially for short sequences, these n variables are assumed to be </a:t>
            </a:r>
            <a:r>
              <a:rPr lang="en-IN" dirty="0" err="1">
                <a:latin typeface="Palatino Linotype" panose="02040502050505030304" pitchFamily="18" charset="0"/>
              </a:rPr>
              <a:t>i.i.d</a:t>
            </a:r>
            <a:r>
              <a:rPr lang="en-IN" dirty="0">
                <a:latin typeface="Palatino Linotype" panose="02040502050505030304" pitchFamily="18" charset="0"/>
              </a:rPr>
              <a:t>. i.e.  Independent and identically distributed. In which case, the entropy reduces to H(X1) which can be computed using first order statistics.  </a:t>
            </a:r>
            <a:endParaRPr lang="fr-FR" dirty="0">
              <a:latin typeface="Palatino Linotype" panose="02040502050505030304" pitchFamily="18" charset="0"/>
            </a:endParaRPr>
          </a:p>
          <a:p>
            <a:endParaRPr lang="en-IN" dirty="0"/>
          </a:p>
        </p:txBody>
      </p:sp>
      <p:sp>
        <p:nvSpPr>
          <p:cNvPr id="4" name="Slide Number Placeholder 3"/>
          <p:cNvSpPr>
            <a:spLocks noGrp="1"/>
          </p:cNvSpPr>
          <p:nvPr>
            <p:ph type="sldNum" sz="quarter" idx="5"/>
          </p:nvPr>
        </p:nvSpPr>
        <p:spPr/>
        <p:txBody>
          <a:bodyPr/>
          <a:lstStyle/>
          <a:p>
            <a:fld id="{35616306-E99D-43DA-8DBC-E8991997B75B}" type="slidenum">
              <a:rPr lang="en-IN" smtClean="0"/>
              <a:t>5</a:t>
            </a:fld>
            <a:endParaRPr lang="en-IN"/>
          </a:p>
        </p:txBody>
      </p:sp>
    </p:spTree>
    <p:extLst>
      <p:ext uri="{BB962C8B-B14F-4D97-AF65-F5344CB8AC3E}">
        <p14:creationId xmlns:p14="http://schemas.microsoft.com/office/powerpoint/2010/main" val="219206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However, the assumption of IID can be problematic in practical scenarios.  Here is an example of 3 short time series – X1, X2 and X3 of length 24 samples. These take values from the set {-1,0,1} and are highly dependent since they all share the location of zeros. </a:t>
            </a:r>
          </a:p>
        </p:txBody>
      </p:sp>
      <p:sp>
        <p:nvSpPr>
          <p:cNvPr id="4" name="Slide Number Placeholder 3"/>
          <p:cNvSpPr>
            <a:spLocks noGrp="1"/>
          </p:cNvSpPr>
          <p:nvPr>
            <p:ph type="sldNum" sz="quarter" idx="5"/>
          </p:nvPr>
        </p:nvSpPr>
        <p:spPr/>
        <p:txBody>
          <a:bodyPr/>
          <a:lstStyle/>
          <a:p>
            <a:fld id="{35616306-E99D-43DA-8DBC-E8991997B75B}" type="slidenum">
              <a:rPr lang="en-IN" smtClean="0"/>
              <a:t>6</a:t>
            </a:fld>
            <a:endParaRPr lang="en-IN"/>
          </a:p>
        </p:txBody>
      </p:sp>
    </p:spTree>
    <p:extLst>
      <p:ext uri="{BB962C8B-B14F-4D97-AF65-F5344CB8AC3E}">
        <p14:creationId xmlns:p14="http://schemas.microsoft.com/office/powerpoint/2010/main" val="103000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Furthermore,  X2 and X3 are constructed to be highly dependent.  The two halves of X2 and X3 are exactly the same but in different order as indicated in this figure.</a:t>
            </a:r>
          </a:p>
        </p:txBody>
      </p:sp>
      <p:sp>
        <p:nvSpPr>
          <p:cNvPr id="4" name="Slide Number Placeholder 3"/>
          <p:cNvSpPr>
            <a:spLocks noGrp="1"/>
          </p:cNvSpPr>
          <p:nvPr>
            <p:ph type="sldNum" sz="quarter" idx="5"/>
          </p:nvPr>
        </p:nvSpPr>
        <p:spPr/>
        <p:txBody>
          <a:bodyPr/>
          <a:lstStyle/>
          <a:p>
            <a:fld id="{35616306-E99D-43DA-8DBC-E8991997B75B}" type="slidenum">
              <a:rPr lang="en-IN" smtClean="0"/>
              <a:t>7</a:t>
            </a:fld>
            <a:endParaRPr lang="en-IN"/>
          </a:p>
        </p:txBody>
      </p:sp>
    </p:spTree>
    <p:extLst>
      <p:ext uri="{BB962C8B-B14F-4D97-AF65-F5344CB8AC3E}">
        <p14:creationId xmlns:p14="http://schemas.microsoft.com/office/powerpoint/2010/main" val="320417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compute the pairwise values of linear correlation coefficient, mutual information and mutual effort-to-compress complexity measures for the pairs (X1,X2), (X1,X3) and (X2,X3). Notice that the values of correlation coefficients are zeros for all the pairs indicating that they are linearly uncorrelated. The MI, computed using first-order statistics (with the assumption of </a:t>
            </a:r>
            <a:r>
              <a:rPr lang="en-IN" dirty="0" err="1"/>
              <a:t>iid</a:t>
            </a:r>
            <a:r>
              <a:rPr lang="en-IN" dirty="0"/>
              <a:t>) is the same for all the pairs. This betrays the fact that (X2,X3) have a higher degree of dependence than the other pairs. Only the measure Mutual ETC is able to capture this increased dependence between (X2,X3). A description of ETC is omitted here but can be found in the reference given here and also at the end of the presentation in the appendix.</a:t>
            </a:r>
          </a:p>
        </p:txBody>
      </p:sp>
      <p:sp>
        <p:nvSpPr>
          <p:cNvPr id="4" name="Slide Number Placeholder 3"/>
          <p:cNvSpPr>
            <a:spLocks noGrp="1"/>
          </p:cNvSpPr>
          <p:nvPr>
            <p:ph type="sldNum" sz="quarter" idx="5"/>
          </p:nvPr>
        </p:nvSpPr>
        <p:spPr/>
        <p:txBody>
          <a:bodyPr/>
          <a:lstStyle/>
          <a:p>
            <a:fld id="{35616306-E99D-43DA-8DBC-E8991997B75B}" type="slidenum">
              <a:rPr lang="en-IN" smtClean="0"/>
              <a:t>8</a:t>
            </a:fld>
            <a:endParaRPr lang="en-IN"/>
          </a:p>
        </p:txBody>
      </p:sp>
    </p:spTree>
    <p:extLst>
      <p:ext uri="{BB962C8B-B14F-4D97-AF65-F5344CB8AC3E}">
        <p14:creationId xmlns:p14="http://schemas.microsoft.com/office/powerpoint/2010/main" val="322044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now puncture all the three time series at the locations where they are zeros to create versions of them with just 16 samples.</a:t>
            </a:r>
          </a:p>
        </p:txBody>
      </p:sp>
      <p:sp>
        <p:nvSpPr>
          <p:cNvPr id="4" name="Slide Number Placeholder 3"/>
          <p:cNvSpPr>
            <a:spLocks noGrp="1"/>
          </p:cNvSpPr>
          <p:nvPr>
            <p:ph type="sldNum" sz="quarter" idx="5"/>
          </p:nvPr>
        </p:nvSpPr>
        <p:spPr/>
        <p:txBody>
          <a:bodyPr/>
          <a:lstStyle/>
          <a:p>
            <a:fld id="{35616306-E99D-43DA-8DBC-E8991997B75B}" type="slidenum">
              <a:rPr lang="en-IN" smtClean="0"/>
              <a:t>9</a:t>
            </a:fld>
            <a:endParaRPr lang="en-IN"/>
          </a:p>
        </p:txBody>
      </p:sp>
    </p:spTree>
    <p:extLst>
      <p:ext uri="{BB962C8B-B14F-4D97-AF65-F5344CB8AC3E}">
        <p14:creationId xmlns:p14="http://schemas.microsoft.com/office/powerpoint/2010/main" val="394417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mailto:nithin@nias.res.i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58" y="3255031"/>
            <a:ext cx="8305800" cy="3108543"/>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en-US" sz="2800" b="1" dirty="0">
                <a:latin typeface="Palatino Linotype" panose="02040502050505030304" pitchFamily="18" charset="0"/>
              </a:rPr>
              <a:t>Problems with first-order </a:t>
            </a:r>
            <a:r>
              <a:rPr lang="en-US" sz="2800" b="1" dirty="0" err="1">
                <a:latin typeface="Palatino Linotype" panose="02040502050505030304" pitchFamily="18" charset="0"/>
              </a:rPr>
              <a:t>infotheoretic</a:t>
            </a:r>
            <a:r>
              <a:rPr lang="en-US" sz="2800" b="1" dirty="0">
                <a:latin typeface="Palatino Linotype" panose="02040502050505030304" pitchFamily="18" charset="0"/>
              </a:rPr>
              <a:t> measures on short sequences</a:t>
            </a:r>
            <a:endParaRPr lang="it-IT" sz="2800" b="1" dirty="0">
              <a:latin typeface="Palatino Linotype" panose="02040502050505030304" pitchFamily="18" charset="0"/>
            </a:endParaRPr>
          </a:p>
          <a:p>
            <a:pPr algn="ctr"/>
            <a:endParaRPr lang="it-IT" b="1" dirty="0">
              <a:latin typeface="Palatino Linotype" panose="02040502050505030304" pitchFamily="18" charset="0"/>
            </a:endParaRPr>
          </a:p>
          <a:p>
            <a:pPr algn="ctr"/>
            <a:r>
              <a:rPr lang="it-IT" b="1" dirty="0">
                <a:latin typeface="Palatino Linotype" panose="02040502050505030304" pitchFamily="18" charset="0"/>
              </a:rPr>
              <a:t>Nithin Nagaraj</a:t>
            </a:r>
            <a:r>
              <a:rPr lang="it-IT" b="1" baseline="30000" dirty="0">
                <a:latin typeface="Palatino Linotype" panose="02040502050505030304" pitchFamily="18" charset="0"/>
              </a:rPr>
              <a:t>1,</a:t>
            </a:r>
            <a:r>
              <a:rPr lang="it-IT" b="1" dirty="0">
                <a:latin typeface="Palatino Linotype" panose="02040502050505030304" pitchFamily="18" charset="0"/>
              </a:rPr>
              <a:t>*</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Consciousness Studies </a:t>
            </a:r>
            <a:r>
              <a:rPr lang="en-US" dirty="0" err="1">
                <a:latin typeface="Palatino Linotype" panose="02040502050505030304" pitchFamily="18" charset="0"/>
              </a:rPr>
              <a:t>Programme</a:t>
            </a:r>
            <a:r>
              <a:rPr lang="en-US" dirty="0">
                <a:latin typeface="Palatino Linotype" panose="02040502050505030304" pitchFamily="18" charset="0"/>
              </a:rPr>
              <a:t>, National Institute of Advanced Studies (NIAS), Bengaluru, India </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nithin@nias.res.in</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8654143" y="6356350"/>
            <a:ext cx="413657"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7C66F701-6667-4A17-9C7E-8DDE1D36F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14"/>
            <a:ext cx="9144000" cy="3717036"/>
          </a:xfrm>
          <a:prstGeom prst="rect">
            <a:avLst/>
          </a:prstGeom>
        </p:spPr>
      </p:pic>
      <p:pic>
        <p:nvPicPr>
          <p:cNvPr id="7" name="Picture 6" descr="NIAS_logo.PNG">
            <a:extLst>
              <a:ext uri="{FF2B5EF4-FFF2-40B4-BE49-F238E27FC236}">
                <a16:creationId xmlns:a16="http://schemas.microsoft.com/office/drawing/2014/main" id="{F72D518C-F608-4F69-A8FB-F140534703A1}"/>
              </a:ext>
            </a:extLst>
          </p:cNvPr>
          <p:cNvPicPr>
            <a:picLocks noChangeAspect="1"/>
          </p:cNvPicPr>
          <p:nvPr/>
        </p:nvPicPr>
        <p:blipFill>
          <a:blip r:embed="rId4" cstate="print"/>
          <a:stretch>
            <a:fillRect/>
          </a:stretch>
        </p:blipFill>
        <p:spPr>
          <a:xfrm>
            <a:off x="4263376" y="5859947"/>
            <a:ext cx="1059737" cy="992805"/>
          </a:xfrm>
          <a:prstGeom prst="rect">
            <a:avLst/>
          </a:prstGeom>
        </p:spPr>
      </p:pic>
      <p:sp>
        <p:nvSpPr>
          <p:cNvPr id="8" name="Slide Number Placeholder 4">
            <a:extLst>
              <a:ext uri="{FF2B5EF4-FFF2-40B4-BE49-F238E27FC236}">
                <a16:creationId xmlns:a16="http://schemas.microsoft.com/office/drawing/2014/main" id="{5260DA5E-17A0-4BC5-818E-6158F759CC1D}"/>
              </a:ext>
            </a:extLst>
          </p:cNvPr>
          <p:cNvSpPr txBox="1">
            <a:spLocks/>
          </p:cNvSpPr>
          <p:nvPr/>
        </p:nvSpPr>
        <p:spPr>
          <a:xfrm>
            <a:off x="-375558" y="6547069"/>
            <a:ext cx="140425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Palatino Linotype" panose="02040502050505030304" pitchFamily="18" charset="0"/>
                <a:sym typeface="Symbol" panose="05050102010706020507" pitchFamily="18" charset="2"/>
              </a:rPr>
              <a:t> </a:t>
            </a:r>
            <a:r>
              <a:rPr lang="fr-FR" sz="800" dirty="0">
                <a:latin typeface="Palatino Linotype" panose="02040502050505030304" pitchFamily="18" charset="0"/>
              </a:rPr>
              <a:t>Nithin Nagaraj</a:t>
            </a:r>
            <a:endParaRPr lang="fr-FR" dirty="0">
              <a:latin typeface="Palatino Linotype" panose="02040502050505030304" pitchFamily="18" charset="0"/>
            </a:endParaRPr>
          </a:p>
        </p:txBody>
      </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latin typeface="Palatino Linotype" panose="02040502050505030304" pitchFamily="18" charset="0"/>
              </a:rPr>
              <a:t>Zeros removed</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8" name="Picture 7">
            <a:extLst>
              <a:ext uri="{FF2B5EF4-FFF2-40B4-BE49-F238E27FC236}">
                <a16:creationId xmlns:a16="http://schemas.microsoft.com/office/drawing/2014/main" id="{E4BFDEE0-A38D-4703-A1ED-26E357E0598C}"/>
              </a:ext>
            </a:extLst>
          </p:cNvPr>
          <p:cNvPicPr>
            <a:picLocks noChangeAspect="1"/>
          </p:cNvPicPr>
          <p:nvPr/>
        </p:nvPicPr>
        <p:blipFill>
          <a:blip r:embed="rId4"/>
          <a:stretch>
            <a:fillRect/>
          </a:stretch>
        </p:blipFill>
        <p:spPr>
          <a:xfrm>
            <a:off x="1587500" y="1406979"/>
            <a:ext cx="5969000" cy="4476750"/>
          </a:xfrm>
          <a:prstGeom prst="rect">
            <a:avLst/>
          </a:prstGeom>
        </p:spPr>
      </p:pic>
      <p:sp>
        <p:nvSpPr>
          <p:cNvPr id="7" name="TextBox 6">
            <a:extLst>
              <a:ext uri="{FF2B5EF4-FFF2-40B4-BE49-F238E27FC236}">
                <a16:creationId xmlns:a16="http://schemas.microsoft.com/office/drawing/2014/main" id="{2B43303F-3146-4E3F-BD1D-DBBB696A917E}"/>
              </a:ext>
            </a:extLst>
          </p:cNvPr>
          <p:cNvSpPr txBox="1"/>
          <p:nvPr/>
        </p:nvSpPr>
        <p:spPr>
          <a:xfrm>
            <a:off x="2572835" y="6055667"/>
            <a:ext cx="4355377" cy="461665"/>
          </a:xfrm>
          <a:prstGeom prst="rect">
            <a:avLst/>
          </a:prstGeom>
          <a:noFill/>
        </p:spPr>
        <p:txBody>
          <a:bodyPr wrap="square" rtlCol="0">
            <a:spAutoFit/>
          </a:bodyPr>
          <a:lstStyle/>
          <a:p>
            <a:pPr algn="ctr"/>
            <a:r>
              <a:rPr lang="fr-FR" sz="2400" b="1" dirty="0">
                <a:latin typeface="Palatino Linotype" panose="02040502050505030304" pitchFamily="18" charset="0"/>
              </a:rPr>
              <a:t>Length = 16 samples</a:t>
            </a:r>
            <a:endParaRPr lang="fr-FR" dirty="0">
              <a:latin typeface="Palatino Linotype" panose="02040502050505030304" pitchFamily="18" charset="0"/>
            </a:endParaRPr>
          </a:p>
        </p:txBody>
      </p:sp>
      <p:sp>
        <p:nvSpPr>
          <p:cNvPr id="9" name="Arc 8">
            <a:extLst>
              <a:ext uri="{FF2B5EF4-FFF2-40B4-BE49-F238E27FC236}">
                <a16:creationId xmlns:a16="http://schemas.microsoft.com/office/drawing/2014/main" id="{A65DACF1-45BB-48F7-B568-911A9314A343}"/>
              </a:ext>
            </a:extLst>
          </p:cNvPr>
          <p:cNvSpPr/>
          <p:nvPr/>
        </p:nvSpPr>
        <p:spPr>
          <a:xfrm>
            <a:off x="6297386" y="2996971"/>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Arc 9">
            <a:extLst>
              <a:ext uri="{FF2B5EF4-FFF2-40B4-BE49-F238E27FC236}">
                <a16:creationId xmlns:a16="http://schemas.microsoft.com/office/drawing/2014/main" id="{A7D4A369-61CA-45A2-8ED0-B1A61DBBCF55}"/>
              </a:ext>
            </a:extLst>
          </p:cNvPr>
          <p:cNvSpPr/>
          <p:nvPr/>
        </p:nvSpPr>
        <p:spPr>
          <a:xfrm rot="11154866">
            <a:off x="4795161" y="2996972"/>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Arc 10">
            <a:extLst>
              <a:ext uri="{FF2B5EF4-FFF2-40B4-BE49-F238E27FC236}">
                <a16:creationId xmlns:a16="http://schemas.microsoft.com/office/drawing/2014/main" id="{6EFA3C9A-FDA0-43D1-8CB0-27E6A96E079D}"/>
              </a:ext>
            </a:extLst>
          </p:cNvPr>
          <p:cNvSpPr/>
          <p:nvPr/>
        </p:nvSpPr>
        <p:spPr>
          <a:xfrm>
            <a:off x="3907962" y="4357690"/>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Arc 11">
            <a:extLst>
              <a:ext uri="{FF2B5EF4-FFF2-40B4-BE49-F238E27FC236}">
                <a16:creationId xmlns:a16="http://schemas.microsoft.com/office/drawing/2014/main" id="{B3D53A87-28FC-4FF0-AEC0-E2A57867CD39}"/>
              </a:ext>
            </a:extLst>
          </p:cNvPr>
          <p:cNvSpPr/>
          <p:nvPr/>
        </p:nvSpPr>
        <p:spPr>
          <a:xfrm rot="11154866">
            <a:off x="2285987" y="4357691"/>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Rectangle 12">
            <a:extLst>
              <a:ext uri="{FF2B5EF4-FFF2-40B4-BE49-F238E27FC236}">
                <a16:creationId xmlns:a16="http://schemas.microsoft.com/office/drawing/2014/main" id="{9E11DDF0-6E83-4A04-90F4-C96BA70DCA79}"/>
              </a:ext>
            </a:extLst>
          </p:cNvPr>
          <p:cNvSpPr/>
          <p:nvPr/>
        </p:nvSpPr>
        <p:spPr>
          <a:xfrm>
            <a:off x="2267048" y="3081564"/>
            <a:ext cx="2450328" cy="1017606"/>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EE5F91C9-FB02-4593-8081-31229C47C53E}"/>
              </a:ext>
            </a:extLst>
          </p:cNvPr>
          <p:cNvSpPr/>
          <p:nvPr/>
        </p:nvSpPr>
        <p:spPr>
          <a:xfrm>
            <a:off x="4887675" y="4465722"/>
            <a:ext cx="2450328" cy="1017606"/>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c 14">
            <a:extLst>
              <a:ext uri="{FF2B5EF4-FFF2-40B4-BE49-F238E27FC236}">
                <a16:creationId xmlns:a16="http://schemas.microsoft.com/office/drawing/2014/main" id="{E7B0D8DE-F716-4DB8-A9F3-AA3143EFF2B9}"/>
              </a:ext>
            </a:extLst>
          </p:cNvPr>
          <p:cNvSpPr/>
          <p:nvPr/>
        </p:nvSpPr>
        <p:spPr>
          <a:xfrm rot="11364462">
            <a:off x="1374725" y="3520735"/>
            <a:ext cx="1292095" cy="1673911"/>
          </a:xfrm>
          <a:prstGeom prst="arc">
            <a:avLst>
              <a:gd name="adj1" fmla="val 16468907"/>
              <a:gd name="adj2" fmla="val 4188218"/>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 name="TextBox 16">
            <a:extLst>
              <a:ext uri="{FF2B5EF4-FFF2-40B4-BE49-F238E27FC236}">
                <a16:creationId xmlns:a16="http://schemas.microsoft.com/office/drawing/2014/main" id="{8F7FD578-71B3-49D2-A744-B9771D5521CC}"/>
              </a:ext>
            </a:extLst>
          </p:cNvPr>
          <p:cNvSpPr txBox="1"/>
          <p:nvPr/>
        </p:nvSpPr>
        <p:spPr>
          <a:xfrm>
            <a:off x="48591" y="2084115"/>
            <a:ext cx="2188817" cy="369332"/>
          </a:xfrm>
          <a:prstGeom prst="rect">
            <a:avLst/>
          </a:prstGeom>
          <a:noFill/>
        </p:spPr>
        <p:txBody>
          <a:bodyPr wrap="square" rtlCol="0">
            <a:spAutoFit/>
          </a:bodyPr>
          <a:lstStyle/>
          <a:p>
            <a:pPr algn="ctr"/>
            <a:r>
              <a:rPr lang="fr-FR" b="1" dirty="0">
                <a:latin typeface="Palatino Linotype" panose="02040502050505030304" pitchFamily="18" charset="0"/>
              </a:rPr>
              <a:t>Independent</a:t>
            </a:r>
            <a:endParaRPr lang="fr-FR" sz="1400" b="1" dirty="0">
              <a:latin typeface="Palatino Linotype" panose="02040502050505030304" pitchFamily="18" charset="0"/>
            </a:endParaRPr>
          </a:p>
        </p:txBody>
      </p:sp>
      <p:sp>
        <p:nvSpPr>
          <p:cNvPr id="18" name="TextBox 17">
            <a:extLst>
              <a:ext uri="{FF2B5EF4-FFF2-40B4-BE49-F238E27FC236}">
                <a16:creationId xmlns:a16="http://schemas.microsoft.com/office/drawing/2014/main" id="{EBBEEFB9-79E2-42C0-AD40-4EB85AACFFC5}"/>
              </a:ext>
            </a:extLst>
          </p:cNvPr>
          <p:cNvSpPr txBox="1"/>
          <p:nvPr/>
        </p:nvSpPr>
        <p:spPr>
          <a:xfrm>
            <a:off x="-407783" y="4079639"/>
            <a:ext cx="2188817" cy="646331"/>
          </a:xfrm>
          <a:prstGeom prst="rect">
            <a:avLst/>
          </a:prstGeom>
          <a:noFill/>
        </p:spPr>
        <p:txBody>
          <a:bodyPr wrap="square" rtlCol="0">
            <a:spAutoFit/>
          </a:bodyPr>
          <a:lstStyle/>
          <a:p>
            <a:pPr algn="ctr"/>
            <a:r>
              <a:rPr lang="fr-FR" b="1" dirty="0">
                <a:latin typeface="Palatino Linotype" panose="02040502050505030304" pitchFamily="18" charset="0"/>
              </a:rPr>
              <a:t>Highly</a:t>
            </a:r>
          </a:p>
          <a:p>
            <a:pPr algn="ctr"/>
            <a:r>
              <a:rPr lang="fr-FR" b="1" dirty="0">
                <a:latin typeface="Palatino Linotype" panose="02040502050505030304" pitchFamily="18" charset="0"/>
              </a:rPr>
              <a:t>dependent</a:t>
            </a:r>
            <a:endParaRPr lang="fr-FR" sz="1400" b="1" dirty="0">
              <a:latin typeface="Palatino Linotype" panose="02040502050505030304" pitchFamily="18" charset="0"/>
            </a:endParaRPr>
          </a:p>
        </p:txBody>
      </p:sp>
    </p:spTree>
    <p:extLst>
      <p:ext uri="{BB962C8B-B14F-4D97-AF65-F5344CB8AC3E}">
        <p14:creationId xmlns:p14="http://schemas.microsoft.com/office/powerpoint/2010/main" val="6713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200329"/>
          </a:xfrm>
          <a:prstGeom prst="rect">
            <a:avLst/>
          </a:prstGeom>
          <a:noFill/>
        </p:spPr>
        <p:txBody>
          <a:bodyPr wrap="square" rtlCol="0">
            <a:spAutoFit/>
          </a:bodyPr>
          <a:lstStyle/>
          <a:p>
            <a:r>
              <a:rPr lang="fr-FR" sz="2400" b="1" dirty="0">
                <a:latin typeface="Palatino Linotype" panose="02040502050505030304" pitchFamily="18" charset="0"/>
              </a:rPr>
              <a:t>Linear correlation, Mutual Information (MI) and Mutual Effort-To-Compress (METC*) on the new time series with zeros removed</a:t>
            </a:r>
            <a:endParaRPr lang="fr-FR" sz="24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2" name="Table 2">
            <a:extLst>
              <a:ext uri="{FF2B5EF4-FFF2-40B4-BE49-F238E27FC236}">
                <a16:creationId xmlns:a16="http://schemas.microsoft.com/office/drawing/2014/main" id="{7305FE22-30D0-4662-A4BF-C99B617E5BE1}"/>
              </a:ext>
            </a:extLst>
          </p:cNvPr>
          <p:cNvGraphicFramePr>
            <a:graphicFrameLocks noGrp="1"/>
          </p:cNvGraphicFramePr>
          <p:nvPr>
            <p:extLst>
              <p:ext uri="{D42A27DB-BD31-4B8C-83A1-F6EECF244321}">
                <p14:modId xmlns:p14="http://schemas.microsoft.com/office/powerpoint/2010/main" val="3778683664"/>
              </p:ext>
            </p:extLst>
          </p:nvPr>
        </p:nvGraphicFramePr>
        <p:xfrm>
          <a:off x="1524000" y="2687320"/>
          <a:ext cx="6096000" cy="2026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114001778"/>
                    </a:ext>
                  </a:extLst>
                </a:gridCol>
                <a:gridCol w="1524000">
                  <a:extLst>
                    <a:ext uri="{9D8B030D-6E8A-4147-A177-3AD203B41FA5}">
                      <a16:colId xmlns:a16="http://schemas.microsoft.com/office/drawing/2014/main" val="1495585687"/>
                    </a:ext>
                  </a:extLst>
                </a:gridCol>
                <a:gridCol w="1524000">
                  <a:extLst>
                    <a:ext uri="{9D8B030D-6E8A-4147-A177-3AD203B41FA5}">
                      <a16:colId xmlns:a16="http://schemas.microsoft.com/office/drawing/2014/main" val="695388085"/>
                    </a:ext>
                  </a:extLst>
                </a:gridCol>
                <a:gridCol w="1524000">
                  <a:extLst>
                    <a:ext uri="{9D8B030D-6E8A-4147-A177-3AD203B41FA5}">
                      <a16:colId xmlns:a16="http://schemas.microsoft.com/office/drawing/2014/main" val="1464730402"/>
                    </a:ext>
                  </a:extLst>
                </a:gridCol>
              </a:tblGrid>
              <a:tr h="370840">
                <a:tc>
                  <a:txBody>
                    <a:bodyPr/>
                    <a:lstStyle/>
                    <a:p>
                      <a:pPr algn="ctr"/>
                      <a:r>
                        <a:rPr lang="en-IN" dirty="0"/>
                        <a:t>Pair</a:t>
                      </a:r>
                    </a:p>
                  </a:txBody>
                  <a:tcPr/>
                </a:tc>
                <a:tc>
                  <a:txBody>
                    <a:bodyPr/>
                    <a:lstStyle/>
                    <a:p>
                      <a:pPr algn="ctr"/>
                      <a:r>
                        <a:rPr lang="en-IN" dirty="0">
                          <a:sym typeface="Symbol" panose="05050102010706020507" pitchFamily="18" charset="2"/>
                        </a:rPr>
                        <a:t> (Correlation Coefficient)</a:t>
                      </a:r>
                      <a:endParaRPr lang="en-IN" dirty="0"/>
                    </a:p>
                  </a:txBody>
                  <a:tcPr/>
                </a:tc>
                <a:tc>
                  <a:txBody>
                    <a:bodyPr/>
                    <a:lstStyle/>
                    <a:p>
                      <a:pPr algn="ctr"/>
                      <a:r>
                        <a:rPr lang="en-IN" dirty="0"/>
                        <a:t>MI </a:t>
                      </a:r>
                    </a:p>
                    <a:p>
                      <a:pPr algn="ctr"/>
                      <a:r>
                        <a:rPr lang="en-IN" dirty="0"/>
                        <a:t>First-order (bits)</a:t>
                      </a:r>
                    </a:p>
                  </a:txBody>
                  <a:tcPr/>
                </a:tc>
                <a:tc>
                  <a:txBody>
                    <a:bodyPr/>
                    <a:lstStyle/>
                    <a:p>
                      <a:pPr algn="ctr"/>
                      <a:r>
                        <a:rPr lang="en-IN" dirty="0"/>
                        <a:t>METC</a:t>
                      </a:r>
                    </a:p>
                  </a:txBody>
                  <a:tcPr/>
                </a:tc>
                <a:extLst>
                  <a:ext uri="{0D108BD9-81ED-4DB2-BD59-A6C34878D82A}">
                    <a16:rowId xmlns:a16="http://schemas.microsoft.com/office/drawing/2014/main" val="1082049733"/>
                  </a:ext>
                </a:extLst>
              </a:tr>
              <a:tr h="370840">
                <a:tc>
                  <a:txBody>
                    <a:bodyPr/>
                    <a:lstStyle/>
                    <a:p>
                      <a:pPr algn="ctr"/>
                      <a:r>
                        <a:rPr lang="en-IN" dirty="0"/>
                        <a:t>(X1, X2)</a:t>
                      </a:r>
                    </a:p>
                  </a:txBody>
                  <a:tcPr/>
                </a:tc>
                <a:tc>
                  <a:txBody>
                    <a:bodyPr/>
                    <a:lstStyle/>
                    <a:p>
                      <a:pPr algn="ctr"/>
                      <a:r>
                        <a:rPr lang="en-IN" dirty="0"/>
                        <a:t>0</a:t>
                      </a:r>
                    </a:p>
                  </a:txBody>
                  <a:tcPr/>
                </a:tc>
                <a:tc>
                  <a:txBody>
                    <a:bodyPr/>
                    <a:lstStyle/>
                    <a:p>
                      <a:pPr algn="ctr"/>
                      <a:r>
                        <a:rPr lang="en-IN" dirty="0"/>
                        <a:t>0</a:t>
                      </a:r>
                    </a:p>
                  </a:txBody>
                  <a:tcPr/>
                </a:tc>
                <a:tc>
                  <a:txBody>
                    <a:bodyPr/>
                    <a:lstStyle/>
                    <a:p>
                      <a:pPr algn="ctr"/>
                      <a:r>
                        <a:rPr lang="en-IN" dirty="0"/>
                        <a:t>0</a:t>
                      </a:r>
                    </a:p>
                  </a:txBody>
                  <a:tcPr/>
                </a:tc>
                <a:extLst>
                  <a:ext uri="{0D108BD9-81ED-4DB2-BD59-A6C34878D82A}">
                    <a16:rowId xmlns:a16="http://schemas.microsoft.com/office/drawing/2014/main" val="2723417360"/>
                  </a:ext>
                </a:extLst>
              </a:tr>
              <a:tr h="370840">
                <a:tc>
                  <a:txBody>
                    <a:bodyPr/>
                    <a:lstStyle/>
                    <a:p>
                      <a:pPr algn="ctr"/>
                      <a:r>
                        <a:rPr lang="en-IN" dirty="0"/>
                        <a:t>(X1,X3)</a:t>
                      </a:r>
                    </a:p>
                  </a:txBody>
                  <a:tcPr/>
                </a:tc>
                <a:tc>
                  <a:txBody>
                    <a:bodyPr/>
                    <a:lstStyle/>
                    <a:p>
                      <a:pPr algn="ctr"/>
                      <a:r>
                        <a:rPr lang="en-IN" dirty="0"/>
                        <a:t>0</a:t>
                      </a:r>
                    </a:p>
                  </a:txBody>
                  <a:tcPr/>
                </a:tc>
                <a:tc>
                  <a:txBody>
                    <a:bodyPr/>
                    <a:lstStyle/>
                    <a:p>
                      <a:pPr algn="ctr"/>
                      <a:r>
                        <a:rPr lang="en-IN" dirty="0"/>
                        <a:t>0</a:t>
                      </a:r>
                    </a:p>
                  </a:txBody>
                  <a:tcPr/>
                </a:tc>
                <a:tc>
                  <a:txBody>
                    <a:bodyPr/>
                    <a:lstStyle/>
                    <a:p>
                      <a:pPr algn="ctr"/>
                      <a:r>
                        <a:rPr lang="en-IN" dirty="0"/>
                        <a:t>0</a:t>
                      </a:r>
                    </a:p>
                  </a:txBody>
                  <a:tcPr/>
                </a:tc>
                <a:extLst>
                  <a:ext uri="{0D108BD9-81ED-4DB2-BD59-A6C34878D82A}">
                    <a16:rowId xmlns:a16="http://schemas.microsoft.com/office/drawing/2014/main" val="102070089"/>
                  </a:ext>
                </a:extLst>
              </a:tr>
              <a:tr h="370840">
                <a:tc>
                  <a:txBody>
                    <a:bodyPr/>
                    <a:lstStyle/>
                    <a:p>
                      <a:pPr algn="ctr"/>
                      <a:r>
                        <a:rPr lang="en-IN" dirty="0"/>
                        <a:t>(X2,X3)</a:t>
                      </a:r>
                    </a:p>
                  </a:txBody>
                  <a:tcPr/>
                </a:tc>
                <a:tc>
                  <a:txBody>
                    <a:bodyPr/>
                    <a:lstStyle/>
                    <a:p>
                      <a:pPr algn="ctr"/>
                      <a:r>
                        <a:rPr lang="en-IN" dirty="0"/>
                        <a:t>0</a:t>
                      </a:r>
                    </a:p>
                  </a:txBody>
                  <a:tcPr/>
                </a:tc>
                <a:tc>
                  <a:txBody>
                    <a:bodyPr/>
                    <a:lstStyle/>
                    <a:p>
                      <a:pPr algn="ctr"/>
                      <a:r>
                        <a:rPr lang="en-IN" dirty="0"/>
                        <a:t>0</a:t>
                      </a:r>
                    </a:p>
                  </a:txBody>
                  <a:tcPr/>
                </a:tc>
                <a:tc>
                  <a:txBody>
                    <a:bodyPr/>
                    <a:lstStyle/>
                    <a:p>
                      <a:pPr algn="ctr"/>
                      <a:r>
                        <a:rPr lang="en-IN" dirty="0">
                          <a:highlight>
                            <a:srgbClr val="FFFF00"/>
                          </a:highlight>
                        </a:rPr>
                        <a:t>0.2</a:t>
                      </a:r>
                    </a:p>
                  </a:txBody>
                  <a:tcPr/>
                </a:tc>
                <a:extLst>
                  <a:ext uri="{0D108BD9-81ED-4DB2-BD59-A6C34878D82A}">
                    <a16:rowId xmlns:a16="http://schemas.microsoft.com/office/drawing/2014/main" val="583342932"/>
                  </a:ext>
                </a:extLst>
              </a:tr>
            </a:tbl>
          </a:graphicData>
        </a:graphic>
      </p:graphicFrame>
    </p:spTree>
    <p:extLst>
      <p:ext uri="{BB962C8B-B14F-4D97-AF65-F5344CB8AC3E}">
        <p14:creationId xmlns:p14="http://schemas.microsoft.com/office/powerpoint/2010/main" val="321240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Discussion &amp; Conclusion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27956D-CE40-4AFE-BA30-14CC4475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0532"/>
            <a:ext cx="1143000" cy="1143000"/>
          </a:xfrm>
          <a:prstGeom prst="rect">
            <a:avLst/>
          </a:prstGeom>
        </p:spPr>
      </p:pic>
      <p:sp>
        <p:nvSpPr>
          <p:cNvPr id="8" name="TextBox 7">
            <a:extLst>
              <a:ext uri="{FF2B5EF4-FFF2-40B4-BE49-F238E27FC236}">
                <a16:creationId xmlns:a16="http://schemas.microsoft.com/office/drawing/2014/main" id="{FEAB9522-7F0E-4DB4-91F0-1E6C9AD1A903}"/>
              </a:ext>
            </a:extLst>
          </p:cNvPr>
          <p:cNvSpPr txBox="1"/>
          <p:nvPr/>
        </p:nvSpPr>
        <p:spPr>
          <a:xfrm>
            <a:off x="555172" y="1428924"/>
            <a:ext cx="8115299" cy="2862322"/>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Palatino Linotype" panose="02040502050505030304" pitchFamily="18" charset="0"/>
              </a:rPr>
              <a:t>Assumption of </a:t>
            </a:r>
            <a:r>
              <a:rPr lang="en-IN" dirty="0" err="1">
                <a:latin typeface="Palatino Linotype" panose="02040502050505030304" pitchFamily="18" charset="0"/>
              </a:rPr>
              <a:t>i.i.d</a:t>
            </a:r>
            <a:r>
              <a:rPr lang="en-IN" dirty="0">
                <a:latin typeface="Palatino Linotype" panose="02040502050505030304" pitchFamily="18" charset="0"/>
              </a:rPr>
              <a:t> is problematic</a:t>
            </a:r>
          </a:p>
          <a:p>
            <a:pPr marL="285750" indent="-285750">
              <a:buFont typeface="Arial" panose="020B0604020202020204" pitchFamily="34" charset="0"/>
              <a:buChar char="•"/>
            </a:pPr>
            <a:endParaRPr lang="en-IN" dirty="0">
              <a:latin typeface="Palatino Linotype" panose="02040502050505030304" pitchFamily="18" charset="0"/>
            </a:endParaRPr>
          </a:p>
          <a:p>
            <a:pPr marL="285750" indent="-285750">
              <a:buFont typeface="Arial" panose="020B0604020202020204" pitchFamily="34" charset="0"/>
              <a:buChar char="•"/>
            </a:pPr>
            <a:r>
              <a:rPr lang="en-IN" dirty="0">
                <a:latin typeface="Palatino Linotype" panose="02040502050505030304" pitchFamily="18" charset="0"/>
              </a:rPr>
              <a:t>For </a:t>
            </a:r>
            <a:r>
              <a:rPr lang="en-IN" b="1" u="sng" dirty="0">
                <a:latin typeface="Palatino Linotype" panose="02040502050505030304" pitchFamily="18" charset="0"/>
              </a:rPr>
              <a:t>short</a:t>
            </a:r>
            <a:r>
              <a:rPr lang="en-IN" dirty="0">
                <a:latin typeface="Palatino Linotype" panose="02040502050505030304" pitchFamily="18" charset="0"/>
              </a:rPr>
              <a:t> sequences, first-order statistics is typically used, but as it was demonstrated, this may lead to erroneous conclusions</a:t>
            </a:r>
          </a:p>
          <a:p>
            <a:pPr marL="285750" indent="-285750">
              <a:buFont typeface="Arial" panose="020B0604020202020204" pitchFamily="34" charset="0"/>
              <a:buChar char="•"/>
            </a:pPr>
            <a:endParaRPr lang="en-IN" dirty="0">
              <a:latin typeface="Palatino Linotype" panose="02040502050505030304" pitchFamily="18" charset="0"/>
            </a:endParaRPr>
          </a:p>
          <a:p>
            <a:pPr marL="285750" indent="-285750">
              <a:buFont typeface="Arial" panose="020B0604020202020204" pitchFamily="34" charset="0"/>
              <a:buChar char="•"/>
            </a:pPr>
            <a:r>
              <a:rPr lang="en-IN" dirty="0">
                <a:latin typeface="Palatino Linotype" panose="02040502050505030304" pitchFamily="18" charset="0"/>
              </a:rPr>
              <a:t>Effort-To-Compress, a </a:t>
            </a:r>
            <a:r>
              <a:rPr lang="en-IN" b="1" i="1" dirty="0">
                <a:latin typeface="Palatino Linotype" panose="02040502050505030304" pitchFamily="18" charset="0"/>
              </a:rPr>
              <a:t>compression-complexity measure</a:t>
            </a:r>
            <a:r>
              <a:rPr lang="en-IN" dirty="0">
                <a:latin typeface="Palatino Linotype" panose="02040502050505030304" pitchFamily="18" charset="0"/>
              </a:rPr>
              <a:t>, is able to capture the nonlinear dependence between the time series better than MI without making any further assumptions on the data</a:t>
            </a:r>
          </a:p>
          <a:p>
            <a:pPr marL="285750" indent="-285750">
              <a:buFont typeface="Arial" panose="020B0604020202020204" pitchFamily="34" charset="0"/>
              <a:buChar char="•"/>
            </a:pPr>
            <a:endParaRPr lang="en-IN" dirty="0">
              <a:latin typeface="Palatino Linotype" panose="02040502050505030304" pitchFamily="18" charset="0"/>
            </a:endParaRPr>
          </a:p>
          <a:p>
            <a:pPr marL="285750" indent="-285750">
              <a:buFont typeface="Arial" panose="020B0604020202020204" pitchFamily="34" charset="0"/>
              <a:buChar char="•"/>
            </a:pPr>
            <a:r>
              <a:rPr lang="en-IN" dirty="0">
                <a:latin typeface="Palatino Linotype" panose="02040502050505030304" pitchFamily="18" charset="0"/>
              </a:rPr>
              <a:t>This has implications in causal analysis as well*</a:t>
            </a:r>
            <a:endParaRPr lang="fr-FR" dirty="0">
              <a:latin typeface="Palatino Linotype" panose="02040502050505030304" pitchFamily="18" charset="0"/>
            </a:endParaRPr>
          </a:p>
        </p:txBody>
      </p:sp>
      <p:sp>
        <p:nvSpPr>
          <p:cNvPr id="2" name="TextBox 1">
            <a:extLst>
              <a:ext uri="{FF2B5EF4-FFF2-40B4-BE49-F238E27FC236}">
                <a16:creationId xmlns:a16="http://schemas.microsoft.com/office/drawing/2014/main" id="{AC254310-E440-4087-AB71-451E00CF0209}"/>
              </a:ext>
            </a:extLst>
          </p:cNvPr>
          <p:cNvSpPr txBox="1"/>
          <p:nvPr/>
        </p:nvSpPr>
        <p:spPr>
          <a:xfrm>
            <a:off x="76200" y="6172200"/>
            <a:ext cx="7626581" cy="738664"/>
          </a:xfrm>
          <a:prstGeom prst="rect">
            <a:avLst/>
          </a:prstGeom>
          <a:noFill/>
        </p:spPr>
        <p:txBody>
          <a:bodyPr wrap="square" rtlCol="0">
            <a:spAutoFit/>
          </a:bodyPr>
          <a:lstStyle/>
          <a:p>
            <a:r>
              <a:rPr lang="en-IN" sz="1400" b="1" i="0" dirty="0">
                <a:solidFill>
                  <a:srgbClr val="222222"/>
                </a:solidFill>
                <a:effectLst/>
                <a:latin typeface="Arial" panose="020B0604020202020204" pitchFamily="34" charset="0"/>
                <a:cs typeface="Arial" panose="020B0604020202020204" pitchFamily="34" charset="0"/>
              </a:rPr>
              <a:t>*</a:t>
            </a:r>
            <a:r>
              <a:rPr lang="en-IN" sz="1400" b="0" i="0" dirty="0">
                <a:solidFill>
                  <a:srgbClr val="222222"/>
                </a:solidFill>
                <a:effectLst/>
                <a:latin typeface="Arial" panose="020B0604020202020204" pitchFamily="34" charset="0"/>
                <a:cs typeface="Arial" panose="020B0604020202020204" pitchFamily="34" charset="0"/>
              </a:rPr>
              <a:t>Nithin Nagaraj. "</a:t>
            </a:r>
            <a:r>
              <a:rPr lang="en-US" sz="1400" b="1" i="0" dirty="0">
                <a:solidFill>
                  <a:srgbClr val="222222"/>
                </a:solidFill>
                <a:effectLst/>
                <a:latin typeface="Arial" panose="020B0604020202020204" pitchFamily="34" charset="0"/>
                <a:cs typeface="Arial" panose="020B0604020202020204" pitchFamily="34" charset="0"/>
              </a:rPr>
              <a:t>Problems with information theoretic approaches to causal learning</a:t>
            </a:r>
            <a:r>
              <a:rPr lang="en-IN" sz="1400" b="0" i="0" dirty="0">
                <a:solidFill>
                  <a:srgbClr val="222222"/>
                </a:solidFill>
                <a:effectLst/>
                <a:latin typeface="Arial" panose="020B0604020202020204" pitchFamily="34" charset="0"/>
                <a:cs typeface="Arial" panose="020B0604020202020204" pitchFamily="34" charset="0"/>
              </a:rPr>
              <a:t>." </a:t>
            </a:r>
            <a:r>
              <a:rPr lang="en-IN" sz="1400" b="0" i="1" dirty="0" err="1">
                <a:solidFill>
                  <a:srgbClr val="222222"/>
                </a:solidFill>
                <a:effectLst/>
                <a:latin typeface="Arial" panose="020B0604020202020204" pitchFamily="34" charset="0"/>
                <a:cs typeface="Arial" panose="020B0604020202020204" pitchFamily="34" charset="0"/>
              </a:rPr>
              <a:t>arXiv</a:t>
            </a:r>
            <a:r>
              <a:rPr lang="en-IN" sz="1400" b="0" i="1" dirty="0">
                <a:solidFill>
                  <a:srgbClr val="222222"/>
                </a:solidFill>
                <a:effectLst/>
                <a:latin typeface="Arial" panose="020B0604020202020204" pitchFamily="34" charset="0"/>
                <a:cs typeface="Arial" panose="020B0604020202020204" pitchFamily="34" charset="0"/>
              </a:rPr>
              <a:t> preprint arXiv:</a:t>
            </a:r>
            <a:r>
              <a:rPr lang="en-IN" sz="1400" i="1" dirty="0">
                <a:latin typeface="Arial" panose="020B0604020202020204" pitchFamily="34" charset="0"/>
                <a:cs typeface="Arial" panose="020B0604020202020204" pitchFamily="34" charset="0"/>
              </a:rPr>
              <a:t>2110.12497v1 [cs.IT]</a:t>
            </a:r>
            <a:r>
              <a:rPr lang="en-IN" sz="1400" b="0" i="0" dirty="0">
                <a:solidFill>
                  <a:srgbClr val="222222"/>
                </a:solidFill>
                <a:effectLst/>
                <a:latin typeface="Arial" panose="020B0604020202020204" pitchFamily="34" charset="0"/>
                <a:cs typeface="Arial" panose="020B0604020202020204" pitchFamily="34" charset="0"/>
              </a:rPr>
              <a:t> (2021).</a:t>
            </a:r>
            <a:endParaRPr lang="fr-FR" sz="1400" dirty="0">
              <a:latin typeface="Arial" panose="020B0604020202020204" pitchFamily="34" charset="0"/>
              <a:cs typeface="Arial" panose="020B0604020202020204" pitchFamily="34" charset="0"/>
            </a:endParaRPr>
          </a:p>
          <a:p>
            <a:endParaRPr lang="en-IN" sz="1400" dirty="0"/>
          </a:p>
        </p:txBody>
      </p:sp>
    </p:spTree>
    <p:extLst>
      <p:ext uri="{BB962C8B-B14F-4D97-AF65-F5344CB8AC3E}">
        <p14:creationId xmlns:p14="http://schemas.microsoft.com/office/powerpoint/2010/main" val="380549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3123" y="5988992"/>
            <a:ext cx="4355377" cy="461665"/>
          </a:xfrm>
          <a:prstGeom prst="rect">
            <a:avLst/>
          </a:prstGeom>
          <a:noFill/>
        </p:spPr>
        <p:txBody>
          <a:bodyPr wrap="square" rtlCol="0">
            <a:spAutoFit/>
          </a:bodyPr>
          <a:lstStyle/>
          <a:p>
            <a:r>
              <a:rPr lang="fr-FR" sz="2400" b="1" dirty="0">
                <a:solidFill>
                  <a:srgbClr val="FF0000"/>
                </a:solidFill>
                <a:latin typeface="Palatino Linotype" panose="02040502050505030304" pitchFamily="18" charset="0"/>
              </a:rPr>
              <a:t>A warning from Shannon!</a:t>
            </a:r>
            <a:endParaRPr lang="fr-FR" dirty="0">
              <a:solidFill>
                <a:srgbClr val="FF0000"/>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3" name="Picture 2">
            <a:extLst>
              <a:ext uri="{FF2B5EF4-FFF2-40B4-BE49-F238E27FC236}">
                <a16:creationId xmlns:a16="http://schemas.microsoft.com/office/drawing/2014/main" id="{A52B94CD-F2F3-4106-BD11-A89F3A09FBF4}"/>
              </a:ext>
            </a:extLst>
          </p:cNvPr>
          <p:cNvPicPr>
            <a:picLocks noChangeAspect="1"/>
          </p:cNvPicPr>
          <p:nvPr/>
        </p:nvPicPr>
        <p:blipFill>
          <a:blip r:embed="rId4"/>
          <a:stretch>
            <a:fillRect/>
          </a:stretch>
        </p:blipFill>
        <p:spPr>
          <a:xfrm>
            <a:off x="0" y="0"/>
            <a:ext cx="9144000" cy="5002474"/>
          </a:xfrm>
          <a:prstGeom prst="rect">
            <a:avLst/>
          </a:prstGeom>
        </p:spPr>
      </p:pic>
      <p:sp>
        <p:nvSpPr>
          <p:cNvPr id="7" name="TextBox 6">
            <a:extLst>
              <a:ext uri="{FF2B5EF4-FFF2-40B4-BE49-F238E27FC236}">
                <a16:creationId xmlns:a16="http://schemas.microsoft.com/office/drawing/2014/main" id="{EF6FF58C-DFCB-48C6-976F-D6A489C89FE4}"/>
              </a:ext>
            </a:extLst>
          </p:cNvPr>
          <p:cNvSpPr txBox="1"/>
          <p:nvPr/>
        </p:nvSpPr>
        <p:spPr>
          <a:xfrm>
            <a:off x="176348" y="5112345"/>
            <a:ext cx="8719456" cy="338554"/>
          </a:xfrm>
          <a:prstGeom prst="rect">
            <a:avLst/>
          </a:prstGeom>
          <a:noFill/>
          <a:ln w="12700">
            <a:solidFill>
              <a:schemeClr val="tx1"/>
            </a:solidFill>
          </a:ln>
        </p:spPr>
        <p:txBody>
          <a:bodyPr wrap="square" rtlCol="0">
            <a:spAutoFit/>
          </a:bodyPr>
          <a:lstStyle/>
          <a:p>
            <a:r>
              <a:rPr lang="fr-FR" sz="1600" b="1" dirty="0">
                <a:latin typeface="Palatino Linotype" panose="02040502050505030304" pitchFamily="18" charset="0"/>
              </a:rPr>
              <a:t>Ref: </a:t>
            </a:r>
            <a:r>
              <a:rPr lang="en-US" sz="1600" b="0" i="0" dirty="0">
                <a:solidFill>
                  <a:srgbClr val="222222"/>
                </a:solidFill>
                <a:effectLst/>
                <a:latin typeface="Arial" panose="020B0604020202020204" pitchFamily="34" charset="0"/>
              </a:rPr>
              <a:t>Shannon, C. E. (1956). The bandwagon. </a:t>
            </a:r>
            <a:r>
              <a:rPr lang="en-US" sz="1600" b="0" i="1" dirty="0">
                <a:solidFill>
                  <a:srgbClr val="222222"/>
                </a:solidFill>
                <a:effectLst/>
                <a:latin typeface="Arial" panose="020B0604020202020204" pitchFamily="34" charset="0"/>
              </a:rPr>
              <a:t>IRE transactions on Information Theory</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2</a:t>
            </a:r>
            <a:r>
              <a:rPr lang="en-US" sz="1600" b="0" i="0" dirty="0">
                <a:solidFill>
                  <a:srgbClr val="222222"/>
                </a:solidFill>
                <a:effectLst/>
                <a:latin typeface="Arial" panose="020B0604020202020204" pitchFamily="34" charset="0"/>
              </a:rPr>
              <a:t>(1), 3.</a:t>
            </a:r>
            <a:endParaRPr lang="fr-FR" sz="1600" b="1" dirty="0">
              <a:latin typeface="Palatino Linotype" panose="02040502050505030304" pitchFamily="18" charset="0"/>
            </a:endParaRPr>
          </a:p>
        </p:txBody>
      </p:sp>
    </p:spTree>
    <p:extLst>
      <p:ext uri="{BB962C8B-B14F-4D97-AF65-F5344CB8AC3E}">
        <p14:creationId xmlns:p14="http://schemas.microsoft.com/office/powerpoint/2010/main" val="381180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877985"/>
          </a:xfrm>
          <a:prstGeom prst="rect">
            <a:avLst/>
          </a:prstGeom>
          <a:noFill/>
        </p:spPr>
        <p:txBody>
          <a:bodyPr wrap="square" rtlCol="0">
            <a:spAutoFit/>
          </a:bodyPr>
          <a:lstStyle/>
          <a:p>
            <a:r>
              <a:rPr lang="fr-FR" sz="2400" b="1" dirty="0">
                <a:latin typeface="Palatino Linotype" panose="02040502050505030304" pitchFamily="18" charset="0"/>
              </a:rPr>
              <a:t>Shannon’s words of caution:</a:t>
            </a:r>
          </a:p>
          <a:p>
            <a:endParaRPr lang="fr-FR" sz="2400" b="1" dirty="0">
              <a:latin typeface="Palatino Linotype" panose="02040502050505030304" pitchFamily="18" charset="0"/>
            </a:endParaRPr>
          </a:p>
          <a:p>
            <a:r>
              <a:rPr lang="en-US" dirty="0">
                <a:latin typeface="Palatino Linotype" panose="02040502050505030304" pitchFamily="18" charset="0"/>
              </a:rPr>
              <a:t>“...it has perhaps been ballooned to an importance beyond its actual accomplishments.‘’   </a:t>
            </a:r>
          </a:p>
          <a:p>
            <a:endParaRPr lang="en-US" dirty="0">
              <a:latin typeface="Palatino Linotype" panose="02040502050505030304" pitchFamily="18" charset="0"/>
            </a:endParaRPr>
          </a:p>
          <a:p>
            <a:r>
              <a:rPr lang="en-US" dirty="0">
                <a:latin typeface="Palatino Linotype" panose="02040502050505030304" pitchFamily="18" charset="0"/>
              </a:rPr>
              <a:t>“...it carries at the same time an element of danger‘’</a:t>
            </a:r>
          </a:p>
          <a:p>
            <a:endParaRPr lang="en-US" dirty="0">
              <a:latin typeface="Palatino Linotype" panose="02040502050505030304" pitchFamily="18" charset="0"/>
            </a:endParaRPr>
          </a:p>
          <a:p>
            <a:r>
              <a:rPr lang="en-US" dirty="0">
                <a:latin typeface="Palatino Linotype" panose="02040502050505030304" pitchFamily="18" charset="0"/>
              </a:rPr>
              <a:t>“...it is certainly no panacea for the communication engineer or, </a:t>
            </a:r>
            <a:r>
              <a:rPr lang="en-US" i="1" dirty="0">
                <a:latin typeface="Palatino Linotype" panose="02040502050505030304" pitchFamily="18" charset="0"/>
              </a:rPr>
              <a:t>a fortiori</a:t>
            </a:r>
            <a:r>
              <a:rPr lang="en-US" dirty="0">
                <a:latin typeface="Palatino Linotype" panose="02040502050505030304" pitchFamily="18" charset="0"/>
              </a:rPr>
              <a:t>, for anyone else.‘’ </a:t>
            </a:r>
          </a:p>
          <a:p>
            <a:endParaRPr lang="en-US" dirty="0">
              <a:latin typeface="Palatino Linotype" panose="02040502050505030304" pitchFamily="18" charset="0"/>
            </a:endParaRPr>
          </a:p>
          <a:p>
            <a:r>
              <a:rPr lang="en-US" dirty="0">
                <a:latin typeface="Palatino Linotype" panose="02040502050505030304" pitchFamily="18" charset="0"/>
              </a:rPr>
              <a:t>“It will be all too easy for our somewhat artificial prosperity to collapse overnight when it is realized that the use of a few exciting words like </a:t>
            </a:r>
            <a:r>
              <a:rPr lang="en-US" i="1" dirty="0">
                <a:latin typeface="Palatino Linotype" panose="02040502050505030304" pitchFamily="18" charset="0"/>
              </a:rPr>
              <a:t>information,</a:t>
            </a:r>
            <a:r>
              <a:rPr lang="en-US" dirty="0">
                <a:latin typeface="Palatino Linotype" panose="02040502050505030304" pitchFamily="18" charset="0"/>
              </a:rPr>
              <a:t> </a:t>
            </a:r>
            <a:r>
              <a:rPr lang="en-US" i="1" dirty="0">
                <a:latin typeface="Palatino Linotype" panose="02040502050505030304" pitchFamily="18" charset="0"/>
              </a:rPr>
              <a:t>entropy</a:t>
            </a:r>
            <a:r>
              <a:rPr lang="en-US" dirty="0">
                <a:latin typeface="Palatino Linotype" panose="02040502050505030304" pitchFamily="18" charset="0"/>
              </a:rPr>
              <a:t>, </a:t>
            </a:r>
            <a:r>
              <a:rPr lang="en-US" i="1" dirty="0">
                <a:latin typeface="Palatino Linotype" panose="02040502050505030304" pitchFamily="18" charset="0"/>
              </a:rPr>
              <a:t>redundancy</a:t>
            </a:r>
            <a:r>
              <a:rPr lang="en-US" dirty="0">
                <a:latin typeface="Palatino Linotype" panose="02040502050505030304" pitchFamily="18" charset="0"/>
              </a:rPr>
              <a:t>, do not solve all our problems.‘’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7" name="TextBox 6">
            <a:extLst>
              <a:ext uri="{FF2B5EF4-FFF2-40B4-BE49-F238E27FC236}">
                <a16:creationId xmlns:a16="http://schemas.microsoft.com/office/drawing/2014/main" id="{D21D29FF-2DCC-44D7-87FA-23AEF927EF72}"/>
              </a:ext>
            </a:extLst>
          </p:cNvPr>
          <p:cNvSpPr txBox="1"/>
          <p:nvPr/>
        </p:nvSpPr>
        <p:spPr>
          <a:xfrm>
            <a:off x="664028" y="5786735"/>
            <a:ext cx="4583977" cy="461665"/>
          </a:xfrm>
          <a:prstGeom prst="rect">
            <a:avLst/>
          </a:prstGeom>
          <a:noFill/>
        </p:spPr>
        <p:txBody>
          <a:bodyPr wrap="square" rtlCol="0">
            <a:spAutoFit/>
          </a:bodyPr>
          <a:lstStyle/>
          <a:p>
            <a:r>
              <a:rPr lang="fr-FR" sz="2400" b="1" dirty="0">
                <a:solidFill>
                  <a:srgbClr val="FF0000"/>
                </a:solidFill>
                <a:latin typeface="Palatino Linotype" panose="02040502050505030304" pitchFamily="18" charset="0"/>
              </a:rPr>
              <a:t>So have we been forewarned!</a:t>
            </a:r>
            <a:endParaRPr lang="fr-FR"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228567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384995"/>
          </a:xfrm>
          <a:prstGeom prst="rect">
            <a:avLst/>
          </a:prstGeom>
          <a:noFill/>
        </p:spPr>
        <p:txBody>
          <a:bodyPr wrap="square" rtlCol="0">
            <a:spAutoFit/>
          </a:bodyPr>
          <a:lstStyle/>
          <a:p>
            <a:r>
              <a:rPr lang="fr-FR" sz="2400" b="1" dirty="0">
                <a:latin typeface="Palatino Linotype" panose="02040502050505030304" pitchFamily="18" charset="0"/>
              </a:rPr>
              <a:t>For further reading:</a:t>
            </a:r>
          </a:p>
          <a:p>
            <a:endParaRPr lang="fr-FR" sz="2400" b="1" dirty="0" err="1">
              <a:latin typeface="Palatino Linotype" panose="02040502050505030304" pitchFamily="18" charset="0"/>
            </a:endParaRPr>
          </a:p>
          <a:p>
            <a:r>
              <a:rPr lang="en-IN" b="0" i="0" dirty="0">
                <a:solidFill>
                  <a:srgbClr val="222222"/>
                </a:solidFill>
                <a:effectLst/>
                <a:latin typeface="Arial" panose="020B0604020202020204" pitchFamily="34" charset="0"/>
                <a:cs typeface="Arial" panose="020B0604020202020204" pitchFamily="34" charset="0"/>
              </a:rPr>
              <a:t>Nithin Nagaraj. "</a:t>
            </a:r>
            <a:r>
              <a:rPr lang="en-US" b="1" i="0" dirty="0">
                <a:solidFill>
                  <a:srgbClr val="222222"/>
                </a:solidFill>
                <a:effectLst/>
                <a:latin typeface="Arial" panose="020B0604020202020204" pitchFamily="34" charset="0"/>
                <a:cs typeface="Arial" panose="020B0604020202020204" pitchFamily="34" charset="0"/>
              </a:rPr>
              <a:t>Problems with information theoretic approaches to causal learning</a:t>
            </a:r>
            <a:r>
              <a:rPr lang="en-IN" b="0" i="0" dirty="0">
                <a:solidFill>
                  <a:srgbClr val="222222"/>
                </a:solidFill>
                <a:effectLst/>
                <a:latin typeface="Arial" panose="020B0604020202020204" pitchFamily="34" charset="0"/>
                <a:cs typeface="Arial" panose="020B0604020202020204" pitchFamily="34" charset="0"/>
              </a:rPr>
              <a:t>." </a:t>
            </a:r>
            <a:r>
              <a:rPr lang="en-IN" b="0" i="1" dirty="0" err="1">
                <a:solidFill>
                  <a:srgbClr val="222222"/>
                </a:solidFill>
                <a:effectLst/>
                <a:latin typeface="Arial" panose="020B0604020202020204" pitchFamily="34" charset="0"/>
                <a:cs typeface="Arial" panose="020B0604020202020204" pitchFamily="34" charset="0"/>
              </a:rPr>
              <a:t>arXiv</a:t>
            </a:r>
            <a:r>
              <a:rPr lang="en-IN" b="0" i="1" dirty="0">
                <a:solidFill>
                  <a:srgbClr val="222222"/>
                </a:solidFill>
                <a:effectLst/>
                <a:latin typeface="Arial" panose="020B0604020202020204" pitchFamily="34" charset="0"/>
                <a:cs typeface="Arial" panose="020B0604020202020204" pitchFamily="34" charset="0"/>
              </a:rPr>
              <a:t> preprint arXiv:</a:t>
            </a:r>
            <a:r>
              <a:rPr lang="en-IN" i="1" dirty="0">
                <a:latin typeface="Arial" panose="020B0604020202020204" pitchFamily="34" charset="0"/>
                <a:cs typeface="Arial" panose="020B0604020202020204" pitchFamily="34" charset="0"/>
              </a:rPr>
              <a:t>2110.12497v1 [cs.IT]</a:t>
            </a:r>
            <a:r>
              <a:rPr lang="en-IN" b="0" i="0" dirty="0">
                <a:solidFill>
                  <a:srgbClr val="222222"/>
                </a:solidFill>
                <a:effectLst/>
                <a:latin typeface="Arial" panose="020B0604020202020204" pitchFamily="34" charset="0"/>
                <a:cs typeface="Arial" panose="020B0604020202020204" pitchFamily="34" charset="0"/>
              </a:rPr>
              <a:t> (2021).</a:t>
            </a:r>
            <a:endParaRPr lang="fr-FR" dirty="0">
              <a:latin typeface="Arial" panose="020B0604020202020204" pitchFamily="34" charset="0"/>
              <a:cs typeface="Arial" panose="020B0604020202020204" pitchFamily="34"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41588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5871" y="1844574"/>
            <a:ext cx="4225136"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Freeform: Shape 17">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6290" y="1422605"/>
            <a:ext cx="5353835" cy="4015376"/>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extBox 3"/>
          <p:cNvSpPr txBox="1"/>
          <p:nvPr/>
        </p:nvSpPr>
        <p:spPr>
          <a:xfrm>
            <a:off x="617912" y="2312269"/>
            <a:ext cx="3467762" cy="1967074"/>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1600" b="1" dirty="0">
                <a:solidFill>
                  <a:srgbClr val="080808"/>
                </a:solidFill>
                <a:latin typeface="Palatino Linotype" panose="02040502050505030304" pitchFamily="18" charset="0"/>
                <a:ea typeface="+mj-ea"/>
                <a:cs typeface="+mj-cs"/>
              </a:rPr>
              <a:t>Acknowledgments</a:t>
            </a:r>
          </a:p>
          <a:p>
            <a:pPr algn="ctr">
              <a:lnSpc>
                <a:spcPct val="90000"/>
              </a:lnSpc>
              <a:spcBef>
                <a:spcPct val="0"/>
              </a:spcBef>
              <a:spcAft>
                <a:spcPts val="600"/>
              </a:spcAft>
            </a:pPr>
            <a:endParaRPr lang="en-US" sz="1600" b="1" dirty="0">
              <a:solidFill>
                <a:srgbClr val="080808"/>
              </a:solidFill>
              <a:latin typeface="Palatino Linotype" panose="02040502050505030304" pitchFamily="18" charset="0"/>
              <a:ea typeface="+mj-ea"/>
              <a:cs typeface="+mj-cs"/>
            </a:endParaRPr>
          </a:p>
          <a:p>
            <a:pPr algn="ctr">
              <a:lnSpc>
                <a:spcPct val="90000"/>
              </a:lnSpc>
              <a:spcBef>
                <a:spcPct val="0"/>
              </a:spcBef>
              <a:spcAft>
                <a:spcPts val="600"/>
              </a:spcAft>
            </a:pPr>
            <a:r>
              <a:rPr lang="en-US" sz="1600" dirty="0">
                <a:solidFill>
                  <a:srgbClr val="080808"/>
                </a:solidFill>
                <a:latin typeface="Palatino Linotype" panose="02040502050505030304" pitchFamily="18" charset="0"/>
                <a:ea typeface="+mj-ea"/>
                <a:cs typeface="+mj-cs"/>
              </a:rPr>
              <a:t>The financial support of Tata Trusts is gratefully acknowledged. </a:t>
            </a:r>
          </a:p>
          <a:p>
            <a:pPr algn="ctr">
              <a:lnSpc>
                <a:spcPct val="90000"/>
              </a:lnSpc>
              <a:spcBef>
                <a:spcPct val="0"/>
              </a:spcBef>
              <a:spcAft>
                <a:spcPts val="600"/>
              </a:spcAft>
            </a:pPr>
            <a:endParaRPr lang="en-US" sz="1600" dirty="0">
              <a:solidFill>
                <a:srgbClr val="080808"/>
              </a:solidFill>
              <a:latin typeface="Palatino Linotype" panose="02040502050505030304" pitchFamily="18" charset="0"/>
              <a:ea typeface="+mj-ea"/>
              <a:cs typeface="+mj-cs"/>
            </a:endParaRPr>
          </a:p>
          <a:p>
            <a:pPr algn="ctr">
              <a:lnSpc>
                <a:spcPct val="90000"/>
              </a:lnSpc>
              <a:spcBef>
                <a:spcPct val="0"/>
              </a:spcBef>
              <a:spcAft>
                <a:spcPts val="600"/>
              </a:spcAft>
            </a:pPr>
            <a:r>
              <a:rPr lang="en-US" sz="1600" dirty="0">
                <a:solidFill>
                  <a:srgbClr val="080808"/>
                </a:solidFill>
                <a:latin typeface="Palatino Linotype" panose="02040502050505030304" pitchFamily="18" charset="0"/>
                <a:ea typeface="+mj-ea"/>
                <a:cs typeface="+mj-cs"/>
              </a:rPr>
              <a:t>Many thanks to Prof. Sangeetha Menon, Consciousness Studies </a:t>
            </a:r>
            <a:r>
              <a:rPr lang="en-US" sz="1600" dirty="0" err="1">
                <a:solidFill>
                  <a:srgbClr val="080808"/>
                </a:solidFill>
                <a:latin typeface="Palatino Linotype" panose="02040502050505030304" pitchFamily="18" charset="0"/>
                <a:ea typeface="+mj-ea"/>
                <a:cs typeface="+mj-cs"/>
              </a:rPr>
              <a:t>Programme</a:t>
            </a:r>
            <a:r>
              <a:rPr lang="en-US" sz="1600" dirty="0">
                <a:solidFill>
                  <a:srgbClr val="080808"/>
                </a:solidFill>
                <a:latin typeface="Palatino Linotype" panose="02040502050505030304" pitchFamily="18" charset="0"/>
                <a:ea typeface="+mj-ea"/>
                <a:cs typeface="+mj-cs"/>
              </a:rPr>
              <a:t>, NIAS for all the support. </a:t>
            </a:r>
          </a:p>
        </p:txBody>
      </p:sp>
      <p:sp>
        <p:nvSpPr>
          <p:cNvPr id="20" name="Isosceles Triangle 19">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6024" y="156022"/>
            <a:ext cx="1248189" cy="936142"/>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22624" y="246646"/>
            <a:ext cx="432923"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69892" y="492089"/>
            <a:ext cx="999162" cy="7493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50288" y="991052"/>
            <a:ext cx="352820" cy="26461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5869" y="1350438"/>
            <a:ext cx="312039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5674" y="1"/>
            <a:ext cx="2998052"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https://lh6.googleusercontent.com/62_IuGPgcV5mNu0VXlBj3-tAlI6B2YdHx2nULUflbWkA3dOZ0Qr0O1nCqQ2VvIYe1hl5AyJ9bfTzi4WjGg5IIAhFxgE_kptkAYj7DmF6kvzCJUHIdjmUM1L-poK4G-KoGRbQGyIBpzE">
            <a:extLst>
              <a:ext uri="{FF2B5EF4-FFF2-40B4-BE49-F238E27FC236}">
                <a16:creationId xmlns:a16="http://schemas.microsoft.com/office/drawing/2014/main" id="{CD8E625F-1C3D-436C-BB89-FB0EBA8104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92185" y="512218"/>
            <a:ext cx="1606243" cy="16062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7513614" y="6356350"/>
            <a:ext cx="1389084" cy="365125"/>
          </a:xfrm>
        </p:spPr>
        <p:txBody>
          <a:bodyPr vert="horz" lIns="91440" tIns="45720" rIns="91440" bIns="45720" rtlCol="0" anchor="ctr">
            <a:normAutofit/>
          </a:bodyPr>
          <a:lstStyle/>
          <a:p>
            <a:pPr>
              <a:spcAft>
                <a:spcPts val="600"/>
              </a:spcAft>
            </a:pPr>
            <a:fld id="{FCAEAE96-855E-42B1-8DE9-9C9E68DE18C5}" type="slidenum">
              <a:rPr lang="en-US" smtClean="0"/>
              <a:pPr>
                <a:spcAft>
                  <a:spcPts val="600"/>
                </a:spcAft>
              </a:pPr>
              <a:t>16</a:t>
            </a:fld>
            <a:endParaRPr lang="en-US"/>
          </a:p>
        </p:txBody>
      </p:sp>
      <p:sp>
        <p:nvSpPr>
          <p:cNvPr id="32" name="Isosceles Triangle 31">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9729" y="6102888"/>
            <a:ext cx="1132671"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85674" y="3562194"/>
            <a:ext cx="2998052"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oogle Shape;125;p15" descr="A close up of a flower&#10;&#10;Description automatically generated">
            <a:extLst>
              <a:ext uri="{FF2B5EF4-FFF2-40B4-BE49-F238E27FC236}">
                <a16:creationId xmlns:a16="http://schemas.microsoft.com/office/drawing/2014/main" id="{1779FF8D-0C56-4AA2-AD63-87BC6A796CF5}"/>
              </a:ext>
            </a:extLst>
          </p:cNvPr>
          <p:cNvPicPr preferRelativeResize="0"/>
          <p:nvPr/>
        </p:nvPicPr>
        <p:blipFill rotWithShape="1">
          <a:blip r:embed="rId4"/>
          <a:stretch/>
        </p:blipFill>
        <p:spPr>
          <a:xfrm>
            <a:off x="6377001" y="2726560"/>
            <a:ext cx="1651666" cy="1411345"/>
          </a:xfrm>
          <a:prstGeom prst="rect">
            <a:avLst/>
          </a:prstGeom>
          <a:noFill/>
        </p:spPr>
      </p:pic>
      <p:pic>
        <p:nvPicPr>
          <p:cNvPr id="8" name="Picture 7" descr="NIAS_logo.PNG">
            <a:extLst>
              <a:ext uri="{FF2B5EF4-FFF2-40B4-BE49-F238E27FC236}">
                <a16:creationId xmlns:a16="http://schemas.microsoft.com/office/drawing/2014/main" id="{F7812138-B064-404A-BED6-096CE6BAF6D0}"/>
              </a:ext>
            </a:extLst>
          </p:cNvPr>
          <p:cNvPicPr>
            <a:picLocks noChangeAspect="1"/>
          </p:cNvPicPr>
          <p:nvPr/>
        </p:nvPicPr>
        <p:blipFill>
          <a:blip r:embed="rId5" cstate="print"/>
          <a:stretch>
            <a:fillRect/>
          </a:stretch>
        </p:blipFill>
        <p:spPr>
          <a:xfrm>
            <a:off x="4792185" y="4821440"/>
            <a:ext cx="1606243" cy="1504796"/>
          </a:xfrm>
          <a:prstGeom prst="rect">
            <a:avLst/>
          </a:prstGeom>
        </p:spPr>
      </p:pic>
      <p:pic>
        <p:nvPicPr>
          <p:cNvPr id="6" name="Picture 5">
            <a:extLst>
              <a:ext uri="{FF2B5EF4-FFF2-40B4-BE49-F238E27FC236}">
                <a16:creationId xmlns:a16="http://schemas.microsoft.com/office/drawing/2014/main" id="{736E79C6-316A-41CC-92F1-3B8E005AB1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899" y="2595690"/>
            <a:ext cx="8153400" cy="2677656"/>
          </a:xfrm>
          <a:prstGeom prst="rect">
            <a:avLst/>
          </a:prstGeom>
          <a:noFill/>
        </p:spPr>
        <p:txBody>
          <a:bodyPr wrap="square" rtlCol="0">
            <a:spAutoFit/>
          </a:bodyPr>
          <a:lstStyle/>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fr-FR" sz="2400" b="1" dirty="0">
                <a:latin typeface="Palatino Linotype" panose="02040502050505030304" pitchFamily="18" charset="0"/>
              </a:rPr>
              <a:t>Please email </a:t>
            </a:r>
            <a:r>
              <a:rPr lang="fr-FR" sz="2400" b="1" dirty="0">
                <a:latin typeface="Palatino Linotype" panose="02040502050505030304" pitchFamily="18" charset="0"/>
                <a:hlinkClick r:id="rId3"/>
              </a:rPr>
              <a:t>nithin@nias.res.in</a:t>
            </a:r>
            <a:r>
              <a:rPr lang="fr-FR" sz="2400" b="1" dirty="0">
                <a:latin typeface="Palatino Linotype" panose="02040502050505030304" pitchFamily="18" charset="0"/>
              </a:rPr>
              <a:t> with any questions, suggestions, and feedback.</a:t>
            </a:r>
            <a:endParaRPr lang="fr-FR" sz="2400"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ctr"/>
            <a:r>
              <a:rPr lang="fr-FR" sz="2400" b="1" dirty="0">
                <a:latin typeface="Palatino Linotype" panose="02040502050505030304" pitchFamily="18" charset="0"/>
              </a:rPr>
              <a:t>Thank you for your patient listening</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7" name="Picture 6">
            <a:extLst>
              <a:ext uri="{FF2B5EF4-FFF2-40B4-BE49-F238E27FC236}">
                <a16:creationId xmlns:a16="http://schemas.microsoft.com/office/drawing/2014/main" id="{B89AE0A0-A09B-4140-A71A-4465B950B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490"/>
            <a:ext cx="9144000" cy="1737360"/>
          </a:xfrm>
          <a:prstGeom prst="rect">
            <a:avLst/>
          </a:prstGeom>
        </p:spPr>
      </p:pic>
      <p:sp>
        <p:nvSpPr>
          <p:cNvPr id="8" name="Slide Number Placeholder 4">
            <a:extLst>
              <a:ext uri="{FF2B5EF4-FFF2-40B4-BE49-F238E27FC236}">
                <a16:creationId xmlns:a16="http://schemas.microsoft.com/office/drawing/2014/main" id="{E438691D-8F39-49E1-A932-AEBE1E1CE9CB}"/>
              </a:ext>
            </a:extLst>
          </p:cNvPr>
          <p:cNvSpPr txBox="1">
            <a:spLocks/>
          </p:cNvSpPr>
          <p:nvPr/>
        </p:nvSpPr>
        <p:spPr>
          <a:xfrm>
            <a:off x="-375558" y="6547069"/>
            <a:ext cx="140425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Palatino Linotype" panose="02040502050505030304" pitchFamily="18" charset="0"/>
                <a:sym typeface="Symbol" panose="05050102010706020507" pitchFamily="18" charset="2"/>
              </a:rPr>
              <a:t> </a:t>
            </a:r>
            <a:r>
              <a:rPr lang="fr-FR" sz="800" dirty="0">
                <a:latin typeface="Palatino Linotype" panose="02040502050505030304" pitchFamily="18" charset="0"/>
              </a:rPr>
              <a:t>Nithin Nagaraj</a:t>
            </a:r>
            <a:endParaRPr lang="fr-FR" dirty="0">
              <a:latin typeface="Palatino Linotype" panose="02040502050505030304" pitchFamily="18" charset="0"/>
            </a:endParaRPr>
          </a:p>
        </p:txBody>
      </p:sp>
    </p:spTree>
    <p:extLst>
      <p:ext uri="{BB962C8B-B14F-4D97-AF65-F5344CB8AC3E}">
        <p14:creationId xmlns:p14="http://schemas.microsoft.com/office/powerpoint/2010/main" val="394762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400299"/>
            <a:ext cx="8153400" cy="1323439"/>
          </a:xfrm>
          <a:prstGeom prst="rect">
            <a:avLst/>
          </a:prstGeom>
          <a:noFill/>
        </p:spPr>
        <p:txBody>
          <a:bodyPr wrap="square" rtlCol="0">
            <a:spAutoFit/>
          </a:bodyPr>
          <a:lstStyle/>
          <a:p>
            <a:pPr algn="ctr"/>
            <a:r>
              <a:rPr lang="en-US" sz="2400" b="1" dirty="0">
                <a:latin typeface="Palatino Linotype" panose="02040502050505030304" pitchFamily="18" charset="0"/>
              </a:rPr>
              <a:t>Appendix</a:t>
            </a:r>
          </a:p>
          <a:p>
            <a:pPr algn="ctr"/>
            <a:endParaRPr lang="en-US" sz="2400" b="1" dirty="0">
              <a:latin typeface="Palatino Linotype" panose="02040502050505030304" pitchFamily="18" charset="0"/>
            </a:endParaRPr>
          </a:p>
          <a:p>
            <a:pPr algn="ctr"/>
            <a:r>
              <a:rPr lang="en-US" sz="3200" b="1" dirty="0">
                <a:latin typeface="Palatino Linotype" panose="02040502050505030304" pitchFamily="18" charset="0"/>
              </a:rPr>
              <a:t>Working of ETC</a:t>
            </a:r>
            <a:endParaRPr lang="fr-FR" sz="2400" dirty="0">
              <a:latin typeface="Arial" panose="020B0604020202020204" pitchFamily="34" charset="0"/>
              <a:cs typeface="Arial" panose="020B0604020202020204" pitchFamily="34"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99525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10283"/>
            <a:ext cx="8153400" cy="523220"/>
          </a:xfrm>
          <a:prstGeom prst="rect">
            <a:avLst/>
          </a:prstGeom>
          <a:noFill/>
        </p:spPr>
        <p:txBody>
          <a:bodyPr wrap="square" rtlCol="0">
            <a:spAutoFit/>
          </a:bodyPr>
          <a:lstStyle/>
          <a:p>
            <a:r>
              <a:rPr lang="fr-FR" sz="2800" b="1" dirty="0">
                <a:latin typeface="Palatino Linotype" panose="02040502050505030304" pitchFamily="18" charset="0"/>
              </a:rPr>
              <a:t>Effort-to-Compress (ETC)*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27956D-CE40-4AFE-BA30-14CC44750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0532"/>
            <a:ext cx="1143000" cy="1143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41361ED-8E34-4259-9721-F4F9EF80D58F}"/>
                  </a:ext>
                </a:extLst>
              </p:cNvPr>
              <p:cNvSpPr txBox="1"/>
              <p:nvPr/>
            </p:nvSpPr>
            <p:spPr>
              <a:xfrm>
                <a:off x="457200" y="805715"/>
                <a:ext cx="7924800" cy="5816977"/>
              </a:xfrm>
              <a:prstGeom prst="rect">
                <a:avLst/>
              </a:prstGeom>
              <a:noFill/>
            </p:spPr>
            <p:txBody>
              <a:bodyPr wrap="square" rtlCol="0">
                <a:spAutoFit/>
              </a:bodyPr>
              <a:lstStyle/>
              <a:p>
                <a:r>
                  <a:rPr lang="en-US" sz="2200" dirty="0">
                    <a:latin typeface="Palatino Linotype" panose="02040502050505030304" pitchFamily="18" charset="0"/>
                  </a:rPr>
                  <a:t>It</a:t>
                </a:r>
                <a:r>
                  <a:rPr lang="en-US" sz="2200" b="1" dirty="0">
                    <a:latin typeface="Palatino Linotype" panose="02040502050505030304" pitchFamily="18" charset="0"/>
                  </a:rPr>
                  <a:t> </a:t>
                </a:r>
                <a:r>
                  <a:rPr lang="en-US" sz="2200" dirty="0">
                    <a:latin typeface="Palatino Linotype" panose="02040502050505030304" pitchFamily="18" charset="0"/>
                  </a:rPr>
                  <a:t>measures the effort required to compress an input sequence using a lossless data compression algorithm, </a:t>
                </a:r>
                <a:r>
                  <a:rPr lang="en-US" sz="2200" i="1" dirty="0">
                    <a:latin typeface="Palatino Linotype" panose="02040502050505030304" pitchFamily="18" charset="0"/>
                  </a:rPr>
                  <a:t>Non-sequential recursive pair substitution.</a:t>
                </a:r>
              </a:p>
              <a:p>
                <a:endParaRPr lang="en-US" sz="2200" i="1" dirty="0">
                  <a:latin typeface="Palatino Linotype" panose="02040502050505030304" pitchFamily="18" charset="0"/>
                </a:endParaRPr>
              </a:p>
              <a:p>
                <a:r>
                  <a:rPr lang="en-US" sz="2200" b="1" dirty="0">
                    <a:latin typeface="Palatino Linotype" panose="02040502050505030304" pitchFamily="18" charset="0"/>
                  </a:rPr>
                  <a:t>Example:</a:t>
                </a:r>
                <a:r>
                  <a:rPr lang="en-US" sz="2200" dirty="0">
                    <a:latin typeface="Palatino Linotype" panose="02040502050505030304" pitchFamily="18" charset="0"/>
                  </a:rPr>
                  <a:t> Consider the Input ‘11011010’ with length L = 8.</a:t>
                </a:r>
              </a:p>
              <a:p>
                <a:r>
                  <a:rPr lang="en-US" sz="2200" dirty="0">
                    <a:latin typeface="Palatino Linotype" panose="02040502050505030304" pitchFamily="18" charset="0"/>
                  </a:rPr>
                  <a:t>‘11’ occurs most frequently.  Replace it with ‘2’</a:t>
                </a:r>
              </a:p>
              <a:p>
                <a:r>
                  <a:rPr lang="en-US" sz="2200" dirty="0">
                    <a:latin typeface="Palatino Linotype" panose="02040502050505030304" pitchFamily="18" charset="0"/>
                  </a:rPr>
                  <a:t>‘11011010’  =&gt;  ‘202010’</a:t>
                </a:r>
              </a:p>
              <a:p>
                <a:r>
                  <a:rPr lang="en-US" sz="2200" dirty="0">
                    <a:latin typeface="Palatino Linotype" panose="02040502050505030304" pitchFamily="18" charset="0"/>
                  </a:rPr>
                  <a:t>Now, ’20’ occurs most frequently. Replace it with ‘3’</a:t>
                </a:r>
              </a:p>
              <a:p>
                <a:r>
                  <a:rPr lang="en-US" sz="2200" dirty="0">
                    <a:latin typeface="Palatino Linotype" panose="02040502050505030304" pitchFamily="18" charset="0"/>
                  </a:rPr>
                  <a:t>‘202010’ =&gt; ‘3310’</a:t>
                </a:r>
              </a:p>
              <a:p>
                <a:r>
                  <a:rPr lang="en-US" sz="2200" dirty="0">
                    <a:latin typeface="Palatino Linotype" panose="02040502050505030304" pitchFamily="18" charset="0"/>
                  </a:rPr>
                  <a:t>Similarly, ‘3310’ =&gt; ‘410’ =&gt; ‘50’ =&gt; ‘6’.  </a:t>
                </a:r>
                <a:r>
                  <a:rPr lang="en-US" sz="2200" b="1" dirty="0">
                    <a:latin typeface="Palatino Linotype" panose="02040502050505030304" pitchFamily="18" charset="0"/>
                  </a:rPr>
                  <a:t>STOP!</a:t>
                </a:r>
                <a:r>
                  <a:rPr lang="en-US" sz="2200" dirty="0">
                    <a:latin typeface="Palatino Linotype" panose="02040502050505030304" pitchFamily="18" charset="0"/>
                  </a:rPr>
                  <a:t>  </a:t>
                </a:r>
              </a:p>
              <a:p>
                <a:endParaRPr lang="en-US" sz="2200" b="1" dirty="0">
                  <a:latin typeface="Palatino Linotype" panose="02040502050505030304" pitchFamily="18" charset="0"/>
                </a:endParaRPr>
              </a:p>
              <a:p>
                <a:r>
                  <a:rPr lang="en-US" sz="2200" b="1" dirty="0">
                    <a:latin typeface="Palatino Linotype" panose="02040502050505030304" pitchFamily="18" charset="0"/>
                  </a:rPr>
                  <a:t>ETC is defined as number of steps needed to convert input sequence to a constant sequence. For this example, </a:t>
                </a:r>
                <a14:m>
                  <m:oMath xmlns:m="http://schemas.openxmlformats.org/officeDocument/2006/math">
                    <m:r>
                      <a:rPr lang="en-US" sz="2200" b="1" i="1" dirty="0" smtClean="0">
                        <a:latin typeface="Cambria Math" panose="02040503050406030204" pitchFamily="18" charset="0"/>
                      </a:rPr>
                      <m:t>𝒏</m:t>
                    </m:r>
                  </m:oMath>
                </a14:m>
                <a:r>
                  <a:rPr lang="en-US" sz="2200" b="1" dirty="0">
                    <a:latin typeface="Palatino Linotype" panose="02040502050505030304" pitchFamily="18" charset="0"/>
                  </a:rPr>
                  <a:t> = 5.</a:t>
                </a:r>
                <a:r>
                  <a:rPr lang="en-US" sz="2200" dirty="0">
                    <a:latin typeface="Palatino Linotype" panose="02040502050505030304" pitchFamily="18" charset="0"/>
                  </a:rPr>
                  <a:t> </a:t>
                </a:r>
              </a:p>
              <a:p>
                <a:endParaRPr lang="en-US" sz="2200" b="1" i="1" dirty="0">
                  <a:latin typeface="Palatino Linotype" panose="02040502050505030304" pitchFamily="18" charset="0"/>
                </a:endParaRPr>
              </a:p>
              <a:p>
                <a:r>
                  <a:rPr lang="en-US" sz="2200" b="1" i="1" dirty="0" err="1">
                    <a:latin typeface="Palatino Linotype" panose="02040502050505030304" pitchFamily="18" charset="0"/>
                  </a:rPr>
                  <a:t>ETC</a:t>
                </a:r>
                <a:r>
                  <a:rPr lang="en-US" sz="2200" baseline="-25000" dirty="0" err="1">
                    <a:latin typeface="Palatino Linotype" panose="02040502050505030304" pitchFamily="18" charset="0"/>
                  </a:rPr>
                  <a:t>normalized</a:t>
                </a:r>
                <a:r>
                  <a:rPr lang="en-US" sz="2200" dirty="0">
                    <a:latin typeface="Palatino Linotype" panose="02040502050505030304" pitchFamily="18" charset="0"/>
                  </a:rPr>
                  <a:t> = </a:t>
                </a:r>
                <a14:m>
                  <m:oMath xmlns:m="http://schemas.openxmlformats.org/officeDocument/2006/math">
                    <m:r>
                      <a:rPr lang="en-US" sz="2200" i="1" dirty="0" smtClean="0">
                        <a:latin typeface="Cambria Math" panose="02040503050406030204" pitchFamily="18" charset="0"/>
                      </a:rPr>
                      <m:t>𝑛</m:t>
                    </m:r>
                    <m:r>
                      <a:rPr lang="en-US" sz="2200" i="1" dirty="0" smtClean="0">
                        <a:latin typeface="Cambria Math" panose="02040503050406030204" pitchFamily="18" charset="0"/>
                      </a:rPr>
                      <m:t>/(</m:t>
                    </m:r>
                    <m:r>
                      <a:rPr lang="en-US" sz="2200" b="0" i="1" dirty="0" smtClean="0">
                        <a:latin typeface="Cambria Math" panose="02040503050406030204" pitchFamily="18" charset="0"/>
                      </a:rPr>
                      <m:t>𝐿</m:t>
                    </m:r>
                    <m:r>
                      <a:rPr lang="en-US" sz="2200" i="1" dirty="0" smtClean="0">
                        <a:latin typeface="Cambria Math" panose="02040503050406030204" pitchFamily="18" charset="0"/>
                      </a:rPr>
                      <m:t>−1</m:t>
                    </m:r>
                  </m:oMath>
                </a14:m>
                <a:r>
                  <a:rPr lang="en-US" sz="2200" dirty="0">
                    <a:latin typeface="Palatino Linotype" panose="02040502050505030304" pitchFamily="18" charset="0"/>
                  </a:rPr>
                  <a:t>)  = 5/(8</a:t>
                </a:r>
                <a:r>
                  <a:rPr lang="en-US" sz="2200" dirty="0"/>
                  <a:t> </a:t>
                </a:r>
                <a14:m>
                  <m:oMath xmlns:m="http://schemas.openxmlformats.org/officeDocument/2006/math">
                    <m:r>
                      <a:rPr lang="en-US" sz="2200" i="1" dirty="0">
                        <a:latin typeface="Cambria Math" panose="02040503050406030204" pitchFamily="18" charset="0"/>
                      </a:rPr>
                      <m:t>− </m:t>
                    </m:r>
                  </m:oMath>
                </a14:m>
                <a:r>
                  <a:rPr lang="en-US" sz="2200" dirty="0">
                    <a:latin typeface="Palatino Linotype" panose="02040502050505030304" pitchFamily="18" charset="0"/>
                  </a:rPr>
                  <a:t>1) = 5/7 = 0.7142.  </a:t>
                </a:r>
              </a:p>
              <a:p>
                <a:r>
                  <a:rPr lang="en-US" sz="2200" dirty="0">
                    <a:latin typeface="Palatino Linotype" panose="02040502050505030304" pitchFamily="18" charset="0"/>
                  </a:rPr>
                  <a:t>0 </a:t>
                </a:r>
                <a14:m>
                  <m:oMath xmlns:m="http://schemas.openxmlformats.org/officeDocument/2006/math">
                    <m:r>
                      <a:rPr lang="en-US" sz="2200" i="1" dirty="0">
                        <a:latin typeface="Cambria Math" panose="02040503050406030204" pitchFamily="18" charset="0"/>
                        <a:sym typeface="Symbol" panose="05050102010706020507" pitchFamily="18" charset="2"/>
                      </a:rPr>
                      <m:t> </m:t>
                    </m:r>
                  </m:oMath>
                </a14:m>
                <a:r>
                  <a:rPr lang="en-US" sz="2200" b="1" i="1" dirty="0" err="1">
                    <a:latin typeface="Palatino Linotype" panose="02040502050505030304" pitchFamily="18" charset="0"/>
                  </a:rPr>
                  <a:t>ETC</a:t>
                </a:r>
                <a:r>
                  <a:rPr lang="en-US" sz="2200" baseline="-25000" dirty="0" err="1">
                    <a:latin typeface="Palatino Linotype" panose="02040502050505030304" pitchFamily="18" charset="0"/>
                  </a:rPr>
                  <a:t>normalized</a:t>
                </a:r>
                <a:r>
                  <a:rPr lang="en-US" sz="2200" dirty="0">
                    <a:latin typeface="Palatino Linotype" panose="02040502050505030304" pitchFamily="18" charset="0"/>
                  </a:rPr>
                  <a:t> = </a:t>
                </a:r>
                <a14:m>
                  <m:oMath xmlns:m="http://schemas.openxmlformats.org/officeDocument/2006/math">
                    <m:r>
                      <a:rPr lang="en-US" sz="2200" b="0" i="1" dirty="0" smtClean="0">
                        <a:latin typeface="Cambria Math" panose="02040503050406030204" pitchFamily="18" charset="0"/>
                        <a:sym typeface="Symbol" panose="05050102010706020507" pitchFamily="18" charset="2"/>
                      </a:rPr>
                      <m:t> </m:t>
                    </m:r>
                    <m:r>
                      <a:rPr lang="en-US" sz="2200" b="0" i="1" dirty="0" smtClean="0">
                        <a:latin typeface="Cambria Math" panose="02040503050406030204" pitchFamily="18" charset="0"/>
                      </a:rPr>
                      <m:t>1</m:t>
                    </m:r>
                  </m:oMath>
                </a14:m>
                <a:endParaRPr lang="en-US" sz="2200" dirty="0">
                  <a:latin typeface="Palatino Linotype" panose="02040502050505030304" pitchFamily="18" charset="0"/>
                </a:endParaRPr>
              </a:p>
              <a:p>
                <a:endParaRPr lang="en-US" sz="2000" i="1" dirty="0">
                  <a:latin typeface="Palatino Linotype" panose="02040502050505030304" pitchFamily="18" charset="0"/>
                </a:endParaRPr>
              </a:p>
            </p:txBody>
          </p:sp>
        </mc:Choice>
        <mc:Fallback xmlns="">
          <p:sp>
            <p:nvSpPr>
              <p:cNvPr id="8" name="TextBox 7">
                <a:extLst>
                  <a:ext uri="{FF2B5EF4-FFF2-40B4-BE49-F238E27FC236}">
                    <a16:creationId xmlns:a16="http://schemas.microsoft.com/office/drawing/2014/main" id="{E41361ED-8E34-4259-9721-F4F9EF80D58F}"/>
                  </a:ext>
                </a:extLst>
              </p:cNvPr>
              <p:cNvSpPr txBox="1">
                <a:spLocks noRot="1" noChangeAspect="1" noMove="1" noResize="1" noEditPoints="1" noAdjustHandles="1" noChangeArrowheads="1" noChangeShapeType="1" noTextEdit="1"/>
              </p:cNvSpPr>
              <p:nvPr/>
            </p:nvSpPr>
            <p:spPr>
              <a:xfrm>
                <a:off x="457200" y="805715"/>
                <a:ext cx="7924800" cy="5816977"/>
              </a:xfrm>
              <a:prstGeom prst="rect">
                <a:avLst/>
              </a:prstGeom>
              <a:blipFill>
                <a:blip r:embed="rId3"/>
                <a:stretch>
                  <a:fillRect l="-1000" t="-734" r="-462"/>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90339ED7-BF26-473F-8FBE-0F6D54A2D881}"/>
              </a:ext>
            </a:extLst>
          </p:cNvPr>
          <p:cNvSpPr txBox="1"/>
          <p:nvPr/>
        </p:nvSpPr>
        <p:spPr>
          <a:xfrm>
            <a:off x="76200" y="6356350"/>
            <a:ext cx="7485380" cy="461665"/>
          </a:xfrm>
          <a:prstGeom prst="rect">
            <a:avLst/>
          </a:prstGeom>
          <a:noFill/>
        </p:spPr>
        <p:txBody>
          <a:bodyPr wrap="square" rtlCol="0">
            <a:spAutoFit/>
          </a:bodyPr>
          <a:lstStyle/>
          <a:p>
            <a:r>
              <a:rPr lang="en-US" sz="1200" b="1" dirty="0">
                <a:latin typeface="Palatino Linotype" panose="02040502050505030304" pitchFamily="18" charset="0"/>
              </a:rPr>
              <a:t>*</a:t>
            </a:r>
            <a:r>
              <a:rPr lang="en-US" sz="1200" dirty="0">
                <a:latin typeface="Palatino Linotype" panose="02040502050505030304" pitchFamily="18" charset="0"/>
              </a:rPr>
              <a:t>Nagaraj, Nithin, </a:t>
            </a:r>
            <a:r>
              <a:rPr lang="en-US" sz="1200" dirty="0" err="1">
                <a:latin typeface="Palatino Linotype" panose="02040502050505030304" pitchFamily="18" charset="0"/>
              </a:rPr>
              <a:t>Karthi</a:t>
            </a:r>
            <a:r>
              <a:rPr lang="en-US" sz="1200" dirty="0">
                <a:latin typeface="Palatino Linotype" panose="02040502050505030304" pitchFamily="18" charset="0"/>
              </a:rPr>
              <a:t> Balasubramanian, and </a:t>
            </a:r>
            <a:r>
              <a:rPr lang="en-US" sz="1200" dirty="0" err="1">
                <a:latin typeface="Palatino Linotype" panose="02040502050505030304" pitchFamily="18" charset="0"/>
              </a:rPr>
              <a:t>Sutirth</a:t>
            </a:r>
            <a:r>
              <a:rPr lang="en-US" sz="1200" dirty="0">
                <a:latin typeface="Palatino Linotype" panose="02040502050505030304" pitchFamily="18" charset="0"/>
              </a:rPr>
              <a:t> Dey. "A new complexity measure for time series analysis and classification." </a:t>
            </a:r>
            <a:r>
              <a:rPr lang="en-US" sz="1200" i="1" dirty="0">
                <a:latin typeface="Palatino Linotype" panose="02040502050505030304" pitchFamily="18" charset="0"/>
              </a:rPr>
              <a:t>The European Physical Journal Special Topics </a:t>
            </a:r>
            <a:r>
              <a:rPr lang="en-US" sz="1200" dirty="0">
                <a:latin typeface="Palatino Linotype" panose="02040502050505030304" pitchFamily="18" charset="0"/>
              </a:rPr>
              <a:t>222.3 (2013): 847-860.</a:t>
            </a:r>
            <a:endParaRPr lang="en-IN" sz="1200" dirty="0">
              <a:latin typeface="Palatino Linotype" panose="02040502050505030304" pitchFamily="18" charset="0"/>
            </a:endParaRPr>
          </a:p>
        </p:txBody>
      </p:sp>
    </p:spTree>
    <p:extLst>
      <p:ext uri="{BB962C8B-B14F-4D97-AF65-F5344CB8AC3E}">
        <p14:creationId xmlns:p14="http://schemas.microsoft.com/office/powerpoint/2010/main" val="342433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499" y="258167"/>
            <a:ext cx="7924800" cy="6463308"/>
          </a:xfrm>
          <a:prstGeom prst="rect">
            <a:avLst/>
          </a:prstGeom>
          <a:noFill/>
        </p:spPr>
        <p:txBody>
          <a:bodyPr wrap="square" rtlCol="0">
            <a:spAutoFit/>
          </a:bodyPr>
          <a:lstStyle/>
          <a:p>
            <a:r>
              <a:rPr lang="fr-FR" b="1" dirty="0">
                <a:latin typeface="Palatino Linotype" panose="02040502050505030304" pitchFamily="18" charset="0"/>
              </a:rPr>
              <a:t>Abstract: </a:t>
            </a:r>
            <a:r>
              <a:rPr lang="en-US" dirty="0">
                <a:latin typeface="Palatino Linotype" panose="02040502050505030304" pitchFamily="18" charset="0"/>
              </a:rPr>
              <a:t>Shannon entropy (H) and Mutual Information (MI) are practically estimated using first-order statistics as it is easier and convenient. However, the estimated first-order H and MI values could be grossly incorrect as we shall demonstrate with 3 carefully designed short linearly independent sequences X1, X2 and X3. These are carefully constructed to take values from the set {0, +1, -1} such that the time stamps of zeroes exactly coincide. Being linearly independent, the pairwise correlation coefficients are zeros. X2 and X3 are cyclic permutations of each other and X1 is independent of both X2 and X3. The estimated pair-wise first-order MI values turn out to be the same for all the pairs, thus showing its inability to capture the additional mutual dependence between X2 and X3. After puncturing the zero-values from all the sequences (along with the time stamps) the first-order MIs turn out to be zeros for all pairs - wrongly implying that the sequences are independent, whereas X2 and X3 continue to be cyclic permutations of each other (and hence completely dependent). Compression-complexity measures such as the Effort-To-Compress complexity measure can correctly capture the non-linear dependencies in this case. First-order estimation of H and MI is thus fraught with danger in practical applications, especially on short data lengths and in such situations, it is preferable to employ compression-complexity measures.  </a:t>
            </a: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IN" dirty="0">
                <a:latin typeface="Palatino Linotype" panose="02040502050505030304" pitchFamily="18" charset="0"/>
              </a:rPr>
              <a:t>Shannon entropy; Mutual Information; first order; compression-complexity; Effort-To-Compress; short sequences </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E2B39F37-2CBE-4298-B1E5-718498681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1958" y="2389415"/>
            <a:ext cx="3465438" cy="1999318"/>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3800" b="1" dirty="0">
                <a:latin typeface="+mj-lt"/>
                <a:ea typeface="+mj-ea"/>
                <a:cs typeface="+mj-cs"/>
              </a:rPr>
              <a:t>Claude E Shannon </a:t>
            </a:r>
          </a:p>
          <a:p>
            <a:pPr>
              <a:lnSpc>
                <a:spcPct val="90000"/>
              </a:lnSpc>
              <a:spcBef>
                <a:spcPct val="0"/>
              </a:spcBef>
              <a:spcAft>
                <a:spcPts val="600"/>
              </a:spcAft>
            </a:pPr>
            <a:r>
              <a:rPr lang="en-US" sz="2200" dirty="0">
                <a:latin typeface="+mj-lt"/>
                <a:ea typeface="+mj-ea"/>
                <a:cs typeface="+mj-cs"/>
              </a:rPr>
              <a:t>(1916-2001)</a:t>
            </a:r>
          </a:p>
          <a:p>
            <a:pPr>
              <a:lnSpc>
                <a:spcPct val="90000"/>
              </a:lnSpc>
              <a:spcBef>
                <a:spcPct val="0"/>
              </a:spcBef>
              <a:spcAft>
                <a:spcPts val="600"/>
              </a:spcAft>
            </a:pPr>
            <a:endParaRPr lang="en-US" sz="2200" dirty="0">
              <a:latin typeface="+mj-lt"/>
              <a:ea typeface="+mj-ea"/>
              <a:cs typeface="+mj-cs"/>
            </a:endParaRPr>
          </a:p>
          <a:p>
            <a:pPr>
              <a:lnSpc>
                <a:spcPct val="90000"/>
              </a:lnSpc>
              <a:spcBef>
                <a:spcPct val="0"/>
              </a:spcBef>
              <a:spcAft>
                <a:spcPts val="600"/>
              </a:spcAft>
            </a:pPr>
            <a:r>
              <a:rPr lang="en-US" sz="2800" i="1" dirty="0">
                <a:latin typeface="+mj-lt"/>
                <a:ea typeface="+mj-ea"/>
                <a:cs typeface="+mj-cs"/>
              </a:rPr>
              <a:t>The Father of Information Theory</a:t>
            </a:r>
          </a:p>
        </p:txBody>
      </p:sp>
      <p:pic>
        <p:nvPicPr>
          <p:cNvPr id="3" name="Picture 2" descr="A picture containing person, outdoor, crowd&#10;&#10;Description automatically generated">
            <a:extLst>
              <a:ext uri="{FF2B5EF4-FFF2-40B4-BE49-F238E27FC236}">
                <a16:creationId xmlns:a16="http://schemas.microsoft.com/office/drawing/2014/main" id="{51D81197-7EC7-471D-BCFD-8BFF27E75C14}"/>
              </a:ext>
            </a:extLst>
          </p:cNvPr>
          <p:cNvPicPr>
            <a:picLocks noChangeAspect="1"/>
          </p:cNvPicPr>
          <p:nvPr/>
        </p:nvPicPr>
        <p:blipFill rotWithShape="1">
          <a:blip r:embed="rId3">
            <a:extLst>
              <a:ext uri="{28A0092B-C50C-407E-A947-70E740481C1C}">
                <a14:useLocalDpi xmlns:a14="http://schemas.microsoft.com/office/drawing/2010/main" val="0"/>
              </a:ext>
            </a:extLst>
          </a:blip>
          <a:srcRect l="1697" r="1696"/>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5"/>
          <p:cNvSpPr>
            <a:spLocks noGrp="1"/>
          </p:cNvSpPr>
          <p:nvPr>
            <p:ph type="sldNum" sz="quarter" idx="12"/>
          </p:nvPr>
        </p:nvSpPr>
        <p:spPr>
          <a:xfrm>
            <a:off x="7086600" y="6492875"/>
            <a:ext cx="2057400" cy="365125"/>
          </a:xfrm>
        </p:spPr>
        <p:txBody>
          <a:bodyPr vert="horz" lIns="91440" tIns="45720" rIns="91440" bIns="45720" rtlCol="0" anchor="ctr">
            <a:normAutofit/>
          </a:bodyPr>
          <a:lstStyle/>
          <a:p>
            <a:pPr>
              <a:spcAft>
                <a:spcPts val="600"/>
              </a:spcAft>
              <a:defRPr/>
            </a:pPr>
            <a:r>
              <a:rPr lang="en-US" dirty="0">
                <a:solidFill>
                  <a:srgbClr val="FFFFFF"/>
                </a:solidFill>
                <a:latin typeface="Calibri" panose="020F0502020204030204"/>
              </a:rPr>
              <a:t>Credit: EECS Michigan Poster</a:t>
            </a:r>
          </a:p>
        </p:txBody>
      </p:sp>
      <p:pic>
        <p:nvPicPr>
          <p:cNvPr id="6" name="Picture 5">
            <a:extLst>
              <a:ext uri="{FF2B5EF4-FFF2-40B4-BE49-F238E27FC236}">
                <a16:creationId xmlns:a16="http://schemas.microsoft.com/office/drawing/2014/main" id="{A527956D-CE40-4AFE-BA30-14CC44750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 y="5715000"/>
            <a:ext cx="1143000" cy="1143000"/>
          </a:xfrm>
          <a:prstGeom prst="rect">
            <a:avLst/>
          </a:prstGeom>
        </p:spPr>
      </p:pic>
    </p:spTree>
    <p:extLst>
      <p:ext uri="{BB962C8B-B14F-4D97-AF65-F5344CB8AC3E}">
        <p14:creationId xmlns:p14="http://schemas.microsoft.com/office/powerpoint/2010/main" val="285358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72" y="276079"/>
            <a:ext cx="8153400" cy="461665"/>
          </a:xfrm>
          <a:prstGeom prst="rect">
            <a:avLst/>
          </a:prstGeom>
          <a:noFill/>
        </p:spPr>
        <p:txBody>
          <a:bodyPr wrap="square" rtlCol="0">
            <a:spAutoFit/>
          </a:bodyPr>
          <a:lstStyle/>
          <a:p>
            <a:r>
              <a:rPr lang="fr-FR" sz="2400" b="1" dirty="0">
                <a:latin typeface="Palatino Linotype" panose="02040502050505030304" pitchFamily="18" charset="0"/>
              </a:rPr>
              <a:t>Shannon’s 1948 Masterpiece*</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27956D-CE40-4AFE-BA30-14CC4475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0532"/>
            <a:ext cx="1143000" cy="1143000"/>
          </a:xfrm>
          <a:prstGeom prst="rect">
            <a:avLst/>
          </a:prstGeom>
        </p:spPr>
      </p:pic>
      <p:pic>
        <p:nvPicPr>
          <p:cNvPr id="7" name="Picture 3">
            <a:extLst>
              <a:ext uri="{FF2B5EF4-FFF2-40B4-BE49-F238E27FC236}">
                <a16:creationId xmlns:a16="http://schemas.microsoft.com/office/drawing/2014/main" id="{CDA9734D-BA88-459D-944A-34A654907C44}"/>
              </a:ext>
            </a:extLst>
          </p:cNvPr>
          <p:cNvPicPr>
            <a:picLocks noChangeAspect="1" noChangeArrowheads="1"/>
          </p:cNvPicPr>
          <p:nvPr/>
        </p:nvPicPr>
        <p:blipFill>
          <a:blip r:embed="rId4" cstate="print"/>
          <a:srcRect t="4441"/>
          <a:stretch>
            <a:fillRect/>
          </a:stretch>
        </p:blipFill>
        <p:spPr bwMode="auto">
          <a:xfrm>
            <a:off x="1284515" y="994607"/>
            <a:ext cx="6553200" cy="3278889"/>
          </a:xfrm>
          <a:prstGeom prst="rect">
            <a:avLst/>
          </a:prstGeom>
          <a:noFill/>
          <a:ln w="9525">
            <a:noFill/>
            <a:miter lim="800000"/>
            <a:headEnd/>
            <a:tailEnd/>
          </a:ln>
        </p:spPr>
      </p:pic>
      <p:sp>
        <p:nvSpPr>
          <p:cNvPr id="8" name="TextBox 7">
            <a:extLst>
              <a:ext uri="{FF2B5EF4-FFF2-40B4-BE49-F238E27FC236}">
                <a16:creationId xmlns:a16="http://schemas.microsoft.com/office/drawing/2014/main" id="{A234C6FC-7A7C-4FC7-BDB4-1BD96CFA7546}"/>
              </a:ext>
            </a:extLst>
          </p:cNvPr>
          <p:cNvSpPr txBox="1"/>
          <p:nvPr/>
        </p:nvSpPr>
        <p:spPr>
          <a:xfrm>
            <a:off x="0" y="6273225"/>
            <a:ext cx="7244443"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Claude E Shannon, </a:t>
            </a:r>
            <a:r>
              <a:rPr lang="en-US" sz="1600" b="1" i="1" dirty="0">
                <a:latin typeface="Arial" panose="020B0604020202020204" pitchFamily="34" charset="0"/>
                <a:cs typeface="Arial" panose="020B0604020202020204" pitchFamily="34" charset="0"/>
              </a:rPr>
              <a:t>A Mathematical Theory of Communication</a:t>
            </a:r>
            <a:r>
              <a:rPr lang="en-US" sz="1600" dirty="0">
                <a:latin typeface="Arial" panose="020B0604020202020204" pitchFamily="34" charset="0"/>
                <a:cs typeface="Arial" panose="020B0604020202020204" pitchFamily="34" charset="0"/>
              </a:rPr>
              <a:t>, Bell Sys. Tech. Journal, Vol. 27, pp. 379-423, 1948.</a:t>
            </a:r>
            <a:endParaRPr lang="en-IN" sz="1600"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F5649C75-F718-46CC-A349-5F39063BEA01}"/>
              </a:ext>
            </a:extLst>
          </p:cNvPr>
          <p:cNvPicPr>
            <a:picLocks noChangeAspect="1" noChangeArrowheads="1"/>
          </p:cNvPicPr>
          <p:nvPr/>
        </p:nvPicPr>
        <p:blipFill>
          <a:blip r:embed="rId5" cstate="print"/>
          <a:srcRect/>
          <a:stretch>
            <a:fillRect/>
          </a:stretch>
        </p:blipFill>
        <p:spPr bwMode="auto">
          <a:xfrm>
            <a:off x="778331" y="4763549"/>
            <a:ext cx="3892178" cy="762000"/>
          </a:xfrm>
          <a:prstGeom prst="rect">
            <a:avLst/>
          </a:prstGeom>
          <a:noFill/>
          <a:ln w="19050">
            <a:solidFill>
              <a:srgbClr val="FF0000"/>
            </a:solidFill>
            <a:miter lim="800000"/>
            <a:headEnd/>
            <a:tailEnd/>
          </a:ln>
        </p:spPr>
      </p:pic>
      <p:pic>
        <p:nvPicPr>
          <p:cNvPr id="10" name="Picture 2">
            <a:extLst>
              <a:ext uri="{FF2B5EF4-FFF2-40B4-BE49-F238E27FC236}">
                <a16:creationId xmlns:a16="http://schemas.microsoft.com/office/drawing/2014/main" id="{75457FC7-7B6D-4ECC-9324-561FEF37D619}"/>
              </a:ext>
            </a:extLst>
          </p:cNvPr>
          <p:cNvPicPr>
            <a:picLocks noChangeAspect="1" noChangeArrowheads="1"/>
          </p:cNvPicPr>
          <p:nvPr/>
        </p:nvPicPr>
        <p:blipFill>
          <a:blip r:embed="rId6" cstate="print"/>
          <a:srcRect/>
          <a:stretch>
            <a:fillRect/>
          </a:stretch>
        </p:blipFill>
        <p:spPr bwMode="auto">
          <a:xfrm>
            <a:off x="6188530" y="4849248"/>
            <a:ext cx="2362200" cy="630815"/>
          </a:xfrm>
          <a:prstGeom prst="rect">
            <a:avLst/>
          </a:prstGeom>
          <a:noFill/>
          <a:ln w="19050">
            <a:solidFill>
              <a:srgbClr val="FF0000"/>
            </a:solidFill>
            <a:miter lim="800000"/>
            <a:headEnd/>
            <a:tailEnd/>
          </a:ln>
          <a:effectLst/>
        </p:spPr>
      </p:pic>
      <p:sp>
        <p:nvSpPr>
          <p:cNvPr id="11" name="TextBox 10">
            <a:extLst>
              <a:ext uri="{FF2B5EF4-FFF2-40B4-BE49-F238E27FC236}">
                <a16:creationId xmlns:a16="http://schemas.microsoft.com/office/drawing/2014/main" id="{95347E3B-11B2-4BB9-AFFD-37A3FE4F8483}"/>
              </a:ext>
            </a:extLst>
          </p:cNvPr>
          <p:cNvSpPr txBox="1"/>
          <p:nvPr/>
        </p:nvSpPr>
        <p:spPr>
          <a:xfrm rot="20176523">
            <a:off x="222876" y="4487840"/>
            <a:ext cx="979755" cy="369332"/>
          </a:xfrm>
          <a:prstGeom prst="rect">
            <a:avLst/>
          </a:prstGeom>
          <a:noFill/>
        </p:spPr>
        <p:txBody>
          <a:bodyPr wrap="none" rtlCol="0">
            <a:spAutoFit/>
          </a:bodyPr>
          <a:lstStyle/>
          <a:p>
            <a:r>
              <a:rPr lang="en-US" b="1" dirty="0">
                <a:solidFill>
                  <a:srgbClr val="FF0000"/>
                </a:solidFill>
                <a:latin typeface="Bradley Hand ITC" pitchFamily="66" charset="0"/>
              </a:rPr>
              <a:t>Entropy</a:t>
            </a:r>
          </a:p>
        </p:txBody>
      </p:sp>
      <p:sp>
        <p:nvSpPr>
          <p:cNvPr id="12" name="TextBox 11">
            <a:extLst>
              <a:ext uri="{FF2B5EF4-FFF2-40B4-BE49-F238E27FC236}">
                <a16:creationId xmlns:a16="http://schemas.microsoft.com/office/drawing/2014/main" id="{EE6B9C12-256E-4905-A387-944B92AF4804}"/>
              </a:ext>
            </a:extLst>
          </p:cNvPr>
          <p:cNvSpPr txBox="1"/>
          <p:nvPr/>
        </p:nvSpPr>
        <p:spPr>
          <a:xfrm rot="20176523">
            <a:off x="5184468" y="4525703"/>
            <a:ext cx="1925527" cy="369332"/>
          </a:xfrm>
          <a:prstGeom prst="rect">
            <a:avLst/>
          </a:prstGeom>
          <a:noFill/>
        </p:spPr>
        <p:txBody>
          <a:bodyPr wrap="none" rtlCol="0">
            <a:spAutoFit/>
          </a:bodyPr>
          <a:lstStyle/>
          <a:p>
            <a:r>
              <a:rPr lang="en-US" b="1" dirty="0">
                <a:solidFill>
                  <a:srgbClr val="FF0000"/>
                </a:solidFill>
                <a:latin typeface="Bradley Hand ITC" pitchFamily="66" charset="0"/>
              </a:rPr>
              <a:t>Channel Capacity</a:t>
            </a:r>
          </a:p>
        </p:txBody>
      </p:sp>
    </p:spTree>
    <p:extLst>
      <p:ext uri="{BB962C8B-B14F-4D97-AF65-F5344CB8AC3E}">
        <p14:creationId xmlns:p14="http://schemas.microsoft.com/office/powerpoint/2010/main" val="8856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Entropy of a stochastic process*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27956D-CE40-4AFE-BA30-14CC44750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0532"/>
            <a:ext cx="1143000" cy="1143000"/>
          </a:xfrm>
          <a:prstGeom prst="rect">
            <a:avLst/>
          </a:prstGeom>
        </p:spPr>
      </p:pic>
      <p:sp>
        <p:nvSpPr>
          <p:cNvPr id="13" name="TextBox 12">
            <a:extLst>
              <a:ext uri="{FF2B5EF4-FFF2-40B4-BE49-F238E27FC236}">
                <a16:creationId xmlns:a16="http://schemas.microsoft.com/office/drawing/2014/main" id="{6B86741A-E1F3-470C-BF33-E6BD89CDBB80}"/>
              </a:ext>
            </a:extLst>
          </p:cNvPr>
          <p:cNvSpPr txBox="1"/>
          <p:nvPr/>
        </p:nvSpPr>
        <p:spPr>
          <a:xfrm>
            <a:off x="0" y="6453174"/>
            <a:ext cx="7900689" cy="369332"/>
          </a:xfrm>
          <a:prstGeom prst="rect">
            <a:avLst/>
          </a:prstGeom>
          <a:noFill/>
        </p:spPr>
        <p:txBody>
          <a:bodyPr wrap="none" rtlCol="0">
            <a:spAutoFit/>
          </a:bodyPr>
          <a:lstStyle/>
          <a:p>
            <a:r>
              <a:rPr lang="en-US" b="1" i="0" dirty="0">
                <a:solidFill>
                  <a:srgbClr val="222222"/>
                </a:solidFill>
                <a:effectLst/>
                <a:latin typeface="Arial" panose="020B0604020202020204" pitchFamily="34" charset="0"/>
              </a:rPr>
              <a:t>*</a:t>
            </a:r>
            <a:r>
              <a:rPr lang="en-US" b="0" i="0" dirty="0">
                <a:solidFill>
                  <a:srgbClr val="222222"/>
                </a:solidFill>
                <a:effectLst/>
                <a:latin typeface="Arial" panose="020B0604020202020204" pitchFamily="34" charset="0"/>
              </a:rPr>
              <a:t>Cover, T. M. (1999). </a:t>
            </a:r>
            <a:r>
              <a:rPr lang="en-US" b="1" i="1" dirty="0">
                <a:solidFill>
                  <a:srgbClr val="222222"/>
                </a:solidFill>
                <a:effectLst/>
                <a:latin typeface="Arial" panose="020B0604020202020204" pitchFamily="34" charset="0"/>
              </a:rPr>
              <a:t>Elements of information theory</a:t>
            </a:r>
            <a:r>
              <a:rPr lang="en-US" b="0" i="0" dirty="0">
                <a:solidFill>
                  <a:srgbClr val="222222"/>
                </a:solidFill>
                <a:effectLst/>
                <a:latin typeface="Arial" panose="020B0604020202020204" pitchFamily="34" charset="0"/>
              </a:rPr>
              <a:t>. John Wiley &amp; Sons.</a:t>
            </a:r>
            <a:endParaRPr lang="en-IN" dirty="0"/>
          </a:p>
        </p:txBody>
      </p:sp>
      <p:grpSp>
        <p:nvGrpSpPr>
          <p:cNvPr id="8" name="Group 7">
            <a:extLst>
              <a:ext uri="{FF2B5EF4-FFF2-40B4-BE49-F238E27FC236}">
                <a16:creationId xmlns:a16="http://schemas.microsoft.com/office/drawing/2014/main" id="{0B8DB1D7-439E-436E-A3D5-8782895AFA41}"/>
              </a:ext>
            </a:extLst>
          </p:cNvPr>
          <p:cNvGrpSpPr/>
          <p:nvPr/>
        </p:nvGrpSpPr>
        <p:grpSpPr>
          <a:xfrm>
            <a:off x="468086" y="1564995"/>
            <a:ext cx="8207828" cy="4072189"/>
            <a:chOff x="555172" y="1428924"/>
            <a:chExt cx="8207828" cy="4072189"/>
          </a:xfrm>
        </p:grpSpPr>
        <p:sp>
          <p:nvSpPr>
            <p:cNvPr id="9" name="TextBox 8">
              <a:extLst>
                <a:ext uri="{FF2B5EF4-FFF2-40B4-BE49-F238E27FC236}">
                  <a16:creationId xmlns:a16="http://schemas.microsoft.com/office/drawing/2014/main" id="{1FA96473-0A00-4B43-A457-BB43D2086B63}"/>
                </a:ext>
              </a:extLst>
            </p:cNvPr>
            <p:cNvSpPr txBox="1"/>
            <p:nvPr/>
          </p:nvSpPr>
          <p:spPr>
            <a:xfrm>
              <a:off x="555172" y="1428924"/>
              <a:ext cx="8115299" cy="369332"/>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Palatino Linotype" panose="02040502050505030304" pitchFamily="18" charset="0"/>
                </a:rPr>
                <a:t>For a sequence of n discrete random variables, entropy (if the limit exists):</a:t>
              </a:r>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CD204916-E225-41D7-BD63-887D7BB0CEE5}"/>
                </a:ext>
              </a:extLst>
            </p:cNvPr>
            <p:cNvPicPr>
              <a:picLocks noChangeAspect="1"/>
            </p:cNvPicPr>
            <p:nvPr/>
          </p:nvPicPr>
          <p:blipFill>
            <a:blip r:embed="rId4"/>
            <a:stretch>
              <a:fillRect/>
            </a:stretch>
          </p:blipFill>
          <p:spPr>
            <a:xfrm>
              <a:off x="1952625" y="1791345"/>
              <a:ext cx="5505450" cy="1068409"/>
            </a:xfrm>
            <a:prstGeom prst="rect">
              <a:avLst/>
            </a:prstGeom>
          </p:spPr>
        </p:pic>
        <p:sp>
          <p:nvSpPr>
            <p:cNvPr id="10" name="TextBox 9">
              <a:extLst>
                <a:ext uri="{FF2B5EF4-FFF2-40B4-BE49-F238E27FC236}">
                  <a16:creationId xmlns:a16="http://schemas.microsoft.com/office/drawing/2014/main" id="{2E12AC93-8FED-4844-9CE6-FF828CEB46B0}"/>
                </a:ext>
              </a:extLst>
            </p:cNvPr>
            <p:cNvSpPr txBox="1"/>
            <p:nvPr/>
          </p:nvSpPr>
          <p:spPr>
            <a:xfrm>
              <a:off x="555172" y="2971729"/>
              <a:ext cx="8115299" cy="369332"/>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Palatino Linotype" panose="02040502050505030304" pitchFamily="18" charset="0"/>
                </a:rPr>
                <a:t>If these are independent and identically distributed (</a:t>
              </a:r>
              <a:r>
                <a:rPr lang="en-IN" dirty="0" err="1">
                  <a:latin typeface="Palatino Linotype" panose="02040502050505030304" pitchFamily="18" charset="0"/>
                </a:rPr>
                <a:t>i.i.d</a:t>
              </a:r>
              <a:r>
                <a:rPr lang="en-IN" dirty="0">
                  <a:latin typeface="Palatino Linotype" panose="02040502050505030304" pitchFamily="18" charset="0"/>
                </a:rPr>
                <a:t>), then:</a:t>
              </a:r>
              <a:endParaRPr lang="fr-FR" dirty="0">
                <a:latin typeface="Palatino Linotype" panose="02040502050505030304" pitchFamily="18" charset="0"/>
              </a:endParaRPr>
            </a:p>
          </p:txBody>
        </p:sp>
        <p:pic>
          <p:nvPicPr>
            <p:cNvPr id="12" name="Picture 11">
              <a:extLst>
                <a:ext uri="{FF2B5EF4-FFF2-40B4-BE49-F238E27FC236}">
                  <a16:creationId xmlns:a16="http://schemas.microsoft.com/office/drawing/2014/main" id="{1E9BEFF4-6D84-46F5-A3FE-9E96850E8850}"/>
                </a:ext>
              </a:extLst>
            </p:cNvPr>
            <p:cNvPicPr>
              <a:picLocks noChangeAspect="1"/>
            </p:cNvPicPr>
            <p:nvPr/>
          </p:nvPicPr>
          <p:blipFill>
            <a:blip r:embed="rId5"/>
            <a:stretch>
              <a:fillRect/>
            </a:stretch>
          </p:blipFill>
          <p:spPr>
            <a:xfrm>
              <a:off x="699176" y="3620265"/>
              <a:ext cx="8063824" cy="1010900"/>
            </a:xfrm>
            <a:prstGeom prst="rect">
              <a:avLst/>
            </a:prstGeom>
          </p:spPr>
        </p:pic>
        <p:sp>
          <p:nvSpPr>
            <p:cNvPr id="14" name="TextBox 13">
              <a:extLst>
                <a:ext uri="{FF2B5EF4-FFF2-40B4-BE49-F238E27FC236}">
                  <a16:creationId xmlns:a16="http://schemas.microsoft.com/office/drawing/2014/main" id="{02302163-4862-43EC-A2EB-ED862B1F8373}"/>
                </a:ext>
              </a:extLst>
            </p:cNvPr>
            <p:cNvSpPr txBox="1"/>
            <p:nvPr/>
          </p:nvSpPr>
          <p:spPr>
            <a:xfrm>
              <a:off x="555172" y="4854782"/>
              <a:ext cx="8115299" cy="646331"/>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Palatino Linotype" panose="02040502050505030304" pitchFamily="18" charset="0"/>
                </a:rPr>
                <a:t>In most practical scenarios, </a:t>
              </a:r>
              <a:r>
                <a:rPr lang="en-IN" dirty="0" err="1">
                  <a:latin typeface="Palatino Linotype" panose="02040502050505030304" pitchFamily="18" charset="0"/>
                </a:rPr>
                <a:t>i.i.d</a:t>
              </a:r>
              <a:r>
                <a:rPr lang="en-IN" dirty="0">
                  <a:latin typeface="Palatino Linotype" panose="02040502050505030304" pitchFamily="18" charset="0"/>
                </a:rPr>
                <a:t> is assumed and hence first-order statistics is used to estimate the entropy of a time series.</a:t>
              </a:r>
              <a:endParaRPr lang="fr-FR" dirty="0">
                <a:latin typeface="Palatino Linotype" panose="02040502050505030304" pitchFamily="18" charset="0"/>
              </a:endParaRPr>
            </a:p>
          </p:txBody>
        </p:sp>
        <p:pic>
          <p:nvPicPr>
            <p:cNvPr id="7" name="Picture 6">
              <a:extLst>
                <a:ext uri="{FF2B5EF4-FFF2-40B4-BE49-F238E27FC236}">
                  <a16:creationId xmlns:a16="http://schemas.microsoft.com/office/drawing/2014/main" id="{897B4412-E3E5-4FEE-88F0-9650BF44C40E}"/>
                </a:ext>
              </a:extLst>
            </p:cNvPr>
            <p:cNvPicPr>
              <a:picLocks noChangeAspect="1"/>
            </p:cNvPicPr>
            <p:nvPr/>
          </p:nvPicPr>
          <p:blipFill>
            <a:blip r:embed="rId6"/>
            <a:stretch>
              <a:fillRect/>
            </a:stretch>
          </p:blipFill>
          <p:spPr>
            <a:xfrm>
              <a:off x="2002972" y="4288948"/>
              <a:ext cx="685800" cy="190500"/>
            </a:xfrm>
            <a:prstGeom prst="rect">
              <a:avLst/>
            </a:prstGeom>
          </p:spPr>
        </p:pic>
        <p:pic>
          <p:nvPicPr>
            <p:cNvPr id="15" name="Picture 14">
              <a:extLst>
                <a:ext uri="{FF2B5EF4-FFF2-40B4-BE49-F238E27FC236}">
                  <a16:creationId xmlns:a16="http://schemas.microsoft.com/office/drawing/2014/main" id="{2F54BEE7-7EDE-4379-9323-19371C5ADFAB}"/>
                </a:ext>
              </a:extLst>
            </p:cNvPr>
            <p:cNvPicPr>
              <a:picLocks noChangeAspect="1"/>
            </p:cNvPicPr>
            <p:nvPr/>
          </p:nvPicPr>
          <p:blipFill>
            <a:blip r:embed="rId6"/>
            <a:stretch>
              <a:fillRect/>
            </a:stretch>
          </p:blipFill>
          <p:spPr>
            <a:xfrm>
              <a:off x="5627915" y="4294075"/>
              <a:ext cx="685800" cy="190500"/>
            </a:xfrm>
            <a:prstGeom prst="rect">
              <a:avLst/>
            </a:prstGeom>
          </p:spPr>
        </p:pic>
      </p:grpSp>
    </p:spTree>
    <p:extLst>
      <p:ext uri="{BB962C8B-B14F-4D97-AF65-F5344CB8AC3E}">
        <p14:creationId xmlns:p14="http://schemas.microsoft.com/office/powerpoint/2010/main" val="124075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769441"/>
          </a:xfrm>
          <a:prstGeom prst="rect">
            <a:avLst/>
          </a:prstGeom>
          <a:noFill/>
        </p:spPr>
        <p:txBody>
          <a:bodyPr wrap="square" rtlCol="0">
            <a:spAutoFit/>
          </a:bodyPr>
          <a:lstStyle/>
          <a:p>
            <a:r>
              <a:rPr lang="fr-FR" sz="2400" b="1" dirty="0">
                <a:latin typeface="Palatino Linotype" panose="02040502050505030304" pitchFamily="18" charset="0"/>
              </a:rPr>
              <a:t>Three Short Time Series X1, X2 and X3:</a:t>
            </a:r>
          </a:p>
          <a:p>
            <a:r>
              <a:rPr lang="fr-FR" sz="2000" b="1" dirty="0">
                <a:latin typeface="Palatino Linotype" panose="02040502050505030304" pitchFamily="18" charset="0"/>
              </a:rPr>
              <a:t>take values from the set {-1,0,1}</a:t>
            </a:r>
            <a:endParaRPr lang="fr-FR" sz="16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3" name="Picture 2">
            <a:extLst>
              <a:ext uri="{FF2B5EF4-FFF2-40B4-BE49-F238E27FC236}">
                <a16:creationId xmlns:a16="http://schemas.microsoft.com/office/drawing/2014/main" id="{3A834F5A-2D9B-431F-A785-DC34E0372139}"/>
              </a:ext>
            </a:extLst>
          </p:cNvPr>
          <p:cNvPicPr>
            <a:picLocks noChangeAspect="1"/>
          </p:cNvPicPr>
          <p:nvPr/>
        </p:nvPicPr>
        <p:blipFill>
          <a:blip r:embed="rId4"/>
          <a:stretch>
            <a:fillRect/>
          </a:stretch>
        </p:blipFill>
        <p:spPr>
          <a:xfrm>
            <a:off x="1548492" y="1344384"/>
            <a:ext cx="6047015" cy="4535261"/>
          </a:xfrm>
          <a:prstGeom prst="rect">
            <a:avLst/>
          </a:prstGeom>
        </p:spPr>
      </p:pic>
      <p:sp>
        <p:nvSpPr>
          <p:cNvPr id="7" name="TextBox 6">
            <a:extLst>
              <a:ext uri="{FF2B5EF4-FFF2-40B4-BE49-F238E27FC236}">
                <a16:creationId xmlns:a16="http://schemas.microsoft.com/office/drawing/2014/main" id="{EE57621D-57BA-458B-AC40-A7A914A15F0B}"/>
              </a:ext>
            </a:extLst>
          </p:cNvPr>
          <p:cNvSpPr txBox="1"/>
          <p:nvPr/>
        </p:nvSpPr>
        <p:spPr>
          <a:xfrm>
            <a:off x="2572835" y="6055667"/>
            <a:ext cx="4355377" cy="461665"/>
          </a:xfrm>
          <a:prstGeom prst="rect">
            <a:avLst/>
          </a:prstGeom>
          <a:noFill/>
        </p:spPr>
        <p:txBody>
          <a:bodyPr wrap="square" rtlCol="0">
            <a:spAutoFit/>
          </a:bodyPr>
          <a:lstStyle/>
          <a:p>
            <a:pPr algn="ctr"/>
            <a:r>
              <a:rPr lang="fr-FR" sz="2400" b="1" dirty="0">
                <a:latin typeface="Palatino Linotype" panose="02040502050505030304" pitchFamily="18" charset="0"/>
              </a:rPr>
              <a:t>Length = 24 samples</a:t>
            </a:r>
            <a:endParaRPr lang="fr-FR" dirty="0">
              <a:latin typeface="Palatino Linotype" panose="02040502050505030304" pitchFamily="18" charset="0"/>
            </a:endParaRPr>
          </a:p>
        </p:txBody>
      </p:sp>
      <p:grpSp>
        <p:nvGrpSpPr>
          <p:cNvPr id="17" name="Group 16">
            <a:extLst>
              <a:ext uri="{FF2B5EF4-FFF2-40B4-BE49-F238E27FC236}">
                <a16:creationId xmlns:a16="http://schemas.microsoft.com/office/drawing/2014/main" id="{FA84AA40-4F49-4C89-B714-E9DDF4476E6D}"/>
              </a:ext>
            </a:extLst>
          </p:cNvPr>
          <p:cNvGrpSpPr/>
          <p:nvPr/>
        </p:nvGrpSpPr>
        <p:grpSpPr>
          <a:xfrm>
            <a:off x="7157355" y="1770780"/>
            <a:ext cx="1901846" cy="3742836"/>
            <a:chOff x="7315200" y="1770780"/>
            <a:chExt cx="1901846" cy="3742836"/>
          </a:xfrm>
        </p:grpSpPr>
        <p:sp>
          <p:nvSpPr>
            <p:cNvPr id="15" name="Right Brace 14">
              <a:extLst>
                <a:ext uri="{FF2B5EF4-FFF2-40B4-BE49-F238E27FC236}">
                  <a16:creationId xmlns:a16="http://schemas.microsoft.com/office/drawing/2014/main" id="{2A001C74-03D2-4598-AA79-B1BAF2292E08}"/>
                </a:ext>
              </a:extLst>
            </p:cNvPr>
            <p:cNvSpPr/>
            <p:nvPr/>
          </p:nvSpPr>
          <p:spPr>
            <a:xfrm>
              <a:off x="7315200" y="1770780"/>
              <a:ext cx="560614" cy="374283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TextBox 15">
              <a:extLst>
                <a:ext uri="{FF2B5EF4-FFF2-40B4-BE49-F238E27FC236}">
                  <a16:creationId xmlns:a16="http://schemas.microsoft.com/office/drawing/2014/main" id="{D08960C9-4518-4562-AB15-957963ED2B27}"/>
                </a:ext>
              </a:extLst>
            </p:cNvPr>
            <p:cNvSpPr txBox="1"/>
            <p:nvPr/>
          </p:nvSpPr>
          <p:spPr>
            <a:xfrm>
              <a:off x="7666264" y="3319626"/>
              <a:ext cx="1550782" cy="584775"/>
            </a:xfrm>
            <a:prstGeom prst="rect">
              <a:avLst/>
            </a:prstGeom>
            <a:noFill/>
          </p:spPr>
          <p:txBody>
            <a:bodyPr wrap="square" rtlCol="0">
              <a:spAutoFit/>
            </a:bodyPr>
            <a:lstStyle/>
            <a:p>
              <a:pPr algn="ctr"/>
              <a:r>
                <a:rPr lang="fr-FR" b="1" dirty="0">
                  <a:latin typeface="Palatino Linotype" panose="02040502050505030304" pitchFamily="18" charset="0"/>
                </a:rPr>
                <a:t>Dependent</a:t>
              </a:r>
            </a:p>
            <a:p>
              <a:pPr algn="ctr"/>
              <a:r>
                <a:rPr lang="fr-FR" sz="1400" b="1" dirty="0">
                  <a:latin typeface="Palatino Linotype" panose="02040502050505030304" pitchFamily="18" charset="0"/>
                </a:rPr>
                <a:t>(share zeros)</a:t>
              </a:r>
            </a:p>
          </p:txBody>
        </p:sp>
      </p:grpSp>
    </p:spTree>
    <p:extLst>
      <p:ext uri="{BB962C8B-B14F-4D97-AF65-F5344CB8AC3E}">
        <p14:creationId xmlns:p14="http://schemas.microsoft.com/office/powerpoint/2010/main" val="176076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3" name="Picture 2">
            <a:extLst>
              <a:ext uri="{FF2B5EF4-FFF2-40B4-BE49-F238E27FC236}">
                <a16:creationId xmlns:a16="http://schemas.microsoft.com/office/drawing/2014/main" id="{3A834F5A-2D9B-431F-A785-DC34E0372139}"/>
              </a:ext>
            </a:extLst>
          </p:cNvPr>
          <p:cNvPicPr>
            <a:picLocks noChangeAspect="1"/>
          </p:cNvPicPr>
          <p:nvPr/>
        </p:nvPicPr>
        <p:blipFill>
          <a:blip r:embed="rId4"/>
          <a:stretch>
            <a:fillRect/>
          </a:stretch>
        </p:blipFill>
        <p:spPr>
          <a:xfrm>
            <a:off x="1548492" y="1344384"/>
            <a:ext cx="6047015" cy="4535261"/>
          </a:xfrm>
          <a:prstGeom prst="rect">
            <a:avLst/>
          </a:prstGeom>
        </p:spPr>
      </p:pic>
      <p:sp>
        <p:nvSpPr>
          <p:cNvPr id="7" name="TextBox 6">
            <a:extLst>
              <a:ext uri="{FF2B5EF4-FFF2-40B4-BE49-F238E27FC236}">
                <a16:creationId xmlns:a16="http://schemas.microsoft.com/office/drawing/2014/main" id="{EE57621D-57BA-458B-AC40-A7A914A15F0B}"/>
              </a:ext>
            </a:extLst>
          </p:cNvPr>
          <p:cNvSpPr txBox="1"/>
          <p:nvPr/>
        </p:nvSpPr>
        <p:spPr>
          <a:xfrm>
            <a:off x="2572835" y="6055667"/>
            <a:ext cx="4355377" cy="461665"/>
          </a:xfrm>
          <a:prstGeom prst="rect">
            <a:avLst/>
          </a:prstGeom>
          <a:noFill/>
        </p:spPr>
        <p:txBody>
          <a:bodyPr wrap="square" rtlCol="0">
            <a:spAutoFit/>
          </a:bodyPr>
          <a:lstStyle/>
          <a:p>
            <a:pPr algn="ctr"/>
            <a:r>
              <a:rPr lang="fr-FR" sz="2400" b="1" dirty="0">
                <a:latin typeface="Palatino Linotype" panose="02040502050505030304" pitchFamily="18" charset="0"/>
              </a:rPr>
              <a:t>Length = 24 samples</a:t>
            </a:r>
            <a:endParaRPr lang="fr-FR" dirty="0">
              <a:latin typeface="Palatino Linotype" panose="02040502050505030304" pitchFamily="18" charset="0"/>
            </a:endParaRPr>
          </a:p>
        </p:txBody>
      </p:sp>
      <p:sp>
        <p:nvSpPr>
          <p:cNvPr id="2" name="Arc 1">
            <a:extLst>
              <a:ext uri="{FF2B5EF4-FFF2-40B4-BE49-F238E27FC236}">
                <a16:creationId xmlns:a16="http://schemas.microsoft.com/office/drawing/2014/main" id="{23A723F9-B1EE-4BBD-A295-427701B8D523}"/>
              </a:ext>
            </a:extLst>
          </p:cNvPr>
          <p:cNvSpPr/>
          <p:nvPr/>
        </p:nvSpPr>
        <p:spPr>
          <a:xfrm>
            <a:off x="6150429" y="2996971"/>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 name="Arc 7">
            <a:extLst>
              <a:ext uri="{FF2B5EF4-FFF2-40B4-BE49-F238E27FC236}">
                <a16:creationId xmlns:a16="http://schemas.microsoft.com/office/drawing/2014/main" id="{C12EDDFA-C3B9-4980-A6B2-A1D5CF5E05C8}"/>
              </a:ext>
            </a:extLst>
          </p:cNvPr>
          <p:cNvSpPr/>
          <p:nvPr/>
        </p:nvSpPr>
        <p:spPr>
          <a:xfrm rot="11154866">
            <a:off x="4686301" y="2996972"/>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Arc 8">
            <a:extLst>
              <a:ext uri="{FF2B5EF4-FFF2-40B4-BE49-F238E27FC236}">
                <a16:creationId xmlns:a16="http://schemas.microsoft.com/office/drawing/2014/main" id="{E8EE6D89-B5B5-4271-9A0D-79233B2FABFC}"/>
              </a:ext>
            </a:extLst>
          </p:cNvPr>
          <p:cNvSpPr/>
          <p:nvPr/>
        </p:nvSpPr>
        <p:spPr>
          <a:xfrm>
            <a:off x="3750115" y="4357690"/>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Arc 9">
            <a:extLst>
              <a:ext uri="{FF2B5EF4-FFF2-40B4-BE49-F238E27FC236}">
                <a16:creationId xmlns:a16="http://schemas.microsoft.com/office/drawing/2014/main" id="{30D228DF-3E30-4F62-BF15-BE11B9200988}"/>
              </a:ext>
            </a:extLst>
          </p:cNvPr>
          <p:cNvSpPr/>
          <p:nvPr/>
        </p:nvSpPr>
        <p:spPr>
          <a:xfrm rot="11154866">
            <a:off x="2285987" y="4357691"/>
            <a:ext cx="925286" cy="1230086"/>
          </a:xfrm>
          <a:prstGeom prst="arc">
            <a:avLst>
              <a:gd name="adj1" fmla="val 16199996"/>
              <a:gd name="adj2" fmla="val 45555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Rectangle 12">
            <a:extLst>
              <a:ext uri="{FF2B5EF4-FFF2-40B4-BE49-F238E27FC236}">
                <a16:creationId xmlns:a16="http://schemas.microsoft.com/office/drawing/2014/main" id="{B3A5A8AD-FFF3-4731-9F77-F43DCA919460}"/>
              </a:ext>
            </a:extLst>
          </p:cNvPr>
          <p:cNvSpPr/>
          <p:nvPr/>
        </p:nvSpPr>
        <p:spPr>
          <a:xfrm>
            <a:off x="2234390" y="3081564"/>
            <a:ext cx="2450328" cy="1017606"/>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F06B63EF-8BC8-4206-8916-DBFE0F19BC40}"/>
              </a:ext>
            </a:extLst>
          </p:cNvPr>
          <p:cNvSpPr/>
          <p:nvPr/>
        </p:nvSpPr>
        <p:spPr>
          <a:xfrm>
            <a:off x="4675401" y="4465722"/>
            <a:ext cx="2450328" cy="1017606"/>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c 17">
            <a:extLst>
              <a:ext uri="{FF2B5EF4-FFF2-40B4-BE49-F238E27FC236}">
                <a16:creationId xmlns:a16="http://schemas.microsoft.com/office/drawing/2014/main" id="{8F602F6B-947D-40AF-8A6B-708B62B4C858}"/>
              </a:ext>
            </a:extLst>
          </p:cNvPr>
          <p:cNvSpPr/>
          <p:nvPr/>
        </p:nvSpPr>
        <p:spPr>
          <a:xfrm rot="11364462">
            <a:off x="1374725" y="3520735"/>
            <a:ext cx="1292095" cy="1673911"/>
          </a:xfrm>
          <a:prstGeom prst="arc">
            <a:avLst>
              <a:gd name="adj1" fmla="val 16468907"/>
              <a:gd name="adj2" fmla="val 4188218"/>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9" name="TextBox 18">
            <a:extLst>
              <a:ext uri="{FF2B5EF4-FFF2-40B4-BE49-F238E27FC236}">
                <a16:creationId xmlns:a16="http://schemas.microsoft.com/office/drawing/2014/main" id="{C5CF5C47-64A2-44E9-B714-F3693B3806C2}"/>
              </a:ext>
            </a:extLst>
          </p:cNvPr>
          <p:cNvSpPr txBox="1"/>
          <p:nvPr/>
        </p:nvSpPr>
        <p:spPr>
          <a:xfrm>
            <a:off x="-407783" y="4112297"/>
            <a:ext cx="2188817" cy="646331"/>
          </a:xfrm>
          <a:prstGeom prst="rect">
            <a:avLst/>
          </a:prstGeom>
          <a:noFill/>
        </p:spPr>
        <p:txBody>
          <a:bodyPr wrap="square" rtlCol="0">
            <a:spAutoFit/>
          </a:bodyPr>
          <a:lstStyle/>
          <a:p>
            <a:pPr algn="ctr"/>
            <a:r>
              <a:rPr lang="fr-FR" b="1" dirty="0">
                <a:latin typeface="Palatino Linotype" panose="02040502050505030304" pitchFamily="18" charset="0"/>
              </a:rPr>
              <a:t>Highly</a:t>
            </a:r>
          </a:p>
          <a:p>
            <a:pPr algn="ctr"/>
            <a:r>
              <a:rPr lang="fr-FR" b="1" dirty="0">
                <a:latin typeface="Palatino Linotype" panose="02040502050505030304" pitchFamily="18" charset="0"/>
              </a:rPr>
              <a:t>dependent</a:t>
            </a:r>
            <a:endParaRPr lang="fr-FR" sz="1400" b="1" dirty="0">
              <a:latin typeface="Palatino Linotype" panose="02040502050505030304" pitchFamily="18" charset="0"/>
            </a:endParaRPr>
          </a:p>
        </p:txBody>
      </p:sp>
      <p:grpSp>
        <p:nvGrpSpPr>
          <p:cNvPr id="21" name="Group 20">
            <a:extLst>
              <a:ext uri="{FF2B5EF4-FFF2-40B4-BE49-F238E27FC236}">
                <a16:creationId xmlns:a16="http://schemas.microsoft.com/office/drawing/2014/main" id="{750062C0-621A-485C-AEFA-242A41DA7216}"/>
              </a:ext>
            </a:extLst>
          </p:cNvPr>
          <p:cNvGrpSpPr/>
          <p:nvPr/>
        </p:nvGrpSpPr>
        <p:grpSpPr>
          <a:xfrm>
            <a:off x="7157355" y="1770780"/>
            <a:ext cx="1901846" cy="3742836"/>
            <a:chOff x="7315200" y="1770780"/>
            <a:chExt cx="1901846" cy="3742836"/>
          </a:xfrm>
        </p:grpSpPr>
        <p:sp>
          <p:nvSpPr>
            <p:cNvPr id="22" name="Right Brace 21">
              <a:extLst>
                <a:ext uri="{FF2B5EF4-FFF2-40B4-BE49-F238E27FC236}">
                  <a16:creationId xmlns:a16="http://schemas.microsoft.com/office/drawing/2014/main" id="{FC6F371C-13E0-4B91-B0B6-85E17B589B92}"/>
                </a:ext>
              </a:extLst>
            </p:cNvPr>
            <p:cNvSpPr/>
            <p:nvPr/>
          </p:nvSpPr>
          <p:spPr>
            <a:xfrm>
              <a:off x="7315200" y="1770780"/>
              <a:ext cx="560614" cy="374283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3" name="TextBox 22">
              <a:extLst>
                <a:ext uri="{FF2B5EF4-FFF2-40B4-BE49-F238E27FC236}">
                  <a16:creationId xmlns:a16="http://schemas.microsoft.com/office/drawing/2014/main" id="{5C3EE003-3388-4860-95A6-4B445B06A056}"/>
                </a:ext>
              </a:extLst>
            </p:cNvPr>
            <p:cNvSpPr txBox="1"/>
            <p:nvPr/>
          </p:nvSpPr>
          <p:spPr>
            <a:xfrm>
              <a:off x="7666264" y="3319626"/>
              <a:ext cx="1550782" cy="584775"/>
            </a:xfrm>
            <a:prstGeom prst="rect">
              <a:avLst/>
            </a:prstGeom>
            <a:noFill/>
          </p:spPr>
          <p:txBody>
            <a:bodyPr wrap="square" rtlCol="0">
              <a:spAutoFit/>
            </a:bodyPr>
            <a:lstStyle/>
            <a:p>
              <a:pPr algn="ctr"/>
              <a:r>
                <a:rPr lang="fr-FR" b="1" dirty="0">
                  <a:latin typeface="Palatino Linotype" panose="02040502050505030304" pitchFamily="18" charset="0"/>
                </a:rPr>
                <a:t>Dependent</a:t>
              </a:r>
            </a:p>
            <a:p>
              <a:pPr algn="ctr"/>
              <a:r>
                <a:rPr lang="fr-FR" sz="1400" b="1" dirty="0">
                  <a:latin typeface="Palatino Linotype" panose="02040502050505030304" pitchFamily="18" charset="0"/>
                </a:rPr>
                <a:t>(share zeros)</a:t>
              </a:r>
            </a:p>
          </p:txBody>
        </p:sp>
      </p:grpSp>
      <p:sp>
        <p:nvSpPr>
          <p:cNvPr id="24" name="TextBox 23">
            <a:extLst>
              <a:ext uri="{FF2B5EF4-FFF2-40B4-BE49-F238E27FC236}">
                <a16:creationId xmlns:a16="http://schemas.microsoft.com/office/drawing/2014/main" id="{8C1F857C-5AEA-4237-856D-311035AA6B9E}"/>
              </a:ext>
            </a:extLst>
          </p:cNvPr>
          <p:cNvSpPr txBox="1"/>
          <p:nvPr/>
        </p:nvSpPr>
        <p:spPr>
          <a:xfrm>
            <a:off x="609600" y="609600"/>
            <a:ext cx="8153400" cy="769441"/>
          </a:xfrm>
          <a:prstGeom prst="rect">
            <a:avLst/>
          </a:prstGeom>
          <a:noFill/>
        </p:spPr>
        <p:txBody>
          <a:bodyPr wrap="square" rtlCol="0">
            <a:spAutoFit/>
          </a:bodyPr>
          <a:lstStyle/>
          <a:p>
            <a:r>
              <a:rPr lang="fr-FR" sz="2400" b="1" dirty="0">
                <a:latin typeface="Palatino Linotype" panose="02040502050505030304" pitchFamily="18" charset="0"/>
              </a:rPr>
              <a:t>Three Short Time Series X1, X2 and X3:</a:t>
            </a:r>
          </a:p>
          <a:p>
            <a:r>
              <a:rPr lang="fr-FR" sz="2000" b="1" dirty="0">
                <a:latin typeface="Palatino Linotype" panose="02040502050505030304" pitchFamily="18" charset="0"/>
              </a:rPr>
              <a:t>take values from the set {-1,0,1}</a:t>
            </a:r>
            <a:endParaRPr lang="fr-FR" sz="1600" dirty="0">
              <a:latin typeface="Palatino Linotype" panose="02040502050505030304" pitchFamily="18" charset="0"/>
            </a:endParaRPr>
          </a:p>
        </p:txBody>
      </p:sp>
    </p:spTree>
    <p:extLst>
      <p:ext uri="{BB962C8B-B14F-4D97-AF65-F5344CB8AC3E}">
        <p14:creationId xmlns:p14="http://schemas.microsoft.com/office/powerpoint/2010/main" val="41280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a:latin typeface="Palatino Linotype" panose="02040502050505030304" pitchFamily="18" charset="0"/>
              </a:rPr>
              <a:t>Linear correlation, Mutual Information (MI) and Mutual Effort-To-Compress (METC*)</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2" name="Table 2">
            <a:extLst>
              <a:ext uri="{FF2B5EF4-FFF2-40B4-BE49-F238E27FC236}">
                <a16:creationId xmlns:a16="http://schemas.microsoft.com/office/drawing/2014/main" id="{7305FE22-30D0-4662-A4BF-C99B617E5BE1}"/>
              </a:ext>
            </a:extLst>
          </p:cNvPr>
          <p:cNvGraphicFramePr>
            <a:graphicFrameLocks noGrp="1"/>
          </p:cNvGraphicFramePr>
          <p:nvPr>
            <p:extLst>
              <p:ext uri="{D42A27DB-BD31-4B8C-83A1-F6EECF244321}">
                <p14:modId xmlns:p14="http://schemas.microsoft.com/office/powerpoint/2010/main" val="2316041958"/>
              </p:ext>
            </p:extLst>
          </p:nvPr>
        </p:nvGraphicFramePr>
        <p:xfrm>
          <a:off x="1586593" y="3335020"/>
          <a:ext cx="6096000" cy="2026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114001778"/>
                    </a:ext>
                  </a:extLst>
                </a:gridCol>
                <a:gridCol w="1524000">
                  <a:extLst>
                    <a:ext uri="{9D8B030D-6E8A-4147-A177-3AD203B41FA5}">
                      <a16:colId xmlns:a16="http://schemas.microsoft.com/office/drawing/2014/main" val="1495585687"/>
                    </a:ext>
                  </a:extLst>
                </a:gridCol>
                <a:gridCol w="1524000">
                  <a:extLst>
                    <a:ext uri="{9D8B030D-6E8A-4147-A177-3AD203B41FA5}">
                      <a16:colId xmlns:a16="http://schemas.microsoft.com/office/drawing/2014/main" val="695388085"/>
                    </a:ext>
                  </a:extLst>
                </a:gridCol>
                <a:gridCol w="1524000">
                  <a:extLst>
                    <a:ext uri="{9D8B030D-6E8A-4147-A177-3AD203B41FA5}">
                      <a16:colId xmlns:a16="http://schemas.microsoft.com/office/drawing/2014/main" val="1464730402"/>
                    </a:ext>
                  </a:extLst>
                </a:gridCol>
              </a:tblGrid>
              <a:tr h="370840">
                <a:tc>
                  <a:txBody>
                    <a:bodyPr/>
                    <a:lstStyle/>
                    <a:p>
                      <a:pPr algn="ctr"/>
                      <a:r>
                        <a:rPr lang="en-IN" dirty="0"/>
                        <a:t>Pair</a:t>
                      </a:r>
                    </a:p>
                  </a:txBody>
                  <a:tcPr/>
                </a:tc>
                <a:tc>
                  <a:txBody>
                    <a:bodyPr/>
                    <a:lstStyle/>
                    <a:p>
                      <a:pPr algn="ctr"/>
                      <a:r>
                        <a:rPr lang="en-IN" dirty="0">
                          <a:sym typeface="Symbol" panose="05050102010706020507" pitchFamily="18" charset="2"/>
                        </a:rPr>
                        <a:t> (Correlation Coefficient)</a:t>
                      </a:r>
                      <a:endParaRPr lang="en-IN" dirty="0"/>
                    </a:p>
                  </a:txBody>
                  <a:tcPr/>
                </a:tc>
                <a:tc>
                  <a:txBody>
                    <a:bodyPr/>
                    <a:lstStyle/>
                    <a:p>
                      <a:pPr algn="ctr"/>
                      <a:r>
                        <a:rPr lang="en-IN" dirty="0"/>
                        <a:t>MI </a:t>
                      </a:r>
                    </a:p>
                    <a:p>
                      <a:pPr algn="ctr"/>
                      <a:r>
                        <a:rPr lang="en-IN" dirty="0"/>
                        <a:t>First-order (bits)</a:t>
                      </a:r>
                    </a:p>
                  </a:txBody>
                  <a:tcPr/>
                </a:tc>
                <a:tc>
                  <a:txBody>
                    <a:bodyPr/>
                    <a:lstStyle/>
                    <a:p>
                      <a:pPr algn="ctr"/>
                      <a:r>
                        <a:rPr lang="en-IN" dirty="0"/>
                        <a:t>METC</a:t>
                      </a:r>
                    </a:p>
                  </a:txBody>
                  <a:tcPr/>
                </a:tc>
                <a:extLst>
                  <a:ext uri="{0D108BD9-81ED-4DB2-BD59-A6C34878D82A}">
                    <a16:rowId xmlns:a16="http://schemas.microsoft.com/office/drawing/2014/main" val="1082049733"/>
                  </a:ext>
                </a:extLst>
              </a:tr>
              <a:tr h="370840">
                <a:tc>
                  <a:txBody>
                    <a:bodyPr/>
                    <a:lstStyle/>
                    <a:p>
                      <a:pPr algn="ctr"/>
                      <a:r>
                        <a:rPr lang="en-IN" dirty="0"/>
                        <a:t>(X1, X2)</a:t>
                      </a:r>
                    </a:p>
                  </a:txBody>
                  <a:tcPr/>
                </a:tc>
                <a:tc>
                  <a:txBody>
                    <a:bodyPr/>
                    <a:lstStyle/>
                    <a:p>
                      <a:pPr algn="ctr"/>
                      <a:r>
                        <a:rPr lang="en-IN" dirty="0"/>
                        <a:t>0</a:t>
                      </a:r>
                    </a:p>
                  </a:txBody>
                  <a:tcPr/>
                </a:tc>
                <a:tc>
                  <a:txBody>
                    <a:bodyPr/>
                    <a:lstStyle/>
                    <a:p>
                      <a:pPr algn="ctr"/>
                      <a:r>
                        <a:rPr lang="en-IN" dirty="0"/>
                        <a:t>0.9183</a:t>
                      </a:r>
                    </a:p>
                  </a:txBody>
                  <a:tcPr/>
                </a:tc>
                <a:tc>
                  <a:txBody>
                    <a:bodyPr/>
                    <a:lstStyle/>
                    <a:p>
                      <a:pPr algn="ctr"/>
                      <a:r>
                        <a:rPr lang="en-IN" dirty="0"/>
                        <a:t>0.2609</a:t>
                      </a:r>
                    </a:p>
                  </a:txBody>
                  <a:tcPr/>
                </a:tc>
                <a:extLst>
                  <a:ext uri="{0D108BD9-81ED-4DB2-BD59-A6C34878D82A}">
                    <a16:rowId xmlns:a16="http://schemas.microsoft.com/office/drawing/2014/main" val="2723417360"/>
                  </a:ext>
                </a:extLst>
              </a:tr>
              <a:tr h="370840">
                <a:tc>
                  <a:txBody>
                    <a:bodyPr/>
                    <a:lstStyle/>
                    <a:p>
                      <a:pPr algn="ctr"/>
                      <a:r>
                        <a:rPr lang="en-IN" dirty="0"/>
                        <a:t>(X1,X3)</a:t>
                      </a:r>
                    </a:p>
                  </a:txBody>
                  <a:tcPr/>
                </a:tc>
                <a:tc>
                  <a:txBody>
                    <a:bodyPr/>
                    <a:lstStyle/>
                    <a:p>
                      <a:pPr algn="ctr"/>
                      <a:r>
                        <a:rPr lang="en-IN" dirty="0"/>
                        <a:t>0</a:t>
                      </a:r>
                    </a:p>
                  </a:txBody>
                  <a:tcPr/>
                </a:tc>
                <a:tc>
                  <a:txBody>
                    <a:bodyPr/>
                    <a:lstStyle/>
                    <a:p>
                      <a:pPr algn="ctr"/>
                      <a:r>
                        <a:rPr lang="en-IN" dirty="0"/>
                        <a:t>0.9183</a:t>
                      </a:r>
                    </a:p>
                  </a:txBody>
                  <a:tcPr/>
                </a:tc>
                <a:tc>
                  <a:txBody>
                    <a:bodyPr/>
                    <a:lstStyle/>
                    <a:p>
                      <a:pPr algn="ctr"/>
                      <a:r>
                        <a:rPr lang="en-IN" dirty="0"/>
                        <a:t>0.2609</a:t>
                      </a:r>
                    </a:p>
                  </a:txBody>
                  <a:tcPr/>
                </a:tc>
                <a:extLst>
                  <a:ext uri="{0D108BD9-81ED-4DB2-BD59-A6C34878D82A}">
                    <a16:rowId xmlns:a16="http://schemas.microsoft.com/office/drawing/2014/main" val="102070089"/>
                  </a:ext>
                </a:extLst>
              </a:tr>
              <a:tr h="370840">
                <a:tc>
                  <a:txBody>
                    <a:bodyPr/>
                    <a:lstStyle/>
                    <a:p>
                      <a:pPr algn="ctr"/>
                      <a:r>
                        <a:rPr lang="en-IN" dirty="0"/>
                        <a:t>(X2,X3)</a:t>
                      </a:r>
                    </a:p>
                  </a:txBody>
                  <a:tcPr/>
                </a:tc>
                <a:tc>
                  <a:txBody>
                    <a:bodyPr/>
                    <a:lstStyle/>
                    <a:p>
                      <a:pPr algn="ctr"/>
                      <a:r>
                        <a:rPr lang="en-IN" dirty="0"/>
                        <a:t>0</a:t>
                      </a:r>
                    </a:p>
                  </a:txBody>
                  <a:tcPr/>
                </a:tc>
                <a:tc>
                  <a:txBody>
                    <a:bodyPr/>
                    <a:lstStyle/>
                    <a:p>
                      <a:pPr algn="ctr"/>
                      <a:r>
                        <a:rPr lang="en-IN" dirty="0"/>
                        <a:t>0.9183</a:t>
                      </a:r>
                    </a:p>
                  </a:txBody>
                  <a:tcPr/>
                </a:tc>
                <a:tc>
                  <a:txBody>
                    <a:bodyPr/>
                    <a:lstStyle/>
                    <a:p>
                      <a:pPr algn="ctr"/>
                      <a:r>
                        <a:rPr lang="en-IN" dirty="0">
                          <a:highlight>
                            <a:srgbClr val="FFFF00"/>
                          </a:highlight>
                        </a:rPr>
                        <a:t>0.5652</a:t>
                      </a:r>
                    </a:p>
                  </a:txBody>
                  <a:tcPr/>
                </a:tc>
                <a:extLst>
                  <a:ext uri="{0D108BD9-81ED-4DB2-BD59-A6C34878D82A}">
                    <a16:rowId xmlns:a16="http://schemas.microsoft.com/office/drawing/2014/main" val="583342932"/>
                  </a:ext>
                </a:extLst>
              </a:tr>
            </a:tbl>
          </a:graphicData>
        </a:graphic>
      </p:graphicFrame>
      <p:sp>
        <p:nvSpPr>
          <p:cNvPr id="7" name="TextBox 6">
            <a:extLst>
              <a:ext uri="{FF2B5EF4-FFF2-40B4-BE49-F238E27FC236}">
                <a16:creationId xmlns:a16="http://schemas.microsoft.com/office/drawing/2014/main" id="{CC2A5B3A-F4E6-4F0D-AF1E-8980289E1BAE}"/>
              </a:ext>
            </a:extLst>
          </p:cNvPr>
          <p:cNvSpPr txBox="1"/>
          <p:nvPr/>
        </p:nvSpPr>
        <p:spPr>
          <a:xfrm>
            <a:off x="76200" y="6308079"/>
            <a:ext cx="7984671" cy="461665"/>
          </a:xfrm>
          <a:prstGeom prst="rect">
            <a:avLst/>
          </a:prstGeom>
          <a:noFill/>
        </p:spPr>
        <p:txBody>
          <a:bodyPr wrap="square" rtlCol="0">
            <a:spAutoFit/>
          </a:bodyPr>
          <a:lstStyle/>
          <a:p>
            <a:r>
              <a:rPr lang="en-US" sz="1200" b="0" i="0" dirty="0">
                <a:solidFill>
                  <a:srgbClr val="222222"/>
                </a:solidFill>
                <a:effectLst/>
                <a:latin typeface="Arial" panose="020B0604020202020204" pitchFamily="34" charset="0"/>
              </a:rPr>
              <a:t>*Nagaraj, N., Balasubramanian, K., &amp; Dey, S. (2013). </a:t>
            </a:r>
            <a:r>
              <a:rPr lang="en-US" sz="1200" b="1" i="0" dirty="0">
                <a:solidFill>
                  <a:srgbClr val="222222"/>
                </a:solidFill>
                <a:effectLst/>
                <a:latin typeface="Arial" panose="020B0604020202020204" pitchFamily="34" charset="0"/>
              </a:rPr>
              <a:t>A new complexity measure for time series analysis and classification</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The European Physical Journal Special Topics</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222</a:t>
            </a:r>
            <a:r>
              <a:rPr lang="en-US" sz="1200" b="0" i="0" dirty="0">
                <a:solidFill>
                  <a:srgbClr val="222222"/>
                </a:solidFill>
                <a:effectLst/>
                <a:latin typeface="Arial" panose="020B0604020202020204" pitchFamily="34" charset="0"/>
              </a:rPr>
              <a:t>(3), 847-860.</a:t>
            </a:r>
            <a:endParaRPr lang="en-IN" sz="1200" dirty="0"/>
          </a:p>
        </p:txBody>
      </p:sp>
      <p:pic>
        <p:nvPicPr>
          <p:cNvPr id="8" name="Picture 7">
            <a:extLst>
              <a:ext uri="{FF2B5EF4-FFF2-40B4-BE49-F238E27FC236}">
                <a16:creationId xmlns:a16="http://schemas.microsoft.com/office/drawing/2014/main" id="{6A541B6D-6775-4492-A048-8C7BB081A86E}"/>
              </a:ext>
            </a:extLst>
          </p:cNvPr>
          <p:cNvPicPr>
            <a:picLocks noChangeAspect="1"/>
          </p:cNvPicPr>
          <p:nvPr/>
        </p:nvPicPr>
        <p:blipFill>
          <a:blip r:embed="rId4"/>
          <a:stretch>
            <a:fillRect/>
          </a:stretch>
        </p:blipFill>
        <p:spPr>
          <a:xfrm>
            <a:off x="2464594" y="2198247"/>
            <a:ext cx="4214812" cy="376977"/>
          </a:xfrm>
          <a:prstGeom prst="rect">
            <a:avLst/>
          </a:prstGeom>
        </p:spPr>
      </p:pic>
      <p:pic>
        <p:nvPicPr>
          <p:cNvPr id="10" name="Picture 9">
            <a:extLst>
              <a:ext uri="{FF2B5EF4-FFF2-40B4-BE49-F238E27FC236}">
                <a16:creationId xmlns:a16="http://schemas.microsoft.com/office/drawing/2014/main" id="{CF5CA28F-A573-4214-AB68-E1E04DAA5654}"/>
              </a:ext>
            </a:extLst>
          </p:cNvPr>
          <p:cNvPicPr>
            <a:picLocks noChangeAspect="1"/>
          </p:cNvPicPr>
          <p:nvPr/>
        </p:nvPicPr>
        <p:blipFill>
          <a:blip r:embed="rId5"/>
          <a:stretch>
            <a:fillRect/>
          </a:stretch>
        </p:blipFill>
        <p:spPr>
          <a:xfrm>
            <a:off x="1638300" y="2709490"/>
            <a:ext cx="5655129" cy="371545"/>
          </a:xfrm>
          <a:prstGeom prst="rect">
            <a:avLst/>
          </a:prstGeom>
        </p:spPr>
      </p:pic>
      <p:sp>
        <p:nvSpPr>
          <p:cNvPr id="3" name="Rectangle 2">
            <a:extLst>
              <a:ext uri="{FF2B5EF4-FFF2-40B4-BE49-F238E27FC236}">
                <a16:creationId xmlns:a16="http://schemas.microsoft.com/office/drawing/2014/main" id="{35AF793E-B408-48A7-84D2-09840278E469}"/>
              </a:ext>
            </a:extLst>
          </p:cNvPr>
          <p:cNvSpPr/>
          <p:nvPr/>
        </p:nvSpPr>
        <p:spPr>
          <a:xfrm>
            <a:off x="1485900" y="2117271"/>
            <a:ext cx="6150429" cy="101237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275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latin typeface="Palatino Linotype" panose="02040502050505030304" pitchFamily="18" charset="0"/>
              </a:rPr>
              <a:t>Zeros removed</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B2FB336-8C25-4EAA-99AD-518E2A82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8" name="Picture 7">
            <a:extLst>
              <a:ext uri="{FF2B5EF4-FFF2-40B4-BE49-F238E27FC236}">
                <a16:creationId xmlns:a16="http://schemas.microsoft.com/office/drawing/2014/main" id="{E4BFDEE0-A38D-4703-A1ED-26E357E0598C}"/>
              </a:ext>
            </a:extLst>
          </p:cNvPr>
          <p:cNvPicPr>
            <a:picLocks noChangeAspect="1"/>
          </p:cNvPicPr>
          <p:nvPr/>
        </p:nvPicPr>
        <p:blipFill>
          <a:blip r:embed="rId4"/>
          <a:stretch>
            <a:fillRect/>
          </a:stretch>
        </p:blipFill>
        <p:spPr>
          <a:xfrm>
            <a:off x="1587500" y="1406979"/>
            <a:ext cx="5969000" cy="4476750"/>
          </a:xfrm>
          <a:prstGeom prst="rect">
            <a:avLst/>
          </a:prstGeom>
        </p:spPr>
      </p:pic>
      <p:sp>
        <p:nvSpPr>
          <p:cNvPr id="7" name="TextBox 6">
            <a:extLst>
              <a:ext uri="{FF2B5EF4-FFF2-40B4-BE49-F238E27FC236}">
                <a16:creationId xmlns:a16="http://schemas.microsoft.com/office/drawing/2014/main" id="{2B43303F-3146-4E3F-BD1D-DBBB696A917E}"/>
              </a:ext>
            </a:extLst>
          </p:cNvPr>
          <p:cNvSpPr txBox="1"/>
          <p:nvPr/>
        </p:nvSpPr>
        <p:spPr>
          <a:xfrm>
            <a:off x="2572835" y="6055667"/>
            <a:ext cx="4355377" cy="461665"/>
          </a:xfrm>
          <a:prstGeom prst="rect">
            <a:avLst/>
          </a:prstGeom>
          <a:noFill/>
        </p:spPr>
        <p:txBody>
          <a:bodyPr wrap="square" rtlCol="0">
            <a:spAutoFit/>
          </a:bodyPr>
          <a:lstStyle/>
          <a:p>
            <a:pPr algn="ctr"/>
            <a:r>
              <a:rPr lang="fr-FR" sz="2400" b="1" dirty="0">
                <a:latin typeface="Palatino Linotype" panose="02040502050505030304" pitchFamily="18" charset="0"/>
              </a:rPr>
              <a:t>Length = 16 samples</a:t>
            </a:r>
            <a:endParaRPr lang="fr-FR" dirty="0">
              <a:latin typeface="Palatino Linotype" panose="02040502050505030304" pitchFamily="18" charset="0"/>
            </a:endParaRPr>
          </a:p>
        </p:txBody>
      </p:sp>
    </p:spTree>
    <p:extLst>
      <p:ext uri="{BB962C8B-B14F-4D97-AF65-F5344CB8AC3E}">
        <p14:creationId xmlns:p14="http://schemas.microsoft.com/office/powerpoint/2010/main" val="1397059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1960</Words>
  <Application>Microsoft Office PowerPoint</Application>
  <PresentationFormat>On-screen Show (4:3)</PresentationFormat>
  <Paragraphs>190</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Calibri Light</vt:lpstr>
      <vt:lpstr>Cambria Math</vt:lpstr>
      <vt:lpstr>Open Sans</vt:lpstr>
      <vt:lpstr>Palatino Linotype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Nithin Nagaraj</cp:lastModifiedBy>
  <cp:revision>139</cp:revision>
  <dcterms:created xsi:type="dcterms:W3CDTF">2017-05-27T02:37:01Z</dcterms:created>
  <dcterms:modified xsi:type="dcterms:W3CDTF">2021-11-01T11:41:37Z</dcterms:modified>
</cp:coreProperties>
</file>