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122362"/>
            <a:ext cx="77724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48" name="Body Level One…"/>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29150" y="1681163"/>
            <a:ext cx="3887392"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629840" y="2057400"/>
            <a:ext cx="2949180"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3887391" y="987425"/>
            <a:ext cx="4629151" cy="48736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56726" y="6414761"/>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sciprofiles.com/publication/view/92301d84516fc2501befa85d45d6e483" TargetMode="External"/><Relationship Id="rId7" Type="http://schemas.openxmlformats.org/officeDocument/2006/relationships/image" Target="../media/image2.png"/><Relationship Id="rId2" Type="http://schemas.openxmlformats.org/officeDocument/2006/relationships/hyperlink" Target="https://sciprofiles.com/publication/view/74d8a0631b46dda1559c4ed5f7aac497"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sciprofiles.com/publication/view/9d43297a96633f03f749caa6d7ba8ae7" TargetMode="External"/><Relationship Id="rId4" Type="http://schemas.openxmlformats.org/officeDocument/2006/relationships/hyperlink" Target="https://sciprofiles.com/publication/view/dbd4aead65333f0314e5bf1080b1c1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3"/>
          <p:cNvSpPr txBox="1"/>
          <p:nvPr/>
        </p:nvSpPr>
        <p:spPr>
          <a:xfrm>
            <a:off x="494677" y="3244145"/>
            <a:ext cx="8214361" cy="236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a:latin typeface="Palatino Linotype"/>
                <a:ea typeface="Palatino Linotype"/>
                <a:cs typeface="Palatino Linotype"/>
                <a:sym typeface="Palatino Linotype"/>
              </a:defRPr>
            </a:pPr>
            <a:r>
              <a:t>On the Effectiveness of Query Variation </a:t>
            </a:r>
          </a:p>
          <a:p>
            <a:pPr algn="ctr">
              <a:defRPr sz="2400" b="1">
                <a:latin typeface="Palatino Linotype"/>
                <a:ea typeface="Palatino Linotype"/>
                <a:cs typeface="Palatino Linotype"/>
                <a:sym typeface="Palatino Linotype"/>
              </a:defRPr>
            </a:pPr>
            <a:r>
              <a:t>in Technology-Assisted Review Systems</a:t>
            </a:r>
          </a:p>
          <a:p>
            <a:pPr algn="ctr">
              <a:defRPr sz="2400" b="1">
                <a:latin typeface="Palatino Linotype"/>
                <a:ea typeface="Palatino Linotype"/>
                <a:cs typeface="Palatino Linotype"/>
                <a:sym typeface="Palatino Linotype"/>
              </a:defRPr>
            </a:pPr>
            <a:endParaRPr/>
          </a:p>
          <a:p>
            <a:pPr algn="ctr">
              <a:defRPr b="1">
                <a:latin typeface="Palatino Linotype"/>
                <a:ea typeface="Palatino Linotype"/>
                <a:cs typeface="Palatino Linotype"/>
                <a:sym typeface="Palatino Linotype"/>
              </a:defRPr>
            </a:pPr>
            <a:r>
              <a:t>Giorgio Maria Di Nunzio</a:t>
            </a:r>
            <a:r>
              <a:rPr baseline="30000"/>
              <a:t>1,2</a:t>
            </a:r>
          </a:p>
          <a:p>
            <a:pPr algn="ctr">
              <a:defRPr baseline="30000">
                <a:latin typeface="Palatino Linotype"/>
                <a:ea typeface="Palatino Linotype"/>
                <a:cs typeface="Palatino Linotype"/>
                <a:sym typeface="Palatino Linotype"/>
              </a:defRPr>
            </a:pPr>
            <a:r>
              <a:t>1</a:t>
            </a:r>
            <a:r>
              <a:rPr baseline="0"/>
              <a:t> Department of Information Engineering, University of Padova, Italy </a:t>
            </a:r>
          </a:p>
          <a:p>
            <a:pPr algn="ctr">
              <a:defRPr baseline="30000">
                <a:latin typeface="Palatino Linotype"/>
                <a:ea typeface="Palatino Linotype"/>
                <a:cs typeface="Palatino Linotype"/>
                <a:sym typeface="Palatino Linotype"/>
              </a:defRPr>
            </a:pPr>
            <a:r>
              <a:t>2</a:t>
            </a:r>
            <a:r>
              <a:rPr baseline="0"/>
              <a:t> Department of Mathematics, University of Padova, Italy</a:t>
            </a:r>
          </a:p>
          <a:p>
            <a:pPr algn="ctr">
              <a:defRPr>
                <a:latin typeface="Palatino Linotype"/>
                <a:ea typeface="Palatino Linotype"/>
                <a:cs typeface="Palatino Linotype"/>
                <a:sym typeface="Palatino Linotype"/>
              </a:defRPr>
            </a:pPr>
            <a:r>
              <a:t>Intelligent Interactive Information Access Hub</a:t>
            </a:r>
          </a:p>
        </p:txBody>
      </p:sp>
      <p:sp>
        <p:nvSpPr>
          <p:cNvPr id="95" name="Slide Number Placeholder 4"/>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a:t>
            </a:fld>
            <a:endParaRPr/>
          </a:p>
        </p:txBody>
      </p:sp>
      <p:pic>
        <p:nvPicPr>
          <p:cNvPr id="96" name="Picture 2" descr="Picture 2"/>
          <p:cNvPicPr>
            <a:picLocks noChangeAspect="1"/>
          </p:cNvPicPr>
          <p:nvPr/>
        </p:nvPicPr>
        <p:blipFill>
          <a:blip r:embed="rId2"/>
          <a:srcRect b="29532"/>
          <a:stretch>
            <a:fillRect/>
          </a:stretch>
        </p:blipFill>
        <p:spPr>
          <a:xfrm>
            <a:off x="0" y="0"/>
            <a:ext cx="9144000" cy="2619319"/>
          </a:xfrm>
          <a:prstGeom prst="rect">
            <a:avLst/>
          </a:prstGeom>
          <a:ln w="12700">
            <a:miter lim="400000"/>
          </a:ln>
        </p:spPr>
      </p:pic>
      <p:pic>
        <p:nvPicPr>
          <p:cNvPr id="97" name="Picture 1" descr="Picture 1"/>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98" name="Picture 6" descr="Picture 6"/>
          <p:cNvPicPr>
            <a:picLocks noChangeAspect="1"/>
          </p:cNvPicPr>
          <p:nvPr/>
        </p:nvPicPr>
        <p:blipFill>
          <a:blip r:embed="rId4"/>
          <a:stretch>
            <a:fillRect/>
          </a:stretch>
        </p:blipFill>
        <p:spPr>
          <a:xfrm>
            <a:off x="7397835" y="5821474"/>
            <a:ext cx="1356924" cy="900001"/>
          </a:xfrm>
          <a:prstGeom prst="rect">
            <a:avLst/>
          </a:prstGeom>
          <a:ln w="12700">
            <a:miter lim="400000"/>
          </a:ln>
        </p:spPr>
      </p:pic>
      <p:pic>
        <p:nvPicPr>
          <p:cNvPr id="99" name="Picture 7" descr="Picture 7"/>
          <p:cNvPicPr>
            <a:picLocks noChangeAspect="1"/>
          </p:cNvPicPr>
          <p:nvPr/>
        </p:nvPicPr>
        <p:blipFill>
          <a:blip r:embed="rId5"/>
          <a:stretch>
            <a:fillRect/>
          </a:stretch>
        </p:blipFill>
        <p:spPr>
          <a:xfrm>
            <a:off x="389242" y="5821474"/>
            <a:ext cx="900001" cy="900001"/>
          </a:xfrm>
          <a:prstGeom prst="rect">
            <a:avLst/>
          </a:prstGeom>
          <a:ln w="12700">
            <a:miter lim="400000"/>
          </a:ln>
        </p:spPr>
      </p:pic>
      <p:pic>
        <p:nvPicPr>
          <p:cNvPr id="100" name="Picture 2" descr="Picture 2"/>
          <p:cNvPicPr>
            <a:picLocks noChangeAspect="1"/>
          </p:cNvPicPr>
          <p:nvPr/>
        </p:nvPicPr>
        <p:blipFill>
          <a:blip r:embed="rId2"/>
          <a:srcRect t="80248"/>
          <a:stretch>
            <a:fillRect/>
          </a:stretch>
        </p:blipFill>
        <p:spPr>
          <a:xfrm>
            <a:off x="0" y="2563777"/>
            <a:ext cx="9144000" cy="73415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3"/>
          <p:cNvSpPr txBox="1"/>
          <p:nvPr/>
        </p:nvSpPr>
        <p:spPr>
          <a:xfrm>
            <a:off x="655320" y="2316480"/>
            <a:ext cx="7833360"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buSzPct val="100000"/>
              <a:buChar char="•"/>
              <a:defRPr sz="2000">
                <a:latin typeface="Palatino Linotype"/>
                <a:ea typeface="Palatino Linotype"/>
                <a:cs typeface="Palatino Linotype"/>
                <a:sym typeface="Palatino Linotype"/>
              </a:defRPr>
            </a:pPr>
            <a:r>
              <a:t>Build an effective system given limited resources</a:t>
            </a:r>
          </a:p>
          <a:p>
            <a:pPr marL="228600" indent="-228600">
              <a:buSzPct val="100000"/>
              <a:buChar char="•"/>
              <a:defRPr sz="2000">
                <a:latin typeface="Palatino Linotype"/>
                <a:ea typeface="Palatino Linotype"/>
                <a:cs typeface="Palatino Linotype"/>
                <a:sym typeface="Palatino Linotype"/>
              </a:defRPr>
            </a:pPr>
            <a:r>
              <a:t>Resources can be</a:t>
            </a:r>
          </a:p>
          <a:p>
            <a:pPr marL="685800" lvl="1" indent="-228600">
              <a:buSzPct val="100000"/>
              <a:buChar char="•"/>
              <a:defRPr sz="2000">
                <a:latin typeface="Palatino Linotype"/>
                <a:ea typeface="Palatino Linotype"/>
                <a:cs typeface="Palatino Linotype"/>
                <a:sym typeface="Palatino Linotype"/>
              </a:defRPr>
            </a:pPr>
            <a:r>
              <a:t>limited time (+ infinite money)</a:t>
            </a:r>
          </a:p>
          <a:p>
            <a:pPr marL="685800" lvl="1" indent="-228600">
              <a:buSzPct val="100000"/>
              <a:buChar char="•"/>
              <a:defRPr sz="2000">
                <a:latin typeface="Palatino Linotype"/>
                <a:ea typeface="Palatino Linotype"/>
                <a:cs typeface="Palatino Linotype"/>
                <a:sym typeface="Palatino Linotype"/>
              </a:defRPr>
            </a:pPr>
            <a:r>
              <a:t>limited money (+ infinite time)</a:t>
            </a:r>
          </a:p>
          <a:p>
            <a:pPr marL="685800" lvl="1" indent="-228600">
              <a:buSzPct val="100000"/>
              <a:buChar char="•"/>
              <a:defRPr sz="2000">
                <a:latin typeface="Palatino Linotype"/>
                <a:ea typeface="Palatino Linotype"/>
                <a:cs typeface="Palatino Linotype"/>
                <a:sym typeface="Palatino Linotype"/>
              </a:defRPr>
            </a:pPr>
            <a:r>
              <a:t>limited time and limited money</a:t>
            </a:r>
          </a:p>
        </p:txBody>
      </p:sp>
      <p:sp>
        <p:nvSpPr>
          <p:cNvPr id="216"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10</a:t>
            </a:fld>
            <a:endParaRPr/>
          </a:p>
        </p:txBody>
      </p:sp>
      <p:pic>
        <p:nvPicPr>
          <p:cNvPr id="217"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18"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19"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20"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Objective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lide Number Placeholder 5"/>
          <p:cNvSpPr txBox="1">
            <a:spLocks noGrp="1"/>
          </p:cNvSpPr>
          <p:nvPr>
            <p:ph type="sldNum" sz="quarter" idx="4294967295"/>
          </p:nvPr>
        </p:nvSpPr>
        <p:spPr>
          <a:xfrm>
            <a:off x="8816841" y="6404292"/>
            <a:ext cx="250960"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11</a:t>
            </a:fld>
            <a:endParaRPr/>
          </a:p>
        </p:txBody>
      </p:sp>
      <p:pic>
        <p:nvPicPr>
          <p:cNvPr id="223"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24"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25"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26"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Approach</a:t>
            </a:r>
          </a:p>
        </p:txBody>
      </p:sp>
      <p:sp>
        <p:nvSpPr>
          <p:cNvPr id="227" name="Rank"/>
          <p:cNvSpPr/>
          <p:nvPr/>
        </p:nvSpPr>
        <p:spPr>
          <a:xfrm>
            <a:off x="3631135" y="2900384"/>
            <a:ext cx="986144" cy="986145"/>
          </a:xfrm>
          <a:prstGeom prst="ellipse">
            <a:avLst/>
          </a:prstGeom>
          <a:solidFill>
            <a:srgbClr val="F8BA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584200">
              <a:defRPr sz="900">
                <a:latin typeface="Helvetica Neue Medium"/>
                <a:ea typeface="Helvetica Neue Medium"/>
                <a:cs typeface="Helvetica Neue Medium"/>
                <a:sym typeface="Helvetica Neue Medium"/>
              </a:defRPr>
            </a:lvl1pPr>
          </a:lstStyle>
          <a:p>
            <a:r>
              <a:t>Rank</a:t>
            </a:r>
          </a:p>
        </p:txBody>
      </p:sp>
      <p:sp>
        <p:nvSpPr>
          <p:cNvPr id="228" name="Assess"/>
          <p:cNvSpPr/>
          <p:nvPr/>
        </p:nvSpPr>
        <p:spPr>
          <a:xfrm>
            <a:off x="6121449" y="2900384"/>
            <a:ext cx="986144" cy="986145"/>
          </a:xfrm>
          <a:prstGeom prst="ellipse">
            <a:avLst/>
          </a:prstGeom>
          <a:solidFill>
            <a:srgbClr val="F8BA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584200">
              <a:defRPr sz="900">
                <a:latin typeface="Helvetica Neue Medium"/>
                <a:ea typeface="Helvetica Neue Medium"/>
                <a:cs typeface="Helvetica Neue Medium"/>
                <a:sym typeface="Helvetica Neue Medium"/>
              </a:defRPr>
            </a:lvl1pPr>
          </a:lstStyle>
          <a:p>
            <a:r>
              <a:t>Assess</a:t>
            </a:r>
          </a:p>
        </p:txBody>
      </p:sp>
      <p:sp>
        <p:nvSpPr>
          <p:cNvPr id="229" name="Formulate"/>
          <p:cNvSpPr/>
          <p:nvPr/>
        </p:nvSpPr>
        <p:spPr>
          <a:xfrm>
            <a:off x="2036407" y="2900384"/>
            <a:ext cx="986144" cy="986145"/>
          </a:xfrm>
          <a:prstGeom prst="ellipse">
            <a:avLst/>
          </a:prstGeom>
          <a:solidFill>
            <a:srgbClr val="F8BA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584200">
              <a:defRPr sz="900">
                <a:latin typeface="Helvetica Neue Medium"/>
                <a:ea typeface="Helvetica Neue Medium"/>
                <a:cs typeface="Helvetica Neue Medium"/>
                <a:sym typeface="Helvetica Neue Medium"/>
              </a:defRPr>
            </a:lvl1pPr>
          </a:lstStyle>
          <a:p>
            <a:r>
              <a:t>Formulate</a:t>
            </a:r>
          </a:p>
        </p:txBody>
      </p:sp>
      <p:cxnSp>
        <p:nvCxnSpPr>
          <p:cNvPr id="230" name="Connection Line"/>
          <p:cNvCxnSpPr>
            <a:stCxn id="229" idx="0"/>
            <a:endCxn id="227" idx="0"/>
          </p:cNvCxnSpPr>
          <p:nvPr/>
        </p:nvCxnSpPr>
        <p:spPr>
          <a:xfrm>
            <a:off x="2529478" y="3393456"/>
            <a:ext cx="1594729" cy="1"/>
          </a:xfrm>
          <a:prstGeom prst="straightConnector1">
            <a:avLst/>
          </a:prstGeom>
          <a:ln w="25400">
            <a:solidFill>
              <a:srgbClr val="000000"/>
            </a:solidFill>
            <a:miter lim="400000"/>
            <a:tailEnd type="triangle"/>
          </a:ln>
        </p:spPr>
      </p:cxnSp>
      <p:cxnSp>
        <p:nvCxnSpPr>
          <p:cNvPr id="231" name="Connection Line"/>
          <p:cNvCxnSpPr>
            <a:stCxn id="227" idx="0"/>
            <a:endCxn id="233" idx="0"/>
          </p:cNvCxnSpPr>
          <p:nvPr/>
        </p:nvCxnSpPr>
        <p:spPr>
          <a:xfrm>
            <a:off x="4124206" y="3393456"/>
            <a:ext cx="1245158" cy="1"/>
          </a:xfrm>
          <a:prstGeom prst="straightConnector1">
            <a:avLst/>
          </a:prstGeom>
          <a:ln w="25400">
            <a:solidFill>
              <a:srgbClr val="000000"/>
            </a:solidFill>
            <a:miter lim="400000"/>
            <a:tailEnd type="triangle"/>
          </a:ln>
        </p:spPr>
      </p:cxnSp>
      <p:cxnSp>
        <p:nvCxnSpPr>
          <p:cNvPr id="232" name="Connection Line"/>
          <p:cNvCxnSpPr>
            <a:stCxn id="228" idx="0"/>
            <a:endCxn id="227" idx="0"/>
          </p:cNvCxnSpPr>
          <p:nvPr/>
        </p:nvCxnSpPr>
        <p:spPr>
          <a:xfrm flipH="1">
            <a:off x="4124206" y="3393456"/>
            <a:ext cx="2490315" cy="1"/>
          </a:xfrm>
          <a:prstGeom prst="straightConnector1">
            <a:avLst/>
          </a:prstGeom>
          <a:ln w="25400">
            <a:solidFill>
              <a:srgbClr val="000000"/>
            </a:solidFill>
            <a:miter lim="400000"/>
            <a:tailEnd type="triangle"/>
          </a:ln>
        </p:spPr>
      </p:cxnSp>
      <p:sp>
        <p:nvSpPr>
          <p:cNvPr id="233" name="Sample"/>
          <p:cNvSpPr/>
          <p:nvPr/>
        </p:nvSpPr>
        <p:spPr>
          <a:xfrm>
            <a:off x="4876292" y="2900384"/>
            <a:ext cx="986144" cy="986145"/>
          </a:xfrm>
          <a:prstGeom prst="ellipse">
            <a:avLst/>
          </a:prstGeom>
          <a:solidFill>
            <a:srgbClr val="0076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584200">
              <a:defRPr sz="900">
                <a:solidFill>
                  <a:srgbClr val="FFFFFF"/>
                </a:solidFill>
                <a:latin typeface="Helvetica Neue Medium"/>
                <a:ea typeface="Helvetica Neue Medium"/>
                <a:cs typeface="Helvetica Neue Medium"/>
                <a:sym typeface="Helvetica Neue Medium"/>
              </a:defRPr>
            </a:lvl1pPr>
          </a:lstStyle>
          <a:p>
            <a:r>
              <a:t>Sample</a:t>
            </a:r>
          </a:p>
        </p:txBody>
      </p:sp>
      <p:cxnSp>
        <p:nvCxnSpPr>
          <p:cNvPr id="234" name="Connection Line"/>
          <p:cNvCxnSpPr>
            <a:stCxn id="233" idx="0"/>
            <a:endCxn id="228" idx="0"/>
          </p:cNvCxnSpPr>
          <p:nvPr/>
        </p:nvCxnSpPr>
        <p:spPr>
          <a:xfrm>
            <a:off x="5369363" y="3393456"/>
            <a:ext cx="1245158" cy="1"/>
          </a:xfrm>
          <a:prstGeom prst="straightConnector1">
            <a:avLst/>
          </a:prstGeom>
          <a:ln w="25400">
            <a:solidFill>
              <a:srgbClr val="000000"/>
            </a:solidFill>
            <a:miter lim="400000"/>
            <a:tailEnd type="triangle"/>
          </a:ln>
        </p:spPr>
      </p:cxn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12</a:t>
            </a:fld>
            <a:endParaRPr/>
          </a:p>
        </p:txBody>
      </p:sp>
      <p:pic>
        <p:nvPicPr>
          <p:cNvPr id="237"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38"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39"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40"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Approach</a:t>
            </a:r>
          </a:p>
        </p:txBody>
      </p:sp>
      <p:grpSp>
        <p:nvGrpSpPr>
          <p:cNvPr id="265" name="Group"/>
          <p:cNvGrpSpPr/>
          <p:nvPr/>
        </p:nvGrpSpPr>
        <p:grpSpPr>
          <a:xfrm>
            <a:off x="2036407" y="1514261"/>
            <a:ext cx="5071186" cy="3758392"/>
            <a:chOff x="0" y="133613"/>
            <a:chExt cx="5071185" cy="3758391"/>
          </a:xfrm>
        </p:grpSpPr>
        <p:sp>
          <p:nvSpPr>
            <p:cNvPr id="241" name="Rank"/>
            <p:cNvSpPr/>
            <p:nvPr/>
          </p:nvSpPr>
          <p:spPr>
            <a:xfrm>
              <a:off x="1594728" y="1449732"/>
              <a:ext cx="986144" cy="986144"/>
            </a:xfrm>
            <a:prstGeom prst="ellipse">
              <a:avLst/>
            </a:prstGeom>
            <a:solidFill>
              <a:srgbClr val="FEAE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Rank</a:t>
              </a:r>
            </a:p>
          </p:txBody>
        </p:sp>
        <p:sp>
          <p:nvSpPr>
            <p:cNvPr id="242" name="Assess"/>
            <p:cNvSpPr/>
            <p:nvPr/>
          </p:nvSpPr>
          <p:spPr>
            <a:xfrm>
              <a:off x="4085042" y="1449732"/>
              <a:ext cx="986144" cy="986144"/>
            </a:xfrm>
            <a:prstGeom prst="ellipse">
              <a:avLst/>
            </a:prstGeom>
            <a:solidFill>
              <a:srgbClr val="FEAE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Assess</a:t>
              </a:r>
            </a:p>
          </p:txBody>
        </p:sp>
        <p:sp>
          <p:nvSpPr>
            <p:cNvPr id="243" name="Reformulate"/>
            <p:cNvSpPr/>
            <p:nvPr/>
          </p:nvSpPr>
          <p:spPr>
            <a:xfrm>
              <a:off x="0" y="1449732"/>
              <a:ext cx="986144" cy="986144"/>
            </a:xfrm>
            <a:prstGeom prst="ellipse">
              <a:avLst/>
            </a:prstGeom>
            <a:solidFill>
              <a:srgbClr val="FEAE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Reformulate</a:t>
              </a:r>
            </a:p>
          </p:txBody>
        </p:sp>
        <p:cxnSp>
          <p:nvCxnSpPr>
            <p:cNvPr id="244" name="Connection Line"/>
            <p:cNvCxnSpPr>
              <a:stCxn id="243" idx="0"/>
              <a:endCxn id="241" idx="0"/>
            </p:cNvCxnSpPr>
            <p:nvPr/>
          </p:nvCxnSpPr>
          <p:spPr>
            <a:xfrm>
              <a:off x="493071" y="1942803"/>
              <a:ext cx="1594729" cy="1"/>
            </a:xfrm>
            <a:prstGeom prst="straightConnector1">
              <a:avLst/>
            </a:prstGeom>
            <a:ln w="25400" cap="flat">
              <a:solidFill>
                <a:srgbClr val="000000"/>
              </a:solidFill>
              <a:prstDash val="solid"/>
              <a:miter lim="400000"/>
              <a:tailEnd type="triangle" w="med" len="med"/>
            </a:ln>
            <a:effectLst/>
          </p:spPr>
        </p:cxnSp>
        <p:cxnSp>
          <p:nvCxnSpPr>
            <p:cNvPr id="245" name="Connection Line"/>
            <p:cNvCxnSpPr>
              <a:stCxn id="241" idx="0"/>
              <a:endCxn id="247" idx="0"/>
            </p:cNvCxnSpPr>
            <p:nvPr/>
          </p:nvCxnSpPr>
          <p:spPr>
            <a:xfrm>
              <a:off x="2087799" y="1942803"/>
              <a:ext cx="1245158" cy="1"/>
            </a:xfrm>
            <a:prstGeom prst="straightConnector1">
              <a:avLst/>
            </a:prstGeom>
            <a:ln w="25400" cap="flat">
              <a:solidFill>
                <a:srgbClr val="000000"/>
              </a:solidFill>
              <a:prstDash val="solid"/>
              <a:miter lim="400000"/>
              <a:tailEnd type="triangle" w="med" len="med"/>
            </a:ln>
            <a:effectLst/>
          </p:spPr>
        </p:cxnSp>
        <p:cxnSp>
          <p:nvCxnSpPr>
            <p:cNvPr id="246" name="Connection Line"/>
            <p:cNvCxnSpPr>
              <a:stCxn id="242" idx="0"/>
              <a:endCxn id="241" idx="0"/>
            </p:cNvCxnSpPr>
            <p:nvPr/>
          </p:nvCxnSpPr>
          <p:spPr>
            <a:xfrm flipH="1">
              <a:off x="2087799" y="1942803"/>
              <a:ext cx="2490315" cy="1"/>
            </a:xfrm>
            <a:prstGeom prst="straightConnector1">
              <a:avLst/>
            </a:prstGeom>
            <a:ln w="25400" cap="flat">
              <a:solidFill>
                <a:srgbClr val="000000"/>
              </a:solidFill>
              <a:prstDash val="solid"/>
              <a:miter lim="400000"/>
              <a:tailEnd type="triangle" w="med" len="med"/>
            </a:ln>
            <a:effectLst/>
          </p:spPr>
        </p:cxnSp>
        <p:sp>
          <p:nvSpPr>
            <p:cNvPr id="247" name="Sample"/>
            <p:cNvSpPr/>
            <p:nvPr/>
          </p:nvSpPr>
          <p:spPr>
            <a:xfrm>
              <a:off x="2839885" y="1449732"/>
              <a:ext cx="986144" cy="986144"/>
            </a:xfrm>
            <a:prstGeom prst="ellipse">
              <a:avLst/>
            </a:prstGeom>
            <a:solidFill>
              <a:srgbClr val="0076B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solidFill>
                    <a:srgbClr val="FFFFFF"/>
                  </a:solidFill>
                  <a:latin typeface="Helvetica Neue Medium"/>
                  <a:ea typeface="Helvetica Neue Medium"/>
                  <a:cs typeface="Helvetica Neue Medium"/>
                  <a:sym typeface="Helvetica Neue Medium"/>
                </a:defRPr>
              </a:lvl1pPr>
            </a:lstStyle>
            <a:p>
              <a:r>
                <a:t>Sample</a:t>
              </a:r>
            </a:p>
          </p:txBody>
        </p:sp>
        <p:cxnSp>
          <p:nvCxnSpPr>
            <p:cNvPr id="248" name="Connection Line"/>
            <p:cNvCxnSpPr>
              <a:stCxn id="247" idx="0"/>
              <a:endCxn id="242" idx="0"/>
            </p:cNvCxnSpPr>
            <p:nvPr/>
          </p:nvCxnSpPr>
          <p:spPr>
            <a:xfrm>
              <a:off x="3332956" y="1942803"/>
              <a:ext cx="1245158" cy="1"/>
            </a:xfrm>
            <a:prstGeom prst="straightConnector1">
              <a:avLst/>
            </a:prstGeom>
            <a:ln w="25400" cap="flat">
              <a:solidFill>
                <a:srgbClr val="000000"/>
              </a:solidFill>
              <a:prstDash val="solid"/>
              <a:miter lim="400000"/>
              <a:tailEnd type="triangle" w="med" len="med"/>
            </a:ln>
            <a:effectLst/>
          </p:spPr>
        </p:cxnSp>
        <p:sp>
          <p:nvSpPr>
            <p:cNvPr id="249" name="Rank"/>
            <p:cNvSpPr/>
            <p:nvPr/>
          </p:nvSpPr>
          <p:spPr>
            <a:xfrm>
              <a:off x="1594728" y="133613"/>
              <a:ext cx="986144" cy="986144"/>
            </a:xfrm>
            <a:prstGeom prst="ellipse">
              <a:avLst/>
            </a:prstGeom>
            <a:solidFill>
              <a:srgbClr val="F8BA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Rank</a:t>
              </a:r>
            </a:p>
          </p:txBody>
        </p:sp>
        <p:sp>
          <p:nvSpPr>
            <p:cNvPr id="250" name="Assess"/>
            <p:cNvSpPr/>
            <p:nvPr/>
          </p:nvSpPr>
          <p:spPr>
            <a:xfrm>
              <a:off x="4085042" y="133613"/>
              <a:ext cx="986144" cy="986144"/>
            </a:xfrm>
            <a:prstGeom prst="ellipse">
              <a:avLst/>
            </a:prstGeom>
            <a:solidFill>
              <a:srgbClr val="F8BA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Assess</a:t>
              </a:r>
            </a:p>
          </p:txBody>
        </p:sp>
        <p:sp>
          <p:nvSpPr>
            <p:cNvPr id="251" name="Formulate"/>
            <p:cNvSpPr/>
            <p:nvPr/>
          </p:nvSpPr>
          <p:spPr>
            <a:xfrm>
              <a:off x="0" y="133613"/>
              <a:ext cx="986144" cy="986144"/>
            </a:xfrm>
            <a:prstGeom prst="ellipse">
              <a:avLst/>
            </a:prstGeom>
            <a:solidFill>
              <a:srgbClr val="F8BA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Formulate</a:t>
              </a:r>
            </a:p>
          </p:txBody>
        </p:sp>
        <p:cxnSp>
          <p:nvCxnSpPr>
            <p:cNvPr id="252" name="Connection Line"/>
            <p:cNvCxnSpPr>
              <a:stCxn id="251" idx="0"/>
              <a:endCxn id="249" idx="0"/>
            </p:cNvCxnSpPr>
            <p:nvPr/>
          </p:nvCxnSpPr>
          <p:spPr>
            <a:xfrm>
              <a:off x="493071" y="626684"/>
              <a:ext cx="1594729" cy="1"/>
            </a:xfrm>
            <a:prstGeom prst="straightConnector1">
              <a:avLst/>
            </a:prstGeom>
            <a:ln w="25400" cap="flat">
              <a:solidFill>
                <a:srgbClr val="000000"/>
              </a:solidFill>
              <a:prstDash val="solid"/>
              <a:miter lim="400000"/>
              <a:tailEnd type="triangle" w="med" len="med"/>
            </a:ln>
            <a:effectLst/>
          </p:spPr>
        </p:cxnSp>
        <p:cxnSp>
          <p:nvCxnSpPr>
            <p:cNvPr id="253" name="Connection Line"/>
            <p:cNvCxnSpPr>
              <a:stCxn id="249" idx="0"/>
              <a:endCxn id="255" idx="0"/>
            </p:cNvCxnSpPr>
            <p:nvPr/>
          </p:nvCxnSpPr>
          <p:spPr>
            <a:xfrm>
              <a:off x="2087799" y="626684"/>
              <a:ext cx="1245158" cy="1"/>
            </a:xfrm>
            <a:prstGeom prst="straightConnector1">
              <a:avLst/>
            </a:prstGeom>
            <a:ln w="25400" cap="flat">
              <a:solidFill>
                <a:srgbClr val="000000"/>
              </a:solidFill>
              <a:prstDash val="solid"/>
              <a:miter lim="400000"/>
              <a:tailEnd type="triangle" w="med" len="med"/>
            </a:ln>
            <a:effectLst/>
          </p:spPr>
        </p:cxnSp>
        <p:cxnSp>
          <p:nvCxnSpPr>
            <p:cNvPr id="254" name="Connection Line"/>
            <p:cNvCxnSpPr>
              <a:stCxn id="250" idx="0"/>
              <a:endCxn id="249" idx="0"/>
            </p:cNvCxnSpPr>
            <p:nvPr/>
          </p:nvCxnSpPr>
          <p:spPr>
            <a:xfrm flipH="1">
              <a:off x="2087799" y="626684"/>
              <a:ext cx="2490315" cy="1"/>
            </a:xfrm>
            <a:prstGeom prst="straightConnector1">
              <a:avLst/>
            </a:prstGeom>
            <a:ln w="25400" cap="flat">
              <a:solidFill>
                <a:srgbClr val="000000"/>
              </a:solidFill>
              <a:prstDash val="solid"/>
              <a:miter lim="400000"/>
              <a:tailEnd type="triangle" w="med" len="med"/>
            </a:ln>
            <a:effectLst/>
          </p:spPr>
        </p:cxnSp>
        <p:sp>
          <p:nvSpPr>
            <p:cNvPr id="255" name="Sample"/>
            <p:cNvSpPr/>
            <p:nvPr/>
          </p:nvSpPr>
          <p:spPr>
            <a:xfrm>
              <a:off x="2839885" y="133613"/>
              <a:ext cx="986144" cy="986144"/>
            </a:xfrm>
            <a:prstGeom prst="ellipse">
              <a:avLst/>
            </a:prstGeom>
            <a:solidFill>
              <a:srgbClr val="0076B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solidFill>
                    <a:srgbClr val="FFFFFF"/>
                  </a:solidFill>
                  <a:latin typeface="Helvetica Neue Medium"/>
                  <a:ea typeface="Helvetica Neue Medium"/>
                  <a:cs typeface="Helvetica Neue Medium"/>
                  <a:sym typeface="Helvetica Neue Medium"/>
                </a:defRPr>
              </a:lvl1pPr>
            </a:lstStyle>
            <a:p>
              <a:r>
                <a:t>Sample</a:t>
              </a:r>
            </a:p>
          </p:txBody>
        </p:sp>
        <p:cxnSp>
          <p:nvCxnSpPr>
            <p:cNvPr id="256" name="Connection Line"/>
            <p:cNvCxnSpPr>
              <a:stCxn id="255" idx="0"/>
              <a:endCxn id="250" idx="0"/>
            </p:cNvCxnSpPr>
            <p:nvPr/>
          </p:nvCxnSpPr>
          <p:spPr>
            <a:xfrm>
              <a:off x="3332956" y="626684"/>
              <a:ext cx="1245158" cy="1"/>
            </a:xfrm>
            <a:prstGeom prst="straightConnector1">
              <a:avLst/>
            </a:prstGeom>
            <a:ln w="25400" cap="flat">
              <a:solidFill>
                <a:srgbClr val="000000"/>
              </a:solidFill>
              <a:prstDash val="solid"/>
              <a:miter lim="400000"/>
              <a:tailEnd type="triangle" w="med" len="med"/>
            </a:ln>
            <a:effectLst/>
          </p:spPr>
        </p:cxnSp>
        <p:sp>
          <p:nvSpPr>
            <p:cNvPr id="257" name="Rank"/>
            <p:cNvSpPr/>
            <p:nvPr/>
          </p:nvSpPr>
          <p:spPr>
            <a:xfrm>
              <a:off x="1594728" y="2905860"/>
              <a:ext cx="986144" cy="986145"/>
            </a:xfrm>
            <a:prstGeom prst="ellipse">
              <a:avLst/>
            </a:prstGeom>
            <a:solidFill>
              <a:srgbClr val="FAE23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Rank</a:t>
              </a:r>
            </a:p>
          </p:txBody>
        </p:sp>
        <p:sp>
          <p:nvSpPr>
            <p:cNvPr id="258" name="Assess"/>
            <p:cNvSpPr/>
            <p:nvPr/>
          </p:nvSpPr>
          <p:spPr>
            <a:xfrm>
              <a:off x="4085042" y="2905860"/>
              <a:ext cx="986144" cy="986145"/>
            </a:xfrm>
            <a:prstGeom prst="ellipse">
              <a:avLst/>
            </a:prstGeom>
            <a:solidFill>
              <a:srgbClr val="FAE23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Assess</a:t>
              </a:r>
            </a:p>
          </p:txBody>
        </p:sp>
        <p:sp>
          <p:nvSpPr>
            <p:cNvPr id="259" name="Reformulate"/>
            <p:cNvSpPr/>
            <p:nvPr/>
          </p:nvSpPr>
          <p:spPr>
            <a:xfrm>
              <a:off x="0" y="2905860"/>
              <a:ext cx="986144" cy="986145"/>
            </a:xfrm>
            <a:prstGeom prst="ellipse">
              <a:avLst/>
            </a:prstGeom>
            <a:solidFill>
              <a:srgbClr val="FAE23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900">
                  <a:latin typeface="Helvetica Neue Medium"/>
                  <a:ea typeface="Helvetica Neue Medium"/>
                  <a:cs typeface="Helvetica Neue Medium"/>
                  <a:sym typeface="Helvetica Neue Medium"/>
                </a:defRPr>
              </a:lvl1pPr>
            </a:lstStyle>
            <a:p>
              <a:r>
                <a:t>Reformulate</a:t>
              </a:r>
            </a:p>
          </p:txBody>
        </p:sp>
        <p:cxnSp>
          <p:nvCxnSpPr>
            <p:cNvPr id="260" name="Connection Line"/>
            <p:cNvCxnSpPr>
              <a:stCxn id="259" idx="0"/>
              <a:endCxn id="257" idx="0"/>
            </p:cNvCxnSpPr>
            <p:nvPr/>
          </p:nvCxnSpPr>
          <p:spPr>
            <a:xfrm>
              <a:off x="493071" y="3398932"/>
              <a:ext cx="1594729" cy="1"/>
            </a:xfrm>
            <a:prstGeom prst="straightConnector1">
              <a:avLst/>
            </a:prstGeom>
            <a:ln w="25400" cap="flat">
              <a:solidFill>
                <a:srgbClr val="000000"/>
              </a:solidFill>
              <a:prstDash val="solid"/>
              <a:miter lim="400000"/>
              <a:tailEnd type="triangle" w="med" len="med"/>
            </a:ln>
            <a:effectLst/>
          </p:spPr>
        </p:cxnSp>
        <p:cxnSp>
          <p:nvCxnSpPr>
            <p:cNvPr id="261" name="Connection Line"/>
            <p:cNvCxnSpPr>
              <a:stCxn id="257" idx="0"/>
              <a:endCxn id="263" idx="0"/>
            </p:cNvCxnSpPr>
            <p:nvPr/>
          </p:nvCxnSpPr>
          <p:spPr>
            <a:xfrm>
              <a:off x="2087799" y="3398932"/>
              <a:ext cx="1245158" cy="1"/>
            </a:xfrm>
            <a:prstGeom prst="straightConnector1">
              <a:avLst/>
            </a:prstGeom>
            <a:ln w="25400" cap="flat">
              <a:solidFill>
                <a:srgbClr val="000000"/>
              </a:solidFill>
              <a:prstDash val="solid"/>
              <a:miter lim="400000"/>
              <a:tailEnd type="triangle" w="med" len="med"/>
            </a:ln>
            <a:effectLst/>
          </p:spPr>
        </p:cxnSp>
        <p:cxnSp>
          <p:nvCxnSpPr>
            <p:cNvPr id="262" name="Connection Line"/>
            <p:cNvCxnSpPr>
              <a:stCxn id="258" idx="0"/>
              <a:endCxn id="257" idx="0"/>
            </p:cNvCxnSpPr>
            <p:nvPr/>
          </p:nvCxnSpPr>
          <p:spPr>
            <a:xfrm flipH="1">
              <a:off x="2087799" y="3398932"/>
              <a:ext cx="2490315" cy="1"/>
            </a:xfrm>
            <a:prstGeom prst="straightConnector1">
              <a:avLst/>
            </a:prstGeom>
            <a:ln w="25400" cap="flat">
              <a:solidFill>
                <a:srgbClr val="000000"/>
              </a:solidFill>
              <a:prstDash val="solid"/>
              <a:miter lim="400000"/>
              <a:tailEnd type="triangle" w="med" len="med"/>
            </a:ln>
            <a:effectLst/>
          </p:spPr>
        </p:cxnSp>
        <p:sp>
          <p:nvSpPr>
            <p:cNvPr id="263" name="Sample"/>
            <p:cNvSpPr/>
            <p:nvPr/>
          </p:nvSpPr>
          <p:spPr>
            <a:xfrm>
              <a:off x="2839885" y="2905860"/>
              <a:ext cx="986144" cy="986145"/>
            </a:xfrm>
            <a:prstGeom prst="ellipse">
              <a:avLst/>
            </a:prstGeom>
            <a:solidFill>
              <a:srgbClr val="0076B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defRPr sz="1000">
                  <a:solidFill>
                    <a:srgbClr val="FFFFFF"/>
                  </a:solidFill>
                  <a:latin typeface="Helvetica Neue Medium"/>
                  <a:ea typeface="Helvetica Neue Medium"/>
                  <a:cs typeface="Helvetica Neue Medium"/>
                  <a:sym typeface="Helvetica Neue Medium"/>
                </a:defRPr>
              </a:lvl1pPr>
            </a:lstStyle>
            <a:p>
              <a:r>
                <a:t>Sample</a:t>
              </a:r>
            </a:p>
          </p:txBody>
        </p:sp>
        <p:cxnSp>
          <p:nvCxnSpPr>
            <p:cNvPr id="264" name="Connection Line"/>
            <p:cNvCxnSpPr>
              <a:stCxn id="263" idx="0"/>
              <a:endCxn id="258" idx="0"/>
            </p:cNvCxnSpPr>
            <p:nvPr/>
          </p:nvCxnSpPr>
          <p:spPr>
            <a:xfrm>
              <a:off x="3332956" y="3398932"/>
              <a:ext cx="1245158" cy="1"/>
            </a:xfrm>
            <a:prstGeom prst="straightConnector1">
              <a:avLst/>
            </a:prstGeom>
            <a:ln w="25400" cap="flat">
              <a:solidFill>
                <a:srgbClr val="000000"/>
              </a:solidFill>
              <a:prstDash val="solid"/>
              <a:miter lim="400000"/>
              <a:tailEnd type="triangle" w="med" len="med"/>
            </a:ln>
            <a:effectLst/>
          </p:spPr>
        </p:cxn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13</a:t>
            </a:fld>
            <a:endParaRPr/>
          </a:p>
        </p:txBody>
      </p:sp>
      <p:pic>
        <p:nvPicPr>
          <p:cNvPr id="268"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69"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70"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71"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Approach</a:t>
            </a:r>
          </a:p>
        </p:txBody>
      </p:sp>
      <p:pic>
        <p:nvPicPr>
          <p:cNvPr id="272" name="Screenshot 2021-09-13 at 18.38.52.png" descr="Screenshot 2021-09-13 at 18.38.52.png"/>
          <p:cNvPicPr>
            <a:picLocks noChangeAspect="1"/>
          </p:cNvPicPr>
          <p:nvPr/>
        </p:nvPicPr>
        <p:blipFill>
          <a:blip r:embed="rId5"/>
          <a:stretch>
            <a:fillRect/>
          </a:stretch>
        </p:blipFill>
        <p:spPr>
          <a:xfrm>
            <a:off x="1221431" y="1220992"/>
            <a:ext cx="6422463" cy="3600001"/>
          </a:xfrm>
          <a:prstGeom prst="rect">
            <a:avLst/>
          </a:prstGeom>
          <a:ln w="12700">
            <a:miter lim="400000"/>
          </a:ln>
        </p:spPr>
      </p:pic>
      <p:sp>
        <p:nvSpPr>
          <p:cNvPr id="273" name="Li, D., Kanoulas, E. TOIS 2021…"/>
          <p:cNvSpPr txBox="1"/>
          <p:nvPr/>
        </p:nvSpPr>
        <p:spPr>
          <a:xfrm>
            <a:off x="1642768" y="4903542"/>
            <a:ext cx="6279801" cy="733466"/>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584200">
              <a:defRPr sz="1300">
                <a:latin typeface="Helvetica Neue"/>
                <a:ea typeface="Helvetica Neue"/>
                <a:cs typeface="Helvetica Neue"/>
                <a:sym typeface="Helvetica Neue"/>
              </a:defRPr>
            </a:pPr>
            <a:r>
              <a:t>Li, D., Kanoulas, E. TOIS 2021</a:t>
            </a:r>
          </a:p>
          <a:p>
            <a:pPr algn="ctr" defTabSz="584200">
              <a:defRPr sz="1300">
                <a:latin typeface="Helvetica Neue"/>
                <a:ea typeface="Helvetica Neue"/>
                <a:cs typeface="Helvetica Neue"/>
                <a:sym typeface="Helvetica Neue"/>
              </a:defRPr>
            </a:pPr>
            <a:r>
              <a:t>When to Stop Reviewing in Technology-Assisted Reviews: </a:t>
            </a:r>
          </a:p>
          <a:p>
            <a:pPr algn="ctr" defTabSz="584200">
              <a:defRPr sz="1300">
                <a:latin typeface="Helvetica Neue"/>
                <a:ea typeface="Helvetica Neue"/>
                <a:cs typeface="Helvetica Neue"/>
                <a:sym typeface="Helvetica Neue"/>
              </a:defRPr>
            </a:pPr>
            <a:r>
              <a:t>Sampling from an Adaptive Distribution to Estimate Residual Relevant Documents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14</a:t>
            </a:fld>
            <a:endParaRPr/>
          </a:p>
        </p:txBody>
      </p:sp>
      <p:pic>
        <p:nvPicPr>
          <p:cNvPr id="276"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77"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78"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79"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Approach</a:t>
            </a:r>
          </a:p>
        </p:txBody>
      </p:sp>
      <p:pic>
        <p:nvPicPr>
          <p:cNvPr id="280" name="Screenshot 2021-11-10 at 10.14.20.png" descr="Screenshot 2021-11-10 at 10.14.20.png"/>
          <p:cNvPicPr>
            <a:picLocks noChangeAspect="1"/>
          </p:cNvPicPr>
          <p:nvPr/>
        </p:nvPicPr>
        <p:blipFill>
          <a:blip r:embed="rId5"/>
          <a:stretch>
            <a:fillRect/>
          </a:stretch>
        </p:blipFill>
        <p:spPr>
          <a:xfrm>
            <a:off x="1683144" y="1492342"/>
            <a:ext cx="5880101" cy="2514601"/>
          </a:xfrm>
          <a:prstGeom prst="rect">
            <a:avLst/>
          </a:prstGeom>
          <a:ln w="12700">
            <a:miter lim="400000"/>
          </a:ln>
        </p:spPr>
      </p:pic>
      <p:sp>
        <p:nvSpPr>
          <p:cNvPr id="281" name="Umemoto, K., Yamamoto, T., Tanak,. K. SIGIR 2016…"/>
          <p:cNvSpPr txBox="1"/>
          <p:nvPr/>
        </p:nvSpPr>
        <p:spPr>
          <a:xfrm>
            <a:off x="1432099" y="4632192"/>
            <a:ext cx="6279802" cy="733466"/>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584200">
              <a:defRPr sz="1300">
                <a:latin typeface="Helvetica Neue"/>
                <a:ea typeface="Helvetica Neue"/>
                <a:cs typeface="Helvetica Neue"/>
                <a:sym typeface="Helvetica Neue"/>
              </a:defRPr>
            </a:pPr>
            <a:r>
              <a:t>Umemoto, K., Yamamoto, T., Tanak,. K. SIGIR 2016</a:t>
            </a:r>
          </a:p>
          <a:p>
            <a:pPr algn="ctr" defTabSz="584200">
              <a:defRPr sz="1300">
                <a:latin typeface="Helvetica Neue"/>
                <a:ea typeface="Helvetica Neue"/>
                <a:cs typeface="Helvetica Neue"/>
                <a:sym typeface="Helvetica Neue"/>
              </a:defRPr>
            </a:pPr>
            <a:r>
              <a:t>ScentBar: A Query Suggestion Interface Visualizing </a:t>
            </a:r>
            <a:br/>
            <a:r>
              <a:t>the Amount of Missed Relevant Information  for Intrinsically Diverse Search</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15</a:t>
            </a:fld>
            <a:endParaRPr/>
          </a:p>
        </p:txBody>
      </p:sp>
      <p:pic>
        <p:nvPicPr>
          <p:cNvPr id="284"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85"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86"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87"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Results and Discussion</a:t>
            </a:r>
          </a:p>
        </p:txBody>
      </p:sp>
      <p:pic>
        <p:nvPicPr>
          <p:cNvPr id="288" name="recall_at_shown_uva.pdf" descr="recall_at_shown_uva.pdf"/>
          <p:cNvPicPr>
            <a:picLocks noChangeAspect="1"/>
          </p:cNvPicPr>
          <p:nvPr/>
        </p:nvPicPr>
        <p:blipFill>
          <a:blip r:embed="rId5"/>
          <a:stretch>
            <a:fillRect/>
          </a:stretch>
        </p:blipFill>
        <p:spPr>
          <a:xfrm>
            <a:off x="1866808" y="1206821"/>
            <a:ext cx="5410384" cy="38100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89" name="Di Nunzio, G. M. ECIR 2018…"/>
          <p:cNvSpPr txBox="1"/>
          <p:nvPr/>
        </p:nvSpPr>
        <p:spPr>
          <a:xfrm>
            <a:off x="1432099" y="5063570"/>
            <a:ext cx="6279802" cy="723857"/>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584200">
              <a:defRPr sz="1300">
                <a:latin typeface="Helvetica Neue"/>
                <a:ea typeface="Helvetica Neue"/>
                <a:cs typeface="Helvetica Neue"/>
                <a:sym typeface="Helvetica Neue"/>
              </a:defRPr>
            </a:pPr>
            <a:r>
              <a:t>Di Nunzio, G. M. ECIR 2018</a:t>
            </a:r>
          </a:p>
          <a:p>
            <a:pPr algn="ctr" defTabSz="584200">
              <a:defRPr sz="1300">
                <a:latin typeface="Helvetica Neue"/>
                <a:ea typeface="Helvetica Neue"/>
                <a:cs typeface="Helvetica Neue"/>
                <a:sym typeface="Helvetica Neue"/>
              </a:defRPr>
            </a:pPr>
            <a:r>
              <a:t>A Study of an Automatic Stopping Strategy for </a:t>
            </a:r>
          </a:p>
          <a:p>
            <a:pPr algn="ctr" defTabSz="584200">
              <a:defRPr sz="1300">
                <a:latin typeface="Helvetica Neue"/>
                <a:ea typeface="Helvetica Neue"/>
                <a:cs typeface="Helvetica Neue"/>
                <a:sym typeface="Helvetica Neue"/>
              </a:defRPr>
            </a:pPr>
            <a:r>
              <a:t>Technologically Assisted Medical Reviews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16</a:t>
            </a:fld>
            <a:endParaRPr/>
          </a:p>
        </p:txBody>
      </p:sp>
      <p:pic>
        <p:nvPicPr>
          <p:cNvPr id="292"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93"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94"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95"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Results and Discussion</a:t>
            </a:r>
          </a:p>
        </p:txBody>
      </p:sp>
      <p:sp>
        <p:nvSpPr>
          <p:cNvPr id="296" name="Marchesin, S., Di Nunzio, G. M., Agosti, M. MDPI Information 2021…"/>
          <p:cNvSpPr txBox="1"/>
          <p:nvPr/>
        </p:nvSpPr>
        <p:spPr>
          <a:xfrm>
            <a:off x="1432099" y="5149431"/>
            <a:ext cx="6279802" cy="692030"/>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584200">
              <a:defRPr sz="1300">
                <a:latin typeface="Helvetica Neue"/>
                <a:ea typeface="Helvetica Neue"/>
                <a:cs typeface="Helvetica Neue"/>
                <a:sym typeface="Helvetica Neue"/>
              </a:defRPr>
            </a:pPr>
            <a:r>
              <a:t>Marchesin, S., Di Nunzio, G. M., Agosti, M. MDPI Information 2021</a:t>
            </a:r>
          </a:p>
          <a:p>
            <a:pPr algn="ctr" defTabSz="584200">
              <a:defRPr sz="1300">
                <a:latin typeface="Helvetica Neue"/>
                <a:ea typeface="Helvetica Neue"/>
                <a:cs typeface="Helvetica Neue"/>
                <a:sym typeface="Helvetica Neue"/>
              </a:defRPr>
            </a:pPr>
            <a:r>
              <a:t>Simple but Effective Knowledge-Based Query Reformulations </a:t>
            </a:r>
            <a:br/>
            <a:r>
              <a:t>for Precision Medicine Retrieval</a:t>
            </a:r>
          </a:p>
        </p:txBody>
      </p:sp>
      <p:pic>
        <p:nvPicPr>
          <p:cNvPr id="297" name="Screenshot 2021-11-10 at 13.34.14.png" descr="Screenshot 2021-11-10 at 13.34.14.png"/>
          <p:cNvPicPr>
            <a:picLocks noChangeAspect="1"/>
          </p:cNvPicPr>
          <p:nvPr/>
        </p:nvPicPr>
        <p:blipFill>
          <a:blip r:embed="rId5"/>
          <a:stretch>
            <a:fillRect/>
          </a:stretch>
        </p:blipFill>
        <p:spPr>
          <a:xfrm>
            <a:off x="2284233" y="1290110"/>
            <a:ext cx="4575534" cy="3810001"/>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17</a:t>
            </a:fld>
            <a:endParaRPr/>
          </a:p>
        </p:txBody>
      </p:sp>
      <p:pic>
        <p:nvPicPr>
          <p:cNvPr id="300"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301"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302"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303"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Results and Discussion</a:t>
            </a:r>
          </a:p>
        </p:txBody>
      </p:sp>
      <p:sp>
        <p:nvSpPr>
          <p:cNvPr id="304" name="Di Nunzio, G.M., Faggioli, G., MDPI Applied Sciences 2021…"/>
          <p:cNvSpPr txBox="1"/>
          <p:nvPr/>
        </p:nvSpPr>
        <p:spPr>
          <a:xfrm>
            <a:off x="1432099" y="5031170"/>
            <a:ext cx="6279802" cy="759089"/>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584200">
              <a:defRPr sz="1300">
                <a:latin typeface="Helvetica Neue"/>
                <a:ea typeface="Helvetica Neue"/>
                <a:cs typeface="Helvetica Neue"/>
                <a:sym typeface="Helvetica Neue"/>
              </a:defRPr>
            </a:pPr>
            <a:r>
              <a:t>Di Nunzio, G.M., Faggioli, G., MDPI Applied Sciences 2021</a:t>
            </a:r>
          </a:p>
          <a:p>
            <a:pPr algn="ctr" defTabSz="584200">
              <a:defRPr sz="1300">
                <a:latin typeface="Helvetica Neue"/>
                <a:ea typeface="Helvetica Neue"/>
                <a:cs typeface="Helvetica Neue"/>
                <a:sym typeface="Helvetica Neue"/>
              </a:defRPr>
            </a:pPr>
            <a:r>
              <a:t>A Study of a Gain Based Approach for </a:t>
            </a:r>
          </a:p>
          <a:p>
            <a:pPr algn="ctr" defTabSz="584200">
              <a:defRPr sz="1300">
                <a:latin typeface="Helvetica Neue"/>
                <a:ea typeface="Helvetica Neue"/>
                <a:cs typeface="Helvetica Neue"/>
                <a:sym typeface="Helvetica Neue"/>
              </a:defRPr>
            </a:pPr>
            <a:r>
              <a:t>Query Aspects in Recall Oriented Tasks</a:t>
            </a:r>
          </a:p>
        </p:txBody>
      </p:sp>
      <p:pic>
        <p:nvPicPr>
          <p:cNvPr id="305" name="Screenshot 2021-11-10 at 13.48.14.png" descr="Screenshot 2021-11-10 at 13.48.14.png"/>
          <p:cNvPicPr>
            <a:picLocks noChangeAspect="1"/>
          </p:cNvPicPr>
          <p:nvPr/>
        </p:nvPicPr>
        <p:blipFill>
          <a:blip r:embed="rId5"/>
          <a:stretch>
            <a:fillRect/>
          </a:stretch>
        </p:blipFill>
        <p:spPr>
          <a:xfrm>
            <a:off x="2232000" y="1183106"/>
            <a:ext cx="4680000" cy="3804149"/>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Box 3"/>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Conclusions</a:t>
            </a:r>
          </a:p>
        </p:txBody>
      </p:sp>
      <p:sp>
        <p:nvSpPr>
          <p:cNvPr id="308"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18</a:t>
            </a:fld>
            <a:endParaRPr/>
          </a:p>
        </p:txBody>
      </p:sp>
      <p:pic>
        <p:nvPicPr>
          <p:cNvPr id="309" name="Picture 5" descr="Picture 5"/>
          <p:cNvPicPr>
            <a:picLocks noChangeAspect="1"/>
          </p:cNvPicPr>
          <p:nvPr/>
        </p:nvPicPr>
        <p:blipFill>
          <a:blip r:embed="rId2"/>
          <a:stretch>
            <a:fillRect/>
          </a:stretch>
        </p:blipFill>
        <p:spPr>
          <a:xfrm>
            <a:off x="8001000" y="5710532"/>
            <a:ext cx="1143000" cy="1143001"/>
          </a:xfrm>
          <a:prstGeom prst="rect">
            <a:avLst/>
          </a:prstGeom>
          <a:ln w="12700">
            <a:miter lim="400000"/>
          </a:ln>
        </p:spPr>
      </p:pic>
      <p:pic>
        <p:nvPicPr>
          <p:cNvPr id="310" name="Picture 7" descr="Picture 7"/>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311" name="Picture 8" descr="Picture 8"/>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312" name="TextBox 3"/>
          <p:cNvSpPr txBox="1"/>
          <p:nvPr/>
        </p:nvSpPr>
        <p:spPr>
          <a:xfrm>
            <a:off x="655320" y="2316480"/>
            <a:ext cx="7833360" cy="252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buSzPct val="100000"/>
              <a:buChar char="•"/>
              <a:defRPr sz="2000">
                <a:latin typeface="Palatino Linotype"/>
                <a:ea typeface="Palatino Linotype"/>
                <a:cs typeface="Palatino Linotype"/>
                <a:sym typeface="Palatino Linotype"/>
              </a:defRPr>
            </a:pPr>
            <a:r>
              <a:t>Save time (and money) with heuristic approaches that use active learning to train a technology assisted review system</a:t>
            </a:r>
          </a:p>
          <a:p>
            <a:pPr marL="228600" indent="-228600">
              <a:buSzPct val="100000"/>
              <a:buChar char="•"/>
              <a:defRPr sz="2000">
                <a:latin typeface="Palatino Linotype"/>
                <a:ea typeface="Palatino Linotype"/>
                <a:cs typeface="Palatino Linotype"/>
                <a:sym typeface="Palatino Linotype"/>
              </a:defRPr>
            </a:pPr>
            <a:endParaRPr/>
          </a:p>
          <a:p>
            <a:pPr marL="228600" indent="-228600">
              <a:buSzPct val="100000"/>
              <a:buChar char="•"/>
              <a:defRPr sz="2000">
                <a:latin typeface="Palatino Linotype"/>
                <a:ea typeface="Palatino Linotype"/>
                <a:cs typeface="Palatino Linotype"/>
                <a:sym typeface="Palatino Linotype"/>
              </a:defRPr>
            </a:pPr>
            <a:r>
              <a:t>Improve performance by manually or automatically reformulate queries</a:t>
            </a:r>
          </a:p>
          <a:p>
            <a:pPr marL="228600" indent="-228600">
              <a:buSzPct val="100000"/>
              <a:buChar char="•"/>
              <a:defRPr sz="2000">
                <a:latin typeface="Palatino Linotype"/>
                <a:ea typeface="Palatino Linotype"/>
                <a:cs typeface="Palatino Linotype"/>
                <a:sym typeface="Palatino Linotype"/>
              </a:defRPr>
            </a:pPr>
            <a:endParaRPr/>
          </a:p>
          <a:p>
            <a:pPr marL="228600" indent="-228600">
              <a:buSzPct val="100000"/>
              <a:buChar char="•"/>
              <a:defRPr sz="2000">
                <a:latin typeface="Palatino Linotype"/>
                <a:ea typeface="Palatino Linotype"/>
                <a:cs typeface="Palatino Linotype"/>
                <a:sym typeface="Palatino Linotype"/>
              </a:defRPr>
            </a:pPr>
            <a:r>
              <a:t>Predict the performance of each reformulation to improve recall in advance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3"/>
          <p:cNvSpPr txBox="1"/>
          <p:nvPr/>
        </p:nvSpPr>
        <p:spPr>
          <a:xfrm>
            <a:off x="655319" y="609600"/>
            <a:ext cx="8061961"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latin typeface="Palatino Linotype"/>
                <a:ea typeface="Palatino Linotype"/>
                <a:cs typeface="Palatino Linotype"/>
                <a:sym typeface="Palatino Linotype"/>
              </a:defRPr>
            </a:pPr>
            <a:r>
              <a:rPr dirty="0"/>
              <a:t>Supplementary Materials</a:t>
            </a:r>
          </a:p>
          <a:p>
            <a:pPr>
              <a:defRPr sz="2400" b="1">
                <a:latin typeface="Palatino Linotype"/>
                <a:ea typeface="Palatino Linotype"/>
                <a:cs typeface="Palatino Linotype"/>
                <a:sym typeface="Palatino Linotype"/>
              </a:defRPr>
            </a:pPr>
            <a:endParaRPr dirty="0"/>
          </a:p>
          <a:p>
            <a:pPr>
              <a:defRPr>
                <a:latin typeface="Palatino Linotype"/>
                <a:ea typeface="Palatino Linotype"/>
                <a:cs typeface="Palatino Linotype"/>
                <a:sym typeface="Palatino Linotype"/>
              </a:defRPr>
            </a:pPr>
            <a:r>
              <a:rPr sz="1600" dirty="0"/>
              <a:t>Links:</a:t>
            </a:r>
          </a:p>
          <a:p>
            <a:pPr marL="228600" indent="-228600">
              <a:buSzPct val="100000"/>
              <a:buChar char="•"/>
              <a:defRPr>
                <a:latin typeface="Palatino Linotype"/>
                <a:ea typeface="Palatino Linotype"/>
                <a:cs typeface="Palatino Linotype"/>
                <a:sym typeface="Palatino Linotype"/>
              </a:defRPr>
            </a:pPr>
            <a:r>
              <a:rPr sz="1600" u="sng" dirty="0">
                <a:solidFill>
                  <a:srgbClr val="0563C1"/>
                </a:solidFill>
                <a:uFill>
                  <a:solidFill>
                    <a:srgbClr val="0563C1"/>
                  </a:solidFill>
                </a:uFill>
                <a:hlinkClick r:id="rId2"/>
              </a:rPr>
              <a:t>https://sciprofiles.com/publication/view/74d8a0631b46dda1559c4ed5f7aac497</a:t>
            </a:r>
          </a:p>
          <a:p>
            <a:pPr marL="228600" indent="-228600">
              <a:buSzPct val="100000"/>
              <a:buChar char="•"/>
              <a:defRPr>
                <a:latin typeface="Palatino Linotype"/>
                <a:ea typeface="Palatino Linotype"/>
                <a:cs typeface="Palatino Linotype"/>
                <a:sym typeface="Palatino Linotype"/>
              </a:defRPr>
            </a:pPr>
            <a:r>
              <a:rPr sz="1600" u="sng" dirty="0">
                <a:solidFill>
                  <a:srgbClr val="0563C1"/>
                </a:solidFill>
                <a:uFill>
                  <a:solidFill>
                    <a:srgbClr val="0563C1"/>
                  </a:solidFill>
                </a:uFill>
                <a:hlinkClick r:id="rId3"/>
              </a:rPr>
              <a:t>https://sciprofiles.com/publication/view/92301d84516fc2501befa85d45d6e483</a:t>
            </a:r>
          </a:p>
          <a:p>
            <a:pPr marL="228600" indent="-228600">
              <a:buSzPct val="100000"/>
              <a:buChar char="•"/>
              <a:defRPr>
                <a:latin typeface="Palatino Linotype"/>
                <a:ea typeface="Palatino Linotype"/>
                <a:cs typeface="Palatino Linotype"/>
                <a:sym typeface="Palatino Linotype"/>
              </a:defRPr>
            </a:pPr>
            <a:r>
              <a:rPr sz="1600" u="sng" dirty="0">
                <a:solidFill>
                  <a:srgbClr val="0563C1"/>
                </a:solidFill>
                <a:uFill>
                  <a:solidFill>
                    <a:srgbClr val="0563C1"/>
                  </a:solidFill>
                </a:uFill>
                <a:hlinkClick r:id="rId4"/>
              </a:rPr>
              <a:t>https://sciprofiles.com/publication/view/dbd4aead65333f0314e5bf1080b1c199</a:t>
            </a:r>
          </a:p>
          <a:p>
            <a:pPr marL="228600" indent="-228600">
              <a:buSzPct val="100000"/>
              <a:buChar char="•"/>
              <a:defRPr>
                <a:latin typeface="Palatino Linotype"/>
                <a:ea typeface="Palatino Linotype"/>
                <a:cs typeface="Palatino Linotype"/>
                <a:sym typeface="Palatino Linotype"/>
              </a:defRPr>
            </a:pPr>
            <a:r>
              <a:rPr sz="1600" u="sng" dirty="0">
                <a:solidFill>
                  <a:srgbClr val="0563C1"/>
                </a:solidFill>
                <a:uFill>
                  <a:solidFill>
                    <a:srgbClr val="0563C1"/>
                  </a:solidFill>
                </a:uFill>
                <a:hlinkClick r:id="rId5"/>
              </a:rPr>
              <a:t>https://sciprofiles.com/publication/view/9d43297a96633f03f749caa6d7ba8ae7</a:t>
            </a:r>
          </a:p>
          <a:p>
            <a:pPr>
              <a:defRPr>
                <a:latin typeface="Palatino Linotype"/>
                <a:ea typeface="Palatino Linotype"/>
                <a:cs typeface="Palatino Linotype"/>
                <a:sym typeface="Palatino Linotype"/>
              </a:defRPr>
            </a:pPr>
            <a:endParaRPr sz="1600" u="sng" dirty="0">
              <a:solidFill>
                <a:srgbClr val="0563C1"/>
              </a:solidFill>
              <a:uFill>
                <a:solidFill>
                  <a:srgbClr val="0563C1"/>
                </a:solidFill>
              </a:uFill>
              <a:hlinkClick r:id="rId5"/>
            </a:endParaRPr>
          </a:p>
          <a:p>
            <a:pPr>
              <a:defRPr>
                <a:latin typeface="Palatino Linotype"/>
                <a:ea typeface="Palatino Linotype"/>
                <a:cs typeface="Palatino Linotype"/>
                <a:sym typeface="Palatino Linotype"/>
              </a:defRPr>
            </a:pPr>
            <a:endParaRPr sz="1600" u="sng" dirty="0">
              <a:solidFill>
                <a:srgbClr val="0563C1"/>
              </a:solidFill>
              <a:uFill>
                <a:solidFill>
                  <a:srgbClr val="0563C1"/>
                </a:solidFill>
              </a:uFill>
              <a:hlinkClick r:id="rId5"/>
            </a:endParaRPr>
          </a:p>
          <a:p>
            <a:pPr>
              <a:defRPr>
                <a:latin typeface="Palatino Linotype"/>
                <a:ea typeface="Palatino Linotype"/>
                <a:cs typeface="Palatino Linotype"/>
                <a:sym typeface="Palatino Linotype"/>
              </a:defRPr>
            </a:pPr>
            <a:r>
              <a:rPr sz="1600" dirty="0"/>
              <a:t>Follow me/us!</a:t>
            </a:r>
          </a:p>
          <a:p>
            <a:pPr>
              <a:defRPr>
                <a:latin typeface="Palatino Linotype"/>
                <a:ea typeface="Palatino Linotype"/>
                <a:cs typeface="Palatino Linotype"/>
                <a:sym typeface="Palatino Linotype"/>
              </a:defRPr>
            </a:pPr>
            <a:endParaRPr sz="1600" dirty="0"/>
          </a:p>
          <a:p>
            <a:pPr>
              <a:defRPr>
                <a:latin typeface="Palatino Linotype"/>
                <a:ea typeface="Palatino Linotype"/>
                <a:cs typeface="Palatino Linotype"/>
                <a:sym typeface="Palatino Linotype"/>
              </a:defRPr>
            </a:pPr>
            <a:r>
              <a:rPr sz="1600" dirty="0"/>
              <a:t>@</a:t>
            </a:r>
            <a:r>
              <a:rPr sz="1600" dirty="0" err="1"/>
              <a:t>airamoigroig</a:t>
            </a:r>
            <a:endParaRPr sz="1600" dirty="0"/>
          </a:p>
          <a:p>
            <a:pPr>
              <a:defRPr>
                <a:latin typeface="Palatino Linotype"/>
                <a:ea typeface="Palatino Linotype"/>
                <a:cs typeface="Palatino Linotype"/>
                <a:sym typeface="Palatino Linotype"/>
              </a:defRPr>
            </a:pPr>
            <a:r>
              <a:rPr sz="1600" dirty="0"/>
              <a:t>@</a:t>
            </a:r>
            <a:r>
              <a:rPr sz="1600" dirty="0" err="1"/>
              <a:t>iiia_unipd</a:t>
            </a:r>
            <a:endParaRPr sz="1600" dirty="0"/>
          </a:p>
        </p:txBody>
      </p:sp>
      <p:sp>
        <p:nvSpPr>
          <p:cNvPr id="315" name="Slide Number Placeholder 5"/>
          <p:cNvSpPr txBox="1">
            <a:spLocks noGrp="1"/>
          </p:cNvSpPr>
          <p:nvPr>
            <p:ph type="sldNum" sz="quarter" idx="4294967295"/>
          </p:nvPr>
        </p:nvSpPr>
        <p:spPr>
          <a:xfrm>
            <a:off x="8811259" y="6404292"/>
            <a:ext cx="2565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19</a:t>
            </a:fld>
            <a:endParaRPr/>
          </a:p>
        </p:txBody>
      </p:sp>
      <p:pic>
        <p:nvPicPr>
          <p:cNvPr id="316" name="Picture 5" descr="Picture 5"/>
          <p:cNvPicPr>
            <a:picLocks noChangeAspect="1"/>
          </p:cNvPicPr>
          <p:nvPr/>
        </p:nvPicPr>
        <p:blipFill>
          <a:blip r:embed="rId6"/>
          <a:stretch>
            <a:fillRect/>
          </a:stretch>
        </p:blipFill>
        <p:spPr>
          <a:xfrm>
            <a:off x="8001000" y="5715000"/>
            <a:ext cx="1143000" cy="1143000"/>
          </a:xfrm>
          <a:prstGeom prst="rect">
            <a:avLst/>
          </a:prstGeom>
          <a:ln w="12700">
            <a:miter lim="400000"/>
          </a:ln>
        </p:spPr>
      </p:pic>
      <p:pic>
        <p:nvPicPr>
          <p:cNvPr id="317" name="Picture 6" descr="Picture 6"/>
          <p:cNvPicPr>
            <a:picLocks noChangeAspect="1"/>
          </p:cNvPicPr>
          <p:nvPr/>
        </p:nvPicPr>
        <p:blipFill>
          <a:blip r:embed="rId7"/>
          <a:stretch>
            <a:fillRect/>
          </a:stretch>
        </p:blipFill>
        <p:spPr>
          <a:xfrm>
            <a:off x="2993538" y="5821474"/>
            <a:ext cx="3156924" cy="900001"/>
          </a:xfrm>
          <a:prstGeom prst="rect">
            <a:avLst/>
          </a:prstGeom>
          <a:ln w="12700">
            <a:miter lim="400000"/>
          </a:ln>
        </p:spPr>
      </p:pic>
      <p:pic>
        <p:nvPicPr>
          <p:cNvPr id="318" name="Picture 7" descr="Picture 7"/>
          <p:cNvPicPr>
            <a:picLocks noChangeAspect="1"/>
          </p:cNvPicPr>
          <p:nvPr/>
        </p:nvPicPr>
        <p:blipFill>
          <a:blip r:embed="rId8"/>
          <a:stretch>
            <a:fillRect/>
          </a:stretch>
        </p:blipFill>
        <p:spPr>
          <a:xfrm>
            <a:off x="389242" y="5821474"/>
            <a:ext cx="900001" cy="9000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3"/>
          <p:cNvSpPr txBox="1"/>
          <p:nvPr/>
        </p:nvSpPr>
        <p:spPr>
          <a:xfrm>
            <a:off x="655318" y="1176145"/>
            <a:ext cx="7833361" cy="3977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Palatino Linotype"/>
                <a:ea typeface="Palatino Linotype"/>
                <a:cs typeface="Palatino Linotype"/>
                <a:sym typeface="Palatino Linotype"/>
              </a:defRPr>
            </a:pPr>
            <a:r>
              <a:t>High-recall Information Retrieval systems tackle challenging tasks that require the finding of (nearly) all the relevant pieces of information in a collection. Systematic review systems and electronic discovery (eDiscovery) systems are examples of that kind where the search for relevant information with limited resources, such as time and money, is necessary.</a:t>
            </a:r>
          </a:p>
          <a:p>
            <a:pPr>
              <a:defRPr sz="1400">
                <a:latin typeface="Palatino Linotype"/>
                <a:ea typeface="Palatino Linotype"/>
                <a:cs typeface="Palatino Linotype"/>
                <a:sym typeface="Palatino Linotype"/>
              </a:defRPr>
            </a:pPr>
            <a:r>
              <a:t>In this field, Technology-Assisted Review (TAR) systems use a type of human-in-the-loop approach where, starting from an initial request of the user, ranking algorithms are continuously trained according to the relevance feedback from the user until a substantial number of the relevant documents are identified. This approach, named Continuous Active Learning (CAL), is more effective and more efficient than traditional practices which typically consist of a mix of keyword search and manual review of the search results.</a:t>
            </a:r>
          </a:p>
          <a:p>
            <a:pPr>
              <a:defRPr sz="1400">
                <a:latin typeface="Palatino Linotype"/>
                <a:ea typeface="Palatino Linotype"/>
                <a:cs typeface="Palatino Linotype"/>
                <a:sym typeface="Palatino Linotype"/>
              </a:defRPr>
            </a:pPr>
            <a:r>
              <a:t>In this work, we aim to study the effectiveness of query variation approaches that work in parallel with the explicit relevance feedback of the users during a search session. In particular, we want to predict when to stop the search for relevant documents in terms of the cost/benefits of the amount of missing information compared to the effort of continuing to search. We evaluate the approaches on standard Information Retrieval test collections provided by the Conference and Labs Evaluation Forum (CLEF) and the Text Retrieval Conference (TREC).</a:t>
            </a:r>
          </a:p>
          <a:p>
            <a:pPr>
              <a:defRPr sz="1400">
                <a:latin typeface="Palatino Linotype"/>
                <a:ea typeface="Palatino Linotype"/>
                <a:cs typeface="Palatino Linotype"/>
                <a:sym typeface="Palatino Linotype"/>
              </a:defRPr>
            </a:pPr>
            <a:r>
              <a:t> </a:t>
            </a:r>
          </a:p>
          <a:p>
            <a:pPr>
              <a:defRPr sz="1400" b="1">
                <a:latin typeface="Palatino Linotype"/>
                <a:ea typeface="Palatino Linotype"/>
                <a:cs typeface="Palatino Linotype"/>
                <a:sym typeface="Palatino Linotype"/>
              </a:defRPr>
            </a:pPr>
            <a:r>
              <a:t>Keywords</a:t>
            </a:r>
            <a:r>
              <a:rPr b="0"/>
              <a:t>: Information Retrieval, Continuous Active Learning, Technology-Assisted Review </a:t>
            </a:r>
          </a:p>
        </p:txBody>
      </p:sp>
      <p:sp>
        <p:nvSpPr>
          <p:cNvPr id="103"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2</a:t>
            </a:fld>
            <a:endParaRPr/>
          </a:p>
        </p:txBody>
      </p:sp>
      <p:pic>
        <p:nvPicPr>
          <p:cNvPr id="104"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105"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106"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107"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Abstract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3"/>
          <p:cNvSpPr txBox="1"/>
          <p:nvPr/>
        </p:nvSpPr>
        <p:spPr>
          <a:xfrm>
            <a:off x="655320" y="2316480"/>
            <a:ext cx="7833360" cy="222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Palatino Linotype"/>
                <a:ea typeface="Palatino Linotype"/>
                <a:cs typeface="Palatino Linotype"/>
                <a:sym typeface="Palatino Linotype"/>
              </a:defRPr>
            </a:pPr>
            <a:r>
              <a:rPr b="1"/>
              <a:t>High-recall Information Retrieval systems</a:t>
            </a:r>
            <a:r>
              <a:t> tackle challenging tasks that require the finding of (nearly) all the relevant pieces of information in a collection.</a:t>
            </a:r>
          </a:p>
          <a:p>
            <a:pPr>
              <a:defRPr sz="2000">
                <a:latin typeface="Palatino Linotype"/>
                <a:ea typeface="Palatino Linotype"/>
                <a:cs typeface="Palatino Linotype"/>
                <a:sym typeface="Palatino Linotype"/>
              </a:defRPr>
            </a:pPr>
            <a:endParaRPr/>
          </a:p>
          <a:p>
            <a:pPr>
              <a:defRPr sz="2000">
                <a:latin typeface="Palatino Linotype"/>
                <a:ea typeface="Palatino Linotype"/>
                <a:cs typeface="Palatino Linotype"/>
                <a:sym typeface="Palatino Linotype"/>
              </a:defRPr>
            </a:pPr>
            <a:r>
              <a:rPr b="1"/>
              <a:t>Systematic review systems</a:t>
            </a:r>
            <a:r>
              <a:t> and </a:t>
            </a:r>
            <a:r>
              <a:rPr b="1"/>
              <a:t>electronic discovery (eDiscovery) systems</a:t>
            </a:r>
            <a:r>
              <a:t> are examples of that kind where the search for relevant information with limited resources, such as time and money, is necessary.</a:t>
            </a:r>
          </a:p>
        </p:txBody>
      </p:sp>
      <p:sp>
        <p:nvSpPr>
          <p:cNvPr id="110"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3</a:t>
            </a:fld>
            <a:endParaRPr/>
          </a:p>
        </p:txBody>
      </p:sp>
      <p:pic>
        <p:nvPicPr>
          <p:cNvPr id="111"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112"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113"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114"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3"/>
          <p:cNvSpPr txBox="1"/>
          <p:nvPr/>
        </p:nvSpPr>
        <p:spPr>
          <a:xfrm>
            <a:off x="655320" y="2316480"/>
            <a:ext cx="7833360" cy="222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Palatino Linotype"/>
                <a:ea typeface="Palatino Linotype"/>
                <a:cs typeface="Palatino Linotype"/>
                <a:sym typeface="Palatino Linotype"/>
              </a:defRPr>
            </a:pPr>
            <a:r>
              <a:rPr b="1"/>
              <a:t>High-recall Information Retrieval systems</a:t>
            </a:r>
            <a:r>
              <a:t> tackle challenging tasks that require the finding of (nearly) all the relevant pieces of information in a collection.</a:t>
            </a:r>
          </a:p>
          <a:p>
            <a:pPr>
              <a:defRPr sz="2000">
                <a:latin typeface="Palatino Linotype"/>
                <a:ea typeface="Palatino Linotype"/>
                <a:cs typeface="Palatino Linotype"/>
                <a:sym typeface="Palatino Linotype"/>
              </a:defRPr>
            </a:pPr>
            <a:endParaRPr/>
          </a:p>
          <a:p>
            <a:pPr>
              <a:defRPr sz="2000">
                <a:latin typeface="Palatino Linotype"/>
                <a:ea typeface="Palatino Linotype"/>
                <a:cs typeface="Palatino Linotype"/>
                <a:sym typeface="Palatino Linotype"/>
              </a:defRPr>
            </a:pPr>
            <a:r>
              <a:rPr b="1"/>
              <a:t>Systematic review systems</a:t>
            </a:r>
            <a:r>
              <a:t> and </a:t>
            </a:r>
            <a:r>
              <a:rPr b="1"/>
              <a:t>electronic discovery (eDiscovery) systems</a:t>
            </a:r>
            <a:r>
              <a:t> are examples of that kind where the search for relevant information with limited resources, such as time and money, is necessary.</a:t>
            </a:r>
          </a:p>
        </p:txBody>
      </p:sp>
      <p:sp>
        <p:nvSpPr>
          <p:cNvPr id="117"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4</a:t>
            </a:fld>
            <a:endParaRPr/>
          </a:p>
        </p:txBody>
      </p:sp>
      <p:pic>
        <p:nvPicPr>
          <p:cNvPr id="118"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119"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120"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121"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5</a:t>
            </a:fld>
            <a:endParaRPr/>
          </a:p>
        </p:txBody>
      </p:sp>
      <p:pic>
        <p:nvPicPr>
          <p:cNvPr id="124"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125"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126"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127"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grpSp>
        <p:nvGrpSpPr>
          <p:cNvPr id="140" name="Group"/>
          <p:cNvGrpSpPr/>
          <p:nvPr/>
        </p:nvGrpSpPr>
        <p:grpSpPr>
          <a:xfrm>
            <a:off x="102414" y="2158999"/>
            <a:ext cx="8634372" cy="2552680"/>
            <a:chOff x="0" y="0"/>
            <a:chExt cx="8634370" cy="2552678"/>
          </a:xfrm>
        </p:grpSpPr>
        <p:pic>
          <p:nvPicPr>
            <p:cNvPr id="128" name="high_preciison.jpg" descr="high_preciison.jpg"/>
            <p:cNvPicPr>
              <a:picLocks/>
            </p:cNvPicPr>
            <p:nvPr/>
          </p:nvPicPr>
          <p:blipFill>
            <a:blip r:embed="rId5"/>
            <a:srcRect r="13280"/>
            <a:stretch>
              <a:fillRect/>
            </a:stretch>
          </p:blipFill>
          <p:spPr>
            <a:xfrm>
              <a:off x="4800799" y="510006"/>
              <a:ext cx="3746235" cy="2029994"/>
            </a:xfrm>
            <a:prstGeom prst="rect">
              <a:avLst/>
            </a:prstGeom>
            <a:ln w="25400" cap="flat">
              <a:solidFill>
                <a:srgbClr val="F3F7F5"/>
              </a:solidFill>
              <a:prstDash val="solid"/>
              <a:miter lim="400000"/>
            </a:ln>
            <a:effectLst>
              <a:outerShdw blurRad="50800" dist="25400" dir="3600000" rotWithShape="0">
                <a:srgbClr val="000000">
                  <a:alpha val="70000"/>
                </a:srgbClr>
              </a:outerShdw>
            </a:effectLst>
          </p:spPr>
        </p:pic>
        <p:sp>
          <p:nvSpPr>
            <p:cNvPr id="129" name="A few “good” documents"/>
            <p:cNvSpPr txBox="1"/>
            <p:nvPr/>
          </p:nvSpPr>
          <p:spPr>
            <a:xfrm>
              <a:off x="0" y="0"/>
              <a:ext cx="8634371" cy="8697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ctr" defTabSz="457200">
                <a:defRPr sz="2500" b="1">
                  <a:latin typeface="Helvetica Neue"/>
                  <a:ea typeface="Helvetica Neue"/>
                  <a:cs typeface="Helvetica Neue"/>
                  <a:sym typeface="Helvetica Neue"/>
                </a:defRPr>
              </a:lvl1pPr>
            </a:lstStyle>
            <a:p>
              <a:r>
                <a:t>A few “good” documents</a:t>
              </a:r>
            </a:p>
          </p:txBody>
        </p:sp>
        <p:pic>
          <p:nvPicPr>
            <p:cNvPr id="130" name="Rectangle Rectangle" descr="Rectangle Rectangle"/>
            <p:cNvPicPr>
              <a:picLocks/>
            </p:cNvPicPr>
            <p:nvPr/>
          </p:nvPicPr>
          <p:blipFill>
            <a:blip r:embed="rId6"/>
            <a:stretch>
              <a:fillRect/>
            </a:stretch>
          </p:blipFill>
          <p:spPr>
            <a:xfrm>
              <a:off x="551295" y="497284"/>
              <a:ext cx="3773082" cy="2055395"/>
            </a:xfrm>
            <a:prstGeom prst="rect">
              <a:avLst/>
            </a:prstGeom>
            <a:effectLst/>
          </p:spPr>
        </p:pic>
        <p:sp>
          <p:nvSpPr>
            <p:cNvPr id="132" name="Book"/>
            <p:cNvSpPr/>
            <p:nvPr/>
          </p:nvSpPr>
          <p:spPr>
            <a:xfrm>
              <a:off x="865889" y="689016"/>
              <a:ext cx="624614" cy="5070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3" name="Book"/>
            <p:cNvSpPr/>
            <p:nvPr/>
          </p:nvSpPr>
          <p:spPr>
            <a:xfrm>
              <a:off x="1343313" y="1752687"/>
              <a:ext cx="624615" cy="507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4" name="Book"/>
            <p:cNvSpPr/>
            <p:nvPr/>
          </p:nvSpPr>
          <p:spPr>
            <a:xfrm>
              <a:off x="3230976" y="689016"/>
              <a:ext cx="624614" cy="5070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5" name="Book"/>
            <p:cNvSpPr/>
            <p:nvPr/>
          </p:nvSpPr>
          <p:spPr>
            <a:xfrm>
              <a:off x="2191979" y="638415"/>
              <a:ext cx="624615" cy="5070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6" name="Book"/>
            <p:cNvSpPr/>
            <p:nvPr/>
          </p:nvSpPr>
          <p:spPr>
            <a:xfrm>
              <a:off x="2713473" y="1946886"/>
              <a:ext cx="624615" cy="5070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7" name="Book"/>
            <p:cNvSpPr/>
            <p:nvPr/>
          </p:nvSpPr>
          <p:spPr>
            <a:xfrm>
              <a:off x="2298162" y="1292651"/>
              <a:ext cx="624615" cy="507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8" name="Approved"/>
            <p:cNvSpPr/>
            <p:nvPr/>
          </p:nvSpPr>
          <p:spPr>
            <a:xfrm>
              <a:off x="3069850" y="1862900"/>
              <a:ext cx="312308" cy="31230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7693" y="16608"/>
                  </a:lnTo>
                  <a:lnTo>
                    <a:pt x="6505" y="15420"/>
                  </a:ln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39" name="Cancel"/>
            <p:cNvSpPr/>
            <p:nvPr/>
          </p:nvSpPr>
          <p:spPr>
            <a:xfrm>
              <a:off x="2676574" y="1247644"/>
              <a:ext cx="312308" cy="312313"/>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6</a:t>
            </a:fld>
            <a:endParaRPr/>
          </a:p>
        </p:txBody>
      </p:sp>
      <p:pic>
        <p:nvPicPr>
          <p:cNvPr id="143"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144"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145"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146"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grpSp>
        <p:nvGrpSpPr>
          <p:cNvPr id="187" name="Group"/>
          <p:cNvGrpSpPr/>
          <p:nvPr/>
        </p:nvGrpSpPr>
        <p:grpSpPr>
          <a:xfrm>
            <a:off x="378994" y="2159000"/>
            <a:ext cx="8614612" cy="2552700"/>
            <a:chOff x="0" y="0"/>
            <a:chExt cx="8614610" cy="2552699"/>
          </a:xfrm>
        </p:grpSpPr>
        <p:pic>
          <p:nvPicPr>
            <p:cNvPr id="147" name="high_recall.jpeg" descr="high_recall.jpeg"/>
            <p:cNvPicPr>
              <a:picLocks/>
            </p:cNvPicPr>
            <p:nvPr/>
          </p:nvPicPr>
          <p:blipFill>
            <a:blip r:embed="rId5">
              <a:alphaModFix amt="79755"/>
            </a:blip>
            <a:srcRect/>
            <a:stretch>
              <a:fillRect/>
            </a:stretch>
          </p:blipFill>
          <p:spPr>
            <a:xfrm>
              <a:off x="297637" y="503193"/>
              <a:ext cx="3741492" cy="2026642"/>
            </a:xfrm>
            <a:prstGeom prst="rect">
              <a:avLst/>
            </a:prstGeom>
            <a:ln w="25400" cap="flat">
              <a:solidFill>
                <a:srgbClr val="F3F7F5"/>
              </a:solidFill>
              <a:prstDash val="solid"/>
              <a:miter lim="400000"/>
            </a:ln>
            <a:effectLst>
              <a:outerShdw blurRad="50800" dist="25400" dir="3600000" rotWithShape="0">
                <a:srgbClr val="000000">
                  <a:alpha val="70000"/>
                </a:srgbClr>
              </a:outerShdw>
            </a:effectLst>
          </p:spPr>
        </p:pic>
        <p:pic>
          <p:nvPicPr>
            <p:cNvPr id="148" name="Gotta catch ‘em all! Gotta catch ‘em all!" descr="Gotta catch ‘em all! Gotta catch ‘em all!"/>
            <p:cNvPicPr>
              <a:picLocks/>
            </p:cNvPicPr>
            <p:nvPr/>
          </p:nvPicPr>
          <p:blipFill>
            <a:blip r:embed="rId6"/>
            <a:stretch>
              <a:fillRect/>
            </a:stretch>
          </p:blipFill>
          <p:spPr>
            <a:xfrm>
              <a:off x="782272" y="857727"/>
              <a:ext cx="2772208" cy="1317553"/>
            </a:xfrm>
            <a:prstGeom prst="rect">
              <a:avLst/>
            </a:prstGeom>
            <a:effectLst>
              <a:outerShdw blurRad="63500" dist="25400" dir="5400000" rotWithShape="0">
                <a:srgbClr val="FFFFFF">
                  <a:alpha val="57292"/>
                </a:srgbClr>
              </a:outerShdw>
            </a:effectLst>
          </p:spPr>
        </p:pic>
        <p:sp>
          <p:nvSpPr>
            <p:cNvPr id="149" name="All the good documents with some “bad” ones"/>
            <p:cNvSpPr txBox="1"/>
            <p:nvPr/>
          </p:nvSpPr>
          <p:spPr>
            <a:xfrm>
              <a:off x="0" y="0"/>
              <a:ext cx="8614611" cy="8683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ctr" defTabSz="457200">
                <a:defRPr sz="2500" b="1">
                  <a:latin typeface="Helvetica Neue"/>
                  <a:ea typeface="Helvetica Neue"/>
                  <a:cs typeface="Helvetica Neue"/>
                  <a:sym typeface="Helvetica Neue"/>
                </a:defRPr>
              </a:lvl1pPr>
            </a:lstStyle>
            <a:p>
              <a:r>
                <a:t>All the good documents with some “bad” ones</a:t>
              </a:r>
            </a:p>
          </p:txBody>
        </p:sp>
        <p:pic>
          <p:nvPicPr>
            <p:cNvPr id="150" name="Rectangle Rectangle" descr="Rectangle Rectangle"/>
            <p:cNvPicPr>
              <a:picLocks/>
            </p:cNvPicPr>
            <p:nvPr/>
          </p:nvPicPr>
          <p:blipFill>
            <a:blip r:embed="rId7"/>
            <a:stretch>
              <a:fillRect/>
            </a:stretch>
          </p:blipFill>
          <p:spPr>
            <a:xfrm>
              <a:off x="4313854" y="500658"/>
              <a:ext cx="3766892" cy="2052042"/>
            </a:xfrm>
            <a:prstGeom prst="rect">
              <a:avLst/>
            </a:prstGeom>
            <a:effectLst/>
          </p:spPr>
        </p:pic>
        <p:grpSp>
          <p:nvGrpSpPr>
            <p:cNvPr id="158" name="Group"/>
            <p:cNvGrpSpPr/>
            <p:nvPr/>
          </p:nvGrpSpPr>
          <p:grpSpPr>
            <a:xfrm>
              <a:off x="4542882" y="620413"/>
              <a:ext cx="1392455" cy="845584"/>
              <a:chOff x="0" y="0"/>
              <a:chExt cx="1392454" cy="845583"/>
            </a:xfrm>
          </p:grpSpPr>
          <p:sp>
            <p:nvSpPr>
              <p:cNvPr id="152" name="Book"/>
              <p:cNvSpPr/>
              <p:nvPr/>
            </p:nvSpPr>
            <p:spPr>
              <a:xfrm>
                <a:off x="0" y="23567"/>
                <a:ext cx="290914"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53" name="Book"/>
              <p:cNvSpPr/>
              <p:nvPr/>
            </p:nvSpPr>
            <p:spPr>
              <a:xfrm>
                <a:off x="222360" y="518972"/>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54" name="Book"/>
              <p:cNvSpPr/>
              <p:nvPr/>
            </p:nvSpPr>
            <p:spPr>
              <a:xfrm>
                <a:off x="1101540" y="23567"/>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55" name="Book"/>
              <p:cNvSpPr/>
              <p:nvPr/>
            </p:nvSpPr>
            <p:spPr>
              <a:xfrm>
                <a:off x="617626" y="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56" name="Book"/>
              <p:cNvSpPr/>
              <p:nvPr/>
            </p:nvSpPr>
            <p:spPr>
              <a:xfrm>
                <a:off x="860513" y="60942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57" name="Book"/>
              <p:cNvSpPr/>
              <p:nvPr/>
            </p:nvSpPr>
            <p:spPr>
              <a:xfrm>
                <a:off x="667081" y="30471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grpSp>
        <p:grpSp>
          <p:nvGrpSpPr>
            <p:cNvPr id="165" name="Group"/>
            <p:cNvGrpSpPr/>
            <p:nvPr/>
          </p:nvGrpSpPr>
          <p:grpSpPr>
            <a:xfrm>
              <a:off x="5773551" y="1093722"/>
              <a:ext cx="1392455" cy="845585"/>
              <a:chOff x="0" y="0"/>
              <a:chExt cx="1392454" cy="845583"/>
            </a:xfrm>
          </p:grpSpPr>
          <p:sp>
            <p:nvSpPr>
              <p:cNvPr id="159" name="Book"/>
              <p:cNvSpPr/>
              <p:nvPr/>
            </p:nvSpPr>
            <p:spPr>
              <a:xfrm>
                <a:off x="0" y="23567"/>
                <a:ext cx="290914"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0" name="Book"/>
              <p:cNvSpPr/>
              <p:nvPr/>
            </p:nvSpPr>
            <p:spPr>
              <a:xfrm>
                <a:off x="222360" y="518972"/>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1" name="Book"/>
              <p:cNvSpPr/>
              <p:nvPr/>
            </p:nvSpPr>
            <p:spPr>
              <a:xfrm>
                <a:off x="1101540" y="23567"/>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2" name="Book"/>
              <p:cNvSpPr/>
              <p:nvPr/>
            </p:nvSpPr>
            <p:spPr>
              <a:xfrm>
                <a:off x="617626" y="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3" name="Book"/>
              <p:cNvSpPr/>
              <p:nvPr/>
            </p:nvSpPr>
            <p:spPr>
              <a:xfrm>
                <a:off x="860513" y="60942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4" name="Book"/>
              <p:cNvSpPr/>
              <p:nvPr/>
            </p:nvSpPr>
            <p:spPr>
              <a:xfrm>
                <a:off x="667081" y="30471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grpSp>
        <p:grpSp>
          <p:nvGrpSpPr>
            <p:cNvPr id="172" name="Group"/>
            <p:cNvGrpSpPr/>
            <p:nvPr/>
          </p:nvGrpSpPr>
          <p:grpSpPr>
            <a:xfrm>
              <a:off x="4542882" y="1516513"/>
              <a:ext cx="1392455" cy="845585"/>
              <a:chOff x="0" y="0"/>
              <a:chExt cx="1392454" cy="845583"/>
            </a:xfrm>
          </p:grpSpPr>
          <p:sp>
            <p:nvSpPr>
              <p:cNvPr id="166" name="Book"/>
              <p:cNvSpPr/>
              <p:nvPr/>
            </p:nvSpPr>
            <p:spPr>
              <a:xfrm>
                <a:off x="0" y="23567"/>
                <a:ext cx="290914"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7" name="Book"/>
              <p:cNvSpPr/>
              <p:nvPr/>
            </p:nvSpPr>
            <p:spPr>
              <a:xfrm>
                <a:off x="222360" y="518972"/>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8" name="Book"/>
              <p:cNvSpPr/>
              <p:nvPr/>
            </p:nvSpPr>
            <p:spPr>
              <a:xfrm>
                <a:off x="1101540" y="23567"/>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69" name="Book"/>
              <p:cNvSpPr/>
              <p:nvPr/>
            </p:nvSpPr>
            <p:spPr>
              <a:xfrm>
                <a:off x="617626" y="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0" name="Book"/>
              <p:cNvSpPr/>
              <p:nvPr/>
            </p:nvSpPr>
            <p:spPr>
              <a:xfrm>
                <a:off x="860513" y="60942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1" name="Book"/>
              <p:cNvSpPr/>
              <p:nvPr/>
            </p:nvSpPr>
            <p:spPr>
              <a:xfrm>
                <a:off x="667081" y="30471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grpSp>
        <p:sp>
          <p:nvSpPr>
            <p:cNvPr id="173" name="Book"/>
            <p:cNvSpPr/>
            <p:nvPr/>
          </p:nvSpPr>
          <p:spPr>
            <a:xfrm>
              <a:off x="6324321" y="67093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4" name="Book"/>
            <p:cNvSpPr/>
            <p:nvPr/>
          </p:nvSpPr>
          <p:spPr>
            <a:xfrm>
              <a:off x="6831957" y="1369748"/>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5" name="Book"/>
            <p:cNvSpPr/>
            <p:nvPr/>
          </p:nvSpPr>
          <p:spPr>
            <a:xfrm>
              <a:off x="7711137" y="874343"/>
              <a:ext cx="290914"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6" name="Book"/>
            <p:cNvSpPr/>
            <p:nvPr/>
          </p:nvSpPr>
          <p:spPr>
            <a:xfrm>
              <a:off x="7227223" y="850776"/>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7" name="Book"/>
            <p:cNvSpPr/>
            <p:nvPr/>
          </p:nvSpPr>
          <p:spPr>
            <a:xfrm>
              <a:off x="7470109" y="1460196"/>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1DB1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8" name="Book"/>
            <p:cNvSpPr/>
            <p:nvPr/>
          </p:nvSpPr>
          <p:spPr>
            <a:xfrm>
              <a:off x="7276678" y="1155486"/>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79" name="Book"/>
            <p:cNvSpPr/>
            <p:nvPr/>
          </p:nvSpPr>
          <p:spPr>
            <a:xfrm>
              <a:off x="5789879" y="1939305"/>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0" name="Book"/>
            <p:cNvSpPr/>
            <p:nvPr/>
          </p:nvSpPr>
          <p:spPr>
            <a:xfrm>
              <a:off x="6324321" y="2120984"/>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1" name="Book"/>
            <p:cNvSpPr/>
            <p:nvPr/>
          </p:nvSpPr>
          <p:spPr>
            <a:xfrm>
              <a:off x="7227223" y="2120984"/>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2" name="Book"/>
            <p:cNvSpPr/>
            <p:nvPr/>
          </p:nvSpPr>
          <p:spPr>
            <a:xfrm>
              <a:off x="7122870" y="1779790"/>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3" name="Book"/>
            <p:cNvSpPr/>
            <p:nvPr/>
          </p:nvSpPr>
          <p:spPr>
            <a:xfrm>
              <a:off x="6686500" y="1985955"/>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4" name="Book"/>
            <p:cNvSpPr/>
            <p:nvPr/>
          </p:nvSpPr>
          <p:spPr>
            <a:xfrm>
              <a:off x="6831957" y="868346"/>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5" name="Book"/>
            <p:cNvSpPr/>
            <p:nvPr/>
          </p:nvSpPr>
          <p:spPr>
            <a:xfrm>
              <a:off x="5935335" y="807042"/>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sp>
          <p:nvSpPr>
            <p:cNvPr id="186" name="Book"/>
            <p:cNvSpPr/>
            <p:nvPr/>
          </p:nvSpPr>
          <p:spPr>
            <a:xfrm>
              <a:off x="7619743" y="1821224"/>
              <a:ext cx="290915" cy="236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B51700"/>
            </a:solidFill>
            <a:ln w="12700" cap="flat">
              <a:noFill/>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7</a:t>
            </a:fld>
            <a:endParaRPr/>
          </a:p>
        </p:txBody>
      </p:sp>
      <p:pic>
        <p:nvPicPr>
          <p:cNvPr id="190"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191"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192"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193"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pic>
        <p:nvPicPr>
          <p:cNvPr id="194" name="Screenshot 2021-11-09 at 15.46.59.png" descr="Screenshot 2021-11-09 at 15.46.59.png"/>
          <p:cNvPicPr>
            <a:picLocks noChangeAspect="1"/>
          </p:cNvPicPr>
          <p:nvPr/>
        </p:nvPicPr>
        <p:blipFill>
          <a:blip r:embed="rId5"/>
          <a:stretch>
            <a:fillRect/>
          </a:stretch>
        </p:blipFill>
        <p:spPr>
          <a:xfrm>
            <a:off x="3732446" y="1829430"/>
            <a:ext cx="1679108" cy="3199140"/>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95" name="Back Pain"/>
          <p:cNvSpPr txBox="1"/>
          <p:nvPr/>
        </p:nvSpPr>
        <p:spPr>
          <a:xfrm>
            <a:off x="1194222" y="2182956"/>
            <a:ext cx="98550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Back Pain</a:t>
            </a:r>
          </a:p>
        </p:txBody>
      </p:sp>
      <p:sp>
        <p:nvSpPr>
          <p:cNvPr id="196" name="What Kind of Pain?"/>
          <p:cNvSpPr txBox="1"/>
          <p:nvPr/>
        </p:nvSpPr>
        <p:spPr>
          <a:xfrm>
            <a:off x="1194222" y="2767156"/>
            <a:ext cx="1869541"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What Kind of Pain?</a:t>
            </a:r>
          </a:p>
        </p:txBody>
      </p:sp>
      <p:sp>
        <p:nvSpPr>
          <p:cNvPr id="197" name="Injury? Strained Muscle?"/>
          <p:cNvSpPr txBox="1"/>
          <p:nvPr/>
        </p:nvSpPr>
        <p:spPr>
          <a:xfrm>
            <a:off x="1194222" y="3351356"/>
            <a:ext cx="2396504"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Injury? Strained Muscle?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8</a:t>
            </a:fld>
            <a:endParaRPr/>
          </a:p>
        </p:txBody>
      </p:sp>
      <p:pic>
        <p:nvPicPr>
          <p:cNvPr id="200"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01"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02"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03"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pic>
        <p:nvPicPr>
          <p:cNvPr id="204" name="Screenshot 2021-11-09 at 15.38.14.png" descr="Screenshot 2021-11-09 at 15.38.14.png"/>
          <p:cNvPicPr>
            <a:picLocks noChangeAspect="1"/>
          </p:cNvPicPr>
          <p:nvPr/>
        </p:nvPicPr>
        <p:blipFill>
          <a:blip r:embed="rId5"/>
          <a:stretch>
            <a:fillRect/>
          </a:stretch>
        </p:blipFill>
        <p:spPr>
          <a:xfrm>
            <a:off x="1151999" y="1829430"/>
            <a:ext cx="6840002" cy="3199140"/>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05" name="2,735 results"/>
          <p:cNvSpPr txBox="1"/>
          <p:nvPr/>
        </p:nvSpPr>
        <p:spPr>
          <a:xfrm>
            <a:off x="4038954" y="3033856"/>
            <a:ext cx="1320092" cy="358488"/>
          </a:xfrm>
          <a:prstGeom prst="rect">
            <a:avLst/>
          </a:prstGeom>
          <a:ln w="25400">
            <a:solidFill>
              <a:srgbClr val="FF26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2600"/>
                </a:solidFill>
              </a:defRPr>
            </a:lvl1pPr>
          </a:lstStyle>
          <a:p>
            <a:r>
              <a:t>2,735 results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lide Number Placeholder 5"/>
          <p:cNvSpPr txBox="1">
            <a:spLocks noGrp="1"/>
          </p:cNvSpPr>
          <p:nvPr>
            <p:ph type="sldNum" sz="quarter" idx="4294967295"/>
          </p:nvPr>
        </p:nvSpPr>
        <p:spPr>
          <a:xfrm>
            <a:off x="8887459" y="6404292"/>
            <a:ext cx="18034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Palatino Linotype"/>
                <a:ea typeface="Palatino Linotype"/>
                <a:cs typeface="Palatino Linotype"/>
                <a:sym typeface="Palatino Linotype"/>
              </a:defRPr>
            </a:lvl1pPr>
          </a:lstStyle>
          <a:p>
            <a:fld id="{86CB4B4D-7CA3-9044-876B-883B54F8677D}" type="slidenum">
              <a:t>9</a:t>
            </a:fld>
            <a:endParaRPr/>
          </a:p>
        </p:txBody>
      </p:sp>
      <p:pic>
        <p:nvPicPr>
          <p:cNvPr id="208" name="Picture 5" descr="Picture 5"/>
          <p:cNvPicPr>
            <a:picLocks noChangeAspect="1"/>
          </p:cNvPicPr>
          <p:nvPr/>
        </p:nvPicPr>
        <p:blipFill>
          <a:blip r:embed="rId2"/>
          <a:stretch>
            <a:fillRect/>
          </a:stretch>
        </p:blipFill>
        <p:spPr>
          <a:xfrm>
            <a:off x="8001000" y="5715000"/>
            <a:ext cx="1143000" cy="1143000"/>
          </a:xfrm>
          <a:prstGeom prst="rect">
            <a:avLst/>
          </a:prstGeom>
          <a:ln w="12700">
            <a:miter lim="400000"/>
          </a:ln>
        </p:spPr>
      </p:pic>
      <p:pic>
        <p:nvPicPr>
          <p:cNvPr id="209" name="Picture 6" descr="Picture 6"/>
          <p:cNvPicPr>
            <a:picLocks noChangeAspect="1"/>
          </p:cNvPicPr>
          <p:nvPr/>
        </p:nvPicPr>
        <p:blipFill>
          <a:blip r:embed="rId3"/>
          <a:stretch>
            <a:fillRect/>
          </a:stretch>
        </p:blipFill>
        <p:spPr>
          <a:xfrm>
            <a:off x="2993538" y="5821474"/>
            <a:ext cx="3156924" cy="900001"/>
          </a:xfrm>
          <a:prstGeom prst="rect">
            <a:avLst/>
          </a:prstGeom>
          <a:ln w="12700">
            <a:miter lim="400000"/>
          </a:ln>
        </p:spPr>
      </p:pic>
      <p:pic>
        <p:nvPicPr>
          <p:cNvPr id="210" name="Picture 7" descr="Picture 7"/>
          <p:cNvPicPr>
            <a:picLocks noChangeAspect="1"/>
          </p:cNvPicPr>
          <p:nvPr/>
        </p:nvPicPr>
        <p:blipFill>
          <a:blip r:embed="rId4"/>
          <a:stretch>
            <a:fillRect/>
          </a:stretch>
        </p:blipFill>
        <p:spPr>
          <a:xfrm>
            <a:off x="389242" y="5821474"/>
            <a:ext cx="900001" cy="900001"/>
          </a:xfrm>
          <a:prstGeom prst="rect">
            <a:avLst/>
          </a:prstGeom>
          <a:ln w="12700">
            <a:miter lim="400000"/>
          </a:ln>
        </p:spPr>
      </p:pic>
      <p:sp>
        <p:nvSpPr>
          <p:cNvPr id="211" name="TextBox 8"/>
          <p:cNvSpPr txBox="1"/>
          <p:nvPr/>
        </p:nvSpPr>
        <p:spPr>
          <a:xfrm>
            <a:off x="655319" y="685800"/>
            <a:ext cx="8061961"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latin typeface="Palatino Linotype"/>
                <a:ea typeface="Palatino Linotype"/>
                <a:cs typeface="Palatino Linotype"/>
                <a:sym typeface="Palatino Linotype"/>
              </a:defRPr>
            </a:lvl1pPr>
          </a:lstStyle>
          <a:p>
            <a:r>
              <a:t>Problem</a:t>
            </a:r>
          </a:p>
        </p:txBody>
      </p:sp>
      <p:pic>
        <p:nvPicPr>
          <p:cNvPr id="212" name="Screenshot 2021-11-09 at 15.40.22.png" descr="Screenshot 2021-11-09 at 15.40.22.png"/>
          <p:cNvPicPr>
            <a:picLocks noChangeAspect="1"/>
          </p:cNvPicPr>
          <p:nvPr/>
        </p:nvPicPr>
        <p:blipFill>
          <a:blip r:embed="rId5"/>
          <a:srcRect l="371" b="15910"/>
          <a:stretch>
            <a:fillRect/>
          </a:stretch>
        </p:blipFill>
        <p:spPr>
          <a:xfrm>
            <a:off x="1137986" y="1829480"/>
            <a:ext cx="6842524" cy="3199040"/>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13" name="674 results"/>
          <p:cNvSpPr txBox="1"/>
          <p:nvPr/>
        </p:nvSpPr>
        <p:spPr>
          <a:xfrm>
            <a:off x="4038954" y="3033856"/>
            <a:ext cx="1147191" cy="358488"/>
          </a:xfrm>
          <a:prstGeom prst="rect">
            <a:avLst/>
          </a:prstGeom>
          <a:ln w="25400">
            <a:solidFill>
              <a:srgbClr val="FF26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2600"/>
                </a:solidFill>
              </a:defRPr>
            </a:lvl1pPr>
          </a:lstStyle>
          <a:p>
            <a:r>
              <a:t>674 results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Macintosh PowerPoint</Application>
  <PresentationFormat>On-screen Show (4:3)</PresentationFormat>
  <Paragraphs>113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 Neue</vt:lpstr>
      <vt:lpstr>Helvetica Neue Medium</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Giorgio Maria Di Nunzio</cp:lastModifiedBy>
  <cp:revision>1</cp:revision>
  <dcterms:modified xsi:type="dcterms:W3CDTF">2021-11-11T11:37:05Z</dcterms:modified>
</cp:coreProperties>
</file>