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58" r:id="rId4"/>
    <p:sldId id="265" r:id="rId5"/>
    <p:sldId id="269" r:id="rId6"/>
    <p:sldId id="261" r:id="rId7"/>
    <p:sldId id="268" r:id="rId8"/>
    <p:sldId id="267" r:id="rId9"/>
    <p:sldId id="266" r:id="rId10"/>
    <p:sldId id="270"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B2D"/>
    <a:srgbClr val="C89201"/>
    <a:srgbClr val="1A7B7C"/>
    <a:srgbClr val="EAEAEA"/>
    <a:srgbClr val="FCFBF2"/>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4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4AE50-E452-4C96-8380-0AFA6F3C3054}" type="doc">
      <dgm:prSet loTypeId="urn:microsoft.com/office/officeart/2009/3/layout/HorizontalOrganizationChart" loCatId="hierarchy" qsTypeId="urn:microsoft.com/office/officeart/2005/8/quickstyle/simple1" qsCatId="simple" csTypeId="urn:microsoft.com/office/officeart/2005/8/colors/accent6_1" csCatId="accent6" phldr="1"/>
      <dgm:spPr/>
      <dgm:t>
        <a:bodyPr/>
        <a:lstStyle/>
        <a:p>
          <a:endParaRPr lang="pt-PT"/>
        </a:p>
      </dgm:t>
    </dgm:pt>
    <dgm:pt modelId="{EAD75E93-E742-42E3-BEBC-C7F521E19ADF}">
      <dgm:prSet phldrT="[Texto]" custT="1"/>
      <dgm:spPr/>
      <dgm:t>
        <a:bodyPr/>
        <a:lstStyle/>
        <a:p>
          <a:r>
            <a:rPr lang="pt-PT" sz="1200" dirty="0" err="1">
              <a:latin typeface="Palatino Linotype" panose="02040502050505030304" pitchFamily="18" charset="0"/>
            </a:rPr>
            <a:t>Soil</a:t>
          </a:r>
          <a:endParaRPr lang="pt-PT" sz="1200" dirty="0">
            <a:latin typeface="Palatino Linotype" panose="02040502050505030304" pitchFamily="18" charset="0"/>
          </a:endParaRPr>
        </a:p>
      </dgm:t>
    </dgm:pt>
    <dgm:pt modelId="{7D135F23-0758-4D00-B471-50E291B2F2BF}" type="parTrans" cxnId="{7B9A81E0-DFBB-472B-BD55-F24D9D2B78C5}">
      <dgm:prSet/>
      <dgm:spPr/>
      <dgm:t>
        <a:bodyPr/>
        <a:lstStyle/>
        <a:p>
          <a:endParaRPr lang="pt-PT" sz="1600">
            <a:latin typeface="Palatino Linotype" panose="02040502050505030304" pitchFamily="18" charset="0"/>
          </a:endParaRPr>
        </a:p>
      </dgm:t>
    </dgm:pt>
    <dgm:pt modelId="{C77358E5-53FB-4213-9780-5AB5A4529129}" type="sibTrans" cxnId="{7B9A81E0-DFBB-472B-BD55-F24D9D2B78C5}">
      <dgm:prSet/>
      <dgm:spPr/>
      <dgm:t>
        <a:bodyPr/>
        <a:lstStyle/>
        <a:p>
          <a:endParaRPr lang="pt-PT" sz="1600">
            <a:latin typeface="Palatino Linotype" panose="02040502050505030304" pitchFamily="18" charset="0"/>
          </a:endParaRPr>
        </a:p>
      </dgm:t>
    </dgm:pt>
    <dgm:pt modelId="{8B405C5B-1904-4C6A-8C66-A93C29D75360}">
      <dgm:prSet phldrT="[Texto]" custT="1"/>
      <dgm:spPr/>
      <dgm:t>
        <a:bodyPr/>
        <a:lstStyle/>
        <a:p>
          <a:r>
            <a:rPr lang="pt-PT" sz="1200" dirty="0" err="1">
              <a:latin typeface="Palatino Linotype" panose="02040502050505030304" pitchFamily="18" charset="0"/>
            </a:rPr>
            <a:t>Humidity</a:t>
          </a:r>
          <a:endParaRPr lang="pt-PT" sz="1200" dirty="0">
            <a:latin typeface="Palatino Linotype" panose="02040502050505030304" pitchFamily="18" charset="0"/>
          </a:endParaRPr>
        </a:p>
      </dgm:t>
    </dgm:pt>
    <dgm:pt modelId="{A4220DBA-3CC2-48E5-BEA3-7E1C87236135}" type="parTrans" cxnId="{A559BD0A-B968-4708-8E04-A3A690F8D5F8}">
      <dgm:prSet/>
      <dgm:spPr/>
      <dgm:t>
        <a:bodyPr/>
        <a:lstStyle/>
        <a:p>
          <a:endParaRPr lang="pt-PT" sz="1600">
            <a:latin typeface="Palatino Linotype" panose="02040502050505030304" pitchFamily="18" charset="0"/>
          </a:endParaRPr>
        </a:p>
      </dgm:t>
    </dgm:pt>
    <dgm:pt modelId="{48015212-C125-4D18-B9B6-CF51CD2CCD99}" type="sibTrans" cxnId="{A559BD0A-B968-4708-8E04-A3A690F8D5F8}">
      <dgm:prSet/>
      <dgm:spPr/>
      <dgm:t>
        <a:bodyPr/>
        <a:lstStyle/>
        <a:p>
          <a:endParaRPr lang="pt-PT" sz="1600">
            <a:latin typeface="Palatino Linotype" panose="02040502050505030304" pitchFamily="18" charset="0"/>
          </a:endParaRPr>
        </a:p>
      </dgm:t>
    </dgm:pt>
    <dgm:pt modelId="{96BACC40-8781-4800-8A91-0432401DE804}">
      <dgm:prSet phldrT="[Texto]" custT="1"/>
      <dgm:spPr/>
      <dgm:t>
        <a:bodyPr/>
        <a:lstStyle/>
        <a:p>
          <a:r>
            <a:rPr lang="pt-PT" sz="1200" dirty="0" err="1">
              <a:latin typeface="Palatino Linotype" panose="02040502050505030304" pitchFamily="18" charset="0"/>
            </a:rPr>
            <a:t>Organic</a:t>
          </a:r>
          <a:r>
            <a:rPr lang="pt-PT" sz="1200" dirty="0">
              <a:latin typeface="Palatino Linotype" panose="02040502050505030304" pitchFamily="18" charset="0"/>
            </a:rPr>
            <a:t> </a:t>
          </a:r>
          <a:r>
            <a:rPr lang="pt-PT" sz="1200" dirty="0" err="1">
              <a:latin typeface="Palatino Linotype" panose="02040502050505030304" pitchFamily="18" charset="0"/>
            </a:rPr>
            <a:t>matter</a:t>
          </a:r>
          <a:endParaRPr lang="pt-PT" sz="1200" dirty="0">
            <a:latin typeface="Palatino Linotype" panose="02040502050505030304" pitchFamily="18" charset="0"/>
          </a:endParaRPr>
        </a:p>
      </dgm:t>
    </dgm:pt>
    <dgm:pt modelId="{E56A8281-2049-47F8-8209-91367663F17C}" type="parTrans" cxnId="{8C8804BE-B4BD-4ADB-88C7-CCFB4CFC5EBE}">
      <dgm:prSet/>
      <dgm:spPr/>
      <dgm:t>
        <a:bodyPr/>
        <a:lstStyle/>
        <a:p>
          <a:endParaRPr lang="pt-PT" sz="1600">
            <a:latin typeface="Palatino Linotype" panose="02040502050505030304" pitchFamily="18" charset="0"/>
          </a:endParaRPr>
        </a:p>
      </dgm:t>
    </dgm:pt>
    <dgm:pt modelId="{C35DAF3F-7BB3-4DA4-BB92-4D1BE01DF7D1}" type="sibTrans" cxnId="{8C8804BE-B4BD-4ADB-88C7-CCFB4CFC5EBE}">
      <dgm:prSet/>
      <dgm:spPr/>
      <dgm:t>
        <a:bodyPr/>
        <a:lstStyle/>
        <a:p>
          <a:endParaRPr lang="pt-PT" sz="1600">
            <a:latin typeface="Palatino Linotype" panose="02040502050505030304" pitchFamily="18" charset="0"/>
          </a:endParaRPr>
        </a:p>
      </dgm:t>
    </dgm:pt>
    <dgm:pt modelId="{311D72F6-8CB4-4A41-AF25-3D2AFCE0BE32}">
      <dgm:prSet phldrT="[Texto]" custT="1"/>
      <dgm:spPr/>
      <dgm:t>
        <a:bodyPr/>
        <a:lstStyle/>
        <a:p>
          <a:r>
            <a:rPr lang="pt-PT" sz="1200" dirty="0">
              <a:latin typeface="Palatino Linotype" panose="02040502050505030304" pitchFamily="18" charset="0"/>
            </a:rPr>
            <a:t>pH</a:t>
          </a:r>
        </a:p>
      </dgm:t>
    </dgm:pt>
    <dgm:pt modelId="{0DF52320-688F-44B7-914A-CAB445CE2ED7}" type="parTrans" cxnId="{9618899F-96C6-454C-B488-4B5703E70128}">
      <dgm:prSet/>
      <dgm:spPr/>
      <dgm:t>
        <a:bodyPr/>
        <a:lstStyle/>
        <a:p>
          <a:endParaRPr lang="pt-PT" sz="1600">
            <a:latin typeface="Palatino Linotype" panose="02040502050505030304" pitchFamily="18" charset="0"/>
          </a:endParaRPr>
        </a:p>
      </dgm:t>
    </dgm:pt>
    <dgm:pt modelId="{35D2DE8C-C0B9-4699-B8B9-246B71D8BADD}" type="sibTrans" cxnId="{9618899F-96C6-454C-B488-4B5703E70128}">
      <dgm:prSet/>
      <dgm:spPr/>
      <dgm:t>
        <a:bodyPr/>
        <a:lstStyle/>
        <a:p>
          <a:endParaRPr lang="pt-PT" sz="1600">
            <a:latin typeface="Palatino Linotype" panose="02040502050505030304" pitchFamily="18" charset="0"/>
          </a:endParaRPr>
        </a:p>
      </dgm:t>
    </dgm:pt>
    <dgm:pt modelId="{2C9C31BD-48E2-4D55-A857-E2B31EF0A85D}">
      <dgm:prSet phldrT="[Texto]" custT="1"/>
      <dgm:spPr/>
      <dgm:t>
        <a:bodyPr/>
        <a:lstStyle/>
        <a:p>
          <a:r>
            <a:rPr lang="pt-PT" sz="1200" dirty="0" err="1">
              <a:latin typeface="Palatino Linotype" panose="02040502050505030304" pitchFamily="18" charset="0"/>
            </a:rPr>
            <a:t>Electrical</a:t>
          </a:r>
          <a:r>
            <a:rPr lang="pt-PT" sz="1200" dirty="0">
              <a:latin typeface="Palatino Linotype" panose="02040502050505030304" pitchFamily="18" charset="0"/>
            </a:rPr>
            <a:t> </a:t>
          </a:r>
          <a:r>
            <a:rPr lang="pt-PT" sz="1200" dirty="0" err="1">
              <a:latin typeface="Palatino Linotype" panose="02040502050505030304" pitchFamily="18" charset="0"/>
            </a:rPr>
            <a:t>conductivity</a:t>
          </a:r>
          <a:endParaRPr lang="pt-PT" sz="1200" dirty="0">
            <a:latin typeface="Palatino Linotype" panose="02040502050505030304" pitchFamily="18" charset="0"/>
          </a:endParaRPr>
        </a:p>
      </dgm:t>
    </dgm:pt>
    <dgm:pt modelId="{08F900C8-BC97-41CF-8E4B-20FF768A4031}" type="parTrans" cxnId="{A3CB1F63-59FA-455B-9580-D2349777F508}">
      <dgm:prSet/>
      <dgm:spPr/>
      <dgm:t>
        <a:bodyPr/>
        <a:lstStyle/>
        <a:p>
          <a:endParaRPr lang="pt-PT" sz="1600">
            <a:latin typeface="Palatino Linotype" panose="02040502050505030304" pitchFamily="18" charset="0"/>
          </a:endParaRPr>
        </a:p>
      </dgm:t>
    </dgm:pt>
    <dgm:pt modelId="{F037662C-D432-4B9C-A6B6-21627EC3A308}" type="sibTrans" cxnId="{A3CB1F63-59FA-455B-9580-D2349777F508}">
      <dgm:prSet/>
      <dgm:spPr/>
      <dgm:t>
        <a:bodyPr/>
        <a:lstStyle/>
        <a:p>
          <a:endParaRPr lang="pt-PT" sz="1600">
            <a:latin typeface="Palatino Linotype" panose="02040502050505030304" pitchFamily="18" charset="0"/>
          </a:endParaRPr>
        </a:p>
      </dgm:t>
    </dgm:pt>
    <dgm:pt modelId="{B73CC4EE-D7DA-4ADC-9B96-DCF3BBC8AC09}">
      <dgm:prSet phldrT="[Texto]" custT="1"/>
      <dgm:spPr/>
      <dgm:t>
        <a:bodyPr/>
        <a:lstStyle/>
        <a:p>
          <a:r>
            <a:rPr lang="pt-PT" sz="1200" dirty="0" err="1">
              <a:latin typeface="Palatino Linotype" panose="02040502050505030304" pitchFamily="18" charset="0"/>
            </a:rPr>
            <a:t>Colorimetric</a:t>
          </a:r>
          <a:r>
            <a:rPr lang="pt-PT" sz="1200" dirty="0">
              <a:latin typeface="Palatino Linotype" panose="02040502050505030304" pitchFamily="18" charset="0"/>
            </a:rPr>
            <a:t> </a:t>
          </a:r>
          <a:r>
            <a:rPr lang="pt-PT" sz="1200" dirty="0" err="1">
              <a:latin typeface="Palatino Linotype" panose="02040502050505030304" pitchFamily="18" charset="0"/>
            </a:rPr>
            <a:t>parameters</a:t>
          </a:r>
          <a:endParaRPr lang="pt-PT" sz="1200" dirty="0">
            <a:latin typeface="Palatino Linotype" panose="02040502050505030304" pitchFamily="18" charset="0"/>
          </a:endParaRPr>
        </a:p>
      </dgm:t>
    </dgm:pt>
    <dgm:pt modelId="{04119EBD-C37F-48CF-BC28-E5506B6A1819}" type="parTrans" cxnId="{902F1C5D-1C65-4997-BA67-D905925E429D}">
      <dgm:prSet/>
      <dgm:spPr/>
      <dgm:t>
        <a:bodyPr/>
        <a:lstStyle/>
        <a:p>
          <a:endParaRPr lang="pt-PT" sz="1600">
            <a:latin typeface="Palatino Linotype" panose="02040502050505030304" pitchFamily="18" charset="0"/>
          </a:endParaRPr>
        </a:p>
      </dgm:t>
    </dgm:pt>
    <dgm:pt modelId="{E08EB42E-5036-4B34-B7C9-7D45A29E4FF2}" type="sibTrans" cxnId="{902F1C5D-1C65-4997-BA67-D905925E429D}">
      <dgm:prSet/>
      <dgm:spPr/>
      <dgm:t>
        <a:bodyPr/>
        <a:lstStyle/>
        <a:p>
          <a:endParaRPr lang="pt-PT" sz="1600">
            <a:latin typeface="Palatino Linotype" panose="02040502050505030304" pitchFamily="18" charset="0"/>
          </a:endParaRPr>
        </a:p>
      </dgm:t>
    </dgm:pt>
    <dgm:pt modelId="{9C37686C-2F15-491A-BE35-3AC0FE6F2262}" type="pres">
      <dgm:prSet presAssocID="{DBE4AE50-E452-4C96-8380-0AFA6F3C3054}" presName="hierChild1" presStyleCnt="0">
        <dgm:presLayoutVars>
          <dgm:orgChart val="1"/>
          <dgm:chPref val="1"/>
          <dgm:dir/>
          <dgm:animOne val="branch"/>
          <dgm:animLvl val="lvl"/>
          <dgm:resizeHandles/>
        </dgm:presLayoutVars>
      </dgm:prSet>
      <dgm:spPr/>
    </dgm:pt>
    <dgm:pt modelId="{B37CC4D5-DFEC-465B-B322-86239368F2C9}" type="pres">
      <dgm:prSet presAssocID="{EAD75E93-E742-42E3-BEBC-C7F521E19ADF}" presName="hierRoot1" presStyleCnt="0">
        <dgm:presLayoutVars>
          <dgm:hierBranch val="init"/>
        </dgm:presLayoutVars>
      </dgm:prSet>
      <dgm:spPr/>
    </dgm:pt>
    <dgm:pt modelId="{B874D2B6-22F6-402B-AF64-4E919D48DA4D}" type="pres">
      <dgm:prSet presAssocID="{EAD75E93-E742-42E3-BEBC-C7F521E19ADF}" presName="rootComposite1" presStyleCnt="0"/>
      <dgm:spPr/>
    </dgm:pt>
    <dgm:pt modelId="{F01B523A-7E67-467A-9E17-F6D59CA89896}" type="pres">
      <dgm:prSet presAssocID="{EAD75E93-E742-42E3-BEBC-C7F521E19ADF}" presName="rootText1" presStyleLbl="node0" presStyleIdx="0" presStyleCnt="1">
        <dgm:presLayoutVars>
          <dgm:chPref val="3"/>
        </dgm:presLayoutVars>
      </dgm:prSet>
      <dgm:spPr/>
    </dgm:pt>
    <dgm:pt modelId="{7934C6CC-53C3-44A8-A502-95947B29003D}" type="pres">
      <dgm:prSet presAssocID="{EAD75E93-E742-42E3-BEBC-C7F521E19ADF}" presName="rootConnector1" presStyleLbl="node1" presStyleIdx="0" presStyleCnt="0"/>
      <dgm:spPr/>
    </dgm:pt>
    <dgm:pt modelId="{894BFE23-09EB-4EBB-8A73-4EE04AF796CB}" type="pres">
      <dgm:prSet presAssocID="{EAD75E93-E742-42E3-BEBC-C7F521E19ADF}" presName="hierChild2" presStyleCnt="0"/>
      <dgm:spPr/>
    </dgm:pt>
    <dgm:pt modelId="{8FF136C1-7748-467B-BFF4-28005435AC3C}" type="pres">
      <dgm:prSet presAssocID="{A4220DBA-3CC2-48E5-BEA3-7E1C87236135}" presName="Name64" presStyleLbl="parChTrans1D2" presStyleIdx="0" presStyleCnt="5"/>
      <dgm:spPr/>
    </dgm:pt>
    <dgm:pt modelId="{19A0EFEA-E5C4-49DF-8EAC-016E5A551080}" type="pres">
      <dgm:prSet presAssocID="{8B405C5B-1904-4C6A-8C66-A93C29D75360}" presName="hierRoot2" presStyleCnt="0">
        <dgm:presLayoutVars>
          <dgm:hierBranch val="init"/>
        </dgm:presLayoutVars>
      </dgm:prSet>
      <dgm:spPr/>
    </dgm:pt>
    <dgm:pt modelId="{C2B3AE55-0CD0-4B0C-9EE4-74B661E4D7D4}" type="pres">
      <dgm:prSet presAssocID="{8B405C5B-1904-4C6A-8C66-A93C29D75360}" presName="rootComposite" presStyleCnt="0"/>
      <dgm:spPr/>
    </dgm:pt>
    <dgm:pt modelId="{1425E737-AF1D-47E5-BAD3-309965097539}" type="pres">
      <dgm:prSet presAssocID="{8B405C5B-1904-4C6A-8C66-A93C29D75360}" presName="rootText" presStyleLbl="node2" presStyleIdx="0" presStyleCnt="5">
        <dgm:presLayoutVars>
          <dgm:chPref val="3"/>
        </dgm:presLayoutVars>
      </dgm:prSet>
      <dgm:spPr/>
    </dgm:pt>
    <dgm:pt modelId="{603D08AE-1C62-42E0-BFAE-6364F7DAF49E}" type="pres">
      <dgm:prSet presAssocID="{8B405C5B-1904-4C6A-8C66-A93C29D75360}" presName="rootConnector" presStyleLbl="node2" presStyleIdx="0" presStyleCnt="5"/>
      <dgm:spPr/>
    </dgm:pt>
    <dgm:pt modelId="{B2E14E2C-3204-4584-8B31-FAD45B10C7E3}" type="pres">
      <dgm:prSet presAssocID="{8B405C5B-1904-4C6A-8C66-A93C29D75360}" presName="hierChild4" presStyleCnt="0"/>
      <dgm:spPr/>
    </dgm:pt>
    <dgm:pt modelId="{6D6DED2D-05C7-4C90-BB06-E384A2E2F09F}" type="pres">
      <dgm:prSet presAssocID="{8B405C5B-1904-4C6A-8C66-A93C29D75360}" presName="hierChild5" presStyleCnt="0"/>
      <dgm:spPr/>
    </dgm:pt>
    <dgm:pt modelId="{BC108A43-1705-44E6-9519-1D91BDBE9CA5}" type="pres">
      <dgm:prSet presAssocID="{E56A8281-2049-47F8-8209-91367663F17C}" presName="Name64" presStyleLbl="parChTrans1D2" presStyleIdx="1" presStyleCnt="5"/>
      <dgm:spPr/>
    </dgm:pt>
    <dgm:pt modelId="{6ED8C98C-58A2-4E9F-8B1D-C6A852109233}" type="pres">
      <dgm:prSet presAssocID="{96BACC40-8781-4800-8A91-0432401DE804}" presName="hierRoot2" presStyleCnt="0">
        <dgm:presLayoutVars>
          <dgm:hierBranch val="init"/>
        </dgm:presLayoutVars>
      </dgm:prSet>
      <dgm:spPr/>
    </dgm:pt>
    <dgm:pt modelId="{75A58EDA-307B-4F63-9AE1-96A25E4609A4}" type="pres">
      <dgm:prSet presAssocID="{96BACC40-8781-4800-8A91-0432401DE804}" presName="rootComposite" presStyleCnt="0"/>
      <dgm:spPr/>
    </dgm:pt>
    <dgm:pt modelId="{28674B68-43A8-4644-B5B7-F515CD00B590}" type="pres">
      <dgm:prSet presAssocID="{96BACC40-8781-4800-8A91-0432401DE804}" presName="rootText" presStyleLbl="node2" presStyleIdx="1" presStyleCnt="5">
        <dgm:presLayoutVars>
          <dgm:chPref val="3"/>
        </dgm:presLayoutVars>
      </dgm:prSet>
      <dgm:spPr/>
    </dgm:pt>
    <dgm:pt modelId="{401CDFD2-9F72-464F-8222-673ECF47616A}" type="pres">
      <dgm:prSet presAssocID="{96BACC40-8781-4800-8A91-0432401DE804}" presName="rootConnector" presStyleLbl="node2" presStyleIdx="1" presStyleCnt="5"/>
      <dgm:spPr/>
    </dgm:pt>
    <dgm:pt modelId="{475FA169-416F-46AB-A8F1-FE05D7DC2D2C}" type="pres">
      <dgm:prSet presAssocID="{96BACC40-8781-4800-8A91-0432401DE804}" presName="hierChild4" presStyleCnt="0"/>
      <dgm:spPr/>
    </dgm:pt>
    <dgm:pt modelId="{E63860B1-6DB8-4E79-B71C-9AEA46F50989}" type="pres">
      <dgm:prSet presAssocID="{96BACC40-8781-4800-8A91-0432401DE804}" presName="hierChild5" presStyleCnt="0"/>
      <dgm:spPr/>
    </dgm:pt>
    <dgm:pt modelId="{CAD5E606-6339-4C09-BDCF-B80D7471A298}" type="pres">
      <dgm:prSet presAssocID="{0DF52320-688F-44B7-914A-CAB445CE2ED7}" presName="Name64" presStyleLbl="parChTrans1D2" presStyleIdx="2" presStyleCnt="5"/>
      <dgm:spPr/>
    </dgm:pt>
    <dgm:pt modelId="{D3785EB2-0C6D-477F-BA3B-59058A0153BD}" type="pres">
      <dgm:prSet presAssocID="{311D72F6-8CB4-4A41-AF25-3D2AFCE0BE32}" presName="hierRoot2" presStyleCnt="0">
        <dgm:presLayoutVars>
          <dgm:hierBranch val="init"/>
        </dgm:presLayoutVars>
      </dgm:prSet>
      <dgm:spPr/>
    </dgm:pt>
    <dgm:pt modelId="{031976A4-130E-44F8-9ACB-F24DB2D34808}" type="pres">
      <dgm:prSet presAssocID="{311D72F6-8CB4-4A41-AF25-3D2AFCE0BE32}" presName="rootComposite" presStyleCnt="0"/>
      <dgm:spPr/>
    </dgm:pt>
    <dgm:pt modelId="{2EAC2A4B-0D1F-43B6-AD4E-56A0C3D96F06}" type="pres">
      <dgm:prSet presAssocID="{311D72F6-8CB4-4A41-AF25-3D2AFCE0BE32}" presName="rootText" presStyleLbl="node2" presStyleIdx="2" presStyleCnt="5">
        <dgm:presLayoutVars>
          <dgm:chPref val="3"/>
        </dgm:presLayoutVars>
      </dgm:prSet>
      <dgm:spPr/>
    </dgm:pt>
    <dgm:pt modelId="{CFD1BF91-F417-44E3-BFEA-D9829DA26057}" type="pres">
      <dgm:prSet presAssocID="{311D72F6-8CB4-4A41-AF25-3D2AFCE0BE32}" presName="rootConnector" presStyleLbl="node2" presStyleIdx="2" presStyleCnt="5"/>
      <dgm:spPr/>
    </dgm:pt>
    <dgm:pt modelId="{FECC5B7C-CB71-4EB3-A951-F14E19F32DC3}" type="pres">
      <dgm:prSet presAssocID="{311D72F6-8CB4-4A41-AF25-3D2AFCE0BE32}" presName="hierChild4" presStyleCnt="0"/>
      <dgm:spPr/>
    </dgm:pt>
    <dgm:pt modelId="{1FBBA86B-AF77-4974-9AB1-D20C31D580F0}" type="pres">
      <dgm:prSet presAssocID="{311D72F6-8CB4-4A41-AF25-3D2AFCE0BE32}" presName="hierChild5" presStyleCnt="0"/>
      <dgm:spPr/>
    </dgm:pt>
    <dgm:pt modelId="{D6BD3B2D-F69E-48D1-ADDD-07C415F18DAA}" type="pres">
      <dgm:prSet presAssocID="{08F900C8-BC97-41CF-8E4B-20FF768A4031}" presName="Name64" presStyleLbl="parChTrans1D2" presStyleIdx="3" presStyleCnt="5"/>
      <dgm:spPr/>
    </dgm:pt>
    <dgm:pt modelId="{A2640447-B593-43BB-AAA6-34BC6DF6DD22}" type="pres">
      <dgm:prSet presAssocID="{2C9C31BD-48E2-4D55-A857-E2B31EF0A85D}" presName="hierRoot2" presStyleCnt="0">
        <dgm:presLayoutVars>
          <dgm:hierBranch val="init"/>
        </dgm:presLayoutVars>
      </dgm:prSet>
      <dgm:spPr/>
    </dgm:pt>
    <dgm:pt modelId="{47843771-60F1-450C-8AF1-7046BBC110FA}" type="pres">
      <dgm:prSet presAssocID="{2C9C31BD-48E2-4D55-A857-E2B31EF0A85D}" presName="rootComposite" presStyleCnt="0"/>
      <dgm:spPr/>
    </dgm:pt>
    <dgm:pt modelId="{16DD6F90-6EE4-49B5-9CE6-C54855C27B3B}" type="pres">
      <dgm:prSet presAssocID="{2C9C31BD-48E2-4D55-A857-E2B31EF0A85D}" presName="rootText" presStyleLbl="node2" presStyleIdx="3" presStyleCnt="5">
        <dgm:presLayoutVars>
          <dgm:chPref val="3"/>
        </dgm:presLayoutVars>
      </dgm:prSet>
      <dgm:spPr/>
    </dgm:pt>
    <dgm:pt modelId="{C7DF1B49-9FFD-4563-8766-238941144212}" type="pres">
      <dgm:prSet presAssocID="{2C9C31BD-48E2-4D55-A857-E2B31EF0A85D}" presName="rootConnector" presStyleLbl="node2" presStyleIdx="3" presStyleCnt="5"/>
      <dgm:spPr/>
    </dgm:pt>
    <dgm:pt modelId="{CF236159-3C36-432E-A77B-58976862EDA2}" type="pres">
      <dgm:prSet presAssocID="{2C9C31BD-48E2-4D55-A857-E2B31EF0A85D}" presName="hierChild4" presStyleCnt="0"/>
      <dgm:spPr/>
    </dgm:pt>
    <dgm:pt modelId="{B0C6A649-7B77-4F0E-A409-005A003537F7}" type="pres">
      <dgm:prSet presAssocID="{2C9C31BD-48E2-4D55-A857-E2B31EF0A85D}" presName="hierChild5" presStyleCnt="0"/>
      <dgm:spPr/>
    </dgm:pt>
    <dgm:pt modelId="{5D42BE6A-DF42-4702-8959-3DC78A43CFD7}" type="pres">
      <dgm:prSet presAssocID="{04119EBD-C37F-48CF-BC28-E5506B6A1819}" presName="Name64" presStyleLbl="parChTrans1D2" presStyleIdx="4" presStyleCnt="5"/>
      <dgm:spPr/>
    </dgm:pt>
    <dgm:pt modelId="{67EA88F4-7AA0-4C13-93F6-52DF112FB345}" type="pres">
      <dgm:prSet presAssocID="{B73CC4EE-D7DA-4ADC-9B96-DCF3BBC8AC09}" presName="hierRoot2" presStyleCnt="0">
        <dgm:presLayoutVars>
          <dgm:hierBranch val="init"/>
        </dgm:presLayoutVars>
      </dgm:prSet>
      <dgm:spPr/>
    </dgm:pt>
    <dgm:pt modelId="{D09728E0-2522-4C62-B21E-05D2F5B6EF64}" type="pres">
      <dgm:prSet presAssocID="{B73CC4EE-D7DA-4ADC-9B96-DCF3BBC8AC09}" presName="rootComposite" presStyleCnt="0"/>
      <dgm:spPr/>
    </dgm:pt>
    <dgm:pt modelId="{35488359-25D3-467E-89BE-BA1F2F92FD81}" type="pres">
      <dgm:prSet presAssocID="{B73CC4EE-D7DA-4ADC-9B96-DCF3BBC8AC09}" presName="rootText" presStyleLbl="node2" presStyleIdx="4" presStyleCnt="5">
        <dgm:presLayoutVars>
          <dgm:chPref val="3"/>
        </dgm:presLayoutVars>
      </dgm:prSet>
      <dgm:spPr/>
    </dgm:pt>
    <dgm:pt modelId="{326E50D5-970B-4366-9044-E6371CF7CEB4}" type="pres">
      <dgm:prSet presAssocID="{B73CC4EE-D7DA-4ADC-9B96-DCF3BBC8AC09}" presName="rootConnector" presStyleLbl="node2" presStyleIdx="4" presStyleCnt="5"/>
      <dgm:spPr/>
    </dgm:pt>
    <dgm:pt modelId="{9A4475CC-621C-4540-9979-C1331A4369AB}" type="pres">
      <dgm:prSet presAssocID="{B73CC4EE-D7DA-4ADC-9B96-DCF3BBC8AC09}" presName="hierChild4" presStyleCnt="0"/>
      <dgm:spPr/>
    </dgm:pt>
    <dgm:pt modelId="{2FD00D40-C7D4-4665-8D3D-F8FBA551D23B}" type="pres">
      <dgm:prSet presAssocID="{B73CC4EE-D7DA-4ADC-9B96-DCF3BBC8AC09}" presName="hierChild5" presStyleCnt="0"/>
      <dgm:spPr/>
    </dgm:pt>
    <dgm:pt modelId="{B943C6DD-D023-4D29-B41F-ADAE86BA1F69}" type="pres">
      <dgm:prSet presAssocID="{EAD75E93-E742-42E3-BEBC-C7F521E19ADF}" presName="hierChild3" presStyleCnt="0"/>
      <dgm:spPr/>
    </dgm:pt>
  </dgm:ptLst>
  <dgm:cxnLst>
    <dgm:cxn modelId="{14BD9A05-1E72-473E-9CFE-2B55952B296F}" type="presOf" srcId="{96BACC40-8781-4800-8A91-0432401DE804}" destId="{28674B68-43A8-4644-B5B7-F515CD00B590}" srcOrd="0" destOrd="0" presId="urn:microsoft.com/office/officeart/2009/3/layout/HorizontalOrganizationChart"/>
    <dgm:cxn modelId="{1C669909-7996-4B81-915E-E563916CE78C}" type="presOf" srcId="{EAD75E93-E742-42E3-BEBC-C7F521E19ADF}" destId="{7934C6CC-53C3-44A8-A502-95947B29003D}" srcOrd="1" destOrd="0" presId="urn:microsoft.com/office/officeart/2009/3/layout/HorizontalOrganizationChart"/>
    <dgm:cxn modelId="{A559BD0A-B968-4708-8E04-A3A690F8D5F8}" srcId="{EAD75E93-E742-42E3-BEBC-C7F521E19ADF}" destId="{8B405C5B-1904-4C6A-8C66-A93C29D75360}" srcOrd="0" destOrd="0" parTransId="{A4220DBA-3CC2-48E5-BEA3-7E1C87236135}" sibTransId="{48015212-C125-4D18-B9B6-CF51CD2CCD99}"/>
    <dgm:cxn modelId="{81B2E00A-D89D-45C5-AEEB-8524EE115589}" type="presOf" srcId="{2C9C31BD-48E2-4D55-A857-E2B31EF0A85D}" destId="{C7DF1B49-9FFD-4563-8766-238941144212}" srcOrd="1" destOrd="0" presId="urn:microsoft.com/office/officeart/2009/3/layout/HorizontalOrganizationChart"/>
    <dgm:cxn modelId="{6C09E41B-D0EC-470D-8050-F17FED5DDCEE}" type="presOf" srcId="{B73CC4EE-D7DA-4ADC-9B96-DCF3BBC8AC09}" destId="{326E50D5-970B-4366-9044-E6371CF7CEB4}" srcOrd="1" destOrd="0" presId="urn:microsoft.com/office/officeart/2009/3/layout/HorizontalOrganizationChart"/>
    <dgm:cxn modelId="{E2A82A2C-B687-4792-B47A-0D18D868C862}" type="presOf" srcId="{0DF52320-688F-44B7-914A-CAB445CE2ED7}" destId="{CAD5E606-6339-4C09-BDCF-B80D7471A298}" srcOrd="0" destOrd="0" presId="urn:microsoft.com/office/officeart/2009/3/layout/HorizontalOrganizationChart"/>
    <dgm:cxn modelId="{1310E92D-F4CF-48A0-8E4E-9C49C209448E}" type="presOf" srcId="{8B405C5B-1904-4C6A-8C66-A93C29D75360}" destId="{603D08AE-1C62-42E0-BFAE-6364F7DAF49E}" srcOrd="1" destOrd="0" presId="urn:microsoft.com/office/officeart/2009/3/layout/HorizontalOrganizationChart"/>
    <dgm:cxn modelId="{902F1C5D-1C65-4997-BA67-D905925E429D}" srcId="{EAD75E93-E742-42E3-BEBC-C7F521E19ADF}" destId="{B73CC4EE-D7DA-4ADC-9B96-DCF3BBC8AC09}" srcOrd="4" destOrd="0" parTransId="{04119EBD-C37F-48CF-BC28-E5506B6A1819}" sibTransId="{E08EB42E-5036-4B34-B7C9-7D45A29E4FF2}"/>
    <dgm:cxn modelId="{0014CD5E-6259-4DEF-9617-6486F00A1009}" type="presOf" srcId="{08F900C8-BC97-41CF-8E4B-20FF768A4031}" destId="{D6BD3B2D-F69E-48D1-ADDD-07C415F18DAA}" srcOrd="0" destOrd="0" presId="urn:microsoft.com/office/officeart/2009/3/layout/HorizontalOrganizationChart"/>
    <dgm:cxn modelId="{A3CB1F63-59FA-455B-9580-D2349777F508}" srcId="{EAD75E93-E742-42E3-BEBC-C7F521E19ADF}" destId="{2C9C31BD-48E2-4D55-A857-E2B31EF0A85D}" srcOrd="3" destOrd="0" parTransId="{08F900C8-BC97-41CF-8E4B-20FF768A4031}" sibTransId="{F037662C-D432-4B9C-A6B6-21627EC3A308}"/>
    <dgm:cxn modelId="{37CDE768-C8BA-4E0A-94D3-F70BDDFC0691}" type="presOf" srcId="{04119EBD-C37F-48CF-BC28-E5506B6A1819}" destId="{5D42BE6A-DF42-4702-8959-3DC78A43CFD7}" srcOrd="0" destOrd="0" presId="urn:microsoft.com/office/officeart/2009/3/layout/HorizontalOrganizationChart"/>
    <dgm:cxn modelId="{C781AA81-7914-4D95-AAB7-59AB0BAC25F3}" type="presOf" srcId="{E56A8281-2049-47F8-8209-91367663F17C}" destId="{BC108A43-1705-44E6-9519-1D91BDBE9CA5}" srcOrd="0" destOrd="0" presId="urn:microsoft.com/office/officeart/2009/3/layout/HorizontalOrganizationChart"/>
    <dgm:cxn modelId="{5BDFE981-804E-46AC-B5D1-E6533CC50546}" type="presOf" srcId="{311D72F6-8CB4-4A41-AF25-3D2AFCE0BE32}" destId="{CFD1BF91-F417-44E3-BFEA-D9829DA26057}" srcOrd="1" destOrd="0" presId="urn:microsoft.com/office/officeart/2009/3/layout/HorizontalOrganizationChart"/>
    <dgm:cxn modelId="{9618899F-96C6-454C-B488-4B5703E70128}" srcId="{EAD75E93-E742-42E3-BEBC-C7F521E19ADF}" destId="{311D72F6-8CB4-4A41-AF25-3D2AFCE0BE32}" srcOrd="2" destOrd="0" parTransId="{0DF52320-688F-44B7-914A-CAB445CE2ED7}" sibTransId="{35D2DE8C-C0B9-4699-B8B9-246B71D8BADD}"/>
    <dgm:cxn modelId="{FD0C21A9-502D-4773-9F24-39B1919A972F}" type="presOf" srcId="{A4220DBA-3CC2-48E5-BEA3-7E1C87236135}" destId="{8FF136C1-7748-467B-BFF4-28005435AC3C}" srcOrd="0" destOrd="0" presId="urn:microsoft.com/office/officeart/2009/3/layout/HorizontalOrganizationChart"/>
    <dgm:cxn modelId="{80D673A9-996E-4B72-9753-A9E2A6045F5C}" type="presOf" srcId="{DBE4AE50-E452-4C96-8380-0AFA6F3C3054}" destId="{9C37686C-2F15-491A-BE35-3AC0FE6F2262}" srcOrd="0" destOrd="0" presId="urn:microsoft.com/office/officeart/2009/3/layout/HorizontalOrganizationChart"/>
    <dgm:cxn modelId="{E4BA48AB-B959-4C38-9916-4F96BB3D6101}" type="presOf" srcId="{EAD75E93-E742-42E3-BEBC-C7F521E19ADF}" destId="{F01B523A-7E67-467A-9E17-F6D59CA89896}" srcOrd="0" destOrd="0" presId="urn:microsoft.com/office/officeart/2009/3/layout/HorizontalOrganizationChart"/>
    <dgm:cxn modelId="{ECF0FDB6-628B-42E2-A449-C791D56E0898}" type="presOf" srcId="{2C9C31BD-48E2-4D55-A857-E2B31EF0A85D}" destId="{16DD6F90-6EE4-49B5-9CE6-C54855C27B3B}" srcOrd="0" destOrd="0" presId="urn:microsoft.com/office/officeart/2009/3/layout/HorizontalOrganizationChart"/>
    <dgm:cxn modelId="{0383B7B9-D741-4E09-A684-B6FCEB969495}" type="presOf" srcId="{96BACC40-8781-4800-8A91-0432401DE804}" destId="{401CDFD2-9F72-464F-8222-673ECF47616A}" srcOrd="1" destOrd="0" presId="urn:microsoft.com/office/officeart/2009/3/layout/HorizontalOrganizationChart"/>
    <dgm:cxn modelId="{8C8804BE-B4BD-4ADB-88C7-CCFB4CFC5EBE}" srcId="{EAD75E93-E742-42E3-BEBC-C7F521E19ADF}" destId="{96BACC40-8781-4800-8A91-0432401DE804}" srcOrd="1" destOrd="0" parTransId="{E56A8281-2049-47F8-8209-91367663F17C}" sibTransId="{C35DAF3F-7BB3-4DA4-BB92-4D1BE01DF7D1}"/>
    <dgm:cxn modelId="{749549C3-5D90-4ECB-A169-B4F9B7359737}" type="presOf" srcId="{311D72F6-8CB4-4A41-AF25-3D2AFCE0BE32}" destId="{2EAC2A4B-0D1F-43B6-AD4E-56A0C3D96F06}" srcOrd="0" destOrd="0" presId="urn:microsoft.com/office/officeart/2009/3/layout/HorizontalOrganizationChart"/>
    <dgm:cxn modelId="{7B9A81E0-DFBB-472B-BD55-F24D9D2B78C5}" srcId="{DBE4AE50-E452-4C96-8380-0AFA6F3C3054}" destId="{EAD75E93-E742-42E3-BEBC-C7F521E19ADF}" srcOrd="0" destOrd="0" parTransId="{7D135F23-0758-4D00-B471-50E291B2F2BF}" sibTransId="{C77358E5-53FB-4213-9780-5AB5A4529129}"/>
    <dgm:cxn modelId="{2D0120E8-478A-4B0C-9CE8-4B74F793CAA1}" type="presOf" srcId="{B73CC4EE-D7DA-4ADC-9B96-DCF3BBC8AC09}" destId="{35488359-25D3-467E-89BE-BA1F2F92FD81}" srcOrd="0" destOrd="0" presId="urn:microsoft.com/office/officeart/2009/3/layout/HorizontalOrganizationChart"/>
    <dgm:cxn modelId="{440A8BE9-95C5-44FD-BCA2-3F73C829E2ED}" type="presOf" srcId="{8B405C5B-1904-4C6A-8C66-A93C29D75360}" destId="{1425E737-AF1D-47E5-BAD3-309965097539}" srcOrd="0" destOrd="0" presId="urn:microsoft.com/office/officeart/2009/3/layout/HorizontalOrganizationChart"/>
    <dgm:cxn modelId="{5CDBEAB5-2616-4732-B41D-FB2EFE869D24}" type="presParOf" srcId="{9C37686C-2F15-491A-BE35-3AC0FE6F2262}" destId="{B37CC4D5-DFEC-465B-B322-86239368F2C9}" srcOrd="0" destOrd="0" presId="urn:microsoft.com/office/officeart/2009/3/layout/HorizontalOrganizationChart"/>
    <dgm:cxn modelId="{F601CF34-3164-4B85-B13C-63D0F3AB9278}" type="presParOf" srcId="{B37CC4D5-DFEC-465B-B322-86239368F2C9}" destId="{B874D2B6-22F6-402B-AF64-4E919D48DA4D}" srcOrd="0" destOrd="0" presId="urn:microsoft.com/office/officeart/2009/3/layout/HorizontalOrganizationChart"/>
    <dgm:cxn modelId="{A469464B-CA35-4490-97EB-A520A5097ED9}" type="presParOf" srcId="{B874D2B6-22F6-402B-AF64-4E919D48DA4D}" destId="{F01B523A-7E67-467A-9E17-F6D59CA89896}" srcOrd="0" destOrd="0" presId="urn:microsoft.com/office/officeart/2009/3/layout/HorizontalOrganizationChart"/>
    <dgm:cxn modelId="{EEED3FEC-8D78-4AD3-98CF-19F270F279E3}" type="presParOf" srcId="{B874D2B6-22F6-402B-AF64-4E919D48DA4D}" destId="{7934C6CC-53C3-44A8-A502-95947B29003D}" srcOrd="1" destOrd="0" presId="urn:microsoft.com/office/officeart/2009/3/layout/HorizontalOrganizationChart"/>
    <dgm:cxn modelId="{5BB71899-08BC-4499-B792-90B15DA2212F}" type="presParOf" srcId="{B37CC4D5-DFEC-465B-B322-86239368F2C9}" destId="{894BFE23-09EB-4EBB-8A73-4EE04AF796CB}" srcOrd="1" destOrd="0" presId="urn:microsoft.com/office/officeart/2009/3/layout/HorizontalOrganizationChart"/>
    <dgm:cxn modelId="{F7CB6CE2-BB77-4C1D-BC82-20FD9AF8E1AB}" type="presParOf" srcId="{894BFE23-09EB-4EBB-8A73-4EE04AF796CB}" destId="{8FF136C1-7748-467B-BFF4-28005435AC3C}" srcOrd="0" destOrd="0" presId="urn:microsoft.com/office/officeart/2009/3/layout/HorizontalOrganizationChart"/>
    <dgm:cxn modelId="{E43E9760-E77E-4656-AE77-65610A85FBB4}" type="presParOf" srcId="{894BFE23-09EB-4EBB-8A73-4EE04AF796CB}" destId="{19A0EFEA-E5C4-49DF-8EAC-016E5A551080}" srcOrd="1" destOrd="0" presId="urn:microsoft.com/office/officeart/2009/3/layout/HorizontalOrganizationChart"/>
    <dgm:cxn modelId="{820D62BA-CE2A-49AA-8089-59A32F25F881}" type="presParOf" srcId="{19A0EFEA-E5C4-49DF-8EAC-016E5A551080}" destId="{C2B3AE55-0CD0-4B0C-9EE4-74B661E4D7D4}" srcOrd="0" destOrd="0" presId="urn:microsoft.com/office/officeart/2009/3/layout/HorizontalOrganizationChart"/>
    <dgm:cxn modelId="{64E3BF63-E821-4531-9699-89EDDC479124}" type="presParOf" srcId="{C2B3AE55-0CD0-4B0C-9EE4-74B661E4D7D4}" destId="{1425E737-AF1D-47E5-BAD3-309965097539}" srcOrd="0" destOrd="0" presId="urn:microsoft.com/office/officeart/2009/3/layout/HorizontalOrganizationChart"/>
    <dgm:cxn modelId="{3C7EFD6A-951B-4F20-AC2C-A2B7704C2734}" type="presParOf" srcId="{C2B3AE55-0CD0-4B0C-9EE4-74B661E4D7D4}" destId="{603D08AE-1C62-42E0-BFAE-6364F7DAF49E}" srcOrd="1" destOrd="0" presId="urn:microsoft.com/office/officeart/2009/3/layout/HorizontalOrganizationChart"/>
    <dgm:cxn modelId="{DFC9FFAB-1BBF-487F-9D7D-755A31E641A2}" type="presParOf" srcId="{19A0EFEA-E5C4-49DF-8EAC-016E5A551080}" destId="{B2E14E2C-3204-4584-8B31-FAD45B10C7E3}" srcOrd="1" destOrd="0" presId="urn:microsoft.com/office/officeart/2009/3/layout/HorizontalOrganizationChart"/>
    <dgm:cxn modelId="{E8343D5D-64C0-4C44-AB6C-7A4F626FA5C9}" type="presParOf" srcId="{19A0EFEA-E5C4-49DF-8EAC-016E5A551080}" destId="{6D6DED2D-05C7-4C90-BB06-E384A2E2F09F}" srcOrd="2" destOrd="0" presId="urn:microsoft.com/office/officeart/2009/3/layout/HorizontalOrganizationChart"/>
    <dgm:cxn modelId="{AF24B3A9-2510-4527-91EB-02509C5620E0}" type="presParOf" srcId="{894BFE23-09EB-4EBB-8A73-4EE04AF796CB}" destId="{BC108A43-1705-44E6-9519-1D91BDBE9CA5}" srcOrd="2" destOrd="0" presId="urn:microsoft.com/office/officeart/2009/3/layout/HorizontalOrganizationChart"/>
    <dgm:cxn modelId="{3340809F-F21E-4A50-826A-086E58AB7DF3}" type="presParOf" srcId="{894BFE23-09EB-4EBB-8A73-4EE04AF796CB}" destId="{6ED8C98C-58A2-4E9F-8B1D-C6A852109233}" srcOrd="3" destOrd="0" presId="urn:microsoft.com/office/officeart/2009/3/layout/HorizontalOrganizationChart"/>
    <dgm:cxn modelId="{A82A8EC3-31CF-479C-B176-9C8B816AC474}" type="presParOf" srcId="{6ED8C98C-58A2-4E9F-8B1D-C6A852109233}" destId="{75A58EDA-307B-4F63-9AE1-96A25E4609A4}" srcOrd="0" destOrd="0" presId="urn:microsoft.com/office/officeart/2009/3/layout/HorizontalOrganizationChart"/>
    <dgm:cxn modelId="{EA4035BC-1FE6-4C9B-BA45-2C22A36F1181}" type="presParOf" srcId="{75A58EDA-307B-4F63-9AE1-96A25E4609A4}" destId="{28674B68-43A8-4644-B5B7-F515CD00B590}" srcOrd="0" destOrd="0" presId="urn:microsoft.com/office/officeart/2009/3/layout/HorizontalOrganizationChart"/>
    <dgm:cxn modelId="{E4DB8FF1-E733-4979-8E40-3EE15D21D2DA}" type="presParOf" srcId="{75A58EDA-307B-4F63-9AE1-96A25E4609A4}" destId="{401CDFD2-9F72-464F-8222-673ECF47616A}" srcOrd="1" destOrd="0" presId="urn:microsoft.com/office/officeart/2009/3/layout/HorizontalOrganizationChart"/>
    <dgm:cxn modelId="{0508050C-A0DD-4AAF-985B-2FD3964C1BF9}" type="presParOf" srcId="{6ED8C98C-58A2-4E9F-8B1D-C6A852109233}" destId="{475FA169-416F-46AB-A8F1-FE05D7DC2D2C}" srcOrd="1" destOrd="0" presId="urn:microsoft.com/office/officeart/2009/3/layout/HorizontalOrganizationChart"/>
    <dgm:cxn modelId="{4A578117-299C-48C5-B13F-70AA058DAC08}" type="presParOf" srcId="{6ED8C98C-58A2-4E9F-8B1D-C6A852109233}" destId="{E63860B1-6DB8-4E79-B71C-9AEA46F50989}" srcOrd="2" destOrd="0" presId="urn:microsoft.com/office/officeart/2009/3/layout/HorizontalOrganizationChart"/>
    <dgm:cxn modelId="{B9E8C357-CBCA-4322-AB15-DD02D6280048}" type="presParOf" srcId="{894BFE23-09EB-4EBB-8A73-4EE04AF796CB}" destId="{CAD5E606-6339-4C09-BDCF-B80D7471A298}" srcOrd="4" destOrd="0" presId="urn:microsoft.com/office/officeart/2009/3/layout/HorizontalOrganizationChart"/>
    <dgm:cxn modelId="{8613CC3C-994E-4071-8C32-FCE980B13E2F}" type="presParOf" srcId="{894BFE23-09EB-4EBB-8A73-4EE04AF796CB}" destId="{D3785EB2-0C6D-477F-BA3B-59058A0153BD}" srcOrd="5" destOrd="0" presId="urn:microsoft.com/office/officeart/2009/3/layout/HorizontalOrganizationChart"/>
    <dgm:cxn modelId="{7CF8D6E5-7E62-4218-9665-0BAC5C7B665C}" type="presParOf" srcId="{D3785EB2-0C6D-477F-BA3B-59058A0153BD}" destId="{031976A4-130E-44F8-9ACB-F24DB2D34808}" srcOrd="0" destOrd="0" presId="urn:microsoft.com/office/officeart/2009/3/layout/HorizontalOrganizationChart"/>
    <dgm:cxn modelId="{D0350B44-9976-428A-A88B-0C3D67E5D588}" type="presParOf" srcId="{031976A4-130E-44F8-9ACB-F24DB2D34808}" destId="{2EAC2A4B-0D1F-43B6-AD4E-56A0C3D96F06}" srcOrd="0" destOrd="0" presId="urn:microsoft.com/office/officeart/2009/3/layout/HorizontalOrganizationChart"/>
    <dgm:cxn modelId="{0E8E726D-9D9D-40D2-B5DA-5BC6E7C3D1AD}" type="presParOf" srcId="{031976A4-130E-44F8-9ACB-F24DB2D34808}" destId="{CFD1BF91-F417-44E3-BFEA-D9829DA26057}" srcOrd="1" destOrd="0" presId="urn:microsoft.com/office/officeart/2009/3/layout/HorizontalOrganizationChart"/>
    <dgm:cxn modelId="{4F700D6F-E164-48B5-85B2-0404F1B0295B}" type="presParOf" srcId="{D3785EB2-0C6D-477F-BA3B-59058A0153BD}" destId="{FECC5B7C-CB71-4EB3-A951-F14E19F32DC3}" srcOrd="1" destOrd="0" presId="urn:microsoft.com/office/officeart/2009/3/layout/HorizontalOrganizationChart"/>
    <dgm:cxn modelId="{7D0259D2-C94D-4FD3-A634-1D670AB37A68}" type="presParOf" srcId="{D3785EB2-0C6D-477F-BA3B-59058A0153BD}" destId="{1FBBA86B-AF77-4974-9AB1-D20C31D580F0}" srcOrd="2" destOrd="0" presId="urn:microsoft.com/office/officeart/2009/3/layout/HorizontalOrganizationChart"/>
    <dgm:cxn modelId="{20B52E22-7686-4A8C-8068-2AD1393C136C}" type="presParOf" srcId="{894BFE23-09EB-4EBB-8A73-4EE04AF796CB}" destId="{D6BD3B2D-F69E-48D1-ADDD-07C415F18DAA}" srcOrd="6" destOrd="0" presId="urn:microsoft.com/office/officeart/2009/3/layout/HorizontalOrganizationChart"/>
    <dgm:cxn modelId="{F0D5E08F-AFBD-4970-95B1-46747AAD5A50}" type="presParOf" srcId="{894BFE23-09EB-4EBB-8A73-4EE04AF796CB}" destId="{A2640447-B593-43BB-AAA6-34BC6DF6DD22}" srcOrd="7" destOrd="0" presId="urn:microsoft.com/office/officeart/2009/3/layout/HorizontalOrganizationChart"/>
    <dgm:cxn modelId="{AC626E8E-5A4C-4C61-85C2-234EB39B02E0}" type="presParOf" srcId="{A2640447-B593-43BB-AAA6-34BC6DF6DD22}" destId="{47843771-60F1-450C-8AF1-7046BBC110FA}" srcOrd="0" destOrd="0" presId="urn:microsoft.com/office/officeart/2009/3/layout/HorizontalOrganizationChart"/>
    <dgm:cxn modelId="{D1FF81AF-40E7-4BCB-AC9B-E066FFDBCED7}" type="presParOf" srcId="{47843771-60F1-450C-8AF1-7046BBC110FA}" destId="{16DD6F90-6EE4-49B5-9CE6-C54855C27B3B}" srcOrd="0" destOrd="0" presId="urn:microsoft.com/office/officeart/2009/3/layout/HorizontalOrganizationChart"/>
    <dgm:cxn modelId="{7576B178-D089-41EB-BE54-1A008817B5FF}" type="presParOf" srcId="{47843771-60F1-450C-8AF1-7046BBC110FA}" destId="{C7DF1B49-9FFD-4563-8766-238941144212}" srcOrd="1" destOrd="0" presId="urn:microsoft.com/office/officeart/2009/3/layout/HorizontalOrganizationChart"/>
    <dgm:cxn modelId="{1730C803-6777-4A16-BDD7-0AC2920F59F8}" type="presParOf" srcId="{A2640447-B593-43BB-AAA6-34BC6DF6DD22}" destId="{CF236159-3C36-432E-A77B-58976862EDA2}" srcOrd="1" destOrd="0" presId="urn:microsoft.com/office/officeart/2009/3/layout/HorizontalOrganizationChart"/>
    <dgm:cxn modelId="{62C22738-7D90-47AE-9146-32F2E07035F5}" type="presParOf" srcId="{A2640447-B593-43BB-AAA6-34BC6DF6DD22}" destId="{B0C6A649-7B77-4F0E-A409-005A003537F7}" srcOrd="2" destOrd="0" presId="urn:microsoft.com/office/officeart/2009/3/layout/HorizontalOrganizationChart"/>
    <dgm:cxn modelId="{2D121023-2B2A-4046-BB9B-6E8AFAC5DD07}" type="presParOf" srcId="{894BFE23-09EB-4EBB-8A73-4EE04AF796CB}" destId="{5D42BE6A-DF42-4702-8959-3DC78A43CFD7}" srcOrd="8" destOrd="0" presId="urn:microsoft.com/office/officeart/2009/3/layout/HorizontalOrganizationChart"/>
    <dgm:cxn modelId="{A25917CF-6CDD-4844-B3E2-6171DCFE46E1}" type="presParOf" srcId="{894BFE23-09EB-4EBB-8A73-4EE04AF796CB}" destId="{67EA88F4-7AA0-4C13-93F6-52DF112FB345}" srcOrd="9" destOrd="0" presId="urn:microsoft.com/office/officeart/2009/3/layout/HorizontalOrganizationChart"/>
    <dgm:cxn modelId="{90DBF5D1-0EE1-4F98-88A3-9117F5507A2B}" type="presParOf" srcId="{67EA88F4-7AA0-4C13-93F6-52DF112FB345}" destId="{D09728E0-2522-4C62-B21E-05D2F5B6EF64}" srcOrd="0" destOrd="0" presId="urn:microsoft.com/office/officeart/2009/3/layout/HorizontalOrganizationChart"/>
    <dgm:cxn modelId="{0FB8F324-328A-4E64-A34A-21880A5DD52F}" type="presParOf" srcId="{D09728E0-2522-4C62-B21E-05D2F5B6EF64}" destId="{35488359-25D3-467E-89BE-BA1F2F92FD81}" srcOrd="0" destOrd="0" presId="urn:microsoft.com/office/officeart/2009/3/layout/HorizontalOrganizationChart"/>
    <dgm:cxn modelId="{2C4C8AFB-55E0-4551-8B00-2E24F0D491B9}" type="presParOf" srcId="{D09728E0-2522-4C62-B21E-05D2F5B6EF64}" destId="{326E50D5-970B-4366-9044-E6371CF7CEB4}" srcOrd="1" destOrd="0" presId="urn:microsoft.com/office/officeart/2009/3/layout/HorizontalOrganizationChart"/>
    <dgm:cxn modelId="{912189EE-741C-45BD-A172-AEB103096853}" type="presParOf" srcId="{67EA88F4-7AA0-4C13-93F6-52DF112FB345}" destId="{9A4475CC-621C-4540-9979-C1331A4369AB}" srcOrd="1" destOrd="0" presId="urn:microsoft.com/office/officeart/2009/3/layout/HorizontalOrganizationChart"/>
    <dgm:cxn modelId="{47FF9DE5-938D-4A4C-AC71-B54CB964E86C}" type="presParOf" srcId="{67EA88F4-7AA0-4C13-93F6-52DF112FB345}" destId="{2FD00D40-C7D4-4665-8D3D-F8FBA551D23B}" srcOrd="2" destOrd="0" presId="urn:microsoft.com/office/officeart/2009/3/layout/HorizontalOrganizationChart"/>
    <dgm:cxn modelId="{77B08AB4-8DAA-4F07-9C4A-6AB676F6268B}" type="presParOf" srcId="{B37CC4D5-DFEC-465B-B322-86239368F2C9}" destId="{B943C6DD-D023-4D29-B41F-ADAE86BA1F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4AE50-E452-4C96-8380-0AFA6F3C3054}" type="doc">
      <dgm:prSet loTypeId="urn:microsoft.com/office/officeart/2009/3/layout/HorizontalOrganizationChart" loCatId="hierarchy" qsTypeId="urn:microsoft.com/office/officeart/2005/8/quickstyle/simple1" qsCatId="simple" csTypeId="urn:microsoft.com/office/officeart/2005/8/colors/accent6_1" csCatId="accent6" phldr="1"/>
      <dgm:spPr/>
      <dgm:t>
        <a:bodyPr/>
        <a:lstStyle/>
        <a:p>
          <a:endParaRPr lang="pt-PT"/>
        </a:p>
      </dgm:t>
    </dgm:pt>
    <dgm:pt modelId="{EAD75E93-E742-42E3-BEBC-C7F521E19ADF}">
      <dgm:prSet phldrT="[Texto]" custT="1"/>
      <dgm:spPr/>
      <dgm:t>
        <a:bodyPr/>
        <a:lstStyle/>
        <a:p>
          <a:r>
            <a:rPr lang="pt-PT" sz="1100" dirty="0" err="1">
              <a:latin typeface="Palatino Linotype" panose="02040502050505030304" pitchFamily="18" charset="0"/>
            </a:rPr>
            <a:t>Plants</a:t>
          </a:r>
          <a:endParaRPr lang="pt-PT" sz="1100" dirty="0">
            <a:latin typeface="Palatino Linotype" panose="02040502050505030304" pitchFamily="18" charset="0"/>
          </a:endParaRPr>
        </a:p>
      </dgm:t>
    </dgm:pt>
    <dgm:pt modelId="{7D135F23-0758-4D00-B471-50E291B2F2BF}" type="parTrans" cxnId="{7B9A81E0-DFBB-472B-BD55-F24D9D2B78C5}">
      <dgm:prSet/>
      <dgm:spPr/>
      <dgm:t>
        <a:bodyPr/>
        <a:lstStyle/>
        <a:p>
          <a:endParaRPr lang="pt-PT" sz="1100">
            <a:latin typeface="Palatino Linotype" panose="02040502050505030304" pitchFamily="18" charset="0"/>
          </a:endParaRPr>
        </a:p>
      </dgm:t>
    </dgm:pt>
    <dgm:pt modelId="{C77358E5-53FB-4213-9780-5AB5A4529129}" type="sibTrans" cxnId="{7B9A81E0-DFBB-472B-BD55-F24D9D2B78C5}">
      <dgm:prSet/>
      <dgm:spPr/>
      <dgm:t>
        <a:bodyPr/>
        <a:lstStyle/>
        <a:p>
          <a:endParaRPr lang="pt-PT" sz="1100">
            <a:latin typeface="Palatino Linotype" panose="02040502050505030304" pitchFamily="18" charset="0"/>
          </a:endParaRPr>
        </a:p>
      </dgm:t>
    </dgm:pt>
    <dgm:pt modelId="{8B405C5B-1904-4C6A-8C66-A93C29D75360}">
      <dgm:prSet phldrT="[Texto]" custT="1"/>
      <dgm:spPr/>
      <dgm:t>
        <a:bodyPr/>
        <a:lstStyle/>
        <a:p>
          <a:r>
            <a:rPr lang="en-US" sz="11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Orthophotomap</a:t>
          </a:r>
          <a:endPar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Normalized vegetation index (NDVI) </a:t>
          </a:r>
          <a:endParaRPr lang="pt-PT" sz="1100" dirty="0">
            <a:latin typeface="Palatino Linotype" panose="02040502050505030304" pitchFamily="18" charset="0"/>
          </a:endParaRPr>
        </a:p>
      </dgm:t>
    </dgm:pt>
    <dgm:pt modelId="{A4220DBA-3CC2-48E5-BEA3-7E1C87236135}" type="parTrans" cxnId="{A559BD0A-B968-4708-8E04-A3A690F8D5F8}">
      <dgm:prSet/>
      <dgm:spPr/>
      <dgm:t>
        <a:bodyPr/>
        <a:lstStyle/>
        <a:p>
          <a:endParaRPr lang="pt-PT" sz="1100">
            <a:latin typeface="Palatino Linotype" panose="02040502050505030304" pitchFamily="18" charset="0"/>
          </a:endParaRPr>
        </a:p>
      </dgm:t>
    </dgm:pt>
    <dgm:pt modelId="{48015212-C125-4D18-B9B6-CF51CD2CCD99}" type="sibTrans" cxnId="{A559BD0A-B968-4708-8E04-A3A690F8D5F8}">
      <dgm:prSet/>
      <dgm:spPr/>
      <dgm:t>
        <a:bodyPr/>
        <a:lstStyle/>
        <a:p>
          <a:endParaRPr lang="pt-PT" sz="1100">
            <a:latin typeface="Palatino Linotype" panose="02040502050505030304" pitchFamily="18" charset="0"/>
          </a:endParaRPr>
        </a:p>
      </dgm:t>
    </dgm:pt>
    <dgm:pt modelId="{96BACC40-8781-4800-8A91-0432401DE804}">
      <dgm:prSet phldrT="[Texto]" custT="1"/>
      <dgm:spPr/>
      <dgm:t>
        <a:bodyPr/>
        <a:lstStyle/>
        <a:p>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Leaf gas exchange parameters </a:t>
          </a:r>
          <a:endParaRPr lang="pt-PT" sz="1100" dirty="0">
            <a:latin typeface="Palatino Linotype" panose="02040502050505030304" pitchFamily="18" charset="0"/>
          </a:endParaRPr>
        </a:p>
      </dgm:t>
    </dgm:pt>
    <dgm:pt modelId="{E56A8281-2049-47F8-8209-91367663F17C}" type="parTrans" cxnId="{8C8804BE-B4BD-4ADB-88C7-CCFB4CFC5EBE}">
      <dgm:prSet/>
      <dgm:spPr/>
      <dgm:t>
        <a:bodyPr/>
        <a:lstStyle/>
        <a:p>
          <a:endParaRPr lang="pt-PT" sz="1100">
            <a:latin typeface="Palatino Linotype" panose="02040502050505030304" pitchFamily="18" charset="0"/>
          </a:endParaRPr>
        </a:p>
      </dgm:t>
    </dgm:pt>
    <dgm:pt modelId="{C35DAF3F-7BB3-4DA4-BB92-4D1BE01DF7D1}" type="sibTrans" cxnId="{8C8804BE-B4BD-4ADB-88C7-CCFB4CFC5EBE}">
      <dgm:prSet/>
      <dgm:spPr/>
      <dgm:t>
        <a:bodyPr/>
        <a:lstStyle/>
        <a:p>
          <a:endParaRPr lang="pt-PT" sz="1100">
            <a:latin typeface="Palatino Linotype" panose="02040502050505030304" pitchFamily="18" charset="0"/>
          </a:endParaRPr>
        </a:p>
      </dgm:t>
    </dgm:pt>
    <dgm:pt modelId="{9C37686C-2F15-491A-BE35-3AC0FE6F2262}" type="pres">
      <dgm:prSet presAssocID="{DBE4AE50-E452-4C96-8380-0AFA6F3C3054}" presName="hierChild1" presStyleCnt="0">
        <dgm:presLayoutVars>
          <dgm:orgChart val="1"/>
          <dgm:chPref val="1"/>
          <dgm:dir/>
          <dgm:animOne val="branch"/>
          <dgm:animLvl val="lvl"/>
          <dgm:resizeHandles/>
        </dgm:presLayoutVars>
      </dgm:prSet>
      <dgm:spPr/>
    </dgm:pt>
    <dgm:pt modelId="{B37CC4D5-DFEC-465B-B322-86239368F2C9}" type="pres">
      <dgm:prSet presAssocID="{EAD75E93-E742-42E3-BEBC-C7F521E19ADF}" presName="hierRoot1" presStyleCnt="0">
        <dgm:presLayoutVars>
          <dgm:hierBranch val="init"/>
        </dgm:presLayoutVars>
      </dgm:prSet>
      <dgm:spPr/>
    </dgm:pt>
    <dgm:pt modelId="{B874D2B6-22F6-402B-AF64-4E919D48DA4D}" type="pres">
      <dgm:prSet presAssocID="{EAD75E93-E742-42E3-BEBC-C7F521E19ADF}" presName="rootComposite1" presStyleCnt="0"/>
      <dgm:spPr/>
    </dgm:pt>
    <dgm:pt modelId="{F01B523A-7E67-467A-9E17-F6D59CA89896}" type="pres">
      <dgm:prSet presAssocID="{EAD75E93-E742-42E3-BEBC-C7F521E19ADF}" presName="rootText1" presStyleLbl="node0" presStyleIdx="0" presStyleCnt="1" custScaleX="175141" custScaleY="154931">
        <dgm:presLayoutVars>
          <dgm:chPref val="3"/>
        </dgm:presLayoutVars>
      </dgm:prSet>
      <dgm:spPr/>
    </dgm:pt>
    <dgm:pt modelId="{7934C6CC-53C3-44A8-A502-95947B29003D}" type="pres">
      <dgm:prSet presAssocID="{EAD75E93-E742-42E3-BEBC-C7F521E19ADF}" presName="rootConnector1" presStyleLbl="node1" presStyleIdx="0" presStyleCnt="0"/>
      <dgm:spPr/>
    </dgm:pt>
    <dgm:pt modelId="{894BFE23-09EB-4EBB-8A73-4EE04AF796CB}" type="pres">
      <dgm:prSet presAssocID="{EAD75E93-E742-42E3-BEBC-C7F521E19ADF}" presName="hierChild2" presStyleCnt="0"/>
      <dgm:spPr/>
    </dgm:pt>
    <dgm:pt modelId="{8FF136C1-7748-467B-BFF4-28005435AC3C}" type="pres">
      <dgm:prSet presAssocID="{A4220DBA-3CC2-48E5-BEA3-7E1C87236135}" presName="Name64" presStyleLbl="parChTrans1D2" presStyleIdx="0" presStyleCnt="2"/>
      <dgm:spPr/>
    </dgm:pt>
    <dgm:pt modelId="{19A0EFEA-E5C4-49DF-8EAC-016E5A551080}" type="pres">
      <dgm:prSet presAssocID="{8B405C5B-1904-4C6A-8C66-A93C29D75360}" presName="hierRoot2" presStyleCnt="0">
        <dgm:presLayoutVars>
          <dgm:hierBranch val="init"/>
        </dgm:presLayoutVars>
      </dgm:prSet>
      <dgm:spPr/>
    </dgm:pt>
    <dgm:pt modelId="{C2B3AE55-0CD0-4B0C-9EE4-74B661E4D7D4}" type="pres">
      <dgm:prSet presAssocID="{8B405C5B-1904-4C6A-8C66-A93C29D75360}" presName="rootComposite" presStyleCnt="0"/>
      <dgm:spPr/>
    </dgm:pt>
    <dgm:pt modelId="{1425E737-AF1D-47E5-BAD3-309965097539}" type="pres">
      <dgm:prSet presAssocID="{8B405C5B-1904-4C6A-8C66-A93C29D75360}" presName="rootText" presStyleLbl="node2" presStyleIdx="0" presStyleCnt="2" custScaleX="307299" custScaleY="297209">
        <dgm:presLayoutVars>
          <dgm:chPref val="3"/>
        </dgm:presLayoutVars>
      </dgm:prSet>
      <dgm:spPr/>
    </dgm:pt>
    <dgm:pt modelId="{603D08AE-1C62-42E0-BFAE-6364F7DAF49E}" type="pres">
      <dgm:prSet presAssocID="{8B405C5B-1904-4C6A-8C66-A93C29D75360}" presName="rootConnector" presStyleLbl="node2" presStyleIdx="0" presStyleCnt="2"/>
      <dgm:spPr/>
    </dgm:pt>
    <dgm:pt modelId="{B2E14E2C-3204-4584-8B31-FAD45B10C7E3}" type="pres">
      <dgm:prSet presAssocID="{8B405C5B-1904-4C6A-8C66-A93C29D75360}" presName="hierChild4" presStyleCnt="0"/>
      <dgm:spPr/>
    </dgm:pt>
    <dgm:pt modelId="{6D6DED2D-05C7-4C90-BB06-E384A2E2F09F}" type="pres">
      <dgm:prSet presAssocID="{8B405C5B-1904-4C6A-8C66-A93C29D75360}" presName="hierChild5" presStyleCnt="0"/>
      <dgm:spPr/>
    </dgm:pt>
    <dgm:pt modelId="{BC108A43-1705-44E6-9519-1D91BDBE9CA5}" type="pres">
      <dgm:prSet presAssocID="{E56A8281-2049-47F8-8209-91367663F17C}" presName="Name64" presStyleLbl="parChTrans1D2" presStyleIdx="1" presStyleCnt="2"/>
      <dgm:spPr/>
    </dgm:pt>
    <dgm:pt modelId="{6ED8C98C-58A2-4E9F-8B1D-C6A852109233}" type="pres">
      <dgm:prSet presAssocID="{96BACC40-8781-4800-8A91-0432401DE804}" presName="hierRoot2" presStyleCnt="0">
        <dgm:presLayoutVars>
          <dgm:hierBranch val="init"/>
        </dgm:presLayoutVars>
      </dgm:prSet>
      <dgm:spPr/>
    </dgm:pt>
    <dgm:pt modelId="{75A58EDA-307B-4F63-9AE1-96A25E4609A4}" type="pres">
      <dgm:prSet presAssocID="{96BACC40-8781-4800-8A91-0432401DE804}" presName="rootComposite" presStyleCnt="0"/>
      <dgm:spPr/>
    </dgm:pt>
    <dgm:pt modelId="{28674B68-43A8-4644-B5B7-F515CD00B590}" type="pres">
      <dgm:prSet presAssocID="{96BACC40-8781-4800-8A91-0432401DE804}" presName="rootText" presStyleLbl="node2" presStyleIdx="1" presStyleCnt="2" custScaleX="298206" custScaleY="208402">
        <dgm:presLayoutVars>
          <dgm:chPref val="3"/>
        </dgm:presLayoutVars>
      </dgm:prSet>
      <dgm:spPr/>
    </dgm:pt>
    <dgm:pt modelId="{401CDFD2-9F72-464F-8222-673ECF47616A}" type="pres">
      <dgm:prSet presAssocID="{96BACC40-8781-4800-8A91-0432401DE804}" presName="rootConnector" presStyleLbl="node2" presStyleIdx="1" presStyleCnt="2"/>
      <dgm:spPr/>
    </dgm:pt>
    <dgm:pt modelId="{475FA169-416F-46AB-A8F1-FE05D7DC2D2C}" type="pres">
      <dgm:prSet presAssocID="{96BACC40-8781-4800-8A91-0432401DE804}" presName="hierChild4" presStyleCnt="0"/>
      <dgm:spPr/>
    </dgm:pt>
    <dgm:pt modelId="{E63860B1-6DB8-4E79-B71C-9AEA46F50989}" type="pres">
      <dgm:prSet presAssocID="{96BACC40-8781-4800-8A91-0432401DE804}" presName="hierChild5" presStyleCnt="0"/>
      <dgm:spPr/>
    </dgm:pt>
    <dgm:pt modelId="{B943C6DD-D023-4D29-B41F-ADAE86BA1F69}" type="pres">
      <dgm:prSet presAssocID="{EAD75E93-E742-42E3-BEBC-C7F521E19ADF}" presName="hierChild3" presStyleCnt="0"/>
      <dgm:spPr/>
    </dgm:pt>
  </dgm:ptLst>
  <dgm:cxnLst>
    <dgm:cxn modelId="{14BD9A05-1E72-473E-9CFE-2B55952B296F}" type="presOf" srcId="{96BACC40-8781-4800-8A91-0432401DE804}" destId="{28674B68-43A8-4644-B5B7-F515CD00B590}" srcOrd="0" destOrd="0" presId="urn:microsoft.com/office/officeart/2009/3/layout/HorizontalOrganizationChart"/>
    <dgm:cxn modelId="{1C669909-7996-4B81-915E-E563916CE78C}" type="presOf" srcId="{EAD75E93-E742-42E3-BEBC-C7F521E19ADF}" destId="{7934C6CC-53C3-44A8-A502-95947B29003D}" srcOrd="1" destOrd="0" presId="urn:microsoft.com/office/officeart/2009/3/layout/HorizontalOrganizationChart"/>
    <dgm:cxn modelId="{A559BD0A-B968-4708-8E04-A3A690F8D5F8}" srcId="{EAD75E93-E742-42E3-BEBC-C7F521E19ADF}" destId="{8B405C5B-1904-4C6A-8C66-A93C29D75360}" srcOrd="0" destOrd="0" parTransId="{A4220DBA-3CC2-48E5-BEA3-7E1C87236135}" sibTransId="{48015212-C125-4D18-B9B6-CF51CD2CCD99}"/>
    <dgm:cxn modelId="{1310E92D-F4CF-48A0-8E4E-9C49C209448E}" type="presOf" srcId="{8B405C5B-1904-4C6A-8C66-A93C29D75360}" destId="{603D08AE-1C62-42E0-BFAE-6364F7DAF49E}" srcOrd="1" destOrd="0" presId="urn:microsoft.com/office/officeart/2009/3/layout/HorizontalOrganizationChart"/>
    <dgm:cxn modelId="{C781AA81-7914-4D95-AAB7-59AB0BAC25F3}" type="presOf" srcId="{E56A8281-2049-47F8-8209-91367663F17C}" destId="{BC108A43-1705-44E6-9519-1D91BDBE9CA5}" srcOrd="0" destOrd="0" presId="urn:microsoft.com/office/officeart/2009/3/layout/HorizontalOrganizationChart"/>
    <dgm:cxn modelId="{FD0C21A9-502D-4773-9F24-39B1919A972F}" type="presOf" srcId="{A4220DBA-3CC2-48E5-BEA3-7E1C87236135}" destId="{8FF136C1-7748-467B-BFF4-28005435AC3C}" srcOrd="0" destOrd="0" presId="urn:microsoft.com/office/officeart/2009/3/layout/HorizontalOrganizationChart"/>
    <dgm:cxn modelId="{80D673A9-996E-4B72-9753-A9E2A6045F5C}" type="presOf" srcId="{DBE4AE50-E452-4C96-8380-0AFA6F3C3054}" destId="{9C37686C-2F15-491A-BE35-3AC0FE6F2262}" srcOrd="0" destOrd="0" presId="urn:microsoft.com/office/officeart/2009/3/layout/HorizontalOrganizationChart"/>
    <dgm:cxn modelId="{E4BA48AB-B959-4C38-9916-4F96BB3D6101}" type="presOf" srcId="{EAD75E93-E742-42E3-BEBC-C7F521E19ADF}" destId="{F01B523A-7E67-467A-9E17-F6D59CA89896}" srcOrd="0" destOrd="0" presId="urn:microsoft.com/office/officeart/2009/3/layout/HorizontalOrganizationChart"/>
    <dgm:cxn modelId="{0383B7B9-D741-4E09-A684-B6FCEB969495}" type="presOf" srcId="{96BACC40-8781-4800-8A91-0432401DE804}" destId="{401CDFD2-9F72-464F-8222-673ECF47616A}" srcOrd="1" destOrd="0" presId="urn:microsoft.com/office/officeart/2009/3/layout/HorizontalOrganizationChart"/>
    <dgm:cxn modelId="{8C8804BE-B4BD-4ADB-88C7-CCFB4CFC5EBE}" srcId="{EAD75E93-E742-42E3-BEBC-C7F521E19ADF}" destId="{96BACC40-8781-4800-8A91-0432401DE804}" srcOrd="1" destOrd="0" parTransId="{E56A8281-2049-47F8-8209-91367663F17C}" sibTransId="{C35DAF3F-7BB3-4DA4-BB92-4D1BE01DF7D1}"/>
    <dgm:cxn modelId="{7B9A81E0-DFBB-472B-BD55-F24D9D2B78C5}" srcId="{DBE4AE50-E452-4C96-8380-0AFA6F3C3054}" destId="{EAD75E93-E742-42E3-BEBC-C7F521E19ADF}" srcOrd="0" destOrd="0" parTransId="{7D135F23-0758-4D00-B471-50E291B2F2BF}" sibTransId="{C77358E5-53FB-4213-9780-5AB5A4529129}"/>
    <dgm:cxn modelId="{440A8BE9-95C5-44FD-BCA2-3F73C829E2ED}" type="presOf" srcId="{8B405C5B-1904-4C6A-8C66-A93C29D75360}" destId="{1425E737-AF1D-47E5-BAD3-309965097539}" srcOrd="0" destOrd="0" presId="urn:microsoft.com/office/officeart/2009/3/layout/HorizontalOrganizationChart"/>
    <dgm:cxn modelId="{5CDBEAB5-2616-4732-B41D-FB2EFE869D24}" type="presParOf" srcId="{9C37686C-2F15-491A-BE35-3AC0FE6F2262}" destId="{B37CC4D5-DFEC-465B-B322-86239368F2C9}" srcOrd="0" destOrd="0" presId="urn:microsoft.com/office/officeart/2009/3/layout/HorizontalOrganizationChart"/>
    <dgm:cxn modelId="{F601CF34-3164-4B85-B13C-63D0F3AB9278}" type="presParOf" srcId="{B37CC4D5-DFEC-465B-B322-86239368F2C9}" destId="{B874D2B6-22F6-402B-AF64-4E919D48DA4D}" srcOrd="0" destOrd="0" presId="urn:microsoft.com/office/officeart/2009/3/layout/HorizontalOrganizationChart"/>
    <dgm:cxn modelId="{A469464B-CA35-4490-97EB-A520A5097ED9}" type="presParOf" srcId="{B874D2B6-22F6-402B-AF64-4E919D48DA4D}" destId="{F01B523A-7E67-467A-9E17-F6D59CA89896}" srcOrd="0" destOrd="0" presId="urn:microsoft.com/office/officeart/2009/3/layout/HorizontalOrganizationChart"/>
    <dgm:cxn modelId="{EEED3FEC-8D78-4AD3-98CF-19F270F279E3}" type="presParOf" srcId="{B874D2B6-22F6-402B-AF64-4E919D48DA4D}" destId="{7934C6CC-53C3-44A8-A502-95947B29003D}" srcOrd="1" destOrd="0" presId="urn:microsoft.com/office/officeart/2009/3/layout/HorizontalOrganizationChart"/>
    <dgm:cxn modelId="{5BB71899-08BC-4499-B792-90B15DA2212F}" type="presParOf" srcId="{B37CC4D5-DFEC-465B-B322-86239368F2C9}" destId="{894BFE23-09EB-4EBB-8A73-4EE04AF796CB}" srcOrd="1" destOrd="0" presId="urn:microsoft.com/office/officeart/2009/3/layout/HorizontalOrganizationChart"/>
    <dgm:cxn modelId="{F7CB6CE2-BB77-4C1D-BC82-20FD9AF8E1AB}" type="presParOf" srcId="{894BFE23-09EB-4EBB-8A73-4EE04AF796CB}" destId="{8FF136C1-7748-467B-BFF4-28005435AC3C}" srcOrd="0" destOrd="0" presId="urn:microsoft.com/office/officeart/2009/3/layout/HorizontalOrganizationChart"/>
    <dgm:cxn modelId="{E43E9760-E77E-4656-AE77-65610A85FBB4}" type="presParOf" srcId="{894BFE23-09EB-4EBB-8A73-4EE04AF796CB}" destId="{19A0EFEA-E5C4-49DF-8EAC-016E5A551080}" srcOrd="1" destOrd="0" presId="urn:microsoft.com/office/officeart/2009/3/layout/HorizontalOrganizationChart"/>
    <dgm:cxn modelId="{820D62BA-CE2A-49AA-8089-59A32F25F881}" type="presParOf" srcId="{19A0EFEA-E5C4-49DF-8EAC-016E5A551080}" destId="{C2B3AE55-0CD0-4B0C-9EE4-74B661E4D7D4}" srcOrd="0" destOrd="0" presId="urn:microsoft.com/office/officeart/2009/3/layout/HorizontalOrganizationChart"/>
    <dgm:cxn modelId="{64E3BF63-E821-4531-9699-89EDDC479124}" type="presParOf" srcId="{C2B3AE55-0CD0-4B0C-9EE4-74B661E4D7D4}" destId="{1425E737-AF1D-47E5-BAD3-309965097539}" srcOrd="0" destOrd="0" presId="urn:microsoft.com/office/officeart/2009/3/layout/HorizontalOrganizationChart"/>
    <dgm:cxn modelId="{3C7EFD6A-951B-4F20-AC2C-A2B7704C2734}" type="presParOf" srcId="{C2B3AE55-0CD0-4B0C-9EE4-74B661E4D7D4}" destId="{603D08AE-1C62-42E0-BFAE-6364F7DAF49E}" srcOrd="1" destOrd="0" presId="urn:microsoft.com/office/officeart/2009/3/layout/HorizontalOrganizationChart"/>
    <dgm:cxn modelId="{DFC9FFAB-1BBF-487F-9D7D-755A31E641A2}" type="presParOf" srcId="{19A0EFEA-E5C4-49DF-8EAC-016E5A551080}" destId="{B2E14E2C-3204-4584-8B31-FAD45B10C7E3}" srcOrd="1" destOrd="0" presId="urn:microsoft.com/office/officeart/2009/3/layout/HorizontalOrganizationChart"/>
    <dgm:cxn modelId="{E8343D5D-64C0-4C44-AB6C-7A4F626FA5C9}" type="presParOf" srcId="{19A0EFEA-E5C4-49DF-8EAC-016E5A551080}" destId="{6D6DED2D-05C7-4C90-BB06-E384A2E2F09F}" srcOrd="2" destOrd="0" presId="urn:microsoft.com/office/officeart/2009/3/layout/HorizontalOrganizationChart"/>
    <dgm:cxn modelId="{AF24B3A9-2510-4527-91EB-02509C5620E0}" type="presParOf" srcId="{894BFE23-09EB-4EBB-8A73-4EE04AF796CB}" destId="{BC108A43-1705-44E6-9519-1D91BDBE9CA5}" srcOrd="2" destOrd="0" presId="urn:microsoft.com/office/officeart/2009/3/layout/HorizontalOrganizationChart"/>
    <dgm:cxn modelId="{3340809F-F21E-4A50-826A-086E58AB7DF3}" type="presParOf" srcId="{894BFE23-09EB-4EBB-8A73-4EE04AF796CB}" destId="{6ED8C98C-58A2-4E9F-8B1D-C6A852109233}" srcOrd="3" destOrd="0" presId="urn:microsoft.com/office/officeart/2009/3/layout/HorizontalOrganizationChart"/>
    <dgm:cxn modelId="{A82A8EC3-31CF-479C-B176-9C8B816AC474}" type="presParOf" srcId="{6ED8C98C-58A2-4E9F-8B1D-C6A852109233}" destId="{75A58EDA-307B-4F63-9AE1-96A25E4609A4}" srcOrd="0" destOrd="0" presId="urn:microsoft.com/office/officeart/2009/3/layout/HorizontalOrganizationChart"/>
    <dgm:cxn modelId="{EA4035BC-1FE6-4C9B-BA45-2C22A36F1181}" type="presParOf" srcId="{75A58EDA-307B-4F63-9AE1-96A25E4609A4}" destId="{28674B68-43A8-4644-B5B7-F515CD00B590}" srcOrd="0" destOrd="0" presId="urn:microsoft.com/office/officeart/2009/3/layout/HorizontalOrganizationChart"/>
    <dgm:cxn modelId="{E4DB8FF1-E733-4979-8E40-3EE15D21D2DA}" type="presParOf" srcId="{75A58EDA-307B-4F63-9AE1-96A25E4609A4}" destId="{401CDFD2-9F72-464F-8222-673ECF47616A}" srcOrd="1" destOrd="0" presId="urn:microsoft.com/office/officeart/2009/3/layout/HorizontalOrganizationChart"/>
    <dgm:cxn modelId="{0508050C-A0DD-4AAF-985B-2FD3964C1BF9}" type="presParOf" srcId="{6ED8C98C-58A2-4E9F-8B1D-C6A852109233}" destId="{475FA169-416F-46AB-A8F1-FE05D7DC2D2C}" srcOrd="1" destOrd="0" presId="urn:microsoft.com/office/officeart/2009/3/layout/HorizontalOrganizationChart"/>
    <dgm:cxn modelId="{4A578117-299C-48C5-B13F-70AA058DAC08}" type="presParOf" srcId="{6ED8C98C-58A2-4E9F-8B1D-C6A852109233}" destId="{E63860B1-6DB8-4E79-B71C-9AEA46F50989}" srcOrd="2" destOrd="0" presId="urn:microsoft.com/office/officeart/2009/3/layout/HorizontalOrganizationChart"/>
    <dgm:cxn modelId="{77B08AB4-8DAA-4F07-9C4A-6AB676F6268B}" type="presParOf" srcId="{B37CC4D5-DFEC-465B-B322-86239368F2C9}" destId="{B943C6DD-D023-4D29-B41F-ADAE86BA1F69}"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2BE6A-DF42-4702-8959-3DC78A43CFD7}">
      <dsp:nvSpPr>
        <dsp:cNvPr id="0" name=""/>
        <dsp:cNvSpPr/>
      </dsp:nvSpPr>
      <dsp:spPr>
        <a:xfrm>
          <a:off x="3146622" y="1492987"/>
          <a:ext cx="294738" cy="1267374"/>
        </a:xfrm>
        <a:custGeom>
          <a:avLst/>
          <a:gdLst/>
          <a:ahLst/>
          <a:cxnLst/>
          <a:rect l="0" t="0" r="0" b="0"/>
          <a:pathLst>
            <a:path>
              <a:moveTo>
                <a:pt x="0" y="0"/>
              </a:moveTo>
              <a:lnTo>
                <a:pt x="147369" y="0"/>
              </a:lnTo>
              <a:lnTo>
                <a:pt x="147369" y="1267374"/>
              </a:lnTo>
              <a:lnTo>
                <a:pt x="294738" y="126737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D3B2D-F69E-48D1-ADDD-07C415F18DAA}">
      <dsp:nvSpPr>
        <dsp:cNvPr id="0" name=""/>
        <dsp:cNvSpPr/>
      </dsp:nvSpPr>
      <dsp:spPr>
        <a:xfrm>
          <a:off x="3146622" y="1492987"/>
          <a:ext cx="294738" cy="633687"/>
        </a:xfrm>
        <a:custGeom>
          <a:avLst/>
          <a:gdLst/>
          <a:ahLst/>
          <a:cxnLst/>
          <a:rect l="0" t="0" r="0" b="0"/>
          <a:pathLst>
            <a:path>
              <a:moveTo>
                <a:pt x="0" y="0"/>
              </a:moveTo>
              <a:lnTo>
                <a:pt x="147369" y="0"/>
              </a:lnTo>
              <a:lnTo>
                <a:pt x="147369" y="633687"/>
              </a:lnTo>
              <a:lnTo>
                <a:pt x="294738" y="63368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D5E606-6339-4C09-BDCF-B80D7471A298}">
      <dsp:nvSpPr>
        <dsp:cNvPr id="0" name=""/>
        <dsp:cNvSpPr/>
      </dsp:nvSpPr>
      <dsp:spPr>
        <a:xfrm>
          <a:off x="3146622" y="1447267"/>
          <a:ext cx="294738" cy="91440"/>
        </a:xfrm>
        <a:custGeom>
          <a:avLst/>
          <a:gdLst/>
          <a:ahLst/>
          <a:cxnLst/>
          <a:rect l="0" t="0" r="0" b="0"/>
          <a:pathLst>
            <a:path>
              <a:moveTo>
                <a:pt x="0" y="45720"/>
              </a:moveTo>
              <a:lnTo>
                <a:pt x="294738" y="4572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08A43-1705-44E6-9519-1D91BDBE9CA5}">
      <dsp:nvSpPr>
        <dsp:cNvPr id="0" name=""/>
        <dsp:cNvSpPr/>
      </dsp:nvSpPr>
      <dsp:spPr>
        <a:xfrm>
          <a:off x="3146622" y="859300"/>
          <a:ext cx="294738" cy="633687"/>
        </a:xfrm>
        <a:custGeom>
          <a:avLst/>
          <a:gdLst/>
          <a:ahLst/>
          <a:cxnLst/>
          <a:rect l="0" t="0" r="0" b="0"/>
          <a:pathLst>
            <a:path>
              <a:moveTo>
                <a:pt x="0" y="633687"/>
              </a:moveTo>
              <a:lnTo>
                <a:pt x="147369" y="633687"/>
              </a:lnTo>
              <a:lnTo>
                <a:pt x="147369" y="0"/>
              </a:lnTo>
              <a:lnTo>
                <a:pt x="294738"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F136C1-7748-467B-BFF4-28005435AC3C}">
      <dsp:nvSpPr>
        <dsp:cNvPr id="0" name=""/>
        <dsp:cNvSpPr/>
      </dsp:nvSpPr>
      <dsp:spPr>
        <a:xfrm>
          <a:off x="3146622" y="225613"/>
          <a:ext cx="294738" cy="1267374"/>
        </a:xfrm>
        <a:custGeom>
          <a:avLst/>
          <a:gdLst/>
          <a:ahLst/>
          <a:cxnLst/>
          <a:rect l="0" t="0" r="0" b="0"/>
          <a:pathLst>
            <a:path>
              <a:moveTo>
                <a:pt x="0" y="1267374"/>
              </a:moveTo>
              <a:lnTo>
                <a:pt x="147369" y="1267374"/>
              </a:lnTo>
              <a:lnTo>
                <a:pt x="147369" y="0"/>
              </a:lnTo>
              <a:lnTo>
                <a:pt x="294738"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1B523A-7E67-467A-9E17-F6D59CA89896}">
      <dsp:nvSpPr>
        <dsp:cNvPr id="0" name=""/>
        <dsp:cNvSpPr/>
      </dsp:nvSpPr>
      <dsp:spPr>
        <a:xfrm>
          <a:off x="1672931" y="1268249"/>
          <a:ext cx="1473691" cy="4494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err="1">
              <a:latin typeface="Palatino Linotype" panose="02040502050505030304" pitchFamily="18" charset="0"/>
            </a:rPr>
            <a:t>Soil</a:t>
          </a:r>
          <a:endParaRPr lang="pt-PT" sz="1200" kern="1200" dirty="0">
            <a:latin typeface="Palatino Linotype" panose="02040502050505030304" pitchFamily="18" charset="0"/>
          </a:endParaRPr>
        </a:p>
      </dsp:txBody>
      <dsp:txXfrm>
        <a:off x="1672931" y="1268249"/>
        <a:ext cx="1473691" cy="449475"/>
      </dsp:txXfrm>
    </dsp:sp>
    <dsp:sp modelId="{1425E737-AF1D-47E5-BAD3-309965097539}">
      <dsp:nvSpPr>
        <dsp:cNvPr id="0" name=""/>
        <dsp:cNvSpPr/>
      </dsp:nvSpPr>
      <dsp:spPr>
        <a:xfrm>
          <a:off x="3441360" y="875"/>
          <a:ext cx="1473691" cy="4494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err="1">
              <a:latin typeface="Palatino Linotype" panose="02040502050505030304" pitchFamily="18" charset="0"/>
            </a:rPr>
            <a:t>Humidity</a:t>
          </a:r>
          <a:endParaRPr lang="pt-PT" sz="1200" kern="1200" dirty="0">
            <a:latin typeface="Palatino Linotype" panose="02040502050505030304" pitchFamily="18" charset="0"/>
          </a:endParaRPr>
        </a:p>
      </dsp:txBody>
      <dsp:txXfrm>
        <a:off x="3441360" y="875"/>
        <a:ext cx="1473691" cy="449475"/>
      </dsp:txXfrm>
    </dsp:sp>
    <dsp:sp modelId="{28674B68-43A8-4644-B5B7-F515CD00B590}">
      <dsp:nvSpPr>
        <dsp:cNvPr id="0" name=""/>
        <dsp:cNvSpPr/>
      </dsp:nvSpPr>
      <dsp:spPr>
        <a:xfrm>
          <a:off x="3441360" y="634562"/>
          <a:ext cx="1473691" cy="4494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err="1">
              <a:latin typeface="Palatino Linotype" panose="02040502050505030304" pitchFamily="18" charset="0"/>
            </a:rPr>
            <a:t>Organic</a:t>
          </a:r>
          <a:r>
            <a:rPr lang="pt-PT" sz="1200" kern="1200" dirty="0">
              <a:latin typeface="Palatino Linotype" panose="02040502050505030304" pitchFamily="18" charset="0"/>
            </a:rPr>
            <a:t> </a:t>
          </a:r>
          <a:r>
            <a:rPr lang="pt-PT" sz="1200" kern="1200" dirty="0" err="1">
              <a:latin typeface="Palatino Linotype" panose="02040502050505030304" pitchFamily="18" charset="0"/>
            </a:rPr>
            <a:t>matter</a:t>
          </a:r>
          <a:endParaRPr lang="pt-PT" sz="1200" kern="1200" dirty="0">
            <a:latin typeface="Palatino Linotype" panose="02040502050505030304" pitchFamily="18" charset="0"/>
          </a:endParaRPr>
        </a:p>
      </dsp:txBody>
      <dsp:txXfrm>
        <a:off x="3441360" y="634562"/>
        <a:ext cx="1473691" cy="449475"/>
      </dsp:txXfrm>
    </dsp:sp>
    <dsp:sp modelId="{2EAC2A4B-0D1F-43B6-AD4E-56A0C3D96F06}">
      <dsp:nvSpPr>
        <dsp:cNvPr id="0" name=""/>
        <dsp:cNvSpPr/>
      </dsp:nvSpPr>
      <dsp:spPr>
        <a:xfrm>
          <a:off x="3441360" y="1268249"/>
          <a:ext cx="1473691" cy="4494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a:latin typeface="Palatino Linotype" panose="02040502050505030304" pitchFamily="18" charset="0"/>
            </a:rPr>
            <a:t>pH</a:t>
          </a:r>
        </a:p>
      </dsp:txBody>
      <dsp:txXfrm>
        <a:off x="3441360" y="1268249"/>
        <a:ext cx="1473691" cy="449475"/>
      </dsp:txXfrm>
    </dsp:sp>
    <dsp:sp modelId="{16DD6F90-6EE4-49B5-9CE6-C54855C27B3B}">
      <dsp:nvSpPr>
        <dsp:cNvPr id="0" name=""/>
        <dsp:cNvSpPr/>
      </dsp:nvSpPr>
      <dsp:spPr>
        <a:xfrm>
          <a:off x="3441360" y="1901936"/>
          <a:ext cx="1473691" cy="4494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err="1">
              <a:latin typeface="Palatino Linotype" panose="02040502050505030304" pitchFamily="18" charset="0"/>
            </a:rPr>
            <a:t>Electrical</a:t>
          </a:r>
          <a:r>
            <a:rPr lang="pt-PT" sz="1200" kern="1200" dirty="0">
              <a:latin typeface="Palatino Linotype" panose="02040502050505030304" pitchFamily="18" charset="0"/>
            </a:rPr>
            <a:t> </a:t>
          </a:r>
          <a:r>
            <a:rPr lang="pt-PT" sz="1200" kern="1200" dirty="0" err="1">
              <a:latin typeface="Palatino Linotype" panose="02040502050505030304" pitchFamily="18" charset="0"/>
            </a:rPr>
            <a:t>conductivity</a:t>
          </a:r>
          <a:endParaRPr lang="pt-PT" sz="1200" kern="1200" dirty="0">
            <a:latin typeface="Palatino Linotype" panose="02040502050505030304" pitchFamily="18" charset="0"/>
          </a:endParaRPr>
        </a:p>
      </dsp:txBody>
      <dsp:txXfrm>
        <a:off x="3441360" y="1901936"/>
        <a:ext cx="1473691" cy="449475"/>
      </dsp:txXfrm>
    </dsp:sp>
    <dsp:sp modelId="{35488359-25D3-467E-89BE-BA1F2F92FD81}">
      <dsp:nvSpPr>
        <dsp:cNvPr id="0" name=""/>
        <dsp:cNvSpPr/>
      </dsp:nvSpPr>
      <dsp:spPr>
        <a:xfrm>
          <a:off x="3441360" y="2535624"/>
          <a:ext cx="1473691" cy="4494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err="1">
              <a:latin typeface="Palatino Linotype" panose="02040502050505030304" pitchFamily="18" charset="0"/>
            </a:rPr>
            <a:t>Colorimetric</a:t>
          </a:r>
          <a:r>
            <a:rPr lang="pt-PT" sz="1200" kern="1200" dirty="0">
              <a:latin typeface="Palatino Linotype" panose="02040502050505030304" pitchFamily="18" charset="0"/>
            </a:rPr>
            <a:t> </a:t>
          </a:r>
          <a:r>
            <a:rPr lang="pt-PT" sz="1200" kern="1200" dirty="0" err="1">
              <a:latin typeface="Palatino Linotype" panose="02040502050505030304" pitchFamily="18" charset="0"/>
            </a:rPr>
            <a:t>parameters</a:t>
          </a:r>
          <a:endParaRPr lang="pt-PT" sz="1200" kern="1200" dirty="0">
            <a:latin typeface="Palatino Linotype" panose="02040502050505030304" pitchFamily="18" charset="0"/>
          </a:endParaRPr>
        </a:p>
      </dsp:txBody>
      <dsp:txXfrm>
        <a:off x="3441360" y="2535624"/>
        <a:ext cx="1473691" cy="44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08A43-1705-44E6-9519-1D91BDBE9CA5}">
      <dsp:nvSpPr>
        <dsp:cNvPr id="0" name=""/>
        <dsp:cNvSpPr/>
      </dsp:nvSpPr>
      <dsp:spPr>
        <a:xfrm>
          <a:off x="1279797" y="933803"/>
          <a:ext cx="146087" cy="376719"/>
        </a:xfrm>
        <a:custGeom>
          <a:avLst/>
          <a:gdLst/>
          <a:ahLst/>
          <a:cxnLst/>
          <a:rect l="0" t="0" r="0" b="0"/>
          <a:pathLst>
            <a:path>
              <a:moveTo>
                <a:pt x="0" y="0"/>
              </a:moveTo>
              <a:lnTo>
                <a:pt x="73043" y="0"/>
              </a:lnTo>
              <a:lnTo>
                <a:pt x="73043" y="376719"/>
              </a:lnTo>
              <a:lnTo>
                <a:pt x="146087" y="37671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F136C1-7748-467B-BFF4-28005435AC3C}">
      <dsp:nvSpPr>
        <dsp:cNvPr id="0" name=""/>
        <dsp:cNvSpPr/>
      </dsp:nvSpPr>
      <dsp:spPr>
        <a:xfrm>
          <a:off x="1279797" y="656007"/>
          <a:ext cx="146087" cy="277795"/>
        </a:xfrm>
        <a:custGeom>
          <a:avLst/>
          <a:gdLst/>
          <a:ahLst/>
          <a:cxnLst/>
          <a:rect l="0" t="0" r="0" b="0"/>
          <a:pathLst>
            <a:path>
              <a:moveTo>
                <a:pt x="0" y="277795"/>
              </a:moveTo>
              <a:lnTo>
                <a:pt x="73043" y="277795"/>
              </a:lnTo>
              <a:lnTo>
                <a:pt x="73043" y="0"/>
              </a:lnTo>
              <a:lnTo>
                <a:pt x="1460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1B523A-7E67-467A-9E17-F6D59CA89896}">
      <dsp:nvSpPr>
        <dsp:cNvPr id="0" name=""/>
        <dsp:cNvSpPr/>
      </dsp:nvSpPr>
      <dsp:spPr>
        <a:xfrm>
          <a:off x="499" y="761222"/>
          <a:ext cx="1279298" cy="34516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PT" sz="1100" kern="1200" dirty="0" err="1">
              <a:latin typeface="Palatino Linotype" panose="02040502050505030304" pitchFamily="18" charset="0"/>
            </a:rPr>
            <a:t>Plants</a:t>
          </a:r>
          <a:endParaRPr lang="pt-PT" sz="1100" kern="1200" dirty="0">
            <a:latin typeface="Palatino Linotype" panose="02040502050505030304" pitchFamily="18" charset="0"/>
          </a:endParaRPr>
        </a:p>
      </dsp:txBody>
      <dsp:txXfrm>
        <a:off x="499" y="761222"/>
        <a:ext cx="1279298" cy="345161"/>
      </dsp:txXfrm>
    </dsp:sp>
    <dsp:sp modelId="{1425E737-AF1D-47E5-BAD3-309965097539}">
      <dsp:nvSpPr>
        <dsp:cNvPr id="0" name=""/>
        <dsp:cNvSpPr/>
      </dsp:nvSpPr>
      <dsp:spPr>
        <a:xfrm>
          <a:off x="1425885" y="324940"/>
          <a:ext cx="2244632" cy="6621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Orthophotomap</a:t>
          </a:r>
          <a:endParaRPr lang="en-US" sz="1100"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lvl="0" indent="0" algn="ctr" defTabSz="488950">
            <a:lnSpc>
              <a:spcPct val="90000"/>
            </a:lnSpc>
            <a:spcBef>
              <a:spcPct val="0"/>
            </a:spcBef>
            <a:spcAft>
              <a:spcPct val="35000"/>
            </a:spcAft>
            <a:buNone/>
          </a:pPr>
          <a:r>
            <a:rPr lang="en-US" sz="1100"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Normalized vegetation index (NDVI) </a:t>
          </a:r>
          <a:endParaRPr lang="pt-PT" sz="1100" kern="1200" dirty="0">
            <a:latin typeface="Palatino Linotype" panose="02040502050505030304" pitchFamily="18" charset="0"/>
          </a:endParaRPr>
        </a:p>
      </dsp:txBody>
      <dsp:txXfrm>
        <a:off x="1425885" y="324940"/>
        <a:ext cx="2244632" cy="662133"/>
      </dsp:txXfrm>
    </dsp:sp>
    <dsp:sp modelId="{28674B68-43A8-4644-B5B7-F515CD00B590}">
      <dsp:nvSpPr>
        <dsp:cNvPr id="0" name=""/>
        <dsp:cNvSpPr/>
      </dsp:nvSpPr>
      <dsp:spPr>
        <a:xfrm>
          <a:off x="1425885" y="1078379"/>
          <a:ext cx="2178213" cy="4642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Leaf gas exchange parameters </a:t>
          </a:r>
          <a:endParaRPr lang="pt-PT" sz="1100" kern="1200" dirty="0">
            <a:latin typeface="Palatino Linotype" panose="02040502050505030304" pitchFamily="18" charset="0"/>
          </a:endParaRPr>
        </a:p>
      </dsp:txBody>
      <dsp:txXfrm>
        <a:off x="1425885" y="1078379"/>
        <a:ext cx="2178213" cy="46428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8.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1026" name="Picture 2">
            <a:extLst>
              <a:ext uri="{FF2B5EF4-FFF2-40B4-BE49-F238E27FC236}">
                <a16:creationId xmlns:a16="http://schemas.microsoft.com/office/drawing/2014/main" id="{647CBE1F-CAB6-446A-8658-635D7F9F6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 y="699"/>
            <a:ext cx="9144000" cy="3716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rmas Gráficas | Instituto Superior de Agronomia">
            <a:extLst>
              <a:ext uri="{FF2B5EF4-FFF2-40B4-BE49-F238E27FC236}">
                <a16:creationId xmlns:a16="http://schemas.microsoft.com/office/drawing/2014/main" id="{0CEEF120-474E-47A7-AED6-86ACF4840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980" y="6212666"/>
            <a:ext cx="1417275" cy="6375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72911D6-9FFB-4EE8-B0E6-D7CC17BCF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07" y="6343662"/>
            <a:ext cx="1704986" cy="4049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obiociências, Geoengenharias e Geotecnologias | Faculdade de Ciências e  Tecnologia / Universidade Nova de Lisboa">
            <a:extLst>
              <a:ext uri="{FF2B5EF4-FFF2-40B4-BE49-F238E27FC236}">
                <a16:creationId xmlns:a16="http://schemas.microsoft.com/office/drawing/2014/main" id="{6C57F057-EA40-4755-B938-B9119592D32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742" b="8219"/>
          <a:stretch/>
        </p:blipFill>
        <p:spPr bwMode="auto">
          <a:xfrm>
            <a:off x="1906613" y="6343662"/>
            <a:ext cx="1240624" cy="43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positório da Universidade de Lisboa: CEF - Centro de Estudos Florestais">
            <a:extLst>
              <a:ext uri="{FF2B5EF4-FFF2-40B4-BE49-F238E27FC236}">
                <a16:creationId xmlns:a16="http://schemas.microsoft.com/office/drawing/2014/main" id="{02147D2A-7237-4291-B354-A88D33DBBD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805" b="7755"/>
          <a:stretch/>
        </p:blipFill>
        <p:spPr bwMode="auto">
          <a:xfrm>
            <a:off x="4257934" y="6250444"/>
            <a:ext cx="725708" cy="59827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EE6D0E98-15A3-4CF2-BFD8-3F35D7E6BA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240"/>
          <a:stretch/>
        </p:blipFill>
        <p:spPr>
          <a:xfrm>
            <a:off x="6622775" y="6210965"/>
            <a:ext cx="774979" cy="627457"/>
          </a:xfrm>
          <a:prstGeom prst="rect">
            <a:avLst/>
          </a:prstGeom>
        </p:spPr>
      </p:pic>
      <p:pic>
        <p:nvPicPr>
          <p:cNvPr id="12" name="Picture 4" descr="Biblioteca da Escola Superior de Educação Almeida Garrett – Grupo Lusófona  | Diretório BAD">
            <a:extLst>
              <a:ext uri="{FF2B5EF4-FFF2-40B4-BE49-F238E27FC236}">
                <a16:creationId xmlns:a16="http://schemas.microsoft.com/office/drawing/2014/main" id="{21671ABA-2AF5-4F63-84C2-525988AAD6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1213" y="6343662"/>
            <a:ext cx="1092882" cy="4699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a:extLst>
              <a:ext uri="{FF2B5EF4-FFF2-40B4-BE49-F238E27FC236}">
                <a16:creationId xmlns:a16="http://schemas.microsoft.com/office/drawing/2014/main" id="{FDBA75B2-6A7C-424D-8BD3-442B5627695F}"/>
              </a:ext>
            </a:extLst>
          </p:cNvPr>
          <p:cNvSpPr txBox="1"/>
          <p:nvPr/>
        </p:nvSpPr>
        <p:spPr>
          <a:xfrm>
            <a:off x="0" y="3723118"/>
            <a:ext cx="9144000" cy="2698175"/>
          </a:xfrm>
          <a:prstGeom prst="rect">
            <a:avLst/>
          </a:prstGeom>
          <a:noFill/>
        </p:spPr>
        <p:txBody>
          <a:bodyPr wrap="square" rtlCol="0">
            <a:spAutoFit/>
          </a:bodyPr>
          <a:lstStyle/>
          <a:p>
            <a:pPr algn="ct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Monitorization through NDVI of a rice (</a:t>
            </a:r>
            <a:r>
              <a:rPr lang="en-US" sz="24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Oryza sativa </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 culture production in </a:t>
            </a:r>
            <a:r>
              <a:rPr lang="en-US" sz="24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Ribatejo</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region </a:t>
            </a:r>
            <a:endParaRPr lang="fr-FR" sz="800" dirty="0">
              <a:latin typeface="Palatino Linotype" panose="02040502050505030304" pitchFamily="18" charset="0"/>
            </a:endParaRPr>
          </a:p>
          <a:p>
            <a:pPr algn="just">
              <a:lnSpc>
                <a:spcPts val="1300"/>
              </a:lnSpc>
              <a:spcAft>
                <a:spcPts val="1800"/>
              </a:spcAft>
            </a:pP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 Coelho Marques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Inês Carmo Luís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Rita F. Coelho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Cláudia Campos Pessoa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Diana Daccak</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Sofia Almeida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Scotti Campos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Manuel N. Semedo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Carlos Kullberg</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Graça Brito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 Pessoa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H. Reboredo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Marques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Manuela Silva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Karliana</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Oliveira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 </a:t>
            </a:r>
            <a:r>
              <a:rPr lang="pt-PT" sz="11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Lidon</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 </a:t>
            </a:r>
            <a:endPar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Earth</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Sciences</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Faculdade de Ciências e Tecnologia, Universidade Nova de Lisboa, Campus da Caparica, 2829-516 Caparica, Portugal</a:t>
            </a: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GeoBioTec</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Research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Center</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Faculdade de Ciências e Tecnologia, Universidade Nova de Lisboa, Campus da Caparica, 2829-516 Caparica, Portugal</a:t>
            </a: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Instituto Nacional de Investigação Agrária e Veterinária, I.P. (INIAV), Avenida da República, Quinta do Marquês, 2780-157 Oeiras, Portugal</a:t>
            </a: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 </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Instituto Nacional de Investigação Agrária e Veterinária, I.P. (INIAV),</a:t>
            </a:r>
            <a:r>
              <a:rPr lang="pt-PT" sz="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Estrada de Gil Vaz 6, 7351-901 Elvas, Portugal</a:t>
            </a: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PlantStress</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&amp;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Biodiversity</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Lab</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Centro de Estudos Florestais (CEF), Instituto Superior Agronomia (ISA), Universidade de Lisboa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ULisboa</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Quinta do Marquês, Av. República, 2784-505, Oeiras </a:t>
            </a:r>
            <a:r>
              <a:rPr lang="pt-PT" sz="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Tapada da Ajuda, 1349-017 Lisboa, Portugal</a:t>
            </a: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 </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Centro Operativo e Tecnológico do Arroz (COTARROZ), 2120-014 Salvaterra de Magos, Portugal</a:t>
            </a:r>
          </a:p>
          <a:p>
            <a:pPr algn="just"/>
            <a:r>
              <a:rPr lang="pt-PT" sz="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r>
              <a:rPr lang="pt-PT" sz="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pt-PT" sz="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Escola Superior de Educação Almeida Garrett (ESEAG-COFAC), Avenida do Campo Grande 376, 1749-024 Lisboa, Portugal</a:t>
            </a:r>
          </a:p>
          <a:p>
            <a:r>
              <a:rPr lang="en-US" sz="700" b="1" dirty="0">
                <a:latin typeface="Palatino Linotype" panose="02040502050505030304" pitchFamily="18" charset="0"/>
              </a:rPr>
              <a:t>*</a:t>
            </a:r>
            <a:r>
              <a:rPr lang="en-US" sz="700" dirty="0">
                <a:latin typeface="Palatino Linotype" panose="02040502050505030304" pitchFamily="18" charset="0"/>
              </a:rPr>
              <a:t> Corresponding author: amc.marques@campus.fct.unl.pt</a:t>
            </a:r>
            <a:endParaRPr lang="fr-FR" sz="700" dirty="0">
              <a:latin typeface="Palatino Linotype" panose="02040502050505030304" pitchFamily="18" charset="0"/>
            </a:endParaRPr>
          </a:p>
        </p:txBody>
      </p:sp>
      <p:pic>
        <p:nvPicPr>
          <p:cNvPr id="14" name="Imagem 13">
            <a:extLst>
              <a:ext uri="{FF2B5EF4-FFF2-40B4-BE49-F238E27FC236}">
                <a16:creationId xmlns:a16="http://schemas.microsoft.com/office/drawing/2014/main" id="{1CE739BF-1130-4AE8-B205-FD5C8F4D1C64}"/>
              </a:ext>
            </a:extLst>
          </p:cNvPr>
          <p:cNvPicPr>
            <a:picLocks noChangeAspect="1"/>
          </p:cNvPicPr>
          <p:nvPr/>
        </p:nvPicPr>
        <p:blipFill>
          <a:blip r:embed="rId9"/>
          <a:stretch>
            <a:fillRect/>
          </a:stretch>
        </p:blipFill>
        <p:spPr>
          <a:xfrm>
            <a:off x="3289640" y="6293556"/>
            <a:ext cx="890773" cy="520046"/>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sp>
        <p:nvSpPr>
          <p:cNvPr id="7" name="TextBox 6"/>
          <p:cNvSpPr txBox="1"/>
          <p:nvPr/>
        </p:nvSpPr>
        <p:spPr>
          <a:xfrm>
            <a:off x="426187" y="352954"/>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A57AE0F4-1A32-4F30-851A-C4C3A21C5872}"/>
              </a:ext>
            </a:extLst>
          </p:cNvPr>
          <p:cNvSpPr txBox="1"/>
          <p:nvPr/>
        </p:nvSpPr>
        <p:spPr>
          <a:xfrm>
            <a:off x="265056" y="919896"/>
            <a:ext cx="8613130" cy="3108543"/>
          </a:xfrm>
          <a:prstGeom prst="rect">
            <a:avLst/>
          </a:prstGeom>
          <a:noFill/>
        </p:spPr>
        <p:txBody>
          <a:bodyPr wrap="square">
            <a:spAutoFit/>
          </a:bodyPr>
          <a:lstStyle/>
          <a:p>
            <a:pPr marL="285750" indent="-285750" algn="just">
              <a:buFont typeface="Arial" panose="020B0604020202020204" pitchFamily="34" charset="0"/>
              <a:buChar char="•"/>
            </a:pPr>
            <a:r>
              <a:rPr lang="en-US" sz="1400" dirty="0">
                <a:latin typeface="Palatino Linotype" panose="02040502050505030304" pitchFamily="18" charset="0"/>
              </a:rPr>
              <a:t>Foliar application of the 50 and 100 g Se.ha</a:t>
            </a:r>
            <a:r>
              <a:rPr lang="en-US" sz="1400" baseline="30000" dirty="0">
                <a:latin typeface="Palatino Linotype" panose="02040502050505030304" pitchFamily="18" charset="0"/>
              </a:rPr>
              <a:t>-1</a:t>
            </a:r>
            <a:r>
              <a:rPr lang="en-US" sz="1400" dirty="0">
                <a:latin typeface="Palatino Linotype" panose="02040502050505030304" pitchFamily="18" charset="0"/>
              </a:rPr>
              <a:t> of sodium selenite in Ariete variety did not affect the NDVI values of the plants, which was verified in the absence of any negative impact. </a:t>
            </a:r>
          </a:p>
          <a:p>
            <a:pPr algn="just"/>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The vigor of rice plants showed high values, compared to the control. Net photosynthesis showed a slight rise in the treatments however plants did not demonstrate any negative impact. </a:t>
            </a:r>
          </a:p>
          <a:p>
            <a:pPr algn="just"/>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Regarding to soil characterization, organic matter, humidity, pH and electrical conductivity were considered. </a:t>
            </a:r>
          </a:p>
          <a:p>
            <a:pPr algn="just"/>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The colorimetric in-dices revealed significant differences when comparing soil samples without humidity with samples without humidity and organic matter. </a:t>
            </a:r>
          </a:p>
          <a:p>
            <a:pPr algn="just"/>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Despite the differences found, it is concluded that biofortification process did not affect any physiological parameters studied in the rice plants.</a:t>
            </a:r>
            <a:endParaRPr lang="pt-PT" sz="1400" dirty="0">
              <a:latin typeface="Palatino Linotype" panose="02040502050505030304" pitchFamily="18" charset="0"/>
            </a:endParaRPr>
          </a:p>
        </p:txBody>
      </p:sp>
    </p:spTree>
    <p:extLst>
      <p:ext uri="{BB962C8B-B14F-4D97-AF65-F5344CB8AC3E}">
        <p14:creationId xmlns:p14="http://schemas.microsoft.com/office/powerpoint/2010/main" val="222297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4">
            <a:extLst>
              <a:ext uri="{FF2B5EF4-FFF2-40B4-BE49-F238E27FC236}">
                <a16:creationId xmlns:a16="http://schemas.microsoft.com/office/drawing/2014/main" id="{9969642B-48A9-4134-B43B-1E49BD0E9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0" y="5729174"/>
            <a:ext cx="1143001" cy="114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obiociências, Geoengenharias e Geotecnologias | Faculdade de Ciências e  Tecnologia / Universidade Nova de Lisboa">
            <a:extLst>
              <a:ext uri="{FF2B5EF4-FFF2-40B4-BE49-F238E27FC236}">
                <a16:creationId xmlns:a16="http://schemas.microsoft.com/office/drawing/2014/main" id="{12608E79-D03E-49D5-B21D-DD9EF8EA15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7" b="8152"/>
          <a:stretch/>
        </p:blipFill>
        <p:spPr bwMode="auto">
          <a:xfrm>
            <a:off x="1339510" y="4854669"/>
            <a:ext cx="3015082" cy="10442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positório da Universidade de Lisboa: CEF - Centro de Estudos Florestais">
            <a:extLst>
              <a:ext uri="{FF2B5EF4-FFF2-40B4-BE49-F238E27FC236}">
                <a16:creationId xmlns:a16="http://schemas.microsoft.com/office/drawing/2014/main" id="{E35DCD7E-BBF7-45F5-9DA7-021F2833A1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98" b="8413"/>
          <a:stretch/>
        </p:blipFill>
        <p:spPr bwMode="auto">
          <a:xfrm>
            <a:off x="6079383" y="4537360"/>
            <a:ext cx="1617295" cy="136157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51D2404A-09BA-42F0-B75C-E702CA2CC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510" y="3430398"/>
            <a:ext cx="3015082" cy="680484"/>
          </a:xfrm>
          <a:prstGeom prst="rect">
            <a:avLst/>
          </a:prstGeom>
        </p:spPr>
      </p:pic>
      <p:sp>
        <p:nvSpPr>
          <p:cNvPr id="13" name="TextBox 3">
            <a:extLst>
              <a:ext uri="{FF2B5EF4-FFF2-40B4-BE49-F238E27FC236}">
                <a16:creationId xmlns:a16="http://schemas.microsoft.com/office/drawing/2014/main" id="{E366CF7F-E4C2-472D-9BA2-13A13915DA9A}"/>
              </a:ext>
            </a:extLst>
          </p:cNvPr>
          <p:cNvSpPr txBox="1"/>
          <p:nvPr/>
        </p:nvSpPr>
        <p:spPr>
          <a:xfrm>
            <a:off x="609599" y="609600"/>
            <a:ext cx="8149389" cy="2123658"/>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Authors thanks to Paula Marques,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Cátia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Silva (COTArroz) and Orivárzea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Orizicultores</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do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Ribatejo</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S.A.) for technical assistance. </a:t>
            </a:r>
          </a:p>
          <a:p>
            <a:pPr algn="just"/>
            <a:endPar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We also thanks to the Research centers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GeoBioTec</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UIDB/04035/2020 and (CEF) UIDB/00239/2020 for support facilities.</a:t>
            </a:r>
            <a:endParaRPr lang="fr-FR" sz="1600" dirty="0">
              <a:latin typeface="Palatino Linotype" panose="02040502050505030304" pitchFamily="18" charset="0"/>
            </a:endParaRPr>
          </a:p>
        </p:txBody>
      </p:sp>
      <p:pic>
        <p:nvPicPr>
          <p:cNvPr id="14" name="Imagem 13">
            <a:extLst>
              <a:ext uri="{FF2B5EF4-FFF2-40B4-BE49-F238E27FC236}">
                <a16:creationId xmlns:a16="http://schemas.microsoft.com/office/drawing/2014/main" id="{F7EE8782-A95B-422D-96AE-592B0526D7F9}"/>
              </a:ext>
            </a:extLst>
          </p:cNvPr>
          <p:cNvPicPr>
            <a:picLocks noChangeAspect="1"/>
          </p:cNvPicPr>
          <p:nvPr/>
        </p:nvPicPr>
        <p:blipFill>
          <a:blip r:embed="rId6"/>
          <a:stretch>
            <a:fillRect/>
          </a:stretch>
        </p:blipFill>
        <p:spPr>
          <a:xfrm>
            <a:off x="5644882" y="3085523"/>
            <a:ext cx="2578636" cy="1505447"/>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3E244-51DF-41C2-B169-2BCF762CFCF5}"/>
              </a:ext>
            </a:extLst>
          </p:cNvPr>
          <p:cNvSpPr>
            <a:spLocks noGrp="1"/>
          </p:cNvSpPr>
          <p:nvPr>
            <p:ph type="title"/>
          </p:nvPr>
        </p:nvSpPr>
        <p:spPr/>
        <p:txBody>
          <a:bodyPr>
            <a:normAutofit/>
          </a:bodyPr>
          <a:lstStyle/>
          <a:p>
            <a:pPr algn="ct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Monitorization through NDVI of a rice (</a:t>
            </a:r>
            <a:r>
              <a:rPr lang="en-US" sz="24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Oryza sativa </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 culture production in </a:t>
            </a:r>
            <a:r>
              <a:rPr lang="en-US" sz="24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Ribatejo</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region </a:t>
            </a:r>
            <a:endParaRPr lang="fr-FR" sz="800" dirty="0">
              <a:latin typeface="Palatino Linotype" panose="02040502050505030304" pitchFamily="18" charset="0"/>
            </a:endParaRPr>
          </a:p>
        </p:txBody>
      </p:sp>
      <p:sp>
        <p:nvSpPr>
          <p:cNvPr id="9" name="CaixaDeTexto 8">
            <a:extLst>
              <a:ext uri="{FF2B5EF4-FFF2-40B4-BE49-F238E27FC236}">
                <a16:creationId xmlns:a16="http://schemas.microsoft.com/office/drawing/2014/main" id="{F8997444-6764-45B7-8477-CD7B03306CE0}"/>
              </a:ext>
            </a:extLst>
          </p:cNvPr>
          <p:cNvSpPr txBox="1"/>
          <p:nvPr/>
        </p:nvSpPr>
        <p:spPr>
          <a:xfrm>
            <a:off x="1318003" y="4920803"/>
            <a:ext cx="2046515" cy="369332"/>
          </a:xfrm>
          <a:prstGeom prst="rect">
            <a:avLst/>
          </a:prstGeom>
          <a:noFill/>
        </p:spPr>
        <p:txBody>
          <a:bodyPr wrap="square">
            <a:spAutoFit/>
          </a:bodyPr>
          <a:lstStyle/>
          <a:p>
            <a:r>
              <a:rPr lang="en-US" i="1" dirty="0">
                <a:latin typeface="Palatino Linotype" panose="02040502050505030304" pitchFamily="18" charset="0"/>
              </a:rPr>
              <a:t>Oryza sativa </a:t>
            </a:r>
            <a:r>
              <a:rPr lang="en-US" dirty="0">
                <a:latin typeface="Palatino Linotype" panose="02040502050505030304" pitchFamily="18" charset="0"/>
              </a:rPr>
              <a:t>L. </a:t>
            </a:r>
            <a:endParaRPr lang="pt-PT" dirty="0"/>
          </a:p>
        </p:txBody>
      </p:sp>
      <p:pic>
        <p:nvPicPr>
          <p:cNvPr id="13" name="Picture 4">
            <a:extLst>
              <a:ext uri="{FF2B5EF4-FFF2-40B4-BE49-F238E27FC236}">
                <a16:creationId xmlns:a16="http://schemas.microsoft.com/office/drawing/2014/main" id="{BA546314-1FE3-433E-B80A-E5F09D273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635" y="5729174"/>
            <a:ext cx="1143001" cy="1143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a:extLst>
              <a:ext uri="{FF2B5EF4-FFF2-40B4-BE49-F238E27FC236}">
                <a16:creationId xmlns:a16="http://schemas.microsoft.com/office/drawing/2014/main" id="{BCE67499-1BBF-4A01-B0D1-C204C40FD9A4}"/>
              </a:ext>
            </a:extLst>
          </p:cNvPr>
          <p:cNvGraphicFramePr/>
          <p:nvPr>
            <p:extLst>
              <p:ext uri="{D42A27DB-BD31-4B8C-83A1-F6EECF244321}">
                <p14:modId xmlns:p14="http://schemas.microsoft.com/office/powerpoint/2010/main" val="3796977679"/>
              </p:ext>
            </p:extLst>
          </p:nvPr>
        </p:nvGraphicFramePr>
        <p:xfrm>
          <a:off x="2792783" y="3612482"/>
          <a:ext cx="6587983" cy="298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Conexão: Curva 16">
            <a:extLst>
              <a:ext uri="{FF2B5EF4-FFF2-40B4-BE49-F238E27FC236}">
                <a16:creationId xmlns:a16="http://schemas.microsoft.com/office/drawing/2014/main" id="{DA8BA834-F490-46C8-9D2B-803A2366F541}"/>
              </a:ext>
            </a:extLst>
          </p:cNvPr>
          <p:cNvCxnSpPr>
            <a:cxnSpLocks/>
          </p:cNvCxnSpPr>
          <p:nvPr/>
        </p:nvCxnSpPr>
        <p:spPr>
          <a:xfrm flipV="1">
            <a:off x="3257949" y="2453316"/>
            <a:ext cx="1194308" cy="85594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xão: Curva 18">
            <a:extLst>
              <a:ext uri="{FF2B5EF4-FFF2-40B4-BE49-F238E27FC236}">
                <a16:creationId xmlns:a16="http://schemas.microsoft.com/office/drawing/2014/main" id="{207BC95C-7EFA-466C-A46D-1D415515B726}"/>
              </a:ext>
            </a:extLst>
          </p:cNvPr>
          <p:cNvCxnSpPr>
            <a:cxnSpLocks/>
          </p:cNvCxnSpPr>
          <p:nvPr/>
        </p:nvCxnSpPr>
        <p:spPr>
          <a:xfrm>
            <a:off x="3247065" y="4326151"/>
            <a:ext cx="1205192" cy="80017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6" name="Diagrama 15">
            <a:extLst>
              <a:ext uri="{FF2B5EF4-FFF2-40B4-BE49-F238E27FC236}">
                <a16:creationId xmlns:a16="http://schemas.microsoft.com/office/drawing/2014/main" id="{3A73B1C9-A4DE-48B9-90C2-AFA75EDC5990}"/>
              </a:ext>
            </a:extLst>
          </p:cNvPr>
          <p:cNvGraphicFramePr/>
          <p:nvPr>
            <p:extLst>
              <p:ext uri="{D42A27DB-BD31-4B8C-83A1-F6EECF244321}">
                <p14:modId xmlns:p14="http://schemas.microsoft.com/office/powerpoint/2010/main" val="1563335321"/>
              </p:ext>
            </p:extLst>
          </p:nvPr>
        </p:nvGraphicFramePr>
        <p:xfrm>
          <a:off x="4452256" y="1519513"/>
          <a:ext cx="3671017" cy="18676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 name="Imagem 19">
            <a:extLst>
              <a:ext uri="{FF2B5EF4-FFF2-40B4-BE49-F238E27FC236}">
                <a16:creationId xmlns:a16="http://schemas.microsoft.com/office/drawing/2014/main" id="{DABF4F16-68A0-4F9A-B695-1BB29201D4F0}"/>
              </a:ext>
            </a:extLst>
          </p:cNvPr>
          <p:cNvPicPr>
            <a:picLocks noChangeAspect="1"/>
          </p:cNvPicPr>
          <p:nvPr/>
        </p:nvPicPr>
        <p:blipFill>
          <a:blip r:embed="rId13">
            <a:clrChange>
              <a:clrFrom>
                <a:srgbClr val="FFFFFF"/>
              </a:clrFrom>
              <a:clrTo>
                <a:srgbClr val="FFFFFF">
                  <a:alpha val="0"/>
                </a:srgbClr>
              </a:clrTo>
            </a:clrChange>
          </a:blip>
          <a:stretch>
            <a:fillRect/>
          </a:stretch>
        </p:blipFill>
        <p:spPr>
          <a:xfrm flipH="1">
            <a:off x="337192" y="1491579"/>
            <a:ext cx="3377026" cy="3509135"/>
          </a:xfrm>
          <a:prstGeom prst="rect">
            <a:avLst/>
          </a:prstGeom>
        </p:spPr>
      </p:pic>
    </p:spTree>
    <p:extLst>
      <p:ext uri="{BB962C8B-B14F-4D97-AF65-F5344CB8AC3E}">
        <p14:creationId xmlns:p14="http://schemas.microsoft.com/office/powerpoint/2010/main" val="83484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30554"/>
            <a:ext cx="8719457" cy="5970865"/>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sz="1600" dirty="0">
                <a:latin typeface="Palatino Linotype" panose="02040502050505030304" pitchFamily="18" charset="0"/>
              </a:rPr>
              <a:t>Remote sensed data has already an important role in crop management. In fact, NDVI (normalized difference vegetation index) has been use for staple crop management and monitorization since 80’s, namely in rice, wheat and maize. Accordingly, this study aimed to monitor, through precision agriculture, the development of a highly produced and consumed rice genotype in Portugal (Ariete variety), submitted to a selenium biofortification workflow. Rice biofortification was promoted during the production cycle, and assessed after two foliar applications with selenium (sprayed with 50 and 100 g Se.ha</a:t>
            </a:r>
            <a:r>
              <a:rPr lang="en-US" sz="1600" baseline="30000" dirty="0">
                <a:latin typeface="Palatino Linotype" panose="02040502050505030304" pitchFamily="18" charset="0"/>
              </a:rPr>
              <a:t>-1 </a:t>
            </a:r>
            <a:r>
              <a:rPr lang="en-US" sz="1600" dirty="0">
                <a:latin typeface="Palatino Linotype" panose="02040502050505030304" pitchFamily="18" charset="0"/>
              </a:rPr>
              <a:t>of sodium selenite). In this context, NDVI showed a high and identical value between control and biofortified plants, which indicated that the culture dis-played a higher vigor and was in a healthy state of development despite foliar applications. Analyzes were further carried out for monitor the mobilization of </a:t>
            </a:r>
            <a:r>
              <a:rPr lang="en-US" sz="1600" dirty="0" err="1">
                <a:latin typeface="Palatino Linotype" panose="02040502050505030304" pitchFamily="18" charset="0"/>
              </a:rPr>
              <a:t>photoassimilates</a:t>
            </a:r>
            <a:r>
              <a:rPr lang="en-US" sz="1600" dirty="0">
                <a:latin typeface="Palatino Linotype" panose="02040502050505030304" pitchFamily="18" charset="0"/>
              </a:rPr>
              <a:t>, showing that plants did not demonstrate any negative impact on net photosynthesis and there was even a slight rise in the treatments. Additionally, to characterize the soil of the paddy rice field, some parameters were also analyzed, namely, organic matter, humidity, pH and electrical conductivity, being found that the parameters ranged between from 1.085 - 1.575 %, 12.05 - 17.45 %, 5.70 – 6.20, respectively while the average conductivity was 223.4 µS cm</a:t>
            </a:r>
            <a:r>
              <a:rPr lang="en-US" sz="1600" baseline="30000" dirty="0">
                <a:latin typeface="Palatino Linotype" panose="02040502050505030304" pitchFamily="18" charset="0"/>
              </a:rPr>
              <a:t>-1</a:t>
            </a:r>
            <a:r>
              <a:rPr lang="en-US" sz="1600" dirty="0">
                <a:latin typeface="Palatino Linotype" panose="02040502050505030304" pitchFamily="18" charset="0"/>
              </a:rPr>
              <a:t>. Concerning to soil color, and considering the parameters L, a* and b* of the </a:t>
            </a:r>
            <a:r>
              <a:rPr lang="en-US" sz="1600" dirty="0" err="1">
                <a:latin typeface="Palatino Linotype" panose="02040502050505030304" pitchFamily="18" charset="0"/>
              </a:rPr>
              <a:t>CIELab</a:t>
            </a:r>
            <a:r>
              <a:rPr lang="en-US" sz="1600" dirty="0">
                <a:latin typeface="Palatino Linotype" panose="02040502050505030304" pitchFamily="18" charset="0"/>
              </a:rPr>
              <a:t> scale, significantly higher values in samples without humidity and without humidity and organic matter were found. In spite of the differences found, it is concluded that biofortification process did not affect any physiological parameters (net photosynthesis – Pn, stomatal conductance to water vapor - </a:t>
            </a:r>
            <a:r>
              <a:rPr lang="en-US" sz="1600" dirty="0" err="1">
                <a:latin typeface="Palatino Linotype" panose="02040502050505030304" pitchFamily="18" charset="0"/>
              </a:rPr>
              <a:t>gs</a:t>
            </a:r>
            <a:r>
              <a:rPr lang="en-US" sz="1600" dirty="0">
                <a:latin typeface="Palatino Linotype" panose="02040502050505030304" pitchFamily="18" charset="0"/>
              </a:rPr>
              <a:t>, transpiration rates - E and instantaneous water use efficiency - </a:t>
            </a:r>
            <a:r>
              <a:rPr lang="en-US" sz="1600" dirty="0" err="1">
                <a:latin typeface="Palatino Linotype" panose="02040502050505030304" pitchFamily="18" charset="0"/>
              </a:rPr>
              <a:t>iWUE</a:t>
            </a:r>
            <a:r>
              <a:rPr lang="en-US" sz="1600" dirty="0">
                <a:latin typeface="Palatino Linotype" panose="02040502050505030304" pitchFamily="18" charset="0"/>
              </a:rPr>
              <a:t>) in rice plants.</a:t>
            </a:r>
          </a:p>
          <a:p>
            <a:pPr algn="just"/>
            <a:endParaRPr lang="en-US" sz="1600" dirty="0">
              <a:latin typeface="Palatino Linotype" panose="02040502050505030304" pitchFamily="18" charset="0"/>
            </a:endParaRPr>
          </a:p>
          <a:p>
            <a:pPr algn="just"/>
            <a:endParaRPr lang="en-US" sz="1000" dirty="0">
              <a:latin typeface="Palatino Linotype" panose="02040502050505030304" pitchFamily="18" charset="0"/>
            </a:endParaRPr>
          </a:p>
          <a:p>
            <a:pPr algn="just"/>
            <a:r>
              <a:rPr lang="fr-FR" b="1" dirty="0">
                <a:latin typeface="Palatino Linotype" panose="02040502050505030304" pitchFamily="18" charset="0"/>
              </a:rPr>
              <a:t>Keywords: </a:t>
            </a:r>
            <a:r>
              <a:rPr lang="en-US" sz="1600" dirty="0">
                <a:latin typeface="Palatino Linotype" panose="02040502050505030304" pitchFamily="18" charset="0"/>
              </a:rPr>
              <a:t>NDVI; Precision Agriculture; Rice; Selenium biofortification</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2052" name="Picture 4">
            <a:extLst>
              <a:ext uri="{FF2B5EF4-FFF2-40B4-BE49-F238E27FC236}">
                <a16:creationId xmlns:a16="http://schemas.microsoft.com/office/drawing/2014/main" id="{E756086F-272F-46EC-AF6D-C07188A5F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635" y="5729174"/>
            <a:ext cx="1143001"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843" y="373602"/>
            <a:ext cx="81534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2FD6565-5223-4AE2-A25D-F287F0F6FA39}"/>
              </a:ext>
            </a:extLst>
          </p:cNvPr>
          <p:cNvSpPr txBox="1"/>
          <p:nvPr/>
        </p:nvSpPr>
        <p:spPr>
          <a:xfrm>
            <a:off x="239486" y="966136"/>
            <a:ext cx="8752114" cy="4770537"/>
          </a:xfrm>
          <a:prstGeom prst="rect">
            <a:avLst/>
          </a:prstGeom>
          <a:noFill/>
        </p:spPr>
        <p:txBody>
          <a:bodyPr wrap="square">
            <a:spAutoFit/>
          </a:bodyPr>
          <a:lstStyle/>
          <a:p>
            <a:pPr algn="just"/>
            <a:r>
              <a:rPr lang="en-US" sz="1600" dirty="0">
                <a:latin typeface="Palatino Linotype" panose="02040502050505030304" pitchFamily="18" charset="0"/>
              </a:rPr>
              <a:t>In Portugal, rice (</a:t>
            </a:r>
            <a:r>
              <a:rPr lang="en-US" sz="1600" i="1" dirty="0">
                <a:latin typeface="Palatino Linotype" panose="02040502050505030304" pitchFamily="18" charset="0"/>
              </a:rPr>
              <a:t>Oryza sativa </a:t>
            </a:r>
            <a:r>
              <a:rPr lang="en-US" sz="1600" dirty="0">
                <a:latin typeface="Palatino Linotype" panose="02040502050505030304" pitchFamily="18" charset="0"/>
              </a:rPr>
              <a:t>L.) production is more significant in areas located near the estuaries of the rivers </a:t>
            </a:r>
            <a:r>
              <a:rPr lang="en-US" sz="1600" dirty="0" err="1">
                <a:latin typeface="Palatino Linotype" panose="02040502050505030304" pitchFamily="18" charset="0"/>
              </a:rPr>
              <a:t>Tejo</a:t>
            </a:r>
            <a:r>
              <a:rPr lang="en-US" sz="1600" dirty="0">
                <a:latin typeface="Palatino Linotype" panose="02040502050505030304" pitchFamily="18" charset="0"/>
              </a:rPr>
              <a:t>, </a:t>
            </a:r>
            <a:r>
              <a:rPr lang="en-US" sz="1600" dirty="0" err="1">
                <a:latin typeface="Palatino Linotype" panose="02040502050505030304" pitchFamily="18" charset="0"/>
              </a:rPr>
              <a:t>Sado</a:t>
            </a:r>
            <a:r>
              <a:rPr lang="en-US" sz="1600" dirty="0">
                <a:latin typeface="Palatino Linotype" panose="02040502050505030304" pitchFamily="18" charset="0"/>
              </a:rPr>
              <a:t>, and Mondego, where the edaphoclimatic factors are more suitable [1,2]. Considering the unique and favorable conditions for rice cultivation in Portugal and the concern for growing and sustainable production, smart farming technologies emerge as a tool to support this whole process. Normalized vegetation indices (NDVI) are relatively simple algorithms determined by high correlations with the biophysical characteristics of plants [2]. </a:t>
            </a:r>
          </a:p>
          <a:p>
            <a:pPr algn="just"/>
            <a:endParaRPr lang="en-US" sz="1600" dirty="0">
              <a:latin typeface="Palatino Linotype" panose="02040502050505030304" pitchFamily="18" charset="0"/>
            </a:endParaRPr>
          </a:p>
          <a:p>
            <a:pPr algn="just"/>
            <a:r>
              <a:rPr lang="en-US" sz="1600" dirty="0">
                <a:latin typeface="Palatino Linotype" panose="02040502050505030304" pitchFamily="18" charset="0"/>
              </a:rPr>
              <a:t>These data allow assessing crop vigor and growth dynamics or plant cover. Remote sensing in agriculture allows to estimate yields, evaluate the nutritional and hydric state of plants [3], detect pests and diseases [4] as well as delimit areas associated with higher weed emergence density so that it is possible to perform differentiated treatments. In addition, these platforms allow the monitoring of large areas such as paddy rice fields. Selenium (Se) is an essential element in the human diet but the presence in plants is scarce [5] and biofortification is considered one of the most outstanding example of agronomic intervention [6]. </a:t>
            </a:r>
          </a:p>
          <a:p>
            <a:pPr algn="just"/>
            <a:endParaRPr lang="en-US" sz="1600" dirty="0">
              <a:latin typeface="Palatino Linotype" panose="02040502050505030304" pitchFamily="18" charset="0"/>
            </a:endParaRPr>
          </a:p>
          <a:p>
            <a:pPr algn="just"/>
            <a:r>
              <a:rPr lang="en-US" sz="1600" dirty="0">
                <a:latin typeface="Palatino Linotype" panose="02040502050505030304" pitchFamily="18" charset="0"/>
              </a:rPr>
              <a:t>Studies pointed on Se rice biofortification have indicated that selenite is more effective than selenate [7]. Studies show that the assessment of leaf gas exchange parameters combined with remote sensing data provides important inputs in biofortification processes [8]. </a:t>
            </a:r>
          </a:p>
        </p:txBody>
      </p:sp>
    </p:spTree>
    <p:extLst>
      <p:ext uri="{BB962C8B-B14F-4D97-AF65-F5344CB8AC3E}">
        <p14:creationId xmlns:p14="http://schemas.microsoft.com/office/powerpoint/2010/main" val="417863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843" y="373602"/>
            <a:ext cx="81534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2FD6565-5223-4AE2-A25D-F287F0F6FA39}"/>
              </a:ext>
            </a:extLst>
          </p:cNvPr>
          <p:cNvSpPr txBox="1"/>
          <p:nvPr/>
        </p:nvSpPr>
        <p:spPr>
          <a:xfrm>
            <a:off x="239486" y="966136"/>
            <a:ext cx="8752114" cy="2554545"/>
          </a:xfrm>
          <a:prstGeom prst="rect">
            <a:avLst/>
          </a:prstGeom>
          <a:noFill/>
        </p:spPr>
        <p:txBody>
          <a:bodyPr wrap="square">
            <a:spAutoFit/>
          </a:bodyPr>
          <a:lstStyle/>
          <a:p>
            <a:pPr algn="just"/>
            <a:r>
              <a:rPr lang="en-US" sz="1600" dirty="0">
                <a:latin typeface="Palatino Linotype" panose="02040502050505030304" pitchFamily="18" charset="0"/>
              </a:rPr>
              <a:t>In fact, the bioavailability of Se in soil is directly related to its content in plants [9]. Plant micronutrient availability decreases as soil pH approaches 8 [10]. As such, plants adapt intolerance to alkaline or acid soil conditions, however, they would rather near neutral </a:t>
            </a:r>
            <a:r>
              <a:rPr lang="en-US" sz="1600" dirty="0" err="1">
                <a:latin typeface="Palatino Linotype" panose="02040502050505030304" pitchFamily="18" charset="0"/>
              </a:rPr>
              <a:t>pH.</a:t>
            </a:r>
            <a:r>
              <a:rPr lang="en-US" sz="1600" dirty="0">
                <a:latin typeface="Palatino Linotype" panose="02040502050505030304" pitchFamily="18" charset="0"/>
              </a:rPr>
              <a:t> It is near this pH that the activity of microorganisms is greatest [10]. The soils in Portugal generally have a low organic matter content [11], with a tendency for its progressive decrease, as a result of climatic conditions favorable to its decomposition [12]. </a:t>
            </a:r>
          </a:p>
          <a:p>
            <a:pPr algn="just"/>
            <a:endParaRPr lang="en-US" sz="1600" dirty="0">
              <a:latin typeface="Palatino Linotype" panose="02040502050505030304" pitchFamily="18" charset="0"/>
            </a:endParaRPr>
          </a:p>
          <a:p>
            <a:pPr algn="just"/>
            <a:r>
              <a:rPr lang="en-US" sz="1600" dirty="0">
                <a:latin typeface="Palatino Linotype" panose="02040502050505030304" pitchFamily="18" charset="0"/>
              </a:rPr>
              <a:t>Accordingly, considering the increasing importance of precision technologies, this work aimed to implement and monitor agronomic biofortification (by foliar pulverization of sodium selenite) while evaluating the plant vigor and photosynthetic metabolism.</a:t>
            </a:r>
          </a:p>
        </p:txBody>
      </p:sp>
    </p:spTree>
    <p:extLst>
      <p:ext uri="{BB962C8B-B14F-4D97-AF65-F5344CB8AC3E}">
        <p14:creationId xmlns:p14="http://schemas.microsoft.com/office/powerpoint/2010/main" val="196684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855" y="401701"/>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A4CB6F2B-E4F7-44A4-A890-708228910FDE}"/>
              </a:ext>
            </a:extLst>
          </p:cNvPr>
          <p:cNvSpPr txBox="1"/>
          <p:nvPr/>
        </p:nvSpPr>
        <p:spPr>
          <a:xfrm>
            <a:off x="152400" y="913215"/>
            <a:ext cx="8808720" cy="954107"/>
          </a:xfrm>
          <a:prstGeom prst="rect">
            <a:avLst/>
          </a:prstGeom>
          <a:noFill/>
        </p:spPr>
        <p:txBody>
          <a:bodyPr wrap="square">
            <a:spAutoFit/>
          </a:bodyPr>
          <a:lstStyle/>
          <a:p>
            <a:pPr algn="just"/>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In paddy rice field the application of sodium selenite did not show a negative impact on the level of plant vigor (Figure 1a). In the normalized vegetation index values, there were no significant differences (Figure 1b) regarding control.</a:t>
            </a:r>
          </a:p>
        </p:txBody>
      </p:sp>
      <p:pic>
        <p:nvPicPr>
          <p:cNvPr id="12" name="Imagem 11" descr="Uma imagem com texto, terra&#10;&#10;Descrição gerada automaticamente">
            <a:extLst>
              <a:ext uri="{FF2B5EF4-FFF2-40B4-BE49-F238E27FC236}">
                <a16:creationId xmlns:a16="http://schemas.microsoft.com/office/drawing/2014/main" id="{095200D3-7DD9-4F91-A822-BD3A1C2E7A26}"/>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60" y="2040022"/>
            <a:ext cx="2632207" cy="2173132"/>
          </a:xfrm>
          <a:prstGeom prst="rect">
            <a:avLst/>
          </a:prstGeom>
          <a:noFill/>
          <a:ln w="3175">
            <a:solidFill>
              <a:schemeClr val="tx1"/>
            </a:solidFill>
          </a:ln>
        </p:spPr>
      </p:pic>
      <p:pic>
        <p:nvPicPr>
          <p:cNvPr id="15" name="Imagem 14">
            <a:extLst>
              <a:ext uri="{FF2B5EF4-FFF2-40B4-BE49-F238E27FC236}">
                <a16:creationId xmlns:a16="http://schemas.microsoft.com/office/drawing/2014/main" id="{5536DA1F-9052-4DCD-B405-69897F90BC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10" y="2614490"/>
            <a:ext cx="2406299" cy="2247274"/>
          </a:xfrm>
          <a:prstGeom prst="rect">
            <a:avLst/>
          </a:prstGeom>
          <a:noFill/>
          <a:ln w="3175">
            <a:solidFill>
              <a:schemeClr val="tx1"/>
            </a:solidFill>
          </a:ln>
        </p:spPr>
      </p:pic>
      <p:sp>
        <p:nvSpPr>
          <p:cNvPr id="19" name="CaixaDeTexto 18">
            <a:extLst>
              <a:ext uri="{FF2B5EF4-FFF2-40B4-BE49-F238E27FC236}">
                <a16:creationId xmlns:a16="http://schemas.microsoft.com/office/drawing/2014/main" id="{3EF1E20D-FC8F-44D8-BCFD-2B5F6A55BFE1}"/>
              </a:ext>
            </a:extLst>
          </p:cNvPr>
          <p:cNvSpPr txBox="1"/>
          <p:nvPr/>
        </p:nvSpPr>
        <p:spPr>
          <a:xfrm>
            <a:off x="-1248705" y="5088356"/>
            <a:ext cx="10005633" cy="574773"/>
          </a:xfrm>
          <a:prstGeom prst="rect">
            <a:avLst/>
          </a:prstGeom>
          <a:noFill/>
        </p:spPr>
        <p:txBody>
          <a:bodyPr wrap="square">
            <a:spAutoFit/>
          </a:bodyPr>
          <a:lstStyle/>
          <a:p>
            <a:pPr marL="1619250" algn="just">
              <a:lnSpc>
                <a:spcPct val="95000"/>
              </a:lnSpc>
              <a:spcBef>
                <a:spcPts val="1200"/>
              </a:spcBef>
              <a:spcAft>
                <a:spcPts val="300"/>
              </a:spcAft>
            </a:pPr>
            <a:r>
              <a:rPr lang="en-US" sz="11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1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1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Orthophotomap</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normalized vegetation index (NDVI) obtained from images of UAV’s (n = 12) </a:t>
            </a:r>
            <a:r>
              <a:rPr lang="en-US" sz="1100" dirty="0">
                <a:effectLst/>
                <a:latin typeface="Palatino Linotype" panose="02040502050505030304" pitchFamily="18" charset="0"/>
                <a:ea typeface="SimSun" panose="02010600030101010101" pitchFamily="2" charset="-122"/>
                <a:cs typeface="Times New Roman" panose="02020603050405020304" pitchFamily="18" charset="0"/>
              </a:rPr>
              <a:t>of Oryza sativa (Ariete variety) after the 2</a:t>
            </a:r>
            <a:r>
              <a:rPr lang="en-US" sz="1100" baseline="30000" dirty="0">
                <a:effectLst/>
                <a:latin typeface="Palatino Linotype" panose="02040502050505030304" pitchFamily="18" charset="0"/>
                <a:ea typeface="SimSun" panose="02010600030101010101" pitchFamily="2" charset="-122"/>
                <a:cs typeface="Times New Roman" panose="02020603050405020304" pitchFamily="18" charset="0"/>
              </a:rPr>
              <a:t>nd</a:t>
            </a:r>
            <a:r>
              <a:rPr lang="en-US" sz="1100" dirty="0">
                <a:effectLst/>
                <a:latin typeface="Palatino Linotype" panose="02040502050505030304" pitchFamily="18" charset="0"/>
                <a:ea typeface="SimSun" panose="02010600030101010101" pitchFamily="2" charset="-122"/>
                <a:cs typeface="Times New Roman" panose="02020603050405020304" pitchFamily="18" charset="0"/>
              </a:rPr>
              <a:t> a</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pplication of 50 and 100 g Se.ha</a:t>
            </a:r>
            <a:r>
              <a:rPr lang="en-US" sz="11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sodium selenite (</a:t>
            </a:r>
            <a:r>
              <a:rPr lang="en-US" sz="11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Mean values of NDVI ± standard deviation</a:t>
            </a:r>
            <a:r>
              <a:rPr lang="en-US" sz="11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(b)</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Information collected at 12 September 2018. Letter a indicate the absence of significant differences among treatments (P ≤ 0.05).</a:t>
            </a:r>
            <a:endParaRPr lang="pt-PT"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24" name="Tabela 23">
            <a:extLst>
              <a:ext uri="{FF2B5EF4-FFF2-40B4-BE49-F238E27FC236}">
                <a16:creationId xmlns:a16="http://schemas.microsoft.com/office/drawing/2014/main" id="{C6E5B90B-0A98-4F11-991A-D3297D15A658}"/>
              </a:ext>
            </a:extLst>
          </p:cNvPr>
          <p:cNvGraphicFramePr>
            <a:graphicFrameLocks noGrp="1"/>
          </p:cNvGraphicFramePr>
          <p:nvPr>
            <p:extLst>
              <p:ext uri="{D42A27DB-BD31-4B8C-83A1-F6EECF244321}">
                <p14:modId xmlns:p14="http://schemas.microsoft.com/office/powerpoint/2010/main" val="321229890"/>
              </p:ext>
            </p:extLst>
          </p:nvPr>
        </p:nvGraphicFramePr>
        <p:xfrm>
          <a:off x="5834651" y="2886591"/>
          <a:ext cx="3233149" cy="1714939"/>
        </p:xfrm>
        <a:graphic>
          <a:graphicData uri="http://schemas.openxmlformats.org/drawingml/2006/table">
            <a:tbl>
              <a:tblPr firstRow="1" firstCol="1" bandRow="1"/>
              <a:tblGrid>
                <a:gridCol w="1732253">
                  <a:extLst>
                    <a:ext uri="{9D8B030D-6E8A-4147-A177-3AD203B41FA5}">
                      <a16:colId xmlns:a16="http://schemas.microsoft.com/office/drawing/2014/main" val="1717856467"/>
                    </a:ext>
                  </a:extLst>
                </a:gridCol>
                <a:gridCol w="1500896">
                  <a:extLst>
                    <a:ext uri="{9D8B030D-6E8A-4147-A177-3AD203B41FA5}">
                      <a16:colId xmlns:a16="http://schemas.microsoft.com/office/drawing/2014/main" val="1379889116"/>
                    </a:ext>
                  </a:extLst>
                </a:gridCol>
              </a:tblGrid>
              <a:tr h="549318">
                <a:tc>
                  <a:txBody>
                    <a:bodyPr/>
                    <a:lstStyle/>
                    <a:p>
                      <a:pPr algn="ctr">
                        <a:lnSpc>
                          <a:spcPts val="1300"/>
                        </a:lnSpc>
                      </a:pPr>
                      <a:r>
                        <a:rPr lang="de-DE"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Treatments</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pPr>
                      <a:endParaRPr lang="de-DE"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pPr>
                      <a:r>
                        <a:rPr lang="de-DE"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de-DE" sz="14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g Se.ha</a:t>
                      </a:r>
                      <a:r>
                        <a:rPr lang="de-DE" sz="1400" baseline="300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a:t>
                      </a:r>
                      <a:r>
                        <a:rPr lang="de-DE"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de-DE"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NDVI</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104237"/>
                  </a:ext>
                </a:extLst>
              </a:tr>
              <a:tr h="421341">
                <a:tc>
                  <a:txBody>
                    <a:bodyPr/>
                    <a:lstStyle/>
                    <a:p>
                      <a:pPr algn="ctr">
                        <a:lnSpc>
                          <a:spcPts val="1300"/>
                        </a:lnSpc>
                      </a:pPr>
                      <a:r>
                        <a:rPr lang="de-DE"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Control</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pPr>
                      <a:r>
                        <a:rPr lang="de-DE"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0.799a ± 0.060 </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3862160"/>
                  </a:ext>
                </a:extLst>
              </a:tr>
              <a:tr h="322939">
                <a:tc>
                  <a:txBody>
                    <a:bodyPr/>
                    <a:lstStyle/>
                    <a:p>
                      <a:pPr algn="ctr">
                        <a:lnSpc>
                          <a:spcPts val="1300"/>
                        </a:lnSpc>
                      </a:pPr>
                      <a:r>
                        <a:rPr lang="de-DE"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50 </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pPr>
                      <a:r>
                        <a:rPr lang="de-DE"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0.803a ± </a:t>
                      </a:r>
                      <a:r>
                        <a:rPr lang="de-DE"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0.050</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4140223"/>
                  </a:ext>
                </a:extLst>
              </a:tr>
              <a:tr h="421341">
                <a:tc>
                  <a:txBody>
                    <a:bodyPr/>
                    <a:lstStyle/>
                    <a:p>
                      <a:pPr algn="ctr">
                        <a:lnSpc>
                          <a:spcPts val="1300"/>
                        </a:lnSpc>
                      </a:pPr>
                      <a:r>
                        <a:rPr lang="de-DE"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100</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pPr>
                      <a:r>
                        <a:rPr lang="de-DE"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0.802a ± </a:t>
                      </a:r>
                      <a:r>
                        <a:rPr lang="de-DE"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0.055</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0219517"/>
                  </a:ext>
                </a:extLst>
              </a:tr>
            </a:tbl>
          </a:graphicData>
        </a:graphic>
      </p:graphicFrame>
      <p:sp>
        <p:nvSpPr>
          <p:cNvPr id="25" name="CaixaDeTexto 24">
            <a:extLst>
              <a:ext uri="{FF2B5EF4-FFF2-40B4-BE49-F238E27FC236}">
                <a16:creationId xmlns:a16="http://schemas.microsoft.com/office/drawing/2014/main" id="{AB107FF5-8096-4AA8-90E9-AE1FD22ACB11}"/>
              </a:ext>
            </a:extLst>
          </p:cNvPr>
          <p:cNvSpPr txBox="1"/>
          <p:nvPr/>
        </p:nvSpPr>
        <p:spPr>
          <a:xfrm>
            <a:off x="7202688" y="4683133"/>
            <a:ext cx="497073" cy="261610"/>
          </a:xfrm>
          <a:prstGeom prst="rect">
            <a:avLst/>
          </a:prstGeom>
          <a:noFill/>
        </p:spPr>
        <p:txBody>
          <a:bodyPr wrap="square">
            <a:spAutoFit/>
          </a:bodyPr>
          <a:lstStyle/>
          <a:p>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b</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pt-PT" sz="1100" dirty="0"/>
          </a:p>
        </p:txBody>
      </p:sp>
      <p:sp>
        <p:nvSpPr>
          <p:cNvPr id="26" name="CaixaDeTexto 25">
            <a:extLst>
              <a:ext uri="{FF2B5EF4-FFF2-40B4-BE49-F238E27FC236}">
                <a16:creationId xmlns:a16="http://schemas.microsoft.com/office/drawing/2014/main" id="{CD032CF2-DA6A-463B-97AE-2EE9A2EF5F67}"/>
              </a:ext>
            </a:extLst>
          </p:cNvPr>
          <p:cNvSpPr txBox="1"/>
          <p:nvPr/>
        </p:nvSpPr>
        <p:spPr>
          <a:xfrm>
            <a:off x="2790542" y="4713450"/>
            <a:ext cx="497073" cy="261610"/>
          </a:xfrm>
          <a:prstGeom prst="rect">
            <a:avLst/>
          </a:prstGeom>
          <a:noFill/>
        </p:spPr>
        <p:txBody>
          <a:bodyPr wrap="square">
            <a:spAutoFit/>
          </a:bodyPr>
          <a:lstStyle/>
          <a:p>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1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pt-PT" sz="1100" dirty="0"/>
          </a:p>
        </p:txBody>
      </p:sp>
    </p:spTree>
    <p:extLst>
      <p:ext uri="{BB962C8B-B14F-4D97-AF65-F5344CB8AC3E}">
        <p14:creationId xmlns:p14="http://schemas.microsoft.com/office/powerpoint/2010/main" val="88561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855" y="401701"/>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A4CB6F2B-E4F7-44A4-A890-708228910FDE}"/>
              </a:ext>
            </a:extLst>
          </p:cNvPr>
          <p:cNvSpPr txBox="1"/>
          <p:nvPr/>
        </p:nvSpPr>
        <p:spPr>
          <a:xfrm>
            <a:off x="152400" y="913215"/>
            <a:ext cx="8808720" cy="1169551"/>
          </a:xfrm>
          <a:prstGeom prst="rect">
            <a:avLst/>
          </a:prstGeom>
          <a:noFill/>
        </p:spPr>
        <p:txBody>
          <a:bodyPr wrap="square">
            <a:spAutoFit/>
          </a:bodyPr>
          <a:lstStyle/>
          <a:p>
            <a:pPr algn="just"/>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The plants did not show a negative impact on Pn after pulverization with Na2SeO3, regardless of the dose (50 or 100g Se.ha</a:t>
            </a:r>
            <a:r>
              <a:rPr lang="en-US" sz="1400" baseline="30000" dirty="0">
                <a:latin typeface="Palatino Linotype" panose="02040502050505030304" pitchFamily="18" charset="0"/>
              </a:rPr>
              <a:t>-1</a:t>
            </a:r>
            <a:r>
              <a:rPr lang="en-US" sz="1400" dirty="0">
                <a:latin typeface="Palatino Linotype" panose="02040502050505030304" pitchFamily="18" charset="0"/>
              </a:rPr>
              <a:t>), however shows a marginal increase in Pn (</a:t>
            </a:r>
            <a:r>
              <a:rPr lang="en-US" sz="1400" dirty="0" err="1">
                <a:latin typeface="Palatino Linotype" panose="02040502050505030304" pitchFamily="18" charset="0"/>
              </a:rPr>
              <a:t>Tabela</a:t>
            </a:r>
            <a:r>
              <a:rPr lang="en-US" sz="1400" dirty="0">
                <a:latin typeface="Palatino Linotype" panose="02040502050505030304" pitchFamily="18" charset="0"/>
              </a:rPr>
              <a:t> 1). The sprayed plants showed higher </a:t>
            </a:r>
            <a:r>
              <a:rPr lang="en-US" sz="1400" dirty="0" err="1">
                <a:latin typeface="Palatino Linotype" panose="02040502050505030304" pitchFamily="18" charset="0"/>
              </a:rPr>
              <a:t>gs</a:t>
            </a:r>
            <a:r>
              <a:rPr lang="en-US" sz="1400" dirty="0">
                <a:latin typeface="Palatino Linotype" panose="02040502050505030304" pitchFamily="18" charset="0"/>
              </a:rPr>
              <a:t> and E, particularly with increasing dose, regarding to the control. As a consequence of the increase in </a:t>
            </a:r>
            <a:r>
              <a:rPr lang="en-US" sz="1400" dirty="0" err="1">
                <a:latin typeface="Palatino Linotype" panose="02040502050505030304" pitchFamily="18" charset="0"/>
              </a:rPr>
              <a:t>gs</a:t>
            </a:r>
            <a:r>
              <a:rPr lang="en-US" sz="1400" dirty="0">
                <a:latin typeface="Palatino Linotype" panose="02040502050505030304" pitchFamily="18" charset="0"/>
              </a:rPr>
              <a:t> and E, </a:t>
            </a:r>
            <a:r>
              <a:rPr lang="en-US" sz="1400" dirty="0" err="1">
                <a:latin typeface="Palatino Linotype" panose="02040502050505030304" pitchFamily="18" charset="0"/>
              </a:rPr>
              <a:t>iWUE</a:t>
            </a:r>
            <a:r>
              <a:rPr lang="en-US" sz="1400" dirty="0">
                <a:latin typeface="Palatino Linotype" panose="02040502050505030304" pitchFamily="18" charset="0"/>
              </a:rPr>
              <a:t> values decreased from 4.15 to 2.44 CO</a:t>
            </a:r>
            <a:r>
              <a:rPr lang="en-US" sz="1400" baseline="-25000" dirty="0">
                <a:latin typeface="Palatino Linotype" panose="02040502050505030304" pitchFamily="18" charset="0"/>
              </a:rPr>
              <a:t>2</a:t>
            </a:r>
            <a:r>
              <a:rPr lang="en-US" sz="1400" dirty="0">
                <a:latin typeface="Palatino Linotype" panose="02040502050505030304" pitchFamily="18" charset="0"/>
              </a:rPr>
              <a:t> mol</a:t>
            </a:r>
            <a:r>
              <a:rPr lang="en-US" sz="1400" baseline="30000" dirty="0">
                <a:latin typeface="Palatino Linotype" panose="02040502050505030304" pitchFamily="18" charset="0"/>
              </a:rPr>
              <a:t>-1</a:t>
            </a:r>
            <a:r>
              <a:rPr lang="en-US" sz="1400" dirty="0">
                <a:latin typeface="Palatino Linotype" panose="02040502050505030304" pitchFamily="18" charset="0"/>
              </a:rPr>
              <a:t> H</a:t>
            </a:r>
            <a:r>
              <a:rPr lang="en-US" sz="1400" baseline="-25000" dirty="0">
                <a:latin typeface="Palatino Linotype" panose="02040502050505030304" pitchFamily="18" charset="0"/>
              </a:rPr>
              <a:t>2</a:t>
            </a:r>
            <a:r>
              <a:rPr lang="en-US" sz="1400" dirty="0">
                <a:latin typeface="Palatino Linotype" panose="02040502050505030304" pitchFamily="18" charset="0"/>
              </a:rPr>
              <a:t>O.</a:t>
            </a:r>
          </a:p>
        </p:txBody>
      </p:sp>
      <p:pic>
        <p:nvPicPr>
          <p:cNvPr id="7" name="Imagem 6">
            <a:extLst>
              <a:ext uri="{FF2B5EF4-FFF2-40B4-BE49-F238E27FC236}">
                <a16:creationId xmlns:a16="http://schemas.microsoft.com/office/drawing/2014/main" id="{53F92834-8C9E-46C3-B9E7-80A20BAD86C1}"/>
              </a:ext>
            </a:extLst>
          </p:cNvPr>
          <p:cNvPicPr>
            <a:picLocks noChangeAspect="1"/>
          </p:cNvPicPr>
          <p:nvPr/>
        </p:nvPicPr>
        <p:blipFill>
          <a:blip r:embed="rId3"/>
          <a:stretch>
            <a:fillRect/>
          </a:stretch>
        </p:blipFill>
        <p:spPr>
          <a:xfrm>
            <a:off x="-2151592" y="3526472"/>
            <a:ext cx="10731179" cy="1711797"/>
          </a:xfrm>
          <a:prstGeom prst="rect">
            <a:avLst/>
          </a:prstGeom>
        </p:spPr>
      </p:pic>
      <p:sp>
        <p:nvSpPr>
          <p:cNvPr id="14" name="CaixaDeTexto 13">
            <a:extLst>
              <a:ext uri="{FF2B5EF4-FFF2-40B4-BE49-F238E27FC236}">
                <a16:creationId xmlns:a16="http://schemas.microsoft.com/office/drawing/2014/main" id="{99C224A7-3CBE-42B7-B6CD-4E3F52FA5303}"/>
              </a:ext>
            </a:extLst>
          </p:cNvPr>
          <p:cNvSpPr txBox="1"/>
          <p:nvPr/>
        </p:nvSpPr>
        <p:spPr>
          <a:xfrm>
            <a:off x="-1244895" y="2847709"/>
            <a:ext cx="9938025" cy="574773"/>
          </a:xfrm>
          <a:prstGeom prst="rect">
            <a:avLst/>
          </a:prstGeom>
          <a:noFill/>
        </p:spPr>
        <p:txBody>
          <a:bodyPr wrap="square">
            <a:spAutoFit/>
          </a:bodyPr>
          <a:lstStyle/>
          <a:p>
            <a:pPr marL="1656080" algn="just">
              <a:lnSpc>
                <a:spcPct val="95000"/>
              </a:lnSpc>
              <a:spcBef>
                <a:spcPts val="1200"/>
              </a:spcBef>
              <a:spcAft>
                <a:spcPts val="600"/>
              </a:spcAft>
            </a:pPr>
            <a:r>
              <a:rPr lang="en-US" sz="1100" b="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Table 1.</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Leaf gas exchange parameters – net photosynthesis (Pn), stomatal conductance to water vapor (</a:t>
            </a:r>
            <a:r>
              <a:rPr lang="en-US" sz="1100" dirty="0" err="1">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gs</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transpiration (E) rates and instantaneous water use efficiency (</a:t>
            </a:r>
            <a:r>
              <a:rPr lang="en-US" sz="1100" dirty="0" err="1">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iWUE</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=Pn/E) in leaves of </a:t>
            </a:r>
            <a:r>
              <a:rPr lang="en-US" sz="1100" i="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Oryza sativa</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variety Ariete. Average values ± standard errors (</a:t>
            </a:r>
            <a:r>
              <a:rPr lang="en-US" sz="1100" i="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n</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 4-6). Letters </a:t>
            </a:r>
            <a:r>
              <a:rPr lang="en-US" sz="1100" i="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a, b </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and </a:t>
            </a:r>
            <a:r>
              <a:rPr lang="en-US" sz="1100" i="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c</a:t>
            </a:r>
            <a:r>
              <a:rPr lang="en-US"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indicate significant differences between treatments (P ≤ 0.05).</a:t>
            </a:r>
            <a:endParaRPr lang="pt-PT" sz="11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18755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855" y="401701"/>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A4CB6F2B-E4F7-44A4-A890-708228910FDE}"/>
              </a:ext>
            </a:extLst>
          </p:cNvPr>
          <p:cNvSpPr txBox="1"/>
          <p:nvPr/>
        </p:nvSpPr>
        <p:spPr>
          <a:xfrm>
            <a:off x="-36455" y="841372"/>
            <a:ext cx="8991600" cy="954107"/>
          </a:xfrm>
          <a:prstGeom prst="rect">
            <a:avLst/>
          </a:prstGeom>
          <a:noFill/>
        </p:spPr>
        <p:txBody>
          <a:bodyPr wrap="square">
            <a:spAutoFit/>
          </a:bodyPr>
          <a:lstStyle/>
          <a:p>
            <a:pPr marL="285750" indent="-285750" algn="just">
              <a:buFont typeface="Arial" panose="020B0604020202020204" pitchFamily="34" charset="0"/>
              <a:buChar char="•"/>
            </a:pPr>
            <a:r>
              <a:rPr lang="en-US" sz="1400" dirty="0">
                <a:latin typeface="Palatino Linotype" panose="02040502050505030304" pitchFamily="18" charset="0"/>
              </a:rPr>
              <a:t>In the paddy rice field some soil chemical properties were analyzed (Figure 2). Regarding, the organic matter content, the values obtained ranged from 1.085-1.575% (Figure 2a). The minimum humidity value registered was 12.05% while the maximum value was 17.45% (Figure 2b). The pH ranged from 5.7 to 6.2, while the average electrical conductivity was 223.4 µS cm</a:t>
            </a:r>
            <a:r>
              <a:rPr lang="en-US" sz="1400" baseline="30000" dirty="0">
                <a:latin typeface="Palatino Linotype" panose="02040502050505030304" pitchFamily="18" charset="0"/>
              </a:rPr>
              <a:t>-1</a:t>
            </a:r>
            <a:r>
              <a:rPr lang="en-US" sz="1400" dirty="0">
                <a:latin typeface="Palatino Linotype" panose="02040502050505030304" pitchFamily="18" charset="0"/>
              </a:rPr>
              <a:t> (varied from 144.6 to 428.0 µS cm</a:t>
            </a:r>
            <a:r>
              <a:rPr lang="en-US" sz="1400" baseline="30000" dirty="0">
                <a:latin typeface="Palatino Linotype" panose="02040502050505030304" pitchFamily="18" charset="0"/>
              </a:rPr>
              <a:t>-1</a:t>
            </a:r>
            <a:r>
              <a:rPr lang="en-US" sz="1400" dirty="0">
                <a:latin typeface="Palatino Linotype" panose="02040502050505030304" pitchFamily="18" charset="0"/>
              </a:rPr>
              <a:t>).  </a:t>
            </a:r>
          </a:p>
        </p:txBody>
      </p:sp>
      <p:sp>
        <p:nvSpPr>
          <p:cNvPr id="10" name="CaixaDeTexto 9">
            <a:extLst>
              <a:ext uri="{FF2B5EF4-FFF2-40B4-BE49-F238E27FC236}">
                <a16:creationId xmlns:a16="http://schemas.microsoft.com/office/drawing/2014/main" id="{3F5A112F-90D1-4A12-BB06-A0FA3BF5B66E}"/>
              </a:ext>
            </a:extLst>
          </p:cNvPr>
          <p:cNvSpPr txBox="1"/>
          <p:nvPr/>
        </p:nvSpPr>
        <p:spPr>
          <a:xfrm>
            <a:off x="188855" y="4024654"/>
            <a:ext cx="8657433" cy="1077218"/>
          </a:xfrm>
          <a:prstGeom prst="rect">
            <a:avLst/>
          </a:prstGeom>
          <a:noFill/>
        </p:spPr>
        <p:txBody>
          <a:bodyPr wrap="square">
            <a:spAutoFit/>
          </a:bodyPr>
          <a:lstStyle/>
          <a:p>
            <a:pPr marL="285750" indent="-285750" algn="just">
              <a:buFont typeface="Arial" panose="020B0604020202020204" pitchFamily="34" charset="0"/>
              <a:buChar char="•"/>
            </a:pPr>
            <a:endParaRPr lang="en-US" sz="800" dirty="0">
              <a:latin typeface="Palatino Linotype" panose="02040502050505030304" pitchFamily="18" charset="0"/>
            </a:endParaRPr>
          </a:p>
          <a:p>
            <a:pPr marL="285750" indent="-285750" algn="just">
              <a:buFont typeface="Arial" panose="020B0604020202020204" pitchFamily="34" charset="0"/>
              <a:buChar char="•"/>
            </a:pPr>
            <a:r>
              <a:rPr lang="en-US" sz="1400" dirty="0">
                <a:latin typeface="Palatino Linotype" panose="02040502050505030304" pitchFamily="18" charset="0"/>
              </a:rPr>
              <a:t>The analysis of the colorimetric parameters showed significant differences on the </a:t>
            </a:r>
            <a:r>
              <a:rPr lang="en-US" sz="1400" dirty="0" err="1">
                <a:latin typeface="Palatino Linotype" panose="02040502050505030304" pitchFamily="18" charset="0"/>
              </a:rPr>
              <a:t>CIELab</a:t>
            </a:r>
            <a:r>
              <a:rPr lang="en-US" sz="1400" dirty="0">
                <a:latin typeface="Palatino Linotype" panose="02040502050505030304" pitchFamily="18" charset="0"/>
              </a:rPr>
              <a:t> scale (L, a* and b*) (Table 2). Regarding the a* and b* parameters, both samples revealed red and yellow colors, respectively. The data obtained in the samples without humidity and organic matter are significantly highest compared in the samples without humidity. </a:t>
            </a:r>
          </a:p>
        </p:txBody>
      </p:sp>
      <p:pic>
        <p:nvPicPr>
          <p:cNvPr id="11" name="Imagem 10">
            <a:extLst>
              <a:ext uri="{FF2B5EF4-FFF2-40B4-BE49-F238E27FC236}">
                <a16:creationId xmlns:a16="http://schemas.microsoft.com/office/drawing/2014/main" id="{87C2DB2D-0D91-46AA-8BE2-4D809C474E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0569" y="1909327"/>
            <a:ext cx="1600835" cy="1543050"/>
          </a:xfrm>
          <a:prstGeom prst="rect">
            <a:avLst/>
          </a:prstGeom>
          <a:noFill/>
          <a:ln w="3175">
            <a:solidFill>
              <a:schemeClr val="tx1"/>
            </a:solidFill>
          </a:ln>
        </p:spPr>
      </p:pic>
      <p:pic>
        <p:nvPicPr>
          <p:cNvPr id="14" name="Imagem 13">
            <a:extLst>
              <a:ext uri="{FF2B5EF4-FFF2-40B4-BE49-F238E27FC236}">
                <a16:creationId xmlns:a16="http://schemas.microsoft.com/office/drawing/2014/main" id="{BAF949ED-BE93-4D28-BCD0-DA117F4ECB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5554" y="1915994"/>
            <a:ext cx="1584325" cy="1529715"/>
          </a:xfrm>
          <a:prstGeom prst="rect">
            <a:avLst/>
          </a:prstGeom>
          <a:noFill/>
          <a:ln w="3175">
            <a:solidFill>
              <a:schemeClr val="tx1"/>
            </a:solidFill>
          </a:ln>
        </p:spPr>
      </p:pic>
      <p:sp>
        <p:nvSpPr>
          <p:cNvPr id="16" name="CaixaDeTexto 15">
            <a:extLst>
              <a:ext uri="{FF2B5EF4-FFF2-40B4-BE49-F238E27FC236}">
                <a16:creationId xmlns:a16="http://schemas.microsoft.com/office/drawing/2014/main" id="{B6C0CD33-E69F-40CC-8E9D-A581EE3F8275}"/>
              </a:ext>
            </a:extLst>
          </p:cNvPr>
          <p:cNvSpPr txBox="1"/>
          <p:nvPr/>
        </p:nvSpPr>
        <p:spPr>
          <a:xfrm>
            <a:off x="3050039" y="3462776"/>
            <a:ext cx="497073" cy="261610"/>
          </a:xfrm>
          <a:prstGeom prst="rect">
            <a:avLst/>
          </a:prstGeom>
          <a:noFill/>
        </p:spPr>
        <p:txBody>
          <a:bodyPr wrap="square">
            <a:spAutoFit/>
          </a:bodyPr>
          <a:lstStyle/>
          <a:p>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1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pt-PT" sz="1100" dirty="0"/>
          </a:p>
        </p:txBody>
      </p:sp>
      <p:pic>
        <p:nvPicPr>
          <p:cNvPr id="8" name="Imagem 7">
            <a:extLst>
              <a:ext uri="{FF2B5EF4-FFF2-40B4-BE49-F238E27FC236}">
                <a16:creationId xmlns:a16="http://schemas.microsoft.com/office/drawing/2014/main" id="{A409F8A4-10A2-4FDE-AF20-1C3C2D96AD18}"/>
              </a:ext>
            </a:extLst>
          </p:cNvPr>
          <p:cNvPicPr>
            <a:picLocks noChangeAspect="1"/>
          </p:cNvPicPr>
          <p:nvPr/>
        </p:nvPicPr>
        <p:blipFill rotWithShape="1">
          <a:blip r:embed="rId5"/>
          <a:srcRect l="32439" b="3172"/>
          <a:stretch/>
        </p:blipFill>
        <p:spPr>
          <a:xfrm>
            <a:off x="1282672" y="5814191"/>
            <a:ext cx="7284481" cy="1143001"/>
          </a:xfrm>
          <a:prstGeom prst="rect">
            <a:avLst/>
          </a:prstGeom>
        </p:spPr>
      </p:pic>
      <p:sp>
        <p:nvSpPr>
          <p:cNvPr id="24" name="CaixaDeTexto 23">
            <a:extLst>
              <a:ext uri="{FF2B5EF4-FFF2-40B4-BE49-F238E27FC236}">
                <a16:creationId xmlns:a16="http://schemas.microsoft.com/office/drawing/2014/main" id="{8CD35E69-186A-46AD-B67E-0BC733D572B9}"/>
              </a:ext>
            </a:extLst>
          </p:cNvPr>
          <p:cNvSpPr txBox="1"/>
          <p:nvPr/>
        </p:nvSpPr>
        <p:spPr>
          <a:xfrm>
            <a:off x="-1070598" y="3754441"/>
            <a:ext cx="10672303" cy="253146"/>
          </a:xfrm>
          <a:prstGeom prst="rect">
            <a:avLst/>
          </a:prstGeom>
          <a:noFill/>
        </p:spPr>
        <p:txBody>
          <a:bodyPr wrap="square">
            <a:spAutoFit/>
          </a:bodyPr>
          <a:lstStyle/>
          <a:p>
            <a:pPr marL="1620520" marR="269875" algn="just">
              <a:lnSpc>
                <a:spcPct val="95000"/>
              </a:lnSpc>
              <a:spcBef>
                <a:spcPts val="600"/>
              </a:spcBef>
              <a:spcAft>
                <a:spcPts val="120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Average soil parameters ± standard deviation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 16) of organic matter (a) and humidity (b) of the paddy rice field. </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5" name="CaixaDeTexto 24">
            <a:extLst>
              <a:ext uri="{FF2B5EF4-FFF2-40B4-BE49-F238E27FC236}">
                <a16:creationId xmlns:a16="http://schemas.microsoft.com/office/drawing/2014/main" id="{B3E4EBBF-2D51-414B-BB70-CB0606A3B441}"/>
              </a:ext>
            </a:extLst>
          </p:cNvPr>
          <p:cNvSpPr txBox="1"/>
          <p:nvPr/>
        </p:nvSpPr>
        <p:spPr>
          <a:xfrm>
            <a:off x="4924913" y="3475764"/>
            <a:ext cx="497073" cy="261610"/>
          </a:xfrm>
          <a:prstGeom prst="rect">
            <a:avLst/>
          </a:prstGeom>
          <a:noFill/>
        </p:spPr>
        <p:txBody>
          <a:bodyPr wrap="square">
            <a:spAutoFit/>
          </a:bodyPr>
          <a:lstStyle/>
          <a:p>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b</a:t>
            </a:r>
            <a:r>
              <a:rPr lang="en-US"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pt-PT" sz="1100" dirty="0"/>
          </a:p>
        </p:txBody>
      </p:sp>
      <p:sp>
        <p:nvSpPr>
          <p:cNvPr id="27" name="CaixaDeTexto 26">
            <a:extLst>
              <a:ext uri="{FF2B5EF4-FFF2-40B4-BE49-F238E27FC236}">
                <a16:creationId xmlns:a16="http://schemas.microsoft.com/office/drawing/2014/main" id="{D0BC272B-2920-4212-AAA6-98A22AAB2873}"/>
              </a:ext>
            </a:extLst>
          </p:cNvPr>
          <p:cNvSpPr txBox="1"/>
          <p:nvPr/>
        </p:nvSpPr>
        <p:spPr>
          <a:xfrm>
            <a:off x="-1136674" y="5244894"/>
            <a:ext cx="9716261" cy="413959"/>
          </a:xfrm>
          <a:prstGeom prst="rect">
            <a:avLst/>
          </a:prstGeom>
          <a:noFill/>
        </p:spPr>
        <p:txBody>
          <a:bodyPr wrap="square">
            <a:spAutoFit/>
          </a:bodyPr>
          <a:lstStyle/>
          <a:p>
            <a:pPr marL="1656080" algn="just">
              <a:lnSpc>
                <a:spcPct val="95000"/>
              </a:lnSpc>
              <a:spcBef>
                <a:spcPts val="600"/>
              </a:spcBef>
              <a:spcAft>
                <a:spcPts val="120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2.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Colorimeter parameters of the paddy rice field soil without humidity (A) and without humidity and organic matter (B) ± standard deviation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 4). Letters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indicate significant differences among treatments (P ≤ 0.05).</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51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11FEC4C1-4CCA-4FA7-B00F-146C82BFB026}"/>
              </a:ext>
            </a:extLst>
          </p:cNvPr>
          <p:cNvSpPr txBox="1"/>
          <p:nvPr/>
        </p:nvSpPr>
        <p:spPr>
          <a:xfrm>
            <a:off x="188855" y="863366"/>
            <a:ext cx="8657076" cy="4616648"/>
          </a:xfrm>
          <a:prstGeom prst="rect">
            <a:avLst/>
          </a:prstGeom>
          <a:noFill/>
        </p:spPr>
        <p:txBody>
          <a:bodyPr wrap="square">
            <a:spAutoFit/>
          </a:bodyPr>
          <a:lstStyle/>
          <a:p>
            <a:pPr algn="just"/>
            <a:r>
              <a:rPr lang="en-US" sz="1400" dirty="0">
                <a:latin typeface="Palatino Linotype" panose="02040502050505030304" pitchFamily="18" charset="0"/>
              </a:rPr>
              <a:t>In this study, the NDVI values of the selenium treated plants showed no significant changes compared to the control (Figure 1). NDVI values can range from -1 to 1, and thus higher values indicate healthy crop plants [20]. Since all treatments showed values of approximately 0.8 (including the control) this suggests that the application of sodium selenite did not negatively impact crop vigor. In this case, selenite pulverization enters the plant through the cuticle or via stomata [21]. </a:t>
            </a:r>
          </a:p>
          <a:p>
            <a:pPr algn="just"/>
            <a:endParaRPr lang="en-US" sz="1400" dirty="0">
              <a:latin typeface="Palatino Linotype" panose="02040502050505030304" pitchFamily="18" charset="0"/>
            </a:endParaRPr>
          </a:p>
          <a:p>
            <a:pPr algn="just"/>
            <a:r>
              <a:rPr lang="en-US" sz="1400" dirty="0">
                <a:latin typeface="Palatino Linotype" panose="02040502050505030304" pitchFamily="18" charset="0"/>
              </a:rPr>
              <a:t>Based on this, it was necessary to complement leaf gas exchange parameters data. In this analysis, the plants showed no negative impact on Pn and a slight increase, compared to the control (Table 1). Additionally, the increase in the dose of selenium applied increased the values of </a:t>
            </a:r>
            <a:r>
              <a:rPr lang="en-US" sz="1400" dirty="0" err="1">
                <a:latin typeface="Palatino Linotype" panose="02040502050505030304" pitchFamily="18" charset="0"/>
              </a:rPr>
              <a:t>gs</a:t>
            </a:r>
            <a:r>
              <a:rPr lang="en-US" sz="1400" dirty="0">
                <a:latin typeface="Palatino Linotype" panose="02040502050505030304" pitchFamily="18" charset="0"/>
              </a:rPr>
              <a:t> and E, regarding the control. Comparing the NDVI data with leaf gas ex-change parameters, it is possible to verify that selenium stimulates net photosynthesis [22]. </a:t>
            </a:r>
          </a:p>
          <a:p>
            <a:pPr algn="just"/>
            <a:endParaRPr lang="en-US" sz="1400" dirty="0">
              <a:latin typeface="Palatino Linotype" panose="02040502050505030304" pitchFamily="18" charset="0"/>
            </a:endParaRPr>
          </a:p>
          <a:p>
            <a:pPr algn="just"/>
            <a:r>
              <a:rPr lang="en-US" sz="1400" dirty="0">
                <a:latin typeface="Palatino Linotype" panose="02040502050505030304" pitchFamily="18" charset="0"/>
              </a:rPr>
              <a:t>Considering that soil conditions have direct implications on the cultivation of rice plants, soil analyses showed that the paddy rice field was to be suitable for crops management at the pH and conductivity level. According to the literature, soils with a pH around neutral are suitable for rice production [23]. Our findings fall within this pH range (5.70 - 6.20). The electrical conductivity obtained was less than 600 µS cm-1, which is in accordance with the recommended value for the conductivity of soils where crops are to be grown [11]. The electrical conductivity depends, among other properties, on soil humidity [24]. The rate of decomposition of organic matter is a result of high temperature and precipitation which promotes the release of nutrients to the soil [10]. </a:t>
            </a:r>
          </a:p>
          <a:p>
            <a:pPr algn="just"/>
            <a:endParaRPr lang="en-US" sz="1400" dirty="0">
              <a:latin typeface="Palatino Linotype" panose="02040502050505030304" pitchFamily="18" charset="0"/>
            </a:endParaRPr>
          </a:p>
        </p:txBody>
      </p:sp>
      <p:sp>
        <p:nvSpPr>
          <p:cNvPr id="17" name="TextBox 3">
            <a:extLst>
              <a:ext uri="{FF2B5EF4-FFF2-40B4-BE49-F238E27FC236}">
                <a16:creationId xmlns:a16="http://schemas.microsoft.com/office/drawing/2014/main" id="{EDF62E22-104C-4222-8005-545C722DADFA}"/>
              </a:ext>
            </a:extLst>
          </p:cNvPr>
          <p:cNvSpPr txBox="1"/>
          <p:nvPr/>
        </p:nvSpPr>
        <p:spPr>
          <a:xfrm>
            <a:off x="188855" y="401701"/>
            <a:ext cx="8153400" cy="461665"/>
          </a:xfrm>
          <a:prstGeom prst="rect">
            <a:avLst/>
          </a:prstGeom>
          <a:noFill/>
        </p:spPr>
        <p:txBody>
          <a:bodyPr wrap="square" rtlCol="0">
            <a:spAutoFit/>
          </a:bodyPr>
          <a:lstStyle/>
          <a:p>
            <a:r>
              <a:rPr lang="fr-FR" sz="2400" b="1" dirty="0">
                <a:latin typeface="Palatino Linotype" panose="02040502050505030304" pitchFamily="18" charset="0"/>
              </a:rPr>
              <a:t>Discussion</a:t>
            </a:r>
          </a:p>
        </p:txBody>
      </p:sp>
      <p:sp>
        <p:nvSpPr>
          <p:cNvPr id="13" name="CaixaDeTexto 12">
            <a:extLst>
              <a:ext uri="{FF2B5EF4-FFF2-40B4-BE49-F238E27FC236}">
                <a16:creationId xmlns:a16="http://schemas.microsoft.com/office/drawing/2014/main" id="{363CEC19-BB7F-4473-9372-E615CFB489F6}"/>
              </a:ext>
            </a:extLst>
          </p:cNvPr>
          <p:cNvSpPr txBox="1"/>
          <p:nvPr/>
        </p:nvSpPr>
        <p:spPr>
          <a:xfrm>
            <a:off x="188855" y="5277924"/>
            <a:ext cx="7735944" cy="1600438"/>
          </a:xfrm>
          <a:prstGeom prst="rect">
            <a:avLst/>
          </a:prstGeom>
          <a:noFill/>
        </p:spPr>
        <p:txBody>
          <a:bodyPr wrap="square">
            <a:spAutoFit/>
          </a:bodyPr>
          <a:lstStyle/>
          <a:p>
            <a:pPr algn="just"/>
            <a:r>
              <a:rPr lang="en-US" sz="1400" dirty="0">
                <a:latin typeface="Palatino Linotype" panose="02040502050505030304" pitchFamily="18" charset="0"/>
              </a:rPr>
              <a:t>Using the </a:t>
            </a:r>
            <a:r>
              <a:rPr lang="en-US" sz="1400" dirty="0" err="1">
                <a:latin typeface="Palatino Linotype" panose="02040502050505030304" pitchFamily="18" charset="0"/>
              </a:rPr>
              <a:t>CIELab</a:t>
            </a:r>
            <a:r>
              <a:rPr lang="en-US" sz="1400" dirty="0">
                <a:latin typeface="Palatino Linotype" panose="02040502050505030304" pitchFamily="18" charset="0"/>
              </a:rPr>
              <a:t> system a connection between soil color and organic matter content (pigment substances) is established numerically. [26]. Furthermore, organic matter showed (Figure 2) an impact in the colorimeter parameters on the </a:t>
            </a:r>
            <a:r>
              <a:rPr lang="en-US" sz="1400" dirty="0" err="1">
                <a:latin typeface="Palatino Linotype" panose="02040502050505030304" pitchFamily="18" charset="0"/>
              </a:rPr>
              <a:t>CIELab</a:t>
            </a:r>
            <a:r>
              <a:rPr lang="en-US" sz="1400" dirty="0">
                <a:latin typeface="Palatino Linotype" panose="02040502050505030304" pitchFamily="18" charset="0"/>
              </a:rPr>
              <a:t> scale (L, a* and b*) (Table 2). The b* value tends towards yellow, a lighter color, which allows the conclusion that the soil has less humus [25]. The organic carbon content affects the parameters L *, a *, and b* of the soils [25]. This approach may justify the significant changes in the samples after burning (without humidity and organic matter). </a:t>
            </a:r>
          </a:p>
        </p:txBody>
      </p:sp>
    </p:spTree>
    <p:extLst>
      <p:ext uri="{BB962C8B-B14F-4D97-AF65-F5344CB8AC3E}">
        <p14:creationId xmlns:p14="http://schemas.microsoft.com/office/powerpoint/2010/main" val="40506264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TotalTime>
  <Words>2233</Words>
  <Application>Microsoft Office PowerPoint</Application>
  <PresentationFormat>Apresentação no Ecrã (4:3)</PresentationFormat>
  <Paragraphs>96</Paragraphs>
  <Slides>11</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Arial</vt:lpstr>
      <vt:lpstr>Calibri</vt:lpstr>
      <vt:lpstr>Calibri Light</vt:lpstr>
      <vt:lpstr>Palatino Linotype</vt:lpstr>
      <vt:lpstr>Office Theme</vt:lpstr>
      <vt:lpstr>Apresentação do PowerPoint</vt:lpstr>
      <vt:lpstr>Monitorization through NDVI of a rice (Oryza sativa L.) culture production in Ribatejo region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Margarida</cp:lastModifiedBy>
  <cp:revision>79</cp:revision>
  <dcterms:created xsi:type="dcterms:W3CDTF">2017-05-27T02:37:01Z</dcterms:created>
  <dcterms:modified xsi:type="dcterms:W3CDTF">2022-01-10T11:34:32Z</dcterms:modified>
</cp:coreProperties>
</file>