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0"/>
  </p:notesMasterIdLst>
  <p:sldIdLst>
    <p:sldId id="256" r:id="rId2"/>
    <p:sldId id="265" r:id="rId3"/>
    <p:sldId id="285" r:id="rId4"/>
    <p:sldId id="288" r:id="rId5"/>
    <p:sldId id="275" r:id="rId6"/>
    <p:sldId id="267" r:id="rId7"/>
    <p:sldId id="287" r:id="rId8"/>
    <p:sldId id="268"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ucas Hideo  Era" initials="LHE" lastIdx="1" clrIdx="0">
    <p:extLst>
      <p:ext uri="{19B8F6BF-5375-455C-9EA6-DF929625EA0E}">
        <p15:presenceInfo xmlns:p15="http://schemas.microsoft.com/office/powerpoint/2012/main" userId="Lucas Hideo  Er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7B7C"/>
    <a:srgbClr val="EAEAEA"/>
    <a:srgbClr val="FCFBF2"/>
    <a:srgbClr val="000000"/>
    <a:srgbClr val="EBE4AF"/>
    <a:srgbClr val="EBFFFF"/>
    <a:srgbClr val="073759"/>
    <a:srgbClr val="CCFF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63218" autoAdjust="0"/>
  </p:normalViewPr>
  <p:slideViewPr>
    <p:cSldViewPr snapToGrid="0">
      <p:cViewPr varScale="1">
        <p:scale>
          <a:sx n="70" d="100"/>
          <a:sy n="70" d="100"/>
        </p:scale>
        <p:origin x="138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1FFD98-C0CD-40CE-84D3-873798E34B81}" type="doc">
      <dgm:prSet loTypeId="urn:microsoft.com/office/officeart/2005/8/layout/process1" loCatId="process" qsTypeId="urn:microsoft.com/office/officeart/2005/8/quickstyle/simple1" qsCatId="simple" csTypeId="urn:microsoft.com/office/officeart/2005/8/colors/accent3_3" csCatId="accent3" phldr="1"/>
      <dgm:spPr/>
      <dgm:t>
        <a:bodyPr/>
        <a:lstStyle/>
        <a:p>
          <a:endParaRPr lang="pt-BR"/>
        </a:p>
      </dgm:t>
    </dgm:pt>
    <dgm:pt modelId="{BE6277C1-2FDC-4B31-B1FC-71F85703FDBD}">
      <dgm:prSet phldrT="[Texto]"/>
      <dgm:spPr/>
      <dgm:t>
        <a:bodyPr/>
        <a:lstStyle/>
        <a:p>
          <a:pPr algn="ctr"/>
          <a:r>
            <a:rPr lang="pt-BR">
              <a:solidFill>
                <a:sysClr val="windowText" lastClr="000000"/>
              </a:solidFill>
            </a:rPr>
            <a:t>Maped the family farms in region</a:t>
          </a:r>
        </a:p>
      </dgm:t>
    </dgm:pt>
    <dgm:pt modelId="{B92BFB29-0820-4430-94B5-C24EE3A938C3}" type="parTrans" cxnId="{EE0E3292-0809-434C-A04A-BAF953EDD653}">
      <dgm:prSet/>
      <dgm:spPr/>
      <dgm:t>
        <a:bodyPr/>
        <a:lstStyle/>
        <a:p>
          <a:pPr algn="ctr"/>
          <a:endParaRPr lang="pt-BR">
            <a:solidFill>
              <a:sysClr val="windowText" lastClr="000000"/>
            </a:solidFill>
          </a:endParaRPr>
        </a:p>
      </dgm:t>
    </dgm:pt>
    <dgm:pt modelId="{E7D934F3-9324-4B6F-ADBC-DE96CF45BE28}" type="sibTrans" cxnId="{EE0E3292-0809-434C-A04A-BAF953EDD653}">
      <dgm:prSet/>
      <dgm:spPr/>
      <dgm:t>
        <a:bodyPr/>
        <a:lstStyle/>
        <a:p>
          <a:pPr algn="ctr"/>
          <a:endParaRPr lang="pt-BR">
            <a:solidFill>
              <a:sysClr val="windowText" lastClr="000000"/>
            </a:solidFill>
          </a:endParaRPr>
        </a:p>
      </dgm:t>
    </dgm:pt>
    <dgm:pt modelId="{B1FF56B4-F1CE-4C03-9638-C7D9DFB14F5D}">
      <dgm:prSet phldrT="[Texto]"/>
      <dgm:spPr/>
      <dgm:t>
        <a:bodyPr/>
        <a:lstStyle/>
        <a:p>
          <a:pPr algn="ctr"/>
          <a:r>
            <a:rPr lang="pt-BR">
              <a:solidFill>
                <a:sysClr val="windowText" lastClr="000000"/>
              </a:solidFill>
            </a:rPr>
            <a:t>Selecting family farms by convenience</a:t>
          </a:r>
        </a:p>
      </dgm:t>
    </dgm:pt>
    <dgm:pt modelId="{104F91A9-4379-4B3C-81D9-97162B6455C4}" type="parTrans" cxnId="{36658B84-8896-4776-8E95-B28A04636290}">
      <dgm:prSet/>
      <dgm:spPr/>
      <dgm:t>
        <a:bodyPr/>
        <a:lstStyle/>
        <a:p>
          <a:pPr algn="ctr"/>
          <a:endParaRPr lang="pt-BR">
            <a:solidFill>
              <a:sysClr val="windowText" lastClr="000000"/>
            </a:solidFill>
          </a:endParaRPr>
        </a:p>
      </dgm:t>
    </dgm:pt>
    <dgm:pt modelId="{1761FF12-BEC7-426A-9DD7-1F9642001B82}" type="sibTrans" cxnId="{36658B84-8896-4776-8E95-B28A04636290}">
      <dgm:prSet/>
      <dgm:spPr/>
      <dgm:t>
        <a:bodyPr/>
        <a:lstStyle/>
        <a:p>
          <a:pPr algn="ctr"/>
          <a:endParaRPr lang="pt-BR">
            <a:solidFill>
              <a:sysClr val="windowText" lastClr="000000"/>
            </a:solidFill>
          </a:endParaRPr>
        </a:p>
      </dgm:t>
    </dgm:pt>
    <dgm:pt modelId="{CD1DF0F3-4CEB-44E7-916B-849E7DE56581}">
      <dgm:prSet phldrT="[Texto]"/>
      <dgm:spPr/>
      <dgm:t>
        <a:bodyPr/>
        <a:lstStyle/>
        <a:p>
          <a:pPr algn="ctr"/>
          <a:r>
            <a:rPr lang="pt-BR">
              <a:solidFill>
                <a:sysClr val="windowText" lastClr="000000"/>
              </a:solidFill>
            </a:rPr>
            <a:t>Research Objective presentation</a:t>
          </a:r>
        </a:p>
      </dgm:t>
    </dgm:pt>
    <dgm:pt modelId="{BADA90F7-1B9D-4097-AC59-43D557AE1FFE}" type="parTrans" cxnId="{3E33A503-E335-42BF-92A5-183132390636}">
      <dgm:prSet/>
      <dgm:spPr/>
      <dgm:t>
        <a:bodyPr/>
        <a:lstStyle/>
        <a:p>
          <a:pPr algn="ctr"/>
          <a:endParaRPr lang="pt-BR">
            <a:solidFill>
              <a:sysClr val="windowText" lastClr="000000"/>
            </a:solidFill>
          </a:endParaRPr>
        </a:p>
      </dgm:t>
    </dgm:pt>
    <dgm:pt modelId="{B018C560-2DF3-4DB9-8829-C20E5DB553D7}" type="sibTrans" cxnId="{3E33A503-E335-42BF-92A5-183132390636}">
      <dgm:prSet/>
      <dgm:spPr/>
      <dgm:t>
        <a:bodyPr/>
        <a:lstStyle/>
        <a:p>
          <a:pPr algn="ctr"/>
          <a:endParaRPr lang="pt-BR">
            <a:solidFill>
              <a:sysClr val="windowText" lastClr="000000"/>
            </a:solidFill>
          </a:endParaRPr>
        </a:p>
      </dgm:t>
    </dgm:pt>
    <dgm:pt modelId="{D6002A0C-83E4-49E2-A6DD-5ACC6751EFA2}">
      <dgm:prSet/>
      <dgm:spPr/>
      <dgm:t>
        <a:bodyPr/>
        <a:lstStyle/>
        <a:p>
          <a:pPr algn="ctr"/>
          <a:r>
            <a:rPr lang="pt-BR">
              <a:solidFill>
                <a:sysClr val="windowText" lastClr="000000"/>
              </a:solidFill>
            </a:rPr>
            <a:t>Applying the semi-structured questionnaire (closed and open questions) </a:t>
          </a:r>
          <a:endParaRPr lang="pt-BR"/>
        </a:p>
      </dgm:t>
    </dgm:pt>
    <dgm:pt modelId="{69ADB7A3-25E1-4C48-931D-25848095EC5C}" type="parTrans" cxnId="{CE0427AC-954F-4A7C-A603-7BF7D79AE76D}">
      <dgm:prSet/>
      <dgm:spPr/>
      <dgm:t>
        <a:bodyPr/>
        <a:lstStyle/>
        <a:p>
          <a:pPr algn="ctr"/>
          <a:endParaRPr lang="pt-BR"/>
        </a:p>
      </dgm:t>
    </dgm:pt>
    <dgm:pt modelId="{1D769313-4746-4BD1-B631-7C67ECCE3902}" type="sibTrans" cxnId="{CE0427AC-954F-4A7C-A603-7BF7D79AE76D}">
      <dgm:prSet/>
      <dgm:spPr/>
      <dgm:t>
        <a:bodyPr/>
        <a:lstStyle/>
        <a:p>
          <a:pPr algn="ctr"/>
          <a:endParaRPr lang="pt-BR"/>
        </a:p>
      </dgm:t>
    </dgm:pt>
    <dgm:pt modelId="{6A08FAA4-1155-4E3F-820E-484A117D898E}">
      <dgm:prSet phldrT="[Texto]"/>
      <dgm:spPr/>
      <dgm:t>
        <a:bodyPr/>
        <a:lstStyle/>
        <a:p>
          <a:pPr algn="ctr"/>
          <a:r>
            <a:rPr lang="pt-BR">
              <a:solidFill>
                <a:sysClr val="windowText" lastClr="000000"/>
              </a:solidFill>
            </a:rPr>
            <a:t>Informed Consent Statement obtained</a:t>
          </a:r>
        </a:p>
      </dgm:t>
    </dgm:pt>
    <dgm:pt modelId="{47284AA5-E084-4357-9CEE-59E12BD7C9F1}" type="sibTrans" cxnId="{4708CEF0-605F-435C-9648-0625798D56A0}">
      <dgm:prSet/>
      <dgm:spPr/>
      <dgm:t>
        <a:bodyPr/>
        <a:lstStyle/>
        <a:p>
          <a:pPr algn="ctr"/>
          <a:endParaRPr lang="pt-BR"/>
        </a:p>
      </dgm:t>
    </dgm:pt>
    <dgm:pt modelId="{FA84079C-C976-4953-B20D-43F0E8C7CC17}" type="parTrans" cxnId="{4708CEF0-605F-435C-9648-0625798D56A0}">
      <dgm:prSet/>
      <dgm:spPr/>
      <dgm:t>
        <a:bodyPr/>
        <a:lstStyle/>
        <a:p>
          <a:pPr algn="ctr"/>
          <a:endParaRPr lang="pt-BR"/>
        </a:p>
      </dgm:t>
    </dgm:pt>
    <dgm:pt modelId="{BB83436B-16F6-49CE-B3E8-FCBCC4E950EC}" type="pres">
      <dgm:prSet presAssocID="{F01FFD98-C0CD-40CE-84D3-873798E34B81}" presName="Name0" presStyleCnt="0">
        <dgm:presLayoutVars>
          <dgm:dir/>
          <dgm:resizeHandles val="exact"/>
        </dgm:presLayoutVars>
      </dgm:prSet>
      <dgm:spPr/>
    </dgm:pt>
    <dgm:pt modelId="{33F26EF8-8147-4425-A90F-A3231227C926}" type="pres">
      <dgm:prSet presAssocID="{BE6277C1-2FDC-4B31-B1FC-71F85703FDBD}" presName="node" presStyleLbl="node1" presStyleIdx="0" presStyleCnt="5">
        <dgm:presLayoutVars>
          <dgm:bulletEnabled val="1"/>
        </dgm:presLayoutVars>
      </dgm:prSet>
      <dgm:spPr/>
    </dgm:pt>
    <dgm:pt modelId="{76A5EF6F-353A-49B1-9920-8A38A3176EFE}" type="pres">
      <dgm:prSet presAssocID="{E7D934F3-9324-4B6F-ADBC-DE96CF45BE28}" presName="sibTrans" presStyleLbl="sibTrans2D1" presStyleIdx="0" presStyleCnt="4"/>
      <dgm:spPr/>
    </dgm:pt>
    <dgm:pt modelId="{739B225D-F539-41F0-B745-A343937665AB}" type="pres">
      <dgm:prSet presAssocID="{E7D934F3-9324-4B6F-ADBC-DE96CF45BE28}" presName="connectorText" presStyleLbl="sibTrans2D1" presStyleIdx="0" presStyleCnt="4"/>
      <dgm:spPr/>
    </dgm:pt>
    <dgm:pt modelId="{E3CB5544-B5E8-46F5-B292-28CE3C3AE0D2}" type="pres">
      <dgm:prSet presAssocID="{B1FF56B4-F1CE-4C03-9638-C7D9DFB14F5D}" presName="node" presStyleLbl="node1" presStyleIdx="1" presStyleCnt="5">
        <dgm:presLayoutVars>
          <dgm:bulletEnabled val="1"/>
        </dgm:presLayoutVars>
      </dgm:prSet>
      <dgm:spPr/>
    </dgm:pt>
    <dgm:pt modelId="{C95658CF-8C24-4EDF-9256-2F96A306F79D}" type="pres">
      <dgm:prSet presAssocID="{1761FF12-BEC7-426A-9DD7-1F9642001B82}" presName="sibTrans" presStyleLbl="sibTrans2D1" presStyleIdx="1" presStyleCnt="4"/>
      <dgm:spPr/>
    </dgm:pt>
    <dgm:pt modelId="{35669969-7BA8-41E8-B7C8-D2BC3737957B}" type="pres">
      <dgm:prSet presAssocID="{1761FF12-BEC7-426A-9DD7-1F9642001B82}" presName="connectorText" presStyleLbl="sibTrans2D1" presStyleIdx="1" presStyleCnt="4"/>
      <dgm:spPr/>
    </dgm:pt>
    <dgm:pt modelId="{6A0C304D-A62E-4AFC-B668-A3FC14400788}" type="pres">
      <dgm:prSet presAssocID="{CD1DF0F3-4CEB-44E7-916B-849E7DE56581}" presName="node" presStyleLbl="node1" presStyleIdx="2" presStyleCnt="5">
        <dgm:presLayoutVars>
          <dgm:bulletEnabled val="1"/>
        </dgm:presLayoutVars>
      </dgm:prSet>
      <dgm:spPr/>
    </dgm:pt>
    <dgm:pt modelId="{B7729872-3602-4FF8-A160-076A358AD0F6}" type="pres">
      <dgm:prSet presAssocID="{B018C560-2DF3-4DB9-8829-C20E5DB553D7}" presName="sibTrans" presStyleLbl="sibTrans2D1" presStyleIdx="2" presStyleCnt="4"/>
      <dgm:spPr/>
    </dgm:pt>
    <dgm:pt modelId="{C9CA1563-E66D-4735-911F-814125F9B7AE}" type="pres">
      <dgm:prSet presAssocID="{B018C560-2DF3-4DB9-8829-C20E5DB553D7}" presName="connectorText" presStyleLbl="sibTrans2D1" presStyleIdx="2" presStyleCnt="4"/>
      <dgm:spPr/>
    </dgm:pt>
    <dgm:pt modelId="{078D86E4-F092-4474-A3ED-72816DA19C17}" type="pres">
      <dgm:prSet presAssocID="{6A08FAA4-1155-4E3F-820E-484A117D898E}" presName="node" presStyleLbl="node1" presStyleIdx="3" presStyleCnt="5">
        <dgm:presLayoutVars>
          <dgm:bulletEnabled val="1"/>
        </dgm:presLayoutVars>
      </dgm:prSet>
      <dgm:spPr/>
    </dgm:pt>
    <dgm:pt modelId="{9CC67809-FE0A-4637-8207-6471D57E5592}" type="pres">
      <dgm:prSet presAssocID="{47284AA5-E084-4357-9CEE-59E12BD7C9F1}" presName="sibTrans" presStyleLbl="sibTrans2D1" presStyleIdx="3" presStyleCnt="4"/>
      <dgm:spPr/>
    </dgm:pt>
    <dgm:pt modelId="{A34AAAA3-30B4-48DC-AA37-93B613EE0F48}" type="pres">
      <dgm:prSet presAssocID="{47284AA5-E084-4357-9CEE-59E12BD7C9F1}" presName="connectorText" presStyleLbl="sibTrans2D1" presStyleIdx="3" presStyleCnt="4"/>
      <dgm:spPr/>
    </dgm:pt>
    <dgm:pt modelId="{3A70BF77-262E-4A72-AE9A-8CCB5A4374FB}" type="pres">
      <dgm:prSet presAssocID="{D6002A0C-83E4-49E2-A6DD-5ACC6751EFA2}" presName="node" presStyleLbl="node1" presStyleIdx="4" presStyleCnt="5">
        <dgm:presLayoutVars>
          <dgm:bulletEnabled val="1"/>
        </dgm:presLayoutVars>
      </dgm:prSet>
      <dgm:spPr/>
    </dgm:pt>
  </dgm:ptLst>
  <dgm:cxnLst>
    <dgm:cxn modelId="{3E33A503-E335-42BF-92A5-183132390636}" srcId="{F01FFD98-C0CD-40CE-84D3-873798E34B81}" destId="{CD1DF0F3-4CEB-44E7-916B-849E7DE56581}" srcOrd="2" destOrd="0" parTransId="{BADA90F7-1B9D-4097-AC59-43D557AE1FFE}" sibTransId="{B018C560-2DF3-4DB9-8829-C20E5DB553D7}"/>
    <dgm:cxn modelId="{FEBF6360-1C08-482F-A136-2C92A85508A0}" type="presOf" srcId="{B018C560-2DF3-4DB9-8829-C20E5DB553D7}" destId="{B7729872-3602-4FF8-A160-076A358AD0F6}" srcOrd="0" destOrd="0" presId="urn:microsoft.com/office/officeart/2005/8/layout/process1"/>
    <dgm:cxn modelId="{1F871068-A229-46C9-8935-546B2668C630}" type="presOf" srcId="{D6002A0C-83E4-49E2-A6DD-5ACC6751EFA2}" destId="{3A70BF77-262E-4A72-AE9A-8CCB5A4374FB}" srcOrd="0" destOrd="0" presId="urn:microsoft.com/office/officeart/2005/8/layout/process1"/>
    <dgm:cxn modelId="{96BFE46E-E1C8-4826-87E2-7AF1CCB93144}" type="presOf" srcId="{1761FF12-BEC7-426A-9DD7-1F9642001B82}" destId="{C95658CF-8C24-4EDF-9256-2F96A306F79D}" srcOrd="0" destOrd="0" presId="urn:microsoft.com/office/officeart/2005/8/layout/process1"/>
    <dgm:cxn modelId="{49577270-DE00-41B2-B5C4-55F2A163FC19}" type="presOf" srcId="{CD1DF0F3-4CEB-44E7-916B-849E7DE56581}" destId="{6A0C304D-A62E-4AFC-B668-A3FC14400788}" srcOrd="0" destOrd="0" presId="urn:microsoft.com/office/officeart/2005/8/layout/process1"/>
    <dgm:cxn modelId="{66845477-DB4D-42B3-B442-24BA551B2B2B}" type="presOf" srcId="{F01FFD98-C0CD-40CE-84D3-873798E34B81}" destId="{BB83436B-16F6-49CE-B3E8-FCBCC4E950EC}" srcOrd="0" destOrd="0" presId="urn:microsoft.com/office/officeart/2005/8/layout/process1"/>
    <dgm:cxn modelId="{36658B84-8896-4776-8E95-B28A04636290}" srcId="{F01FFD98-C0CD-40CE-84D3-873798E34B81}" destId="{B1FF56B4-F1CE-4C03-9638-C7D9DFB14F5D}" srcOrd="1" destOrd="0" parTransId="{104F91A9-4379-4B3C-81D9-97162B6455C4}" sibTransId="{1761FF12-BEC7-426A-9DD7-1F9642001B82}"/>
    <dgm:cxn modelId="{EE0E3292-0809-434C-A04A-BAF953EDD653}" srcId="{F01FFD98-C0CD-40CE-84D3-873798E34B81}" destId="{BE6277C1-2FDC-4B31-B1FC-71F85703FDBD}" srcOrd="0" destOrd="0" parTransId="{B92BFB29-0820-4430-94B5-C24EE3A938C3}" sibTransId="{E7D934F3-9324-4B6F-ADBC-DE96CF45BE28}"/>
    <dgm:cxn modelId="{1C85C695-BD3C-480C-A417-EF82540E5D17}" type="presOf" srcId="{1761FF12-BEC7-426A-9DD7-1F9642001B82}" destId="{35669969-7BA8-41E8-B7C8-D2BC3737957B}" srcOrd="1" destOrd="0" presId="urn:microsoft.com/office/officeart/2005/8/layout/process1"/>
    <dgm:cxn modelId="{5238D19A-AA25-43E0-9EDE-03201A11BB17}" type="presOf" srcId="{E7D934F3-9324-4B6F-ADBC-DE96CF45BE28}" destId="{76A5EF6F-353A-49B1-9920-8A38A3176EFE}" srcOrd="0" destOrd="0" presId="urn:microsoft.com/office/officeart/2005/8/layout/process1"/>
    <dgm:cxn modelId="{A0D16F9F-7945-4FC9-B2B7-524197C4B3F8}" type="presOf" srcId="{E7D934F3-9324-4B6F-ADBC-DE96CF45BE28}" destId="{739B225D-F539-41F0-B745-A343937665AB}" srcOrd="1" destOrd="0" presId="urn:microsoft.com/office/officeart/2005/8/layout/process1"/>
    <dgm:cxn modelId="{0AED86A4-1BBC-4C1B-8EE5-5AB58F35FC83}" type="presOf" srcId="{B018C560-2DF3-4DB9-8829-C20E5DB553D7}" destId="{C9CA1563-E66D-4735-911F-814125F9B7AE}" srcOrd="1" destOrd="0" presId="urn:microsoft.com/office/officeart/2005/8/layout/process1"/>
    <dgm:cxn modelId="{663791A5-AB49-4A27-A7C2-BC9AAA7E19C0}" type="presOf" srcId="{B1FF56B4-F1CE-4C03-9638-C7D9DFB14F5D}" destId="{E3CB5544-B5E8-46F5-B292-28CE3C3AE0D2}" srcOrd="0" destOrd="0" presId="urn:microsoft.com/office/officeart/2005/8/layout/process1"/>
    <dgm:cxn modelId="{CE0427AC-954F-4A7C-A603-7BF7D79AE76D}" srcId="{F01FFD98-C0CD-40CE-84D3-873798E34B81}" destId="{D6002A0C-83E4-49E2-A6DD-5ACC6751EFA2}" srcOrd="4" destOrd="0" parTransId="{69ADB7A3-25E1-4C48-931D-25848095EC5C}" sibTransId="{1D769313-4746-4BD1-B631-7C67ECCE3902}"/>
    <dgm:cxn modelId="{B7473DAE-AD9F-4F8C-A957-167FB5BF12C5}" type="presOf" srcId="{47284AA5-E084-4357-9CEE-59E12BD7C9F1}" destId="{A34AAAA3-30B4-48DC-AA37-93B613EE0F48}" srcOrd="1" destOrd="0" presId="urn:microsoft.com/office/officeart/2005/8/layout/process1"/>
    <dgm:cxn modelId="{4708CEF0-605F-435C-9648-0625798D56A0}" srcId="{F01FFD98-C0CD-40CE-84D3-873798E34B81}" destId="{6A08FAA4-1155-4E3F-820E-484A117D898E}" srcOrd="3" destOrd="0" parTransId="{FA84079C-C976-4953-B20D-43F0E8C7CC17}" sibTransId="{47284AA5-E084-4357-9CEE-59E12BD7C9F1}"/>
    <dgm:cxn modelId="{833C7FFA-19CA-4E79-BC1F-C16CCE60B706}" type="presOf" srcId="{6A08FAA4-1155-4E3F-820E-484A117D898E}" destId="{078D86E4-F092-4474-A3ED-72816DA19C17}" srcOrd="0" destOrd="0" presId="urn:microsoft.com/office/officeart/2005/8/layout/process1"/>
    <dgm:cxn modelId="{38C546FC-ED9C-43B2-BA77-57975F859E4B}" type="presOf" srcId="{BE6277C1-2FDC-4B31-B1FC-71F85703FDBD}" destId="{33F26EF8-8147-4425-A90F-A3231227C926}" srcOrd="0" destOrd="0" presId="urn:microsoft.com/office/officeart/2005/8/layout/process1"/>
    <dgm:cxn modelId="{7E525CFD-1F1F-460D-8D38-19E2C08C9D47}" type="presOf" srcId="{47284AA5-E084-4357-9CEE-59E12BD7C9F1}" destId="{9CC67809-FE0A-4637-8207-6471D57E5592}" srcOrd="0" destOrd="0" presId="urn:microsoft.com/office/officeart/2005/8/layout/process1"/>
    <dgm:cxn modelId="{824C3FF2-D9EA-4105-BE34-5B2A028A70B8}" type="presParOf" srcId="{BB83436B-16F6-49CE-B3E8-FCBCC4E950EC}" destId="{33F26EF8-8147-4425-A90F-A3231227C926}" srcOrd="0" destOrd="0" presId="urn:microsoft.com/office/officeart/2005/8/layout/process1"/>
    <dgm:cxn modelId="{2FE247BD-B22D-40E7-9955-8E80FE973768}" type="presParOf" srcId="{BB83436B-16F6-49CE-B3E8-FCBCC4E950EC}" destId="{76A5EF6F-353A-49B1-9920-8A38A3176EFE}" srcOrd="1" destOrd="0" presId="urn:microsoft.com/office/officeart/2005/8/layout/process1"/>
    <dgm:cxn modelId="{7347C233-85D8-4ABF-9296-465F03C6D013}" type="presParOf" srcId="{76A5EF6F-353A-49B1-9920-8A38A3176EFE}" destId="{739B225D-F539-41F0-B745-A343937665AB}" srcOrd="0" destOrd="0" presId="urn:microsoft.com/office/officeart/2005/8/layout/process1"/>
    <dgm:cxn modelId="{08635D63-5E0C-46C9-BA10-A16C8EA84FE7}" type="presParOf" srcId="{BB83436B-16F6-49CE-B3E8-FCBCC4E950EC}" destId="{E3CB5544-B5E8-46F5-B292-28CE3C3AE0D2}" srcOrd="2" destOrd="0" presId="urn:microsoft.com/office/officeart/2005/8/layout/process1"/>
    <dgm:cxn modelId="{73ED7509-1DE4-4196-93CB-1BECD88C3E7E}" type="presParOf" srcId="{BB83436B-16F6-49CE-B3E8-FCBCC4E950EC}" destId="{C95658CF-8C24-4EDF-9256-2F96A306F79D}" srcOrd="3" destOrd="0" presId="urn:microsoft.com/office/officeart/2005/8/layout/process1"/>
    <dgm:cxn modelId="{B69D3906-119D-4176-9DB2-BA7197025966}" type="presParOf" srcId="{C95658CF-8C24-4EDF-9256-2F96A306F79D}" destId="{35669969-7BA8-41E8-B7C8-D2BC3737957B}" srcOrd="0" destOrd="0" presId="urn:microsoft.com/office/officeart/2005/8/layout/process1"/>
    <dgm:cxn modelId="{4F5C0980-30BD-4ABD-A083-4A2D123795B1}" type="presParOf" srcId="{BB83436B-16F6-49CE-B3E8-FCBCC4E950EC}" destId="{6A0C304D-A62E-4AFC-B668-A3FC14400788}" srcOrd="4" destOrd="0" presId="urn:microsoft.com/office/officeart/2005/8/layout/process1"/>
    <dgm:cxn modelId="{C363BB42-839B-4683-B67E-5BF6DF408505}" type="presParOf" srcId="{BB83436B-16F6-49CE-B3E8-FCBCC4E950EC}" destId="{B7729872-3602-4FF8-A160-076A358AD0F6}" srcOrd="5" destOrd="0" presId="urn:microsoft.com/office/officeart/2005/8/layout/process1"/>
    <dgm:cxn modelId="{7EDC2718-8C62-4138-9FE3-A7771C1F0ACB}" type="presParOf" srcId="{B7729872-3602-4FF8-A160-076A358AD0F6}" destId="{C9CA1563-E66D-4735-911F-814125F9B7AE}" srcOrd="0" destOrd="0" presId="urn:microsoft.com/office/officeart/2005/8/layout/process1"/>
    <dgm:cxn modelId="{51246F91-C577-48A6-85FA-1E35950F4AF8}" type="presParOf" srcId="{BB83436B-16F6-49CE-B3E8-FCBCC4E950EC}" destId="{078D86E4-F092-4474-A3ED-72816DA19C17}" srcOrd="6" destOrd="0" presId="urn:microsoft.com/office/officeart/2005/8/layout/process1"/>
    <dgm:cxn modelId="{95C26C77-4993-4B59-AA90-8FC5E339E1B5}" type="presParOf" srcId="{BB83436B-16F6-49CE-B3E8-FCBCC4E950EC}" destId="{9CC67809-FE0A-4637-8207-6471D57E5592}" srcOrd="7" destOrd="0" presId="urn:microsoft.com/office/officeart/2005/8/layout/process1"/>
    <dgm:cxn modelId="{F841EA5C-9132-41B6-ACE3-70A0A6CAAF9D}" type="presParOf" srcId="{9CC67809-FE0A-4637-8207-6471D57E5592}" destId="{A34AAAA3-30B4-48DC-AA37-93B613EE0F48}" srcOrd="0" destOrd="0" presId="urn:microsoft.com/office/officeart/2005/8/layout/process1"/>
    <dgm:cxn modelId="{1BEB7C3C-FB26-4AED-9E72-48814EFBF28D}" type="presParOf" srcId="{BB83436B-16F6-49CE-B3E8-FCBCC4E950EC}" destId="{3A70BF77-262E-4A72-AE9A-8CCB5A4374FB}" srcOrd="8"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F26EF8-8147-4425-A90F-A3231227C926}">
      <dsp:nvSpPr>
        <dsp:cNvPr id="0" name=""/>
        <dsp:cNvSpPr/>
      </dsp:nvSpPr>
      <dsp:spPr>
        <a:xfrm>
          <a:off x="3528" y="21762"/>
          <a:ext cx="1093874" cy="1329314"/>
        </a:xfrm>
        <a:prstGeom prst="roundRect">
          <a:avLst>
            <a:gd name="adj" fmla="val 10000"/>
          </a:avLst>
        </a:prstGeom>
        <a:solidFill>
          <a:schemeClr val="accent3">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pt-BR" sz="1200" kern="1200">
              <a:solidFill>
                <a:sysClr val="windowText" lastClr="000000"/>
              </a:solidFill>
            </a:rPr>
            <a:t>Maped the family farms in region</a:t>
          </a:r>
        </a:p>
      </dsp:txBody>
      <dsp:txXfrm>
        <a:off x="35566" y="53800"/>
        <a:ext cx="1029798" cy="1265238"/>
      </dsp:txXfrm>
    </dsp:sp>
    <dsp:sp modelId="{76A5EF6F-353A-49B1-9920-8A38A3176EFE}">
      <dsp:nvSpPr>
        <dsp:cNvPr id="0" name=""/>
        <dsp:cNvSpPr/>
      </dsp:nvSpPr>
      <dsp:spPr>
        <a:xfrm>
          <a:off x="1206790" y="550779"/>
          <a:ext cx="231901" cy="271280"/>
        </a:xfrm>
        <a:prstGeom prst="rightArrow">
          <a:avLst>
            <a:gd name="adj1" fmla="val 60000"/>
            <a:gd name="adj2" fmla="val 50000"/>
          </a:avLst>
        </a:prstGeom>
        <a:solidFill>
          <a:schemeClr val="accent3">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pt-BR" sz="1000" kern="1200">
            <a:solidFill>
              <a:sysClr val="windowText" lastClr="000000"/>
            </a:solidFill>
          </a:endParaRPr>
        </a:p>
      </dsp:txBody>
      <dsp:txXfrm>
        <a:off x="1206790" y="605035"/>
        <a:ext cx="162331" cy="162768"/>
      </dsp:txXfrm>
    </dsp:sp>
    <dsp:sp modelId="{E3CB5544-B5E8-46F5-B292-28CE3C3AE0D2}">
      <dsp:nvSpPr>
        <dsp:cNvPr id="0" name=""/>
        <dsp:cNvSpPr/>
      </dsp:nvSpPr>
      <dsp:spPr>
        <a:xfrm>
          <a:off x="1534953" y="21762"/>
          <a:ext cx="1093874" cy="1329314"/>
        </a:xfrm>
        <a:prstGeom prst="roundRect">
          <a:avLst>
            <a:gd name="adj" fmla="val 10000"/>
          </a:avLst>
        </a:prstGeom>
        <a:solidFill>
          <a:schemeClr val="accent3">
            <a:shade val="80000"/>
            <a:hueOff val="0"/>
            <a:satOff val="0"/>
            <a:lumOff val="477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pt-BR" sz="1200" kern="1200">
              <a:solidFill>
                <a:sysClr val="windowText" lastClr="000000"/>
              </a:solidFill>
            </a:rPr>
            <a:t>Selecting family farms by convenience</a:t>
          </a:r>
        </a:p>
      </dsp:txBody>
      <dsp:txXfrm>
        <a:off x="1566991" y="53800"/>
        <a:ext cx="1029798" cy="1265238"/>
      </dsp:txXfrm>
    </dsp:sp>
    <dsp:sp modelId="{C95658CF-8C24-4EDF-9256-2F96A306F79D}">
      <dsp:nvSpPr>
        <dsp:cNvPr id="0" name=""/>
        <dsp:cNvSpPr/>
      </dsp:nvSpPr>
      <dsp:spPr>
        <a:xfrm>
          <a:off x="2738215" y="550779"/>
          <a:ext cx="231901" cy="271280"/>
        </a:xfrm>
        <a:prstGeom prst="rightArrow">
          <a:avLst>
            <a:gd name="adj1" fmla="val 60000"/>
            <a:gd name="adj2" fmla="val 50000"/>
          </a:avLst>
        </a:prstGeom>
        <a:solidFill>
          <a:schemeClr val="accent3">
            <a:shade val="90000"/>
            <a:hueOff val="0"/>
            <a:satOff val="0"/>
            <a:lumOff val="529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pt-BR" sz="1000" kern="1200">
            <a:solidFill>
              <a:sysClr val="windowText" lastClr="000000"/>
            </a:solidFill>
          </a:endParaRPr>
        </a:p>
      </dsp:txBody>
      <dsp:txXfrm>
        <a:off x="2738215" y="605035"/>
        <a:ext cx="162331" cy="162768"/>
      </dsp:txXfrm>
    </dsp:sp>
    <dsp:sp modelId="{6A0C304D-A62E-4AFC-B668-A3FC14400788}">
      <dsp:nvSpPr>
        <dsp:cNvPr id="0" name=""/>
        <dsp:cNvSpPr/>
      </dsp:nvSpPr>
      <dsp:spPr>
        <a:xfrm>
          <a:off x="3066378" y="21762"/>
          <a:ext cx="1093874" cy="1329314"/>
        </a:xfrm>
        <a:prstGeom prst="roundRect">
          <a:avLst>
            <a:gd name="adj" fmla="val 10000"/>
          </a:avLst>
        </a:prstGeom>
        <a:solidFill>
          <a:schemeClr val="accent3">
            <a:shade val="80000"/>
            <a:hueOff val="0"/>
            <a:satOff val="0"/>
            <a:lumOff val="954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pt-BR" sz="1200" kern="1200">
              <a:solidFill>
                <a:sysClr val="windowText" lastClr="000000"/>
              </a:solidFill>
            </a:rPr>
            <a:t>Research Objective presentation</a:t>
          </a:r>
        </a:p>
      </dsp:txBody>
      <dsp:txXfrm>
        <a:off x="3098416" y="53800"/>
        <a:ext cx="1029798" cy="1265238"/>
      </dsp:txXfrm>
    </dsp:sp>
    <dsp:sp modelId="{B7729872-3602-4FF8-A160-076A358AD0F6}">
      <dsp:nvSpPr>
        <dsp:cNvPr id="0" name=""/>
        <dsp:cNvSpPr/>
      </dsp:nvSpPr>
      <dsp:spPr>
        <a:xfrm>
          <a:off x="4269640" y="550779"/>
          <a:ext cx="231901" cy="271280"/>
        </a:xfrm>
        <a:prstGeom prst="rightArrow">
          <a:avLst>
            <a:gd name="adj1" fmla="val 60000"/>
            <a:gd name="adj2" fmla="val 50000"/>
          </a:avLst>
        </a:prstGeom>
        <a:solidFill>
          <a:schemeClr val="accent3">
            <a:shade val="90000"/>
            <a:hueOff val="0"/>
            <a:satOff val="0"/>
            <a:lumOff val="1058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pt-BR" sz="1000" kern="1200">
            <a:solidFill>
              <a:sysClr val="windowText" lastClr="000000"/>
            </a:solidFill>
          </a:endParaRPr>
        </a:p>
      </dsp:txBody>
      <dsp:txXfrm>
        <a:off x="4269640" y="605035"/>
        <a:ext cx="162331" cy="162768"/>
      </dsp:txXfrm>
    </dsp:sp>
    <dsp:sp modelId="{078D86E4-F092-4474-A3ED-72816DA19C17}">
      <dsp:nvSpPr>
        <dsp:cNvPr id="0" name=""/>
        <dsp:cNvSpPr/>
      </dsp:nvSpPr>
      <dsp:spPr>
        <a:xfrm>
          <a:off x="4597802" y="21762"/>
          <a:ext cx="1093874" cy="1329314"/>
        </a:xfrm>
        <a:prstGeom prst="roundRect">
          <a:avLst>
            <a:gd name="adj" fmla="val 10000"/>
          </a:avLst>
        </a:prstGeom>
        <a:solidFill>
          <a:schemeClr val="accent3">
            <a:shade val="80000"/>
            <a:hueOff val="0"/>
            <a:satOff val="0"/>
            <a:lumOff val="1431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pt-BR" sz="1200" kern="1200">
              <a:solidFill>
                <a:sysClr val="windowText" lastClr="000000"/>
              </a:solidFill>
            </a:rPr>
            <a:t>Informed Consent Statement obtained</a:t>
          </a:r>
        </a:p>
      </dsp:txBody>
      <dsp:txXfrm>
        <a:off x="4629840" y="53800"/>
        <a:ext cx="1029798" cy="1265238"/>
      </dsp:txXfrm>
    </dsp:sp>
    <dsp:sp modelId="{9CC67809-FE0A-4637-8207-6471D57E5592}">
      <dsp:nvSpPr>
        <dsp:cNvPr id="0" name=""/>
        <dsp:cNvSpPr/>
      </dsp:nvSpPr>
      <dsp:spPr>
        <a:xfrm>
          <a:off x="5801065" y="550779"/>
          <a:ext cx="231901" cy="271280"/>
        </a:xfrm>
        <a:prstGeom prst="rightArrow">
          <a:avLst>
            <a:gd name="adj1" fmla="val 60000"/>
            <a:gd name="adj2" fmla="val 50000"/>
          </a:avLst>
        </a:prstGeom>
        <a:solidFill>
          <a:schemeClr val="accent3">
            <a:shade val="90000"/>
            <a:hueOff val="0"/>
            <a:satOff val="0"/>
            <a:lumOff val="1587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pt-BR" sz="1000" kern="1200"/>
        </a:p>
      </dsp:txBody>
      <dsp:txXfrm>
        <a:off x="5801065" y="605035"/>
        <a:ext cx="162331" cy="162768"/>
      </dsp:txXfrm>
    </dsp:sp>
    <dsp:sp modelId="{3A70BF77-262E-4A72-AE9A-8CCB5A4374FB}">
      <dsp:nvSpPr>
        <dsp:cNvPr id="0" name=""/>
        <dsp:cNvSpPr/>
      </dsp:nvSpPr>
      <dsp:spPr>
        <a:xfrm>
          <a:off x="6129227" y="21762"/>
          <a:ext cx="1093874" cy="1329314"/>
        </a:xfrm>
        <a:prstGeom prst="roundRect">
          <a:avLst>
            <a:gd name="adj" fmla="val 10000"/>
          </a:avLst>
        </a:prstGeom>
        <a:solidFill>
          <a:schemeClr val="accent3">
            <a:shade val="80000"/>
            <a:hueOff val="0"/>
            <a:satOff val="0"/>
            <a:lumOff val="190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pt-BR" sz="1200" kern="1200">
              <a:solidFill>
                <a:sysClr val="windowText" lastClr="000000"/>
              </a:solidFill>
            </a:rPr>
            <a:t>Applying the semi-structured questionnaire (closed and open questions) </a:t>
          </a:r>
          <a:endParaRPr lang="pt-BR" sz="1200" kern="1200"/>
        </a:p>
      </dsp:txBody>
      <dsp:txXfrm>
        <a:off x="6161265" y="53800"/>
        <a:ext cx="1029798" cy="1265238"/>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E5AF00-A3CE-4BB2-AF39-249EEC3BC1A0}" type="datetimeFigureOut">
              <a:rPr lang="pt-BR" smtClean="0"/>
              <a:t>10/01/2022</a:t>
            </a:fld>
            <a:endParaRPr lang="pt-BR"/>
          </a:p>
        </p:txBody>
      </p:sp>
      <p:sp>
        <p:nvSpPr>
          <p:cNvPr id="4" name="Espaço Reservado para Imagem de Slide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5FC24F-299C-43BE-BDE5-127AFAE04B5A}" type="slidenum">
              <a:rPr lang="pt-BR" smtClean="0"/>
              <a:t>‹nº›</a:t>
            </a:fld>
            <a:endParaRPr lang="pt-BR"/>
          </a:p>
        </p:txBody>
      </p:sp>
    </p:spTree>
    <p:extLst>
      <p:ext uri="{BB962C8B-B14F-4D97-AF65-F5344CB8AC3E}">
        <p14:creationId xmlns:p14="http://schemas.microsoft.com/office/powerpoint/2010/main" val="3822451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pt-BR" dirty="0"/>
          </a:p>
        </p:txBody>
      </p:sp>
      <p:sp>
        <p:nvSpPr>
          <p:cNvPr id="4" name="Espaço Reservado para Número de Slide 3"/>
          <p:cNvSpPr>
            <a:spLocks noGrp="1"/>
          </p:cNvSpPr>
          <p:nvPr>
            <p:ph type="sldNum" sz="quarter" idx="5"/>
          </p:nvPr>
        </p:nvSpPr>
        <p:spPr/>
        <p:txBody>
          <a:bodyPr/>
          <a:lstStyle/>
          <a:p>
            <a:fld id="{C85FC24F-299C-43BE-BDE5-127AFAE04B5A}" type="slidenum">
              <a:rPr lang="pt-BR" smtClean="0"/>
              <a:t>1</a:t>
            </a:fld>
            <a:endParaRPr lang="pt-BR"/>
          </a:p>
        </p:txBody>
      </p:sp>
    </p:spTree>
    <p:extLst>
      <p:ext uri="{BB962C8B-B14F-4D97-AF65-F5344CB8AC3E}">
        <p14:creationId xmlns:p14="http://schemas.microsoft.com/office/powerpoint/2010/main" val="19175561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C85FC24F-299C-43BE-BDE5-127AFAE04B5A}" type="slidenum">
              <a:rPr lang="pt-BR" smtClean="0"/>
              <a:t>2</a:t>
            </a:fld>
            <a:endParaRPr lang="pt-BR"/>
          </a:p>
        </p:txBody>
      </p:sp>
    </p:spTree>
    <p:extLst>
      <p:ext uri="{BB962C8B-B14F-4D97-AF65-F5344CB8AC3E}">
        <p14:creationId xmlns:p14="http://schemas.microsoft.com/office/powerpoint/2010/main" val="3109129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C85FC24F-299C-43BE-BDE5-127AFAE04B5A}" type="slidenum">
              <a:rPr lang="pt-BR" smtClean="0"/>
              <a:t>3</a:t>
            </a:fld>
            <a:endParaRPr lang="pt-BR"/>
          </a:p>
        </p:txBody>
      </p:sp>
    </p:spTree>
    <p:extLst>
      <p:ext uri="{BB962C8B-B14F-4D97-AF65-F5344CB8AC3E}">
        <p14:creationId xmlns:p14="http://schemas.microsoft.com/office/powerpoint/2010/main" val="16599178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p:txBody>
      </p:sp>
      <p:sp>
        <p:nvSpPr>
          <p:cNvPr id="4" name="Espaço Reservado para Número de Slide 3"/>
          <p:cNvSpPr>
            <a:spLocks noGrp="1"/>
          </p:cNvSpPr>
          <p:nvPr>
            <p:ph type="sldNum" sz="quarter" idx="5"/>
          </p:nvPr>
        </p:nvSpPr>
        <p:spPr/>
        <p:txBody>
          <a:bodyPr/>
          <a:lstStyle/>
          <a:p>
            <a:fld id="{C85FC24F-299C-43BE-BDE5-127AFAE04B5A}" type="slidenum">
              <a:rPr lang="pt-BR" smtClean="0"/>
              <a:t>4</a:t>
            </a:fld>
            <a:endParaRPr lang="pt-BR"/>
          </a:p>
        </p:txBody>
      </p:sp>
    </p:spTree>
    <p:extLst>
      <p:ext uri="{BB962C8B-B14F-4D97-AF65-F5344CB8AC3E}">
        <p14:creationId xmlns:p14="http://schemas.microsoft.com/office/powerpoint/2010/main" val="12106700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C85FC24F-299C-43BE-BDE5-127AFAE04B5A}" type="slidenum">
              <a:rPr lang="pt-BR" smtClean="0"/>
              <a:t>5</a:t>
            </a:fld>
            <a:endParaRPr lang="pt-BR"/>
          </a:p>
        </p:txBody>
      </p:sp>
    </p:spTree>
    <p:extLst>
      <p:ext uri="{BB962C8B-B14F-4D97-AF65-F5344CB8AC3E}">
        <p14:creationId xmlns:p14="http://schemas.microsoft.com/office/powerpoint/2010/main" val="29129967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C85FC24F-299C-43BE-BDE5-127AFAE04B5A}" type="slidenum">
              <a:rPr lang="pt-BR" smtClean="0"/>
              <a:t>6</a:t>
            </a:fld>
            <a:endParaRPr lang="pt-BR"/>
          </a:p>
        </p:txBody>
      </p:sp>
    </p:spTree>
    <p:extLst>
      <p:ext uri="{BB962C8B-B14F-4D97-AF65-F5344CB8AC3E}">
        <p14:creationId xmlns:p14="http://schemas.microsoft.com/office/powerpoint/2010/main" val="13472541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C85FC24F-299C-43BE-BDE5-127AFAE04B5A}" type="slidenum">
              <a:rPr lang="pt-BR" smtClean="0"/>
              <a:t>7</a:t>
            </a:fld>
            <a:endParaRPr lang="pt-BR"/>
          </a:p>
        </p:txBody>
      </p:sp>
    </p:spTree>
    <p:extLst>
      <p:ext uri="{BB962C8B-B14F-4D97-AF65-F5344CB8AC3E}">
        <p14:creationId xmlns:p14="http://schemas.microsoft.com/office/powerpoint/2010/main" val="11501578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C85FC24F-299C-43BE-BDE5-127AFAE04B5A}" type="slidenum">
              <a:rPr lang="pt-BR" smtClean="0"/>
              <a:t>8</a:t>
            </a:fld>
            <a:endParaRPr lang="pt-BR"/>
          </a:p>
        </p:txBody>
      </p:sp>
    </p:spTree>
    <p:extLst>
      <p:ext uri="{BB962C8B-B14F-4D97-AF65-F5344CB8AC3E}">
        <p14:creationId xmlns:p14="http://schemas.microsoft.com/office/powerpoint/2010/main" val="17487527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1/10/2022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‹nº›</a:t>
            </a:fld>
            <a:endParaRPr lang="en-US"/>
          </a:p>
        </p:txBody>
      </p:sp>
    </p:spTree>
    <p:extLst>
      <p:ext uri="{BB962C8B-B14F-4D97-AF65-F5344CB8AC3E}">
        <p14:creationId xmlns:p14="http://schemas.microsoft.com/office/powerpoint/2010/main" val="2396829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1/10/2022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‹nº›</a:t>
            </a:fld>
            <a:endParaRPr lang="en-US"/>
          </a:p>
        </p:txBody>
      </p:sp>
    </p:spTree>
    <p:extLst>
      <p:ext uri="{BB962C8B-B14F-4D97-AF65-F5344CB8AC3E}">
        <p14:creationId xmlns:p14="http://schemas.microsoft.com/office/powerpoint/2010/main" val="3554577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1/10/2022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‹nº›</a:t>
            </a:fld>
            <a:endParaRPr lang="en-US"/>
          </a:p>
        </p:txBody>
      </p:sp>
    </p:spTree>
    <p:extLst>
      <p:ext uri="{BB962C8B-B14F-4D97-AF65-F5344CB8AC3E}">
        <p14:creationId xmlns:p14="http://schemas.microsoft.com/office/powerpoint/2010/main" val="2058342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1/10/2022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‹nº›</a:t>
            </a:fld>
            <a:endParaRPr lang="en-US"/>
          </a:p>
        </p:txBody>
      </p:sp>
    </p:spTree>
    <p:extLst>
      <p:ext uri="{BB962C8B-B14F-4D97-AF65-F5344CB8AC3E}">
        <p14:creationId xmlns:p14="http://schemas.microsoft.com/office/powerpoint/2010/main" val="1399348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19AEB6-5A5C-4DB2-9D46-98EABA38A501}" type="datetimeFigureOut">
              <a:rPr lang="en-US" smtClean="0"/>
              <a:t>1/10/2022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‹nº›</a:t>
            </a:fld>
            <a:endParaRPr lang="en-US"/>
          </a:p>
        </p:txBody>
      </p:sp>
    </p:spTree>
    <p:extLst>
      <p:ext uri="{BB962C8B-B14F-4D97-AF65-F5344CB8AC3E}">
        <p14:creationId xmlns:p14="http://schemas.microsoft.com/office/powerpoint/2010/main" val="625898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19AEB6-5A5C-4DB2-9D46-98EABA38A501}" type="datetimeFigureOut">
              <a:rPr lang="en-US" smtClean="0"/>
              <a:t>1/10/2022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E8413-8B64-46A0-A043-DA7FCA8C4DD3}" type="slidenum">
              <a:rPr lang="en-US" smtClean="0"/>
              <a:t>‹nº›</a:t>
            </a:fld>
            <a:endParaRPr lang="en-US"/>
          </a:p>
        </p:txBody>
      </p:sp>
    </p:spTree>
    <p:extLst>
      <p:ext uri="{BB962C8B-B14F-4D97-AF65-F5344CB8AC3E}">
        <p14:creationId xmlns:p14="http://schemas.microsoft.com/office/powerpoint/2010/main" val="271448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19AEB6-5A5C-4DB2-9D46-98EABA38A501}" type="datetimeFigureOut">
              <a:rPr lang="en-US" smtClean="0"/>
              <a:t>1/10/2022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6E8413-8B64-46A0-A043-DA7FCA8C4DD3}" type="slidenum">
              <a:rPr lang="en-US" smtClean="0"/>
              <a:t>‹nº›</a:t>
            </a:fld>
            <a:endParaRPr lang="en-US"/>
          </a:p>
        </p:txBody>
      </p:sp>
    </p:spTree>
    <p:extLst>
      <p:ext uri="{BB962C8B-B14F-4D97-AF65-F5344CB8AC3E}">
        <p14:creationId xmlns:p14="http://schemas.microsoft.com/office/powerpoint/2010/main" val="4223939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19AEB6-5A5C-4DB2-9D46-98EABA38A501}" type="datetimeFigureOut">
              <a:rPr lang="en-US" smtClean="0"/>
              <a:t>1/10/2022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6E8413-8B64-46A0-A043-DA7FCA8C4DD3}" type="slidenum">
              <a:rPr lang="en-US" smtClean="0"/>
              <a:t>‹nº›</a:t>
            </a:fld>
            <a:endParaRPr lang="en-US"/>
          </a:p>
        </p:txBody>
      </p:sp>
    </p:spTree>
    <p:extLst>
      <p:ext uri="{BB962C8B-B14F-4D97-AF65-F5344CB8AC3E}">
        <p14:creationId xmlns:p14="http://schemas.microsoft.com/office/powerpoint/2010/main" val="3578077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19AEB6-5A5C-4DB2-9D46-98EABA38A501}" type="datetimeFigureOut">
              <a:rPr lang="en-US" smtClean="0"/>
              <a:t>1/10/2022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6E8413-8B64-46A0-A043-DA7FCA8C4DD3}" type="slidenum">
              <a:rPr lang="en-US" smtClean="0"/>
              <a:t>‹nº›</a:t>
            </a:fld>
            <a:endParaRPr lang="en-US"/>
          </a:p>
        </p:txBody>
      </p:sp>
    </p:spTree>
    <p:extLst>
      <p:ext uri="{BB962C8B-B14F-4D97-AF65-F5344CB8AC3E}">
        <p14:creationId xmlns:p14="http://schemas.microsoft.com/office/powerpoint/2010/main" val="1629577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519AEB6-5A5C-4DB2-9D46-98EABA38A501}" type="datetimeFigureOut">
              <a:rPr lang="en-US" smtClean="0"/>
              <a:t>1/10/2022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E8413-8B64-46A0-A043-DA7FCA8C4DD3}" type="slidenum">
              <a:rPr lang="en-US" smtClean="0"/>
              <a:t>‹nº›</a:t>
            </a:fld>
            <a:endParaRPr lang="en-US"/>
          </a:p>
        </p:txBody>
      </p:sp>
    </p:spTree>
    <p:extLst>
      <p:ext uri="{BB962C8B-B14F-4D97-AF65-F5344CB8AC3E}">
        <p14:creationId xmlns:p14="http://schemas.microsoft.com/office/powerpoint/2010/main" val="3145317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519AEB6-5A5C-4DB2-9D46-98EABA38A501}" type="datetimeFigureOut">
              <a:rPr lang="en-US" smtClean="0"/>
              <a:t>1/10/2022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E8413-8B64-46A0-A043-DA7FCA8C4DD3}" type="slidenum">
              <a:rPr lang="en-US" smtClean="0"/>
              <a:t>‹nº›</a:t>
            </a:fld>
            <a:endParaRPr lang="en-US"/>
          </a:p>
        </p:txBody>
      </p:sp>
    </p:spTree>
    <p:extLst>
      <p:ext uri="{BB962C8B-B14F-4D97-AF65-F5344CB8AC3E}">
        <p14:creationId xmlns:p14="http://schemas.microsoft.com/office/powerpoint/2010/main" val="1990405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19AEB6-5A5C-4DB2-9D46-98EABA38A501}" type="datetimeFigureOut">
              <a:rPr lang="en-US" smtClean="0"/>
              <a:t>1/10/2022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6E8413-8B64-46A0-A043-DA7FCA8C4DD3}" type="slidenum">
              <a:rPr lang="en-US" smtClean="0"/>
              <a:t>‹nº›</a:t>
            </a:fld>
            <a:endParaRPr lang="en-US"/>
          </a:p>
        </p:txBody>
      </p:sp>
    </p:spTree>
    <p:extLst>
      <p:ext uri="{BB962C8B-B14F-4D97-AF65-F5344CB8AC3E}">
        <p14:creationId xmlns:p14="http://schemas.microsoft.com/office/powerpoint/2010/main" val="71626441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2830" y="2951727"/>
            <a:ext cx="8944970" cy="3170099"/>
          </a:xfrm>
          <a:prstGeom prst="rect">
            <a:avLst/>
          </a:prstGeom>
          <a:noFill/>
        </p:spPr>
        <p:txBody>
          <a:bodyPr wrap="square" rtlCol="0">
            <a:spAutoFit/>
          </a:bodyPr>
          <a:lstStyle/>
          <a:p>
            <a:pPr algn="ctr"/>
            <a:endParaRPr lang="en-US" sz="2400" b="1" dirty="0">
              <a:latin typeface="Palatino Linotype" panose="02040502050505030304" pitchFamily="18" charset="0"/>
            </a:endParaRPr>
          </a:p>
          <a:p>
            <a:pPr algn="ctr"/>
            <a:r>
              <a:rPr lang="en-US" sz="2400" b="1" dirty="0">
                <a:latin typeface="Palatino Linotype" panose="02040502050505030304" pitchFamily="18" charset="0"/>
              </a:rPr>
              <a:t>Food supply chain traceability: A multiple case study from Alto </a:t>
            </a:r>
            <a:r>
              <a:rPr lang="en-US" sz="2400" b="1" dirty="0" err="1">
                <a:latin typeface="Palatino Linotype" panose="02040502050505030304" pitchFamily="18" charset="0"/>
              </a:rPr>
              <a:t>Tietê</a:t>
            </a:r>
            <a:r>
              <a:rPr lang="en-US" sz="2400" b="1" dirty="0">
                <a:latin typeface="Palatino Linotype" panose="02040502050505030304" pitchFamily="18" charset="0"/>
              </a:rPr>
              <a:t> Region, Brazil</a:t>
            </a:r>
          </a:p>
          <a:p>
            <a:pPr algn="ctr"/>
            <a:endParaRPr lang="fr-FR" sz="1600" dirty="0">
              <a:latin typeface="Palatino Linotype" panose="02040502050505030304" pitchFamily="18" charset="0"/>
            </a:endParaRPr>
          </a:p>
          <a:p>
            <a:pPr algn="ctr"/>
            <a:r>
              <a:rPr lang="it-IT" b="1" dirty="0">
                <a:latin typeface="Palatino Linotype" panose="02040502050505030304" pitchFamily="18" charset="0"/>
              </a:rPr>
              <a:t>Lucas Era </a:t>
            </a:r>
            <a:r>
              <a:rPr lang="it-IT" b="1" baseline="30000" dirty="0">
                <a:latin typeface="Palatino Linotype" panose="02040502050505030304" pitchFamily="18" charset="0"/>
              </a:rPr>
              <a:t>1</a:t>
            </a:r>
            <a:r>
              <a:rPr lang="it-IT" b="1" dirty="0">
                <a:latin typeface="Palatino Linotype" panose="02040502050505030304" pitchFamily="18" charset="0"/>
              </a:rPr>
              <a:t>, Sivanilza Machado </a:t>
            </a:r>
            <a:r>
              <a:rPr lang="it-IT" b="1" baseline="30000" dirty="0">
                <a:latin typeface="Palatino Linotype" panose="02040502050505030304" pitchFamily="18" charset="0"/>
              </a:rPr>
              <a:t>2,</a:t>
            </a:r>
            <a:r>
              <a:rPr lang="it-IT" b="1" dirty="0">
                <a:latin typeface="Palatino Linotype" panose="02040502050505030304" pitchFamily="18" charset="0"/>
              </a:rPr>
              <a:t>*, and Luiz Kawamoto Jr. </a:t>
            </a:r>
            <a:r>
              <a:rPr lang="it-IT" b="1" baseline="30000" dirty="0">
                <a:latin typeface="Palatino Linotype" panose="02040502050505030304" pitchFamily="18" charset="0"/>
              </a:rPr>
              <a:t>2</a:t>
            </a:r>
          </a:p>
          <a:p>
            <a:endParaRPr lang="it-IT" sz="1600" b="1" baseline="30000" dirty="0">
              <a:latin typeface="Palatino Linotype" panose="02040502050505030304" pitchFamily="18" charset="0"/>
            </a:endParaRPr>
          </a:p>
          <a:p>
            <a:pPr algn="just"/>
            <a:r>
              <a:rPr lang="en-US" sz="1600" baseline="30000" dirty="0">
                <a:latin typeface="Palatino Linotype" panose="02040502050505030304" pitchFamily="18" charset="0"/>
              </a:rPr>
              <a:t>1</a:t>
            </a:r>
            <a:r>
              <a:rPr lang="en-US" sz="16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Postgraduate in Logistics and Operation, </a:t>
            </a:r>
            <a:r>
              <a:rPr lang="pt-BR" sz="1600" dirty="0">
                <a:latin typeface="Palatino Linotype" panose="02040502050505030304" pitchFamily="18" charset="0"/>
              </a:rPr>
              <a:t>Federal </a:t>
            </a:r>
            <a:r>
              <a:rPr lang="pt-BR" sz="1600" dirty="0" err="1">
                <a:latin typeface="Palatino Linotype" panose="02040502050505030304" pitchFamily="18" charset="0"/>
              </a:rPr>
              <a:t>Institute</a:t>
            </a:r>
            <a:r>
              <a:rPr lang="pt-BR" sz="1600" dirty="0">
                <a:latin typeface="Palatino Linotype" panose="02040502050505030304" pitchFamily="18" charset="0"/>
              </a:rPr>
              <a:t> of São Paulo; lucashideoera@hotmail.com</a:t>
            </a:r>
            <a:endParaRPr lang="fr-FR" sz="1600" dirty="0">
              <a:latin typeface="Palatino Linotype" panose="02040502050505030304" pitchFamily="18" charset="0"/>
            </a:endParaRPr>
          </a:p>
          <a:p>
            <a:pPr algn="just"/>
            <a:r>
              <a:rPr lang="en-US" sz="1600" baseline="30000" dirty="0">
                <a:latin typeface="Palatino Linotype" panose="02040502050505030304" pitchFamily="18" charset="0"/>
              </a:rPr>
              <a:t>2</a:t>
            </a:r>
            <a:r>
              <a:rPr lang="en-US" sz="1600" dirty="0">
                <a:latin typeface="Palatino Linotype" panose="02040502050505030304" pitchFamily="18" charset="0"/>
              </a:rPr>
              <a:t> </a:t>
            </a:r>
            <a:r>
              <a:rPr lang="en-US" sz="16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Management and Business Department, </a:t>
            </a:r>
            <a:r>
              <a:rPr lang="pt-BR" sz="1600" dirty="0">
                <a:latin typeface="Palatino Linotype" panose="02040502050505030304" pitchFamily="18" charset="0"/>
              </a:rPr>
              <a:t>Federal </a:t>
            </a:r>
            <a:r>
              <a:rPr lang="pt-BR" sz="1600" dirty="0" err="1">
                <a:latin typeface="Palatino Linotype" panose="02040502050505030304" pitchFamily="18" charset="0"/>
              </a:rPr>
              <a:t>Institute</a:t>
            </a:r>
            <a:r>
              <a:rPr lang="pt-BR" sz="1600" dirty="0">
                <a:latin typeface="Palatino Linotype" panose="02040502050505030304" pitchFamily="18" charset="0"/>
              </a:rPr>
              <a:t> of São Paulo; teruo@ifsp.edu.br</a:t>
            </a:r>
            <a:endParaRPr lang="en-US" sz="1600" dirty="0">
              <a:latin typeface="Palatino Linotype" panose="02040502050505030304" pitchFamily="18" charset="0"/>
            </a:endParaRPr>
          </a:p>
          <a:p>
            <a:endParaRPr lang="fr-FR" sz="1600" dirty="0">
              <a:latin typeface="Palatino Linotype" panose="02040502050505030304" pitchFamily="18" charset="0"/>
            </a:endParaRPr>
          </a:p>
          <a:p>
            <a:r>
              <a:rPr lang="en-US" sz="1400" b="1" dirty="0">
                <a:latin typeface="Palatino Linotype" panose="02040502050505030304" pitchFamily="18" charset="0"/>
              </a:rPr>
              <a:t>*</a:t>
            </a:r>
            <a:r>
              <a:rPr lang="en-US" sz="1400" dirty="0">
                <a:latin typeface="Palatino Linotype" panose="02040502050505030304" pitchFamily="18" charset="0"/>
              </a:rPr>
              <a:t> Corresponding author: sivanilzamachado@ifsp.edu.br</a:t>
            </a:r>
            <a:endParaRPr lang="fr-FR" sz="1400" dirty="0">
              <a:latin typeface="Palatino Linotype" panose="02040502050505030304" pitchFamily="18" charset="0"/>
            </a:endParaRPr>
          </a:p>
        </p:txBody>
      </p:sp>
      <p:sp>
        <p:nvSpPr>
          <p:cNvPr id="6" name="Slide Number Placeholder 4"/>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1</a:t>
            </a:fld>
            <a:endParaRPr lang="fr-FR" dirty="0">
              <a:latin typeface="Palatino Linotype" panose="02040502050505030304" pitchFamily="18" charset="0"/>
            </a:endParaRPr>
          </a:p>
        </p:txBody>
      </p:sp>
      <p:pic>
        <p:nvPicPr>
          <p:cNvPr id="7" name="Imagem 6">
            <a:extLst>
              <a:ext uri="{FF2B5EF4-FFF2-40B4-BE49-F238E27FC236}">
                <a16:creationId xmlns:a16="http://schemas.microsoft.com/office/drawing/2014/main" id="{91B06584-9B05-4753-840D-958AA0C5F9F6}"/>
              </a:ext>
            </a:extLst>
          </p:cNvPr>
          <p:cNvPicPr>
            <a:picLocks noChangeAspect="1"/>
          </p:cNvPicPr>
          <p:nvPr/>
        </p:nvPicPr>
        <p:blipFill rotWithShape="1">
          <a:blip r:embed="rId3"/>
          <a:srcRect l="20491" t="19680" r="21530" b="24362"/>
          <a:stretch/>
        </p:blipFill>
        <p:spPr>
          <a:xfrm>
            <a:off x="0" y="0"/>
            <a:ext cx="9144000" cy="3304756"/>
          </a:xfrm>
          <a:prstGeom prst="rect">
            <a:avLst/>
          </a:prstGeom>
        </p:spPr>
      </p:pic>
      <p:pic>
        <p:nvPicPr>
          <p:cNvPr id="10" name="Picture 2" descr="Resultado de imagem para ifsp suzano">
            <a:extLst>
              <a:ext uri="{FF2B5EF4-FFF2-40B4-BE49-F238E27FC236}">
                <a16:creationId xmlns:a16="http://schemas.microsoft.com/office/drawing/2014/main" id="{412172A1-E031-4B15-B0CD-BEAF6298B16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7716" y="6005015"/>
            <a:ext cx="2000322" cy="876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86052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42918" y="734157"/>
            <a:ext cx="7924800" cy="3693319"/>
          </a:xfrm>
          <a:prstGeom prst="rect">
            <a:avLst/>
          </a:prstGeom>
          <a:noFill/>
        </p:spPr>
        <p:txBody>
          <a:bodyPr wrap="square" rtlCol="0">
            <a:spAutoFit/>
          </a:bodyPr>
          <a:lstStyle/>
          <a:p>
            <a:pPr algn="just"/>
            <a:r>
              <a:rPr lang="fr-FR" b="1" dirty="0">
                <a:latin typeface="Palatino Linotype" panose="02040502050505030304" pitchFamily="18" charset="0"/>
              </a:rPr>
              <a:t>Abstract: </a:t>
            </a:r>
            <a:r>
              <a:rPr lang="en-US" dirty="0">
                <a:latin typeface="Palatino Linotype" panose="02040502050505030304" pitchFamily="18" charset="0"/>
              </a:rPr>
              <a:t>The traceability is one way to food supply chain transparency. However, when the food is produced by family farmers, considering in communities with low levels of education and lack of TI infrastructure, traceability becomes a major challenge. This article verified the adequacy of the family farmer to the traceability of the food production chain, through the application of a multiple case study in Alto </a:t>
            </a:r>
            <a:r>
              <a:rPr lang="en-US" dirty="0" err="1">
                <a:latin typeface="Palatino Linotype" panose="02040502050505030304" pitchFamily="18" charset="0"/>
              </a:rPr>
              <a:t>Tietê</a:t>
            </a:r>
            <a:r>
              <a:rPr lang="en-US" dirty="0">
                <a:latin typeface="Palatino Linotype" panose="02040502050505030304" pitchFamily="18" charset="0"/>
              </a:rPr>
              <a:t> region, Brazil. The results showed that most farmers have incomplete elementary education (55%), work practically alone in production and they are unable to carry out traceability due to the lack of pesticide registration, which makes implementation unfeasible even if the community has IT infrastructure</a:t>
            </a:r>
            <a:endParaRPr lang="fr-FR" dirty="0">
              <a:latin typeface="Palatino Linotype" panose="02040502050505030304" pitchFamily="18" charset="0"/>
            </a:endParaRPr>
          </a:p>
          <a:p>
            <a:endParaRPr lang="en-US" dirty="0">
              <a:latin typeface="Palatino Linotype" panose="02040502050505030304" pitchFamily="18" charset="0"/>
            </a:endParaRPr>
          </a:p>
          <a:p>
            <a:r>
              <a:rPr lang="fr-FR" b="1" dirty="0">
                <a:latin typeface="Palatino Linotype" panose="02040502050505030304" pitchFamily="18" charset="0"/>
              </a:rPr>
              <a:t>Keywords: </a:t>
            </a:r>
            <a:r>
              <a:rPr lang="en-US" sz="18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food safety; production control; process quality; supply chain transparency.</a:t>
            </a:r>
            <a:endParaRPr lang="fr-FR" b="1" dirty="0">
              <a:solidFill>
                <a:srgbClr val="FF0000"/>
              </a:solidFill>
              <a:latin typeface="Palatino Linotype" panose="02040502050505030304" pitchFamily="18" charset="0"/>
            </a:endParaRP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2</a:t>
            </a:fld>
            <a:endParaRPr lang="fr-FR">
              <a:latin typeface="Palatino Linotype" panose="02040502050505030304" pitchFamily="18" charset="0"/>
            </a:endParaRPr>
          </a:p>
        </p:txBody>
      </p:sp>
      <p:pic>
        <p:nvPicPr>
          <p:cNvPr id="7" name="Imagem 6">
            <a:extLst>
              <a:ext uri="{FF2B5EF4-FFF2-40B4-BE49-F238E27FC236}">
                <a16:creationId xmlns:a16="http://schemas.microsoft.com/office/drawing/2014/main" id="{B60F652A-470E-4545-969A-8F2A6EA74B78}"/>
              </a:ext>
            </a:extLst>
          </p:cNvPr>
          <p:cNvPicPr>
            <a:picLocks noChangeAspect="1"/>
          </p:cNvPicPr>
          <p:nvPr/>
        </p:nvPicPr>
        <p:blipFill rotWithShape="1">
          <a:blip r:embed="rId3"/>
          <a:srcRect l="2268" t="6133" r="85361" b="63624"/>
          <a:stretch/>
        </p:blipFill>
        <p:spPr>
          <a:xfrm>
            <a:off x="7974684" y="5692796"/>
            <a:ext cx="1169316" cy="1165204"/>
          </a:xfrm>
          <a:prstGeom prst="rect">
            <a:avLst/>
          </a:prstGeom>
        </p:spPr>
      </p:pic>
      <p:sp>
        <p:nvSpPr>
          <p:cNvPr id="6" name="CaixaDeTexto 5">
            <a:extLst>
              <a:ext uri="{FF2B5EF4-FFF2-40B4-BE49-F238E27FC236}">
                <a16:creationId xmlns:a16="http://schemas.microsoft.com/office/drawing/2014/main" id="{E3F4A5AE-7CD4-41D8-BB7D-A1C7A5F8E119}"/>
              </a:ext>
            </a:extLst>
          </p:cNvPr>
          <p:cNvSpPr txBox="1"/>
          <p:nvPr/>
        </p:nvSpPr>
        <p:spPr>
          <a:xfrm>
            <a:off x="415372" y="4762689"/>
            <a:ext cx="7231766" cy="1261884"/>
          </a:xfrm>
          <a:prstGeom prst="rect">
            <a:avLst/>
          </a:prstGeom>
          <a:noFill/>
        </p:spPr>
        <p:txBody>
          <a:bodyPr wrap="square">
            <a:spAutoFit/>
          </a:bodyPr>
          <a:lstStyle/>
          <a:p>
            <a:pPr marL="1656080" indent="269875" algn="just">
              <a:lnSpc>
                <a:spcPct val="95000"/>
              </a:lnSpc>
            </a:pPr>
            <a:r>
              <a:rPr lang="en-US" sz="2000" b="1" i="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This paper aims to investigate the adequacy of the family farmer to the traceability process to guarantee the food supply chain transparency from farm to fork. </a:t>
            </a:r>
            <a:endParaRPr lang="pt-BR" sz="2000" b="1" i="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402566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34542" y="1664825"/>
            <a:ext cx="7924800" cy="1477328"/>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A</a:t>
            </a:r>
            <a:r>
              <a:rPr lang="en-US"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ll family farmers should answered about social economics and productions process aspect, as well as food supply chain traceability and the governments requirements.</a:t>
            </a:r>
            <a:endParaRPr lang="fr-FR"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fr-FR" dirty="0">
              <a:solidFill>
                <a:srgbClr val="000000"/>
              </a:solidFill>
              <a:latin typeface="Palatino Linotype" panose="02040502050505030304" pitchFamily="18" charset="0"/>
              <a:cs typeface="Times New Roman" panose="02020603050405020304" pitchFamily="18" charset="0"/>
            </a:endParaRPr>
          </a:p>
          <a:p>
            <a:pPr marL="285750" indent="-285750">
              <a:buFont typeface="Arial" panose="020B0604020202020204" pitchFamily="34" charset="0"/>
              <a:buChar char="•"/>
            </a:pPr>
            <a:r>
              <a:rPr lang="en-US" dirty="0">
                <a:latin typeface="Palatino Linotype" panose="02040502050505030304" pitchFamily="18" charset="0"/>
              </a:rPr>
              <a:t>The data was collected in March 2021 following the design of interview</a:t>
            </a: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3</a:t>
            </a:fld>
            <a:endParaRPr lang="fr-FR">
              <a:latin typeface="Palatino Linotype" panose="02040502050505030304" pitchFamily="18" charset="0"/>
            </a:endParaRPr>
          </a:p>
        </p:txBody>
      </p:sp>
      <p:pic>
        <p:nvPicPr>
          <p:cNvPr id="7" name="Imagem 6">
            <a:extLst>
              <a:ext uri="{FF2B5EF4-FFF2-40B4-BE49-F238E27FC236}">
                <a16:creationId xmlns:a16="http://schemas.microsoft.com/office/drawing/2014/main" id="{B60F652A-470E-4545-969A-8F2A6EA74B78}"/>
              </a:ext>
            </a:extLst>
          </p:cNvPr>
          <p:cNvPicPr>
            <a:picLocks noChangeAspect="1"/>
          </p:cNvPicPr>
          <p:nvPr/>
        </p:nvPicPr>
        <p:blipFill rotWithShape="1">
          <a:blip r:embed="rId3"/>
          <a:srcRect l="2268" t="6133" r="85361" b="63624"/>
          <a:stretch/>
        </p:blipFill>
        <p:spPr>
          <a:xfrm>
            <a:off x="7974684" y="5692796"/>
            <a:ext cx="1169316" cy="1165204"/>
          </a:xfrm>
          <a:prstGeom prst="rect">
            <a:avLst/>
          </a:prstGeom>
        </p:spPr>
      </p:pic>
      <p:sp>
        <p:nvSpPr>
          <p:cNvPr id="6" name="TextBox 3">
            <a:extLst>
              <a:ext uri="{FF2B5EF4-FFF2-40B4-BE49-F238E27FC236}">
                <a16:creationId xmlns:a16="http://schemas.microsoft.com/office/drawing/2014/main" id="{8F520069-6C16-4CC3-96C5-73FCF4977D81}"/>
              </a:ext>
            </a:extLst>
          </p:cNvPr>
          <p:cNvSpPr txBox="1"/>
          <p:nvPr/>
        </p:nvSpPr>
        <p:spPr>
          <a:xfrm>
            <a:off x="609600" y="685800"/>
            <a:ext cx="8153400" cy="461665"/>
          </a:xfrm>
          <a:prstGeom prst="rect">
            <a:avLst/>
          </a:prstGeom>
          <a:noFill/>
        </p:spPr>
        <p:txBody>
          <a:bodyPr wrap="square" rtlCol="0">
            <a:spAutoFit/>
          </a:bodyPr>
          <a:lstStyle/>
          <a:p>
            <a:r>
              <a:rPr lang="fr-FR" sz="2400" b="1" dirty="0">
                <a:latin typeface="Palatino Linotype" panose="02040502050505030304" pitchFamily="18" charset="0"/>
              </a:rPr>
              <a:t>Materials and Methods</a:t>
            </a:r>
          </a:p>
        </p:txBody>
      </p:sp>
      <p:graphicFrame>
        <p:nvGraphicFramePr>
          <p:cNvPr id="8" name="Diagrama 7">
            <a:extLst>
              <a:ext uri="{FF2B5EF4-FFF2-40B4-BE49-F238E27FC236}">
                <a16:creationId xmlns:a16="http://schemas.microsoft.com/office/drawing/2014/main" id="{773B7304-DD49-43F2-97A3-E49BF44F0300}"/>
              </a:ext>
            </a:extLst>
          </p:cNvPr>
          <p:cNvGraphicFramePr/>
          <p:nvPr>
            <p:extLst>
              <p:ext uri="{D42A27DB-BD31-4B8C-83A1-F6EECF244321}">
                <p14:modId xmlns:p14="http://schemas.microsoft.com/office/powerpoint/2010/main" val="200344459"/>
              </p:ext>
            </p:extLst>
          </p:nvPr>
        </p:nvGraphicFramePr>
        <p:xfrm>
          <a:off x="946408" y="3265821"/>
          <a:ext cx="7226631" cy="137283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4188270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685800"/>
            <a:ext cx="8153400" cy="461665"/>
          </a:xfrm>
          <a:prstGeom prst="rect">
            <a:avLst/>
          </a:prstGeom>
          <a:noFill/>
        </p:spPr>
        <p:txBody>
          <a:bodyPr wrap="square" rtlCol="0">
            <a:spAutoFit/>
          </a:bodyPr>
          <a:lstStyle/>
          <a:p>
            <a:r>
              <a:rPr lang="fr-FR" sz="2400" b="1" dirty="0">
                <a:latin typeface="Palatino Linotype" panose="02040502050505030304" pitchFamily="18" charset="0"/>
              </a:rPr>
              <a:t>Results and Discussion</a:t>
            </a: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4</a:t>
            </a:fld>
            <a:endParaRPr lang="fr-FR">
              <a:latin typeface="Palatino Linotype" panose="02040502050505030304" pitchFamily="18" charset="0"/>
            </a:endParaRPr>
          </a:p>
        </p:txBody>
      </p:sp>
      <p:pic>
        <p:nvPicPr>
          <p:cNvPr id="9" name="Imagem 8">
            <a:extLst>
              <a:ext uri="{FF2B5EF4-FFF2-40B4-BE49-F238E27FC236}">
                <a16:creationId xmlns:a16="http://schemas.microsoft.com/office/drawing/2014/main" id="{BCE06590-A18E-4EAE-A27D-780B7EE6996C}"/>
              </a:ext>
            </a:extLst>
          </p:cNvPr>
          <p:cNvPicPr>
            <a:picLocks noChangeAspect="1"/>
          </p:cNvPicPr>
          <p:nvPr/>
        </p:nvPicPr>
        <p:blipFill rotWithShape="1">
          <a:blip r:embed="rId3"/>
          <a:srcRect l="2268" t="6133" r="85361" b="63624"/>
          <a:stretch/>
        </p:blipFill>
        <p:spPr>
          <a:xfrm>
            <a:off x="7974684" y="5692796"/>
            <a:ext cx="1169316" cy="1165204"/>
          </a:xfrm>
          <a:prstGeom prst="rect">
            <a:avLst/>
          </a:prstGeom>
        </p:spPr>
      </p:pic>
      <p:pic>
        <p:nvPicPr>
          <p:cNvPr id="6" name="Imagem 5">
            <a:extLst>
              <a:ext uri="{FF2B5EF4-FFF2-40B4-BE49-F238E27FC236}">
                <a16:creationId xmlns:a16="http://schemas.microsoft.com/office/drawing/2014/main" id="{8D1AFCC6-C9E6-45C8-8238-21EA60E869E4}"/>
              </a:ext>
            </a:extLst>
          </p:cNvPr>
          <p:cNvPicPr>
            <a:picLocks noChangeAspect="1"/>
          </p:cNvPicPr>
          <p:nvPr/>
        </p:nvPicPr>
        <p:blipFill>
          <a:blip r:embed="rId4"/>
          <a:stretch>
            <a:fillRect/>
          </a:stretch>
        </p:blipFill>
        <p:spPr>
          <a:xfrm>
            <a:off x="653592" y="1899295"/>
            <a:ext cx="7905750" cy="3705225"/>
          </a:xfrm>
          <a:prstGeom prst="rect">
            <a:avLst/>
          </a:prstGeom>
        </p:spPr>
      </p:pic>
    </p:spTree>
    <p:extLst>
      <p:ext uri="{BB962C8B-B14F-4D97-AF65-F5344CB8AC3E}">
        <p14:creationId xmlns:p14="http://schemas.microsoft.com/office/powerpoint/2010/main" val="1396466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5942" y="326593"/>
            <a:ext cx="8153400" cy="461665"/>
          </a:xfrm>
          <a:prstGeom prst="rect">
            <a:avLst/>
          </a:prstGeom>
          <a:noFill/>
        </p:spPr>
        <p:txBody>
          <a:bodyPr wrap="square" rtlCol="0">
            <a:spAutoFit/>
          </a:bodyPr>
          <a:lstStyle/>
          <a:p>
            <a:r>
              <a:rPr lang="fr-FR" sz="2400" b="1">
                <a:latin typeface="Palatino Linotype" panose="02040502050505030304" pitchFamily="18" charset="0"/>
              </a:rPr>
              <a:t>Results and Discussion</a:t>
            </a:r>
            <a:endParaRPr lang="fr-FR" sz="2400" b="1" dirty="0">
              <a:latin typeface="Palatino Linotype" panose="02040502050505030304" pitchFamily="18" charset="0"/>
            </a:endParaRP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5</a:t>
            </a:fld>
            <a:endParaRPr lang="fr-FR">
              <a:latin typeface="Palatino Linotype" panose="02040502050505030304" pitchFamily="18" charset="0"/>
            </a:endParaRPr>
          </a:p>
        </p:txBody>
      </p:sp>
      <p:pic>
        <p:nvPicPr>
          <p:cNvPr id="9" name="Imagem 8">
            <a:extLst>
              <a:ext uri="{FF2B5EF4-FFF2-40B4-BE49-F238E27FC236}">
                <a16:creationId xmlns:a16="http://schemas.microsoft.com/office/drawing/2014/main" id="{BCE06590-A18E-4EAE-A27D-780B7EE6996C}"/>
              </a:ext>
            </a:extLst>
          </p:cNvPr>
          <p:cNvPicPr>
            <a:picLocks noChangeAspect="1"/>
          </p:cNvPicPr>
          <p:nvPr/>
        </p:nvPicPr>
        <p:blipFill rotWithShape="1">
          <a:blip r:embed="rId3"/>
          <a:srcRect l="2268" t="6133" r="85361" b="63624"/>
          <a:stretch/>
        </p:blipFill>
        <p:spPr>
          <a:xfrm>
            <a:off x="7974684" y="5692796"/>
            <a:ext cx="1169316" cy="1165204"/>
          </a:xfrm>
          <a:prstGeom prst="rect">
            <a:avLst/>
          </a:prstGeom>
        </p:spPr>
      </p:pic>
      <p:pic>
        <p:nvPicPr>
          <p:cNvPr id="11" name="Imagem 10">
            <a:extLst>
              <a:ext uri="{FF2B5EF4-FFF2-40B4-BE49-F238E27FC236}">
                <a16:creationId xmlns:a16="http://schemas.microsoft.com/office/drawing/2014/main" id="{2602A379-73FE-4BF9-8B7C-C4B761698EAD}"/>
              </a:ext>
            </a:extLst>
          </p:cNvPr>
          <p:cNvPicPr>
            <a:picLocks noChangeAspect="1"/>
          </p:cNvPicPr>
          <p:nvPr/>
        </p:nvPicPr>
        <p:blipFill>
          <a:blip r:embed="rId4"/>
          <a:stretch>
            <a:fillRect/>
          </a:stretch>
        </p:blipFill>
        <p:spPr>
          <a:xfrm>
            <a:off x="316442" y="3829879"/>
            <a:ext cx="7138000" cy="2709033"/>
          </a:xfrm>
          <a:prstGeom prst="rect">
            <a:avLst/>
          </a:prstGeom>
        </p:spPr>
      </p:pic>
      <p:pic>
        <p:nvPicPr>
          <p:cNvPr id="3" name="Imagem 2">
            <a:extLst>
              <a:ext uri="{FF2B5EF4-FFF2-40B4-BE49-F238E27FC236}">
                <a16:creationId xmlns:a16="http://schemas.microsoft.com/office/drawing/2014/main" id="{503F2C87-43DC-40A5-9A54-D50B4A1A33B3}"/>
              </a:ext>
            </a:extLst>
          </p:cNvPr>
          <p:cNvPicPr>
            <a:picLocks noChangeAspect="1"/>
          </p:cNvPicPr>
          <p:nvPr/>
        </p:nvPicPr>
        <p:blipFill>
          <a:blip r:embed="rId5"/>
          <a:stretch>
            <a:fillRect/>
          </a:stretch>
        </p:blipFill>
        <p:spPr>
          <a:xfrm>
            <a:off x="2970725" y="788257"/>
            <a:ext cx="5943307" cy="2923933"/>
          </a:xfrm>
          <a:prstGeom prst="rect">
            <a:avLst/>
          </a:prstGeom>
        </p:spPr>
      </p:pic>
      <p:sp>
        <p:nvSpPr>
          <p:cNvPr id="13" name="CaixaDeTexto 12">
            <a:extLst>
              <a:ext uri="{FF2B5EF4-FFF2-40B4-BE49-F238E27FC236}">
                <a16:creationId xmlns:a16="http://schemas.microsoft.com/office/drawing/2014/main" id="{2228B683-7FE0-4319-B1F2-8511C13B22C8}"/>
              </a:ext>
            </a:extLst>
          </p:cNvPr>
          <p:cNvSpPr txBox="1"/>
          <p:nvPr/>
        </p:nvSpPr>
        <p:spPr>
          <a:xfrm rot="21011512">
            <a:off x="316442" y="2107150"/>
            <a:ext cx="3074237" cy="1200329"/>
          </a:xfrm>
          <a:prstGeom prst="rect">
            <a:avLst/>
          </a:prstGeom>
          <a:noFill/>
          <a:ln>
            <a:solidFill>
              <a:schemeClr val="tx1">
                <a:lumMod val="95000"/>
                <a:lumOff val="5000"/>
              </a:schemeClr>
            </a:solidFill>
          </a:ln>
        </p:spPr>
        <p:txBody>
          <a:bodyPr wrap="square">
            <a:spAutoFit/>
          </a:bodyPr>
          <a:lstStyle/>
          <a:p>
            <a:r>
              <a:rPr lang="en-US" dirty="0">
                <a:solidFill>
                  <a:srgbClr val="000000"/>
                </a:solidFill>
                <a:latin typeface="Palatino Linotype" panose="02040502050505030304" pitchFamily="18" charset="0"/>
                <a:ea typeface="SimSun" panose="02010600030101010101" pitchFamily="2" charset="-122"/>
                <a:cs typeface="Times New Roman" panose="02020603050405020304" pitchFamily="18" charset="0"/>
              </a:rPr>
              <a:t>J</a:t>
            </a:r>
            <a:r>
              <a:rPr lang="en-US" sz="18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ust one farmer applied the traceability, but in 1% of all production area, so the 99% of production is not traced.</a:t>
            </a:r>
            <a:endParaRPr lang="pt-BR" dirty="0"/>
          </a:p>
        </p:txBody>
      </p:sp>
    </p:spTree>
    <p:extLst>
      <p:ext uri="{BB962C8B-B14F-4D97-AF65-F5344CB8AC3E}">
        <p14:creationId xmlns:p14="http://schemas.microsoft.com/office/powerpoint/2010/main" val="2619479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609600"/>
            <a:ext cx="8153400" cy="461665"/>
          </a:xfrm>
          <a:prstGeom prst="rect">
            <a:avLst/>
          </a:prstGeom>
          <a:noFill/>
        </p:spPr>
        <p:txBody>
          <a:bodyPr wrap="square" rtlCol="0">
            <a:spAutoFit/>
          </a:bodyPr>
          <a:lstStyle/>
          <a:p>
            <a:r>
              <a:rPr lang="fr-FR" sz="2400" b="1" dirty="0">
                <a:latin typeface="Palatino Linotype" panose="02040502050505030304" pitchFamily="18" charset="0"/>
              </a:rPr>
              <a:t>Conclusions</a:t>
            </a: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6</a:t>
            </a:fld>
            <a:endParaRPr lang="fr-FR">
              <a:latin typeface="Palatino Linotype" panose="02040502050505030304" pitchFamily="18" charset="0"/>
            </a:endParaRPr>
          </a:p>
        </p:txBody>
      </p:sp>
      <p:pic>
        <p:nvPicPr>
          <p:cNvPr id="7" name="Imagem 6">
            <a:extLst>
              <a:ext uri="{FF2B5EF4-FFF2-40B4-BE49-F238E27FC236}">
                <a16:creationId xmlns:a16="http://schemas.microsoft.com/office/drawing/2014/main" id="{E8CE82C2-B2E8-4083-93BF-C382832CDF9E}"/>
              </a:ext>
            </a:extLst>
          </p:cNvPr>
          <p:cNvPicPr>
            <a:picLocks noChangeAspect="1"/>
          </p:cNvPicPr>
          <p:nvPr/>
        </p:nvPicPr>
        <p:blipFill rotWithShape="1">
          <a:blip r:embed="rId3"/>
          <a:srcRect l="2268" t="6133" r="85361" b="63624"/>
          <a:stretch/>
        </p:blipFill>
        <p:spPr>
          <a:xfrm>
            <a:off x="7974684" y="5692796"/>
            <a:ext cx="1169316" cy="1165204"/>
          </a:xfrm>
          <a:prstGeom prst="rect">
            <a:avLst/>
          </a:prstGeom>
        </p:spPr>
      </p:pic>
      <p:sp>
        <p:nvSpPr>
          <p:cNvPr id="6" name="CaixaDeTexto 5">
            <a:extLst>
              <a:ext uri="{FF2B5EF4-FFF2-40B4-BE49-F238E27FC236}">
                <a16:creationId xmlns:a16="http://schemas.microsoft.com/office/drawing/2014/main" id="{D7EABDA6-CDF6-4002-9047-E38DA3E8E263}"/>
              </a:ext>
            </a:extLst>
          </p:cNvPr>
          <p:cNvSpPr txBox="1"/>
          <p:nvPr/>
        </p:nvSpPr>
        <p:spPr>
          <a:xfrm>
            <a:off x="609600" y="1168481"/>
            <a:ext cx="7827817" cy="452431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4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 lack of pesticide registration to use in agricultural production;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24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24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 current commercialization design that allow lots product merge and this is inconsistent with traceability premise;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24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24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3) lack of government support and training people; and</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2400"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24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4) high investment by family farmer and no payback expectative, in other words, the costs is not transfer to the market.</a:t>
            </a:r>
            <a:endParaRPr lang="pt-BR" sz="24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682524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609600"/>
            <a:ext cx="8153400" cy="830997"/>
          </a:xfrm>
          <a:prstGeom prst="rect">
            <a:avLst/>
          </a:prstGeom>
          <a:noFill/>
        </p:spPr>
        <p:txBody>
          <a:bodyPr wrap="square" rtlCol="0">
            <a:spAutoFit/>
          </a:bodyPr>
          <a:lstStyle/>
          <a:p>
            <a:r>
              <a:rPr lang="fr-FR" sz="2400" b="1" dirty="0">
                <a:latin typeface="Palatino Linotype" panose="02040502050505030304" pitchFamily="18" charset="0"/>
              </a:rPr>
              <a:t>References</a:t>
            </a:r>
          </a:p>
          <a:p>
            <a:endParaRPr lang="fr-FR" sz="2400" b="1" dirty="0" err="1">
              <a:latin typeface="Palatino Linotype" panose="02040502050505030304" pitchFamily="18" charset="0"/>
            </a:endParaRP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7</a:t>
            </a:fld>
            <a:endParaRPr lang="fr-FR">
              <a:latin typeface="Palatino Linotype" panose="02040502050505030304" pitchFamily="18" charset="0"/>
            </a:endParaRPr>
          </a:p>
        </p:txBody>
      </p:sp>
      <p:pic>
        <p:nvPicPr>
          <p:cNvPr id="7" name="Imagem 6">
            <a:extLst>
              <a:ext uri="{FF2B5EF4-FFF2-40B4-BE49-F238E27FC236}">
                <a16:creationId xmlns:a16="http://schemas.microsoft.com/office/drawing/2014/main" id="{E8CE82C2-B2E8-4083-93BF-C382832CDF9E}"/>
              </a:ext>
            </a:extLst>
          </p:cNvPr>
          <p:cNvPicPr>
            <a:picLocks noChangeAspect="1"/>
          </p:cNvPicPr>
          <p:nvPr/>
        </p:nvPicPr>
        <p:blipFill rotWithShape="1">
          <a:blip r:embed="rId3"/>
          <a:srcRect l="2268" t="6133" r="85361" b="63624"/>
          <a:stretch/>
        </p:blipFill>
        <p:spPr>
          <a:xfrm>
            <a:off x="7974684" y="5692796"/>
            <a:ext cx="1169316" cy="1165204"/>
          </a:xfrm>
          <a:prstGeom prst="rect">
            <a:avLst/>
          </a:prstGeom>
        </p:spPr>
      </p:pic>
      <p:sp>
        <p:nvSpPr>
          <p:cNvPr id="6" name="CaixaDeTexto 5">
            <a:extLst>
              <a:ext uri="{FF2B5EF4-FFF2-40B4-BE49-F238E27FC236}">
                <a16:creationId xmlns:a16="http://schemas.microsoft.com/office/drawing/2014/main" id="{CBA7B933-8DD0-4D88-B30D-FB9FDC20365F}"/>
              </a:ext>
            </a:extLst>
          </p:cNvPr>
          <p:cNvSpPr txBox="1"/>
          <p:nvPr/>
        </p:nvSpPr>
        <p:spPr>
          <a:xfrm>
            <a:off x="609600" y="1440597"/>
            <a:ext cx="7467600" cy="5086201"/>
          </a:xfrm>
          <a:prstGeom prst="rect">
            <a:avLst/>
          </a:prstGeom>
          <a:noFill/>
        </p:spPr>
        <p:txBody>
          <a:bodyPr wrap="square">
            <a:spAutoFit/>
          </a:bodyPr>
          <a:lstStyle/>
          <a:p>
            <a:pPr marL="406400" indent="-406400" algn="just">
              <a:lnSpc>
                <a:spcPts val="1300"/>
              </a:lnSpc>
            </a:pPr>
            <a:r>
              <a:rPr lang="en-US"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[1]	Patidar, A.; Sharma, M.; Agrawal, R. Prioritizing Drivers to Creating Traceability in the Food Supply Chain. </a:t>
            </a:r>
            <a:r>
              <a:rPr lang="en-US" sz="1000" i="1"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Procedia CIRP</a:t>
            </a:r>
            <a:r>
              <a:rPr lang="en-US"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a:t>
            </a:r>
            <a:r>
              <a:rPr lang="en-US" sz="1000" b="1"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2021</a:t>
            </a:r>
            <a:r>
              <a:rPr lang="en-US"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a:t>
            </a:r>
            <a:r>
              <a:rPr lang="en-US" sz="1000" i="1"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98</a:t>
            </a:r>
            <a:r>
              <a:rPr lang="en-US"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690–695.</a:t>
            </a:r>
            <a:endParaRPr lang="pt-BR"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p>
            <a:pPr marL="406400" indent="-406400" algn="just">
              <a:lnSpc>
                <a:spcPts val="1300"/>
              </a:lnSpc>
            </a:pPr>
            <a:r>
              <a:rPr lang="en-US"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[2]	Ferreira, V. B.; Silva, T. T. C. da; Garcia, S. R. M. C.; </a:t>
            </a:r>
            <a:r>
              <a:rPr lang="en-US" sz="1000" dirty="0" err="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Srur</a:t>
            </a:r>
            <a:r>
              <a:rPr lang="en-US"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A. U. O. S. Estimation of Organophosphate Pesticide Ingestion through Intake of Fruits and Vegetables. </a:t>
            </a:r>
            <a:r>
              <a:rPr lang="en-US" sz="1000" i="1"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Cad. </a:t>
            </a:r>
            <a:r>
              <a:rPr lang="en-US" sz="1000" i="1" dirty="0" err="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Saúde</a:t>
            </a:r>
            <a:r>
              <a:rPr lang="en-US" sz="1000" i="1"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a:t>
            </a:r>
            <a:r>
              <a:rPr lang="en-US" sz="1000" i="1" dirty="0" err="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Coletiva</a:t>
            </a:r>
            <a:r>
              <a:rPr lang="en-US"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a:t>
            </a:r>
            <a:r>
              <a:rPr lang="en-US" sz="1000" b="1"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2018</a:t>
            </a:r>
            <a:r>
              <a:rPr lang="en-US"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a:t>
            </a:r>
            <a:r>
              <a:rPr lang="en-US" sz="1000" i="1"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26</a:t>
            </a:r>
            <a:r>
              <a:rPr lang="en-US"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(2), 216–221. </a:t>
            </a:r>
            <a:endParaRPr lang="pt-BR"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p>
            <a:pPr marL="406400" indent="-406400" algn="just">
              <a:lnSpc>
                <a:spcPts val="1300"/>
              </a:lnSpc>
            </a:pPr>
            <a:r>
              <a:rPr lang="en-US"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[3]	</a:t>
            </a:r>
            <a:r>
              <a:rPr lang="en-US" sz="1000" dirty="0" err="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Anvisa</a:t>
            </a:r>
            <a:r>
              <a:rPr lang="en-US"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A. N. de V. S. </a:t>
            </a:r>
            <a:r>
              <a:rPr lang="en-US" sz="1000" dirty="0" err="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Instrução</a:t>
            </a:r>
            <a:r>
              <a:rPr lang="en-US"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a:t>
            </a:r>
            <a:r>
              <a:rPr lang="en-US" sz="1000" dirty="0" err="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Normativa</a:t>
            </a:r>
            <a:r>
              <a:rPr lang="en-US"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a:t>
            </a:r>
            <a:r>
              <a:rPr lang="en-US" sz="1000" dirty="0" err="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Conjunta</a:t>
            </a:r>
            <a:r>
              <a:rPr lang="en-US"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N</a:t>
            </a:r>
            <a:r>
              <a:rPr lang="en-US" sz="1000" baseline="30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o</a:t>
            </a:r>
            <a:r>
              <a:rPr lang="en-US"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2, de 7 de </a:t>
            </a:r>
            <a:r>
              <a:rPr lang="en-US" sz="1000" dirty="0" err="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fevereiro</a:t>
            </a:r>
            <a:r>
              <a:rPr lang="en-US"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de 2018 </a:t>
            </a:r>
            <a:endParaRPr lang="pt-BR"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p>
            <a:pPr marL="406400" indent="-406400" algn="just">
              <a:lnSpc>
                <a:spcPts val="1300"/>
              </a:lnSpc>
            </a:pPr>
            <a:r>
              <a:rPr lang="en-US"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[4]	</a:t>
            </a:r>
            <a:r>
              <a:rPr lang="en-US" sz="1000" dirty="0" err="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Anvisa</a:t>
            </a:r>
            <a:r>
              <a:rPr lang="en-US"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A. N. de V. S. </a:t>
            </a:r>
            <a:r>
              <a:rPr lang="en-US" sz="1000" dirty="0" err="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Instrução</a:t>
            </a:r>
            <a:r>
              <a:rPr lang="en-US"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a:t>
            </a:r>
            <a:r>
              <a:rPr lang="en-US" sz="1000" dirty="0" err="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Normativa</a:t>
            </a:r>
            <a:r>
              <a:rPr lang="en-US"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a:t>
            </a:r>
            <a:r>
              <a:rPr lang="en-US" sz="1000" dirty="0" err="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Conjunta</a:t>
            </a:r>
            <a:r>
              <a:rPr lang="en-US"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N</a:t>
            </a:r>
            <a:r>
              <a:rPr lang="en-US" sz="1000" baseline="30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o</a:t>
            </a:r>
            <a:r>
              <a:rPr lang="en-US"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1, de 15 de Abril de 2019. 2019.</a:t>
            </a:r>
            <a:endParaRPr lang="pt-BR"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p>
            <a:pPr marL="406400" indent="-406400" algn="just">
              <a:lnSpc>
                <a:spcPts val="1300"/>
              </a:lnSpc>
            </a:pPr>
            <a:r>
              <a:rPr lang="en-US"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[5]	IBGE - Instituto </a:t>
            </a:r>
            <a:r>
              <a:rPr lang="en-US" sz="1000" dirty="0" err="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Brasileiro</a:t>
            </a:r>
            <a:r>
              <a:rPr lang="en-US"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de Geografia e </a:t>
            </a:r>
            <a:r>
              <a:rPr lang="en-US" sz="1000" dirty="0" err="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Estatística</a:t>
            </a:r>
            <a:r>
              <a:rPr lang="en-US"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a:t>
            </a:r>
            <a:r>
              <a:rPr lang="en-US" sz="1000" dirty="0" err="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Censo</a:t>
            </a:r>
            <a:r>
              <a:rPr lang="en-US"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a:t>
            </a:r>
            <a:r>
              <a:rPr lang="en-US" sz="1000" dirty="0" err="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Agro</a:t>
            </a:r>
            <a:r>
              <a:rPr lang="en-US"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2017 https://censos.ibge.gov.br/agro/2017/resultados-censo-agro-2017.html.</a:t>
            </a:r>
            <a:endParaRPr lang="pt-BR"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p>
            <a:pPr marL="406400" indent="-406400" algn="just">
              <a:lnSpc>
                <a:spcPts val="1300"/>
              </a:lnSpc>
            </a:pPr>
            <a:r>
              <a:rPr lang="en-US"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[6]	Paes, R. da S.; </a:t>
            </a:r>
            <a:r>
              <a:rPr lang="en-US" sz="1000" dirty="0" err="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Zappes</a:t>
            </a:r>
            <a:r>
              <a:rPr lang="en-US"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C. A. Agricultura Familiar No Norte Do Estado Do Rio de Janeiro: </a:t>
            </a:r>
            <a:r>
              <a:rPr lang="en-US" sz="1000" dirty="0" err="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Identificação</a:t>
            </a:r>
            <a:r>
              <a:rPr lang="en-US"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de </a:t>
            </a:r>
            <a:r>
              <a:rPr lang="en-US" sz="1000" dirty="0" err="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Manejo</a:t>
            </a:r>
            <a:r>
              <a:rPr lang="en-US"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a:t>
            </a:r>
            <a:r>
              <a:rPr lang="en-US" sz="1000" dirty="0" err="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Tradicional</a:t>
            </a:r>
            <a:r>
              <a:rPr lang="en-US"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a:t>
            </a:r>
            <a:r>
              <a:rPr lang="en-US" sz="1000" i="1"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Soc. Nat.</a:t>
            </a:r>
            <a:r>
              <a:rPr lang="en-US"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a:t>
            </a:r>
            <a:r>
              <a:rPr lang="en-US" sz="1000" b="1"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2016</a:t>
            </a:r>
            <a:r>
              <a:rPr lang="en-US"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a:t>
            </a:r>
            <a:r>
              <a:rPr lang="en-US" sz="1000" i="1"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28</a:t>
            </a:r>
            <a:r>
              <a:rPr lang="en-US"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(3), 385–395. </a:t>
            </a:r>
            <a:endParaRPr lang="pt-BR"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p>
            <a:pPr marL="406400" indent="-406400" algn="just">
              <a:lnSpc>
                <a:spcPts val="1300"/>
              </a:lnSpc>
            </a:pPr>
            <a:r>
              <a:rPr lang="en-US"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[7]	IBGE - Instituto </a:t>
            </a:r>
            <a:r>
              <a:rPr lang="en-US" sz="1000" dirty="0" err="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Brasileiro</a:t>
            </a:r>
            <a:r>
              <a:rPr lang="en-US"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de Geografia e </a:t>
            </a:r>
            <a:r>
              <a:rPr lang="en-US" sz="1000" dirty="0" err="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Estatística</a:t>
            </a:r>
            <a:r>
              <a:rPr lang="en-US"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a:t>
            </a:r>
            <a:r>
              <a:rPr lang="en-US" sz="1000" dirty="0" err="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Censo</a:t>
            </a:r>
            <a:r>
              <a:rPr lang="en-US"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a:t>
            </a:r>
            <a:r>
              <a:rPr lang="en-US" sz="1000" dirty="0" err="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Agropecuário</a:t>
            </a:r>
            <a:r>
              <a:rPr lang="en-US"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Mogi das Cruzes https://cidades.ibge.gov.br/brasil/sp/mogi-das-cruzes/panorama.</a:t>
            </a:r>
            <a:endParaRPr lang="pt-BR"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p>
            <a:pPr marL="406400" indent="-406400" algn="just">
              <a:lnSpc>
                <a:spcPts val="1300"/>
              </a:lnSpc>
            </a:pPr>
            <a:r>
              <a:rPr lang="en-US"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[8]	</a:t>
            </a:r>
            <a:r>
              <a:rPr lang="en-US" sz="1000" dirty="0" err="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Astill</a:t>
            </a:r>
            <a:r>
              <a:rPr lang="en-US"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J.; Dara, R. A.; Campbell, M.; Farber, J. M.; Fraser, E. D. G.; Sharif, S.; Yada, R. Y. Transparency in Food Supply Chains: A Review of Enabling Technology Solutions. </a:t>
            </a:r>
            <a:r>
              <a:rPr lang="en-US" sz="1000" i="1"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Trends Food Sci. Technol.</a:t>
            </a:r>
            <a:r>
              <a:rPr lang="en-US"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a:t>
            </a:r>
            <a:r>
              <a:rPr lang="en-US" sz="1000" b="1"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2019</a:t>
            </a:r>
            <a:r>
              <a:rPr lang="en-US"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a:t>
            </a:r>
            <a:r>
              <a:rPr lang="en-US" sz="1000" i="1"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91</a:t>
            </a:r>
            <a:r>
              <a:rPr lang="en-US"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240–247. </a:t>
            </a:r>
            <a:endParaRPr lang="pt-BR"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p>
            <a:pPr marL="406400" indent="-406400" algn="just">
              <a:lnSpc>
                <a:spcPts val="1300"/>
              </a:lnSpc>
            </a:pPr>
            <a:r>
              <a:rPr lang="en-US"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[9]	Aung, M. M.; Chang, Y. S. Traceability in a Food Supply Chain: Safety and Quality Perspectives. </a:t>
            </a:r>
            <a:r>
              <a:rPr lang="en-US" sz="1000" i="1"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Food Control</a:t>
            </a:r>
            <a:r>
              <a:rPr lang="en-US"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a:t>
            </a:r>
            <a:r>
              <a:rPr lang="en-US" sz="1000" b="1"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2014</a:t>
            </a:r>
            <a:r>
              <a:rPr lang="en-US"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a:t>
            </a:r>
            <a:r>
              <a:rPr lang="en-US" sz="1000" i="1"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39</a:t>
            </a:r>
            <a:r>
              <a:rPr lang="en-US"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(1), 172–184.</a:t>
            </a:r>
            <a:endParaRPr lang="pt-BR"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p>
            <a:pPr marL="406400" indent="-406400" algn="just">
              <a:lnSpc>
                <a:spcPts val="1300"/>
              </a:lnSpc>
            </a:pPr>
            <a:r>
              <a:rPr lang="en-US"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[10]	</a:t>
            </a:r>
            <a:r>
              <a:rPr lang="en-US" sz="1000" dirty="0" err="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Fávero</a:t>
            </a:r>
            <a:r>
              <a:rPr lang="en-US"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L. P.; Belfiore, P. </a:t>
            </a:r>
            <a:r>
              <a:rPr lang="en-US" sz="1000" i="1"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Manual de </a:t>
            </a:r>
            <a:r>
              <a:rPr lang="en-US" sz="1000" i="1" dirty="0" err="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Análise</a:t>
            </a:r>
            <a:r>
              <a:rPr lang="en-US" sz="1000" i="1"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de Dados</a:t>
            </a:r>
            <a:r>
              <a:rPr lang="en-US"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1</a:t>
            </a:r>
            <a:r>
              <a:rPr lang="en-US" sz="1000" baseline="30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a</a:t>
            </a:r>
            <a:r>
              <a:rPr lang="en-US"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LTC: Rio de Janeiro, 2021.</a:t>
            </a:r>
            <a:endParaRPr lang="pt-BR"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p>
            <a:pPr marL="406400" indent="-406400" algn="just">
              <a:lnSpc>
                <a:spcPts val="1300"/>
              </a:lnSpc>
            </a:pPr>
            <a:r>
              <a:rPr lang="en-US"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[11]	</a:t>
            </a:r>
            <a:r>
              <a:rPr lang="en-US" sz="1000" dirty="0" err="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Savian</a:t>
            </a:r>
            <a:r>
              <a:rPr lang="en-US"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M. </a:t>
            </a:r>
            <a:r>
              <a:rPr lang="en-US" sz="1000" dirty="0" err="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Sucessão</a:t>
            </a:r>
            <a:r>
              <a:rPr lang="en-US"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a:t>
            </a:r>
            <a:r>
              <a:rPr lang="en-US" sz="1000" dirty="0" err="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Geracional</a:t>
            </a:r>
            <a:r>
              <a:rPr lang="en-US"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a:t>
            </a:r>
            <a:r>
              <a:rPr lang="en-US" sz="1000" dirty="0" err="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Garantindo</a:t>
            </a:r>
            <a:r>
              <a:rPr lang="en-US"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-Se Renda </a:t>
            </a:r>
            <a:r>
              <a:rPr lang="en-US" sz="1000" dirty="0" err="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Continuaremos</a:t>
            </a:r>
            <a:r>
              <a:rPr lang="en-US"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a Ter Agricultura Familiar? </a:t>
            </a:r>
            <a:r>
              <a:rPr lang="en-US" sz="1000" i="1"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Rev. </a:t>
            </a:r>
            <a:r>
              <a:rPr lang="en-US" sz="1000" i="1" dirty="0" err="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Espaço</a:t>
            </a:r>
            <a:r>
              <a:rPr lang="en-US" sz="1000" i="1"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a:t>
            </a:r>
            <a:r>
              <a:rPr lang="en-US" sz="1000" i="1" dirty="0" err="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Acadêmico</a:t>
            </a:r>
            <a:r>
              <a:rPr lang="en-US"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a:t>
            </a:r>
            <a:r>
              <a:rPr lang="en-US" sz="1000" b="1"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2014</a:t>
            </a:r>
            <a:r>
              <a:rPr lang="en-US"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a:t>
            </a:r>
            <a:r>
              <a:rPr lang="en-US" sz="1000" i="1"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14</a:t>
            </a:r>
            <a:r>
              <a:rPr lang="en-US"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(159), 97–106.</a:t>
            </a:r>
            <a:endParaRPr lang="pt-BR"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p>
            <a:pPr marL="406400" indent="-406400" algn="just">
              <a:lnSpc>
                <a:spcPts val="1300"/>
              </a:lnSpc>
            </a:pPr>
            <a:r>
              <a:rPr lang="en-US"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[12]	Fonseca, W. L.; Fonseca, W. J. L.; Oliveira, A. A.; </a:t>
            </a:r>
            <a:r>
              <a:rPr lang="en-US" sz="1000" dirty="0" err="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Vogado</a:t>
            </a:r>
            <a:r>
              <a:rPr lang="en-US"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G. M. S.; Sousa, G. G. T.; Sousa, T. O.; Sousa Júnior, S. C.; Luz, C. S. M. </a:t>
            </a:r>
            <a:r>
              <a:rPr lang="en-US" sz="1000" dirty="0" err="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Causas</a:t>
            </a:r>
            <a:r>
              <a:rPr lang="en-US"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e </a:t>
            </a:r>
            <a:r>
              <a:rPr lang="en-US" sz="1000" dirty="0" err="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Consequências</a:t>
            </a:r>
            <a:r>
              <a:rPr lang="en-US"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Do </a:t>
            </a:r>
            <a:r>
              <a:rPr lang="en-US" sz="1000" dirty="0" err="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Êxodo</a:t>
            </a:r>
            <a:r>
              <a:rPr lang="en-US"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Rural No </a:t>
            </a:r>
            <a:r>
              <a:rPr lang="en-US" sz="1000" dirty="0" err="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Nordeste</a:t>
            </a:r>
            <a:r>
              <a:rPr lang="en-US"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a:t>
            </a:r>
            <a:r>
              <a:rPr lang="en-US" sz="1000" dirty="0" err="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Brasileiro</a:t>
            </a:r>
            <a:r>
              <a:rPr lang="en-US"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a:t>
            </a:r>
            <a:r>
              <a:rPr lang="en-US" sz="1000" i="1"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Nucleus</a:t>
            </a:r>
            <a:r>
              <a:rPr lang="en-US"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a:t>
            </a:r>
            <a:r>
              <a:rPr lang="en-US" sz="1000" b="1"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2015</a:t>
            </a:r>
            <a:r>
              <a:rPr lang="en-US"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a:t>
            </a:r>
            <a:r>
              <a:rPr lang="en-US" sz="1000" i="1"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12</a:t>
            </a:r>
            <a:r>
              <a:rPr lang="en-US"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(1), 233–240.</a:t>
            </a:r>
            <a:endParaRPr lang="pt-BR"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p>
            <a:pPr marL="406400" indent="-406400" algn="just">
              <a:lnSpc>
                <a:spcPts val="1300"/>
              </a:lnSpc>
            </a:pPr>
            <a:r>
              <a:rPr lang="en-US"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[13]	</a:t>
            </a:r>
            <a:r>
              <a:rPr lang="en-US" sz="1000" dirty="0" err="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Kageyama</a:t>
            </a:r>
            <a:r>
              <a:rPr lang="en-US"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A.; Hoffmann, R.; </a:t>
            </a:r>
            <a:r>
              <a:rPr lang="en-US" sz="1000" dirty="0" err="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Kageyama</a:t>
            </a:r>
            <a:r>
              <a:rPr lang="en-US"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A.; Hoffmann, R. </a:t>
            </a:r>
            <a:r>
              <a:rPr lang="en-US" sz="1000" dirty="0" err="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Determinantes</a:t>
            </a:r>
            <a:r>
              <a:rPr lang="en-US"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Da Renda e </a:t>
            </a:r>
            <a:r>
              <a:rPr lang="en-US" sz="1000" dirty="0" err="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Condições</a:t>
            </a:r>
            <a:r>
              <a:rPr lang="en-US"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de Vida Das </a:t>
            </a:r>
            <a:r>
              <a:rPr lang="en-US" sz="1000" dirty="0" err="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Famílias</a:t>
            </a:r>
            <a:r>
              <a:rPr lang="en-US"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a:t>
            </a:r>
            <a:r>
              <a:rPr lang="en-US" sz="1000" dirty="0" err="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Agrícolas</a:t>
            </a:r>
            <a:r>
              <a:rPr lang="en-US"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No </a:t>
            </a:r>
            <a:r>
              <a:rPr lang="en-US" sz="1000" dirty="0" err="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Brasil</a:t>
            </a:r>
            <a:r>
              <a:rPr lang="en-US"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a:t>
            </a:r>
            <a:r>
              <a:rPr lang="en-US" sz="1000" i="1"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Economia</a:t>
            </a:r>
            <a:r>
              <a:rPr lang="en-US"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a:t>
            </a:r>
            <a:r>
              <a:rPr lang="en-US" sz="1000" b="1"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2000</a:t>
            </a:r>
            <a:r>
              <a:rPr lang="en-US"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a:t>
            </a:r>
            <a:r>
              <a:rPr lang="en-US" sz="1000" i="1"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1</a:t>
            </a:r>
            <a:r>
              <a:rPr lang="en-US"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(2), 147–183.</a:t>
            </a:r>
            <a:endParaRPr lang="pt-BR"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p>
            <a:pPr marL="406400" indent="-406400" algn="just">
              <a:lnSpc>
                <a:spcPts val="1300"/>
              </a:lnSpc>
            </a:pPr>
            <a:r>
              <a:rPr lang="en-US"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[14]	Silva, G. J. </a:t>
            </a:r>
            <a:r>
              <a:rPr lang="en-US" sz="1000" dirty="0" err="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Metodologia</a:t>
            </a:r>
            <a:r>
              <a:rPr lang="en-US"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Para </a:t>
            </a:r>
            <a:r>
              <a:rPr lang="en-US" sz="1000" dirty="0" err="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Inovação</a:t>
            </a:r>
            <a:r>
              <a:rPr lang="en-US"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a:t>
            </a:r>
            <a:r>
              <a:rPr lang="en-US" sz="1000" dirty="0" err="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Tecnológica</a:t>
            </a:r>
            <a:r>
              <a:rPr lang="en-US"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a:t>
            </a:r>
            <a:r>
              <a:rPr lang="en-US" sz="1000" dirty="0" err="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Através</a:t>
            </a:r>
            <a:r>
              <a:rPr lang="en-US"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de Sistema </a:t>
            </a:r>
            <a:r>
              <a:rPr lang="en-US" sz="1000" dirty="0" err="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Colaborativo</a:t>
            </a:r>
            <a:r>
              <a:rPr lang="en-US"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de </a:t>
            </a:r>
            <a:r>
              <a:rPr lang="en-US" sz="1000" dirty="0" err="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Inclusão</a:t>
            </a:r>
            <a:r>
              <a:rPr lang="en-US"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Digital e </a:t>
            </a:r>
            <a:r>
              <a:rPr lang="en-US" sz="1000" dirty="0" err="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Certificação</a:t>
            </a:r>
            <a:r>
              <a:rPr lang="en-US"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Na Agricultura Familiar, </a:t>
            </a:r>
            <a:r>
              <a:rPr lang="en-US" sz="1000" dirty="0" err="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Universidade</a:t>
            </a:r>
            <a:r>
              <a:rPr lang="en-US"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a:t>
            </a:r>
            <a:r>
              <a:rPr lang="en-US" sz="1000" dirty="0" err="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Estadual</a:t>
            </a:r>
            <a:r>
              <a:rPr lang="en-US"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a:t>
            </a:r>
            <a:r>
              <a:rPr lang="en-US" sz="1000" dirty="0" err="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Paulista</a:t>
            </a:r>
            <a:r>
              <a:rPr lang="en-US"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a:t>
            </a:r>
            <a:r>
              <a:rPr lang="en-US" sz="1000" dirty="0" err="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Faculdade</a:t>
            </a:r>
            <a:r>
              <a:rPr lang="en-US"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de </a:t>
            </a:r>
            <a:r>
              <a:rPr lang="en-US" sz="1000" dirty="0" err="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Ciências</a:t>
            </a:r>
            <a:r>
              <a:rPr lang="en-US"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a:t>
            </a:r>
            <a:r>
              <a:rPr lang="en-US" sz="1000" dirty="0" err="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Agronômicas</a:t>
            </a:r>
            <a:r>
              <a:rPr lang="en-US"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de </a:t>
            </a:r>
            <a:r>
              <a:rPr lang="en-US" sz="1000" dirty="0" err="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Botucatu</a:t>
            </a:r>
            <a:r>
              <a:rPr lang="en-US"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 UNESP, 2009.</a:t>
            </a:r>
            <a:endParaRPr lang="pt-BR"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p>
            <a:pPr marL="406400" indent="-406400" algn="just">
              <a:lnSpc>
                <a:spcPts val="1300"/>
              </a:lnSpc>
            </a:pPr>
            <a:r>
              <a:rPr lang="en-US"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[15]	de Almeida, A. C.; dos Santos, C. A.; Menezes, I. R.; Teixeira, L. M.; Costa, J. P. R.; de Souza, R. M. </a:t>
            </a:r>
            <a:r>
              <a:rPr lang="en-US" sz="1000" dirty="0" err="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Perfil</a:t>
            </a:r>
            <a:r>
              <a:rPr lang="en-US"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a:t>
            </a:r>
            <a:r>
              <a:rPr lang="en-US" sz="1000" dirty="0" err="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Sanitário</a:t>
            </a:r>
            <a:r>
              <a:rPr lang="en-US"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de </a:t>
            </a:r>
            <a:r>
              <a:rPr lang="en-US" sz="1000" dirty="0" err="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Unidades</a:t>
            </a:r>
            <a:r>
              <a:rPr lang="en-US"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a:t>
            </a:r>
            <a:r>
              <a:rPr lang="en-US" sz="1000" dirty="0" err="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Agrícolas</a:t>
            </a:r>
            <a:r>
              <a:rPr lang="en-US"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a:t>
            </a:r>
            <a:r>
              <a:rPr lang="en-US" sz="1000" dirty="0" err="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Familiares</a:t>
            </a:r>
            <a:r>
              <a:rPr lang="en-US"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a:t>
            </a:r>
            <a:r>
              <a:rPr lang="en-US" sz="1000" dirty="0" err="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Produtoras</a:t>
            </a:r>
            <a:r>
              <a:rPr lang="en-US"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de </a:t>
            </a:r>
            <a:r>
              <a:rPr lang="en-US" sz="1000" dirty="0" err="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Leite</a:t>
            </a:r>
            <a:r>
              <a:rPr lang="en-US"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Cru e </a:t>
            </a:r>
            <a:r>
              <a:rPr lang="en-US" sz="1000" dirty="0" err="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Adequação</a:t>
            </a:r>
            <a:r>
              <a:rPr lang="en-US"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à </a:t>
            </a:r>
            <a:r>
              <a:rPr lang="en-US" sz="1000" dirty="0" err="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Legislação</a:t>
            </a:r>
            <a:r>
              <a:rPr lang="en-US"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a:t>
            </a:r>
            <a:r>
              <a:rPr lang="en-US" sz="1000" dirty="0" err="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Vigente</a:t>
            </a:r>
            <a:r>
              <a:rPr lang="en-US"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a:t>
            </a:r>
            <a:r>
              <a:rPr lang="en-US" sz="1000" i="1" dirty="0" err="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Ciência</a:t>
            </a:r>
            <a:r>
              <a:rPr lang="en-US" sz="1000" i="1"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Anim. Bras.</a:t>
            </a:r>
            <a:r>
              <a:rPr lang="en-US"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a:t>
            </a:r>
            <a:r>
              <a:rPr lang="en-US" sz="1000" b="1"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2016</a:t>
            </a:r>
            <a:r>
              <a:rPr lang="en-US"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a:t>
            </a:r>
            <a:r>
              <a:rPr lang="en-US" sz="1000" i="1"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17</a:t>
            </a:r>
            <a:r>
              <a:rPr lang="en-US"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(3), 303–315. </a:t>
            </a:r>
            <a:endParaRPr lang="pt-BR"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p>
            <a:pPr marL="406400" indent="-406400" algn="just">
              <a:lnSpc>
                <a:spcPts val="1300"/>
              </a:lnSpc>
            </a:pPr>
            <a:r>
              <a:rPr lang="en-US"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[16]	Carvalho, F. A. de. </a:t>
            </a:r>
            <a:r>
              <a:rPr lang="en-US" sz="1000" dirty="0" err="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Inclusão</a:t>
            </a:r>
            <a:r>
              <a:rPr lang="en-US"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Digital: A </a:t>
            </a:r>
            <a:r>
              <a:rPr lang="en-US" sz="1000" dirty="0" err="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Influência</a:t>
            </a:r>
            <a:r>
              <a:rPr lang="en-US"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Do Ensino de </a:t>
            </a:r>
            <a:r>
              <a:rPr lang="en-US" sz="1000" dirty="0" err="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Informática</a:t>
            </a:r>
            <a:r>
              <a:rPr lang="en-US"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Como </a:t>
            </a:r>
            <a:r>
              <a:rPr lang="en-US" sz="1000" dirty="0" err="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Contribuição</a:t>
            </a:r>
            <a:r>
              <a:rPr lang="en-US"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à </a:t>
            </a:r>
            <a:r>
              <a:rPr lang="en-US" sz="1000" dirty="0" err="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Gestão</a:t>
            </a:r>
            <a:r>
              <a:rPr lang="en-US"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Rural, FUNDAÇÃO UNIVERSIDADE FEDERAL DE RONDÔNIA, 2013.3</a:t>
            </a:r>
            <a:endParaRPr lang="pt-BR"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2637882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609600"/>
            <a:ext cx="8153400" cy="1938992"/>
          </a:xfrm>
          <a:prstGeom prst="rect">
            <a:avLst/>
          </a:prstGeom>
          <a:noFill/>
        </p:spPr>
        <p:txBody>
          <a:bodyPr wrap="square" rtlCol="0">
            <a:spAutoFit/>
          </a:bodyPr>
          <a:lstStyle/>
          <a:p>
            <a:r>
              <a:rPr lang="fr-FR" sz="2400" b="1" dirty="0" err="1">
                <a:latin typeface="Palatino Linotype" panose="02040502050505030304" pitchFamily="18" charset="0"/>
              </a:rPr>
              <a:t>Acknowledgments</a:t>
            </a:r>
            <a:endParaRPr lang="fr-FR" sz="2400" b="1" dirty="0">
              <a:latin typeface="Palatino Linotype" panose="02040502050505030304" pitchFamily="18" charset="0"/>
            </a:endParaRPr>
          </a:p>
          <a:p>
            <a:endParaRPr lang="fr-FR" sz="2400" b="1" dirty="0">
              <a:latin typeface="Palatino Linotype" panose="02040502050505030304" pitchFamily="18" charset="0"/>
            </a:endParaRPr>
          </a:p>
          <a:p>
            <a:r>
              <a:rPr lang="en-US" dirty="0">
                <a:latin typeface="Palatino Linotype" panose="02040502050505030304" pitchFamily="18" charset="0"/>
              </a:rPr>
              <a:t>Family farmers</a:t>
            </a:r>
          </a:p>
          <a:p>
            <a:endParaRPr lang="en-US" dirty="0">
              <a:latin typeface="Palatino Linotype" panose="02040502050505030304" pitchFamily="18" charset="0"/>
            </a:endParaRPr>
          </a:p>
          <a:p>
            <a:endParaRPr lang="en-US" dirty="0">
              <a:latin typeface="Palatino Linotype" panose="02040502050505030304" pitchFamily="18" charset="0"/>
            </a:endParaRPr>
          </a:p>
          <a:p>
            <a:endParaRPr lang="en-US" dirty="0" err="1">
              <a:latin typeface="Palatino Linotype" panose="02040502050505030304" pitchFamily="18" charset="0"/>
            </a:endParaRP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8</a:t>
            </a:fld>
            <a:endParaRPr lang="fr-FR">
              <a:latin typeface="Palatino Linotype" panose="02040502050505030304" pitchFamily="18" charset="0"/>
            </a:endParaRPr>
          </a:p>
        </p:txBody>
      </p:sp>
      <p:pic>
        <p:nvPicPr>
          <p:cNvPr id="6" name="Imagem 5">
            <a:extLst>
              <a:ext uri="{FF2B5EF4-FFF2-40B4-BE49-F238E27FC236}">
                <a16:creationId xmlns:a16="http://schemas.microsoft.com/office/drawing/2014/main" id="{D6F220C6-76E6-4B07-A83A-1918EF1CF083}"/>
              </a:ext>
            </a:extLst>
          </p:cNvPr>
          <p:cNvPicPr>
            <a:picLocks noChangeAspect="1"/>
          </p:cNvPicPr>
          <p:nvPr/>
        </p:nvPicPr>
        <p:blipFill rotWithShape="1">
          <a:blip r:embed="rId3"/>
          <a:srcRect l="2268" t="6133" r="85361" b="63624"/>
          <a:stretch/>
        </p:blipFill>
        <p:spPr>
          <a:xfrm>
            <a:off x="7974684" y="5692796"/>
            <a:ext cx="1169316" cy="1165204"/>
          </a:xfrm>
          <a:prstGeom prst="rect">
            <a:avLst/>
          </a:prstGeom>
        </p:spPr>
      </p:pic>
      <p:sp>
        <p:nvSpPr>
          <p:cNvPr id="7" name="Retângulo 6">
            <a:extLst>
              <a:ext uri="{FF2B5EF4-FFF2-40B4-BE49-F238E27FC236}">
                <a16:creationId xmlns:a16="http://schemas.microsoft.com/office/drawing/2014/main" id="{EBB64A9F-A05B-4973-B907-ECDDBF9D8301}"/>
              </a:ext>
            </a:extLst>
          </p:cNvPr>
          <p:cNvSpPr/>
          <p:nvPr/>
        </p:nvSpPr>
        <p:spPr>
          <a:xfrm>
            <a:off x="580109" y="4509689"/>
            <a:ext cx="7394575" cy="923330"/>
          </a:xfrm>
          <a:prstGeom prst="rect">
            <a:avLst/>
          </a:prstGeom>
        </p:spPr>
        <p:txBody>
          <a:bodyPr>
            <a:spAutoFit/>
          </a:bodyPr>
          <a:lstStyle/>
          <a:p>
            <a:pPr>
              <a:defRPr/>
            </a:pPr>
            <a:r>
              <a:rPr lang="en-US" dirty="0">
                <a:latin typeface="Palatino Linotype" panose="02040502050505030304" pitchFamily="18" charset="0"/>
              </a:rPr>
              <a:t>Contact:</a:t>
            </a:r>
          </a:p>
          <a:p>
            <a:pPr>
              <a:defRPr/>
            </a:pPr>
            <a:r>
              <a:rPr lang="en-US" dirty="0">
                <a:latin typeface="Palatino Linotype" panose="02040502050505030304" pitchFamily="18" charset="0"/>
              </a:rPr>
              <a:t>Lucas Era</a:t>
            </a:r>
          </a:p>
          <a:p>
            <a:pPr>
              <a:defRPr/>
            </a:pPr>
            <a:r>
              <a:rPr lang="en-US" dirty="0">
                <a:latin typeface="Palatino Linotype" panose="02040502050505030304" pitchFamily="18" charset="0"/>
              </a:rPr>
              <a:t>E-mail: </a:t>
            </a:r>
            <a:r>
              <a:rPr lang="pt-BR" dirty="0">
                <a:latin typeface="Palatino Linotype" panose="02040502050505030304" pitchFamily="18" charset="0"/>
              </a:rPr>
              <a:t>lucashideoera@hotmail.com</a:t>
            </a:r>
            <a:endParaRPr lang="fr-FR" dirty="0">
              <a:latin typeface="Palatino Linotype" panose="02040502050505030304" pitchFamily="18" charset="0"/>
            </a:endParaRPr>
          </a:p>
        </p:txBody>
      </p:sp>
      <p:sp>
        <p:nvSpPr>
          <p:cNvPr id="8" name="Retângulo 7">
            <a:extLst>
              <a:ext uri="{FF2B5EF4-FFF2-40B4-BE49-F238E27FC236}">
                <a16:creationId xmlns:a16="http://schemas.microsoft.com/office/drawing/2014/main" id="{517847F6-9B04-460A-A33F-F8DAF8882AC2}"/>
              </a:ext>
            </a:extLst>
          </p:cNvPr>
          <p:cNvSpPr/>
          <p:nvPr/>
        </p:nvSpPr>
        <p:spPr>
          <a:xfrm>
            <a:off x="580108" y="5615582"/>
            <a:ext cx="7394575" cy="923330"/>
          </a:xfrm>
          <a:prstGeom prst="rect">
            <a:avLst/>
          </a:prstGeom>
        </p:spPr>
        <p:txBody>
          <a:bodyPr>
            <a:spAutoFit/>
          </a:bodyPr>
          <a:lstStyle/>
          <a:p>
            <a:pPr>
              <a:defRPr/>
            </a:pPr>
            <a:r>
              <a:rPr lang="en-US" dirty="0">
                <a:latin typeface="Palatino Linotype" panose="02040502050505030304" pitchFamily="18" charset="0"/>
              </a:rPr>
              <a:t>Contact of Supervisor:</a:t>
            </a:r>
          </a:p>
          <a:p>
            <a:pPr>
              <a:defRPr/>
            </a:pPr>
            <a:r>
              <a:rPr lang="en-US" dirty="0">
                <a:latin typeface="Palatino Linotype" panose="02040502050505030304" pitchFamily="18" charset="0"/>
              </a:rPr>
              <a:t>Sivanilza Machado</a:t>
            </a:r>
          </a:p>
          <a:p>
            <a:pPr>
              <a:defRPr/>
            </a:pPr>
            <a:r>
              <a:rPr lang="en-US" dirty="0">
                <a:latin typeface="Palatino Linotype" panose="02040502050505030304" pitchFamily="18" charset="0"/>
              </a:rPr>
              <a:t>E-mail: sivanilzamachado@ifsp.edu.br</a:t>
            </a:r>
          </a:p>
        </p:txBody>
      </p:sp>
    </p:spTree>
    <p:extLst>
      <p:ext uri="{BB962C8B-B14F-4D97-AF65-F5344CB8AC3E}">
        <p14:creationId xmlns:p14="http://schemas.microsoft.com/office/powerpoint/2010/main" val="86383032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724</TotalTime>
  <Words>1168</Words>
  <Application>Microsoft Office PowerPoint</Application>
  <PresentationFormat>Apresentação na tela (4:3)</PresentationFormat>
  <Paragraphs>76</Paragraphs>
  <Slides>8</Slides>
  <Notes>8</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8</vt:i4>
      </vt:variant>
    </vt:vector>
  </HeadingPairs>
  <TitlesOfParts>
    <vt:vector size="13" baseType="lpstr">
      <vt:lpstr>Arial</vt:lpstr>
      <vt:lpstr>Calibri</vt:lpstr>
      <vt:lpstr>Calibri Light</vt:lpstr>
      <vt:lpstr>Palatino Linotype</vt:lpstr>
      <vt:lpstr>Office Theme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MDPI</dc:creator>
  <cp:lastModifiedBy>Sivanilza Machado</cp:lastModifiedBy>
  <cp:revision>60</cp:revision>
  <dcterms:created xsi:type="dcterms:W3CDTF">2017-05-27T02:37:01Z</dcterms:created>
  <dcterms:modified xsi:type="dcterms:W3CDTF">2022-01-10T20:31:36Z</dcterms:modified>
</cp:coreProperties>
</file>