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5"/>
  </p:notesMasterIdLst>
  <p:sldIdLst>
    <p:sldId id="256" r:id="rId2"/>
    <p:sldId id="257" r:id="rId3"/>
    <p:sldId id="260" r:id="rId4"/>
    <p:sldId id="259" r:id="rId5"/>
    <p:sldId id="262" r:id="rId6"/>
    <p:sldId id="287" r:id="rId7"/>
    <p:sldId id="275" r:id="rId8"/>
    <p:sldId id="276" r:id="rId9"/>
    <p:sldId id="277" r:id="rId10"/>
    <p:sldId id="309" r:id="rId11"/>
    <p:sldId id="310" r:id="rId12"/>
    <p:sldId id="278" r:id="rId13"/>
    <p:sldId id="312" r:id="rId14"/>
    <p:sldId id="300" r:id="rId15"/>
    <p:sldId id="301" r:id="rId16"/>
    <p:sldId id="305" r:id="rId17"/>
    <p:sldId id="303" r:id="rId18"/>
    <p:sldId id="311" r:id="rId19"/>
    <p:sldId id="304" r:id="rId20"/>
    <p:sldId id="302" r:id="rId21"/>
    <p:sldId id="292" r:id="rId22"/>
    <p:sldId id="30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48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E0AA-0F6B-440D-A1BB-040DDA85AC76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C7689-D91F-4E0A-B580-117D1F1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E3D5F-F583-4577-9B7E-E4F73AD3B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8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E3D5F-F583-4577-9B7E-E4F73AD3B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E3D5F-F583-4577-9B7E-E4F73AD3B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E3D5F-F583-4577-9B7E-E4F73AD3B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9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4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1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9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27B12B-D622-4492-A13C-874FB6EA608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C58897-EE19-4268-8E32-86F165585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E62CDC-2163-4425-B8A0-8EC0AAB46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36" y="623896"/>
            <a:ext cx="10563726" cy="1251568"/>
          </a:xfrm>
        </p:spPr>
        <p:txBody>
          <a:bodyPr>
            <a:noAutofit/>
          </a:bodyPr>
          <a:lstStyle/>
          <a:p>
            <a:pPr algn="ctr"/>
            <a:r>
              <a:rPr lang="en-GB" sz="4400" b="1" cap="none" spc="-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Antioxidant Capacity with Physical Property Variations of </a:t>
            </a:r>
            <a:r>
              <a:rPr lang="en-GB" sz="4400" b="1" i="1" cap="none" spc="-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Morinda </a:t>
            </a:r>
            <a:r>
              <a:rPr lang="en-GB" sz="4400" b="1" i="1" cap="none" spc="-5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citrifolia</a:t>
            </a:r>
            <a:r>
              <a:rPr lang="en-GB" sz="4400" b="1" i="1" cap="none" spc="-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400" b="1" cap="none" spc="-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L. Juice in Traditional Fermentation </a:t>
            </a:r>
            <a:endParaRPr lang="en-US" sz="4400" b="1" cap="none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n-US" sz="4400" b="1" i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38" y="4571017"/>
            <a:ext cx="1565862" cy="1663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187484-688F-40E3-AE45-D5065FEF2402}"/>
              </a:ext>
            </a:extLst>
          </p:cNvPr>
          <p:cNvSpPr txBox="1"/>
          <p:nvPr/>
        </p:nvSpPr>
        <p:spPr>
          <a:xfrm>
            <a:off x="1437959" y="5079394"/>
            <a:ext cx="9135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Department of Chemical &amp; Process Engineering | Department of Computer Science &amp; Engineering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University of Moratuwa, Sri Lanka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1B7F5-0048-4BA5-93DA-071AA87AB5BD}"/>
              </a:ext>
            </a:extLst>
          </p:cNvPr>
          <p:cNvSpPr txBox="1"/>
          <p:nvPr/>
        </p:nvSpPr>
        <p:spPr>
          <a:xfrm>
            <a:off x="2068947" y="3485961"/>
            <a:ext cx="8735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Eng. (Mrs.) Malsha H. Samarasiri		Eng.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Thushitha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Chandrasiri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just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Diunuge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B. Wijesinghe         		Prof. (Mrs.) Sanja P. Gunawardena</a:t>
            </a:r>
          </a:p>
        </p:txBody>
      </p:sp>
    </p:spTree>
    <p:extLst>
      <p:ext uri="{BB962C8B-B14F-4D97-AF65-F5344CB8AC3E}">
        <p14:creationId xmlns:p14="http://schemas.microsoft.com/office/powerpoint/2010/main" val="73340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41" y="1553920"/>
            <a:ext cx="7315200" cy="438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0360" y="394763"/>
            <a:ext cx="1007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Top View of the Fermenter</a:t>
            </a:r>
          </a:p>
        </p:txBody>
      </p:sp>
    </p:spTree>
    <p:extLst>
      <p:ext uri="{BB962C8B-B14F-4D97-AF65-F5344CB8AC3E}">
        <p14:creationId xmlns:p14="http://schemas.microsoft.com/office/powerpoint/2010/main" val="75851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366" r="13023" b="7470"/>
          <a:stretch/>
        </p:blipFill>
        <p:spPr>
          <a:xfrm>
            <a:off x="1451020" y="399250"/>
            <a:ext cx="8615346" cy="5177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F7F39-6467-43BC-A39E-6951CB3C0F9E}"/>
              </a:ext>
            </a:extLst>
          </p:cNvPr>
          <p:cNvSpPr txBox="1"/>
          <p:nvPr/>
        </p:nvSpPr>
        <p:spPr>
          <a:xfrm>
            <a:off x="1788327" y="5745953"/>
            <a:ext cx="8615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After installing &amp; starting execution of the coded program.</a:t>
            </a:r>
          </a:p>
        </p:txBody>
      </p:sp>
    </p:spTree>
    <p:extLst>
      <p:ext uri="{BB962C8B-B14F-4D97-AF65-F5344CB8AC3E}">
        <p14:creationId xmlns:p14="http://schemas.microsoft.com/office/powerpoint/2010/main" val="182251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DB67-4D17-4287-936B-6DDF1A73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55" y="138545"/>
            <a:ext cx="11779854" cy="135636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Sensors Used to Measure the Physical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49CB4-0392-46C0-ADAE-6C5E80E7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55" y="1851610"/>
            <a:ext cx="10934700" cy="44957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Temperature of the fermenting juice :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PT100 RTD with Thermometer Sensor </a:t>
            </a:r>
            <a:endParaRPr lang="en-US" sz="2400" b="1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pH of the fermenting juice :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Liquid PH Detect Sensor Module + PH Electrode Probe BN </a:t>
            </a:r>
            <a:r>
              <a:rPr lang="en-US" sz="2400" b="1" dirty="0" err="1">
                <a:solidFill>
                  <a:srgbClr val="00B050"/>
                </a:solidFill>
                <a:cs typeface="Arial" panose="020B0604020202020204" pitchFamily="34" charset="0"/>
              </a:rPr>
              <a:t>Arduino</a:t>
            </a: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endParaRPr lang="en-US" sz="2400" b="1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Temperature &amp; humidity in the fermenter: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DHT22/AM2302 Digital Temperature and Humidity Sensor </a:t>
            </a:r>
            <a:endParaRPr lang="en-US" sz="2400" b="1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Level of formed noni juice : </a:t>
            </a: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Reading manually </a:t>
            </a:r>
          </a:p>
        </p:txBody>
      </p:sp>
    </p:spTree>
    <p:extLst>
      <p:ext uri="{BB962C8B-B14F-4D97-AF65-F5344CB8AC3E}">
        <p14:creationId xmlns:p14="http://schemas.microsoft.com/office/powerpoint/2010/main" val="300243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B9A76-3AFA-4A19-A36E-A40D8872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35" y="2188543"/>
            <a:ext cx="4802909" cy="3502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BE19D1-6F3B-4B54-A417-F74B2FD5AAB7}"/>
              </a:ext>
            </a:extLst>
          </p:cNvPr>
          <p:cNvSpPr txBox="1"/>
          <p:nvPr/>
        </p:nvSpPr>
        <p:spPr>
          <a:xfrm>
            <a:off x="234661" y="2105545"/>
            <a:ext cx="67849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Measuring a</a:t>
            </a:r>
            <a:r>
              <a:rPr lang="en-US" sz="2400" dirty="0">
                <a:solidFill>
                  <a:schemeClr val="tx1"/>
                </a:solidFill>
              </a:rPr>
              <a:t>ntioxidant capacity (AC) of noni juice every week for 2 months.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Determining AC by scavenging of DPPH free radicals as explained by Brand-Williams.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Determination of remaining DPPH concentrations in noni juice by using an experimentally derived standard curve of DPPH concentration vs absorbance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393F9-723C-48D0-A25E-0439B373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34" y="497893"/>
            <a:ext cx="10885459" cy="8031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Variation of Antioxidant Capacity of Noni Juice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5754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2" y="203200"/>
            <a:ext cx="11275291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Correlation of Physical Properties and Antioxidant Capacity of Noni Juice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2" y="2068944"/>
            <a:ext cx="11607800" cy="443071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Average data of these physical properties of noni juice were then </a:t>
            </a:r>
            <a:r>
              <a:rPr lang="en-US" sz="2400" dirty="0" err="1">
                <a:solidFill>
                  <a:schemeClr val="tx1"/>
                </a:solidFill>
              </a:rPr>
              <a:t>analysed</a:t>
            </a:r>
            <a:r>
              <a:rPr lang="en-US" sz="2400" dirty="0">
                <a:solidFill>
                  <a:schemeClr val="tx1"/>
                </a:solidFill>
              </a:rPr>
              <a:t> for their correlations with antioxidant capacity of noni juice.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Correlation was determined by calculating Distance Correlation Coefficients for the obtained data.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Distance Correlation or Distance Covariance is a measure of dependence between two paired random vectors of arbitrary, not necessarily equal, dimension. </a:t>
            </a:r>
          </a:p>
        </p:txBody>
      </p:sp>
    </p:spTree>
    <p:extLst>
      <p:ext uri="{BB962C8B-B14F-4D97-AF65-F5344CB8AC3E}">
        <p14:creationId xmlns:p14="http://schemas.microsoft.com/office/powerpoint/2010/main" val="130684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4" y="131521"/>
            <a:ext cx="11623727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Mathematical Equations Used for Correlation Calculation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1930392"/>
            <a:ext cx="3566160" cy="5274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4" y="1930392"/>
            <a:ext cx="3566160" cy="5274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8"/>
          <a:stretch/>
        </p:blipFill>
        <p:spPr bwMode="auto">
          <a:xfrm>
            <a:off x="1222374" y="2933701"/>
            <a:ext cx="2926080" cy="441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8"/>
          <a:stretch/>
        </p:blipFill>
        <p:spPr bwMode="auto">
          <a:xfrm>
            <a:off x="6454774" y="2933701"/>
            <a:ext cx="2926080" cy="42918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/>
          <a:stretch/>
        </p:blipFill>
        <p:spPr bwMode="auto">
          <a:xfrm>
            <a:off x="1222374" y="3577392"/>
            <a:ext cx="2834640" cy="88139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8"/>
          <a:stretch/>
        </p:blipFill>
        <p:spPr bwMode="auto">
          <a:xfrm>
            <a:off x="1222374" y="4660900"/>
            <a:ext cx="1737360" cy="74294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9"/>
          <a:stretch/>
        </p:blipFill>
        <p:spPr bwMode="auto">
          <a:xfrm>
            <a:off x="6481626" y="4660900"/>
            <a:ext cx="1737360" cy="74160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7"/>
          <a:stretch/>
        </p:blipFill>
        <p:spPr bwMode="auto">
          <a:xfrm>
            <a:off x="1222374" y="5660099"/>
            <a:ext cx="2468880" cy="65829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461" y="1970256"/>
            <a:ext cx="495946" cy="51935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461" y="3741594"/>
            <a:ext cx="495946" cy="51935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8392" y="2843539"/>
            <a:ext cx="495946" cy="51935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461" y="2855925"/>
            <a:ext cx="495946" cy="51935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8392" y="1970255"/>
            <a:ext cx="495946" cy="51935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464" y="4778879"/>
            <a:ext cx="495946" cy="51935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50" y="5709026"/>
            <a:ext cx="495946" cy="51935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8392" y="4772027"/>
            <a:ext cx="495946" cy="51935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3042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9152"/>
            <a:ext cx="11822261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Calculation of Distance Correlation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69" y="1936551"/>
            <a:ext cx="11822262" cy="4472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Distance correlations of each physical property with antioxidant capacity were calculated as follows.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Calculating n by n distance matrices (</a:t>
            </a:r>
            <a:r>
              <a:rPr lang="en-US" sz="2400" dirty="0" err="1">
                <a:solidFill>
                  <a:schemeClr val="tx1"/>
                </a:solidFill>
              </a:rPr>
              <a:t>a</a:t>
            </a:r>
            <a:r>
              <a:rPr lang="en-US" sz="2400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>
                <a:solidFill>
                  <a:schemeClr val="tx1"/>
                </a:solidFill>
              </a:rPr>
              <a:t>, k</a:t>
            </a:r>
            <a:r>
              <a:rPr lang="en-US" sz="2400" dirty="0">
                <a:solidFill>
                  <a:schemeClr val="tx1"/>
                </a:solidFill>
              </a:rPr>
              <a:t>) and (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>
                <a:solidFill>
                  <a:schemeClr val="tx1"/>
                </a:solidFill>
              </a:rPr>
              <a:t>, k</a:t>
            </a:r>
            <a:r>
              <a:rPr lang="en-US" sz="2400" dirty="0">
                <a:solidFill>
                  <a:schemeClr val="tx1"/>
                </a:solidFill>
              </a:rPr>
              <a:t>) containing all pairwise distances by 1 &amp; 2.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a</a:t>
            </a:r>
            <a:r>
              <a:rPr lang="en-US" sz="2000" baseline="-25000" dirty="0" err="1">
                <a:solidFill>
                  <a:schemeClr val="tx1"/>
                </a:solidFill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</a:rPr>
              <a:t>, k </a:t>
            </a:r>
            <a:r>
              <a:rPr lang="en-US" sz="2000" dirty="0">
                <a:solidFill>
                  <a:schemeClr val="tx1"/>
                </a:solidFill>
              </a:rPr>
              <a:t>matrices - for each physical property &amp; </a:t>
            </a:r>
            <a:r>
              <a:rPr lang="en-US" sz="2000" dirty="0" err="1">
                <a:solidFill>
                  <a:schemeClr val="tx1"/>
                </a:solidFill>
              </a:rPr>
              <a:t>b</a:t>
            </a:r>
            <a:r>
              <a:rPr lang="en-US" sz="2000" baseline="-25000" dirty="0" err="1">
                <a:solidFill>
                  <a:schemeClr val="tx1"/>
                </a:solidFill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</a:rPr>
              <a:t>, k</a:t>
            </a:r>
            <a:r>
              <a:rPr lang="en-US" sz="2000" dirty="0">
                <a:solidFill>
                  <a:schemeClr val="tx1"/>
                </a:solidFill>
              </a:rPr>
              <a:t> matrix - for antioxidant capacity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Computing all doubly centered distances by 3 &amp; 4 for computed distance matrices.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Calculating squared sample distance covariance by 5.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Calculating </a:t>
            </a:r>
            <a:r>
              <a:rPr lang="x-none" sz="2400" dirty="0">
                <a:solidFill>
                  <a:schemeClr val="tx1"/>
                </a:solidFill>
              </a:rPr>
              <a:t>corresponding squared sample variances by </a:t>
            </a:r>
            <a:r>
              <a:rPr lang="en-US" sz="2400" dirty="0">
                <a:solidFill>
                  <a:schemeClr val="tx1"/>
                </a:solidFill>
              </a:rPr>
              <a:t>6</a:t>
            </a:r>
            <a:r>
              <a:rPr lang="x-non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&amp; 7.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Computing </a:t>
            </a:r>
            <a:r>
              <a:rPr lang="x-none" sz="2400" dirty="0">
                <a:solidFill>
                  <a:schemeClr val="tx1"/>
                </a:solidFill>
              </a:rPr>
              <a:t>distance correlation (R</a:t>
            </a:r>
            <a:r>
              <a:rPr lang="x-none" sz="2400" baseline="-25000" dirty="0">
                <a:solidFill>
                  <a:schemeClr val="tx1"/>
                </a:solidFill>
              </a:rPr>
              <a:t>n</a:t>
            </a:r>
            <a:r>
              <a:rPr lang="x-none" sz="2400" dirty="0">
                <a:solidFill>
                  <a:schemeClr val="tx1"/>
                </a:solidFill>
              </a:rPr>
              <a:t>(X,Y)) of two random vectors by dividing their distance covariance by the product of their distance standard deviations</a:t>
            </a:r>
            <a:r>
              <a:rPr lang="en-US" sz="2400" dirty="0">
                <a:solidFill>
                  <a:schemeClr val="tx1"/>
                </a:solidFill>
              </a:rPr>
              <a:t> by 8.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12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C85F22-CFDD-4644-BBAE-048BDB81ADE9}"/>
              </a:ext>
            </a:extLst>
          </p:cNvPr>
          <p:cNvGrpSpPr/>
          <p:nvPr/>
        </p:nvGrpSpPr>
        <p:grpSpPr>
          <a:xfrm>
            <a:off x="-207818" y="1777134"/>
            <a:ext cx="7458364" cy="4292616"/>
            <a:chOff x="-207818" y="1777134"/>
            <a:chExt cx="7458364" cy="4292616"/>
          </a:xfrm>
        </p:grpSpPr>
        <p:pic>
          <p:nvPicPr>
            <p:cNvPr id="1026" name="Picture 9" descr="Graphical user interface, chart&#10;&#10;Description automatically generated">
              <a:extLst>
                <a:ext uri="{FF2B5EF4-FFF2-40B4-BE49-F238E27FC236}">
                  <a16:creationId xmlns:a16="http://schemas.microsoft.com/office/drawing/2014/main" id="{412A6330-442E-4B02-9FF0-440F843B0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63" y="1777134"/>
              <a:ext cx="5708831" cy="374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0895F5-1CD6-4193-80FD-9C85212AA5C8}"/>
                </a:ext>
              </a:extLst>
            </p:cNvPr>
            <p:cNvSpPr txBox="1"/>
            <p:nvPr/>
          </p:nvSpPr>
          <p:spPr>
            <a:xfrm>
              <a:off x="-207818" y="5714268"/>
              <a:ext cx="7458364" cy="3554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9875" marR="269875" algn="ctr">
                <a:lnSpc>
                  <a:spcPct val="95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sz="1800" b="1" dirty="0">
                  <a:solidFill>
                    <a:srgbClr val="C00000"/>
                  </a:solidFill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Variations of juice temperature &amp; fermenter inside temperature</a:t>
              </a:r>
              <a:endParaRPr lang="en-GB" sz="1800" b="1" dirty="0">
                <a:solidFill>
                  <a:srgbClr val="C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0F6883-3914-4CB7-83F6-43F696D36802}"/>
              </a:ext>
            </a:extLst>
          </p:cNvPr>
          <p:cNvSpPr txBox="1"/>
          <p:nvPr/>
        </p:nvSpPr>
        <p:spPr>
          <a:xfrm>
            <a:off x="500205" y="1089787"/>
            <a:ext cx="11487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Variations of physical properties during traditional fermentation of noni juice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018249-A2AE-412D-8132-DDEB0C18DFA6}"/>
              </a:ext>
            </a:extLst>
          </p:cNvPr>
          <p:cNvSpPr txBox="1">
            <a:spLocks/>
          </p:cNvSpPr>
          <p:nvPr/>
        </p:nvSpPr>
        <p:spPr>
          <a:xfrm>
            <a:off x="-59137" y="159480"/>
            <a:ext cx="11822261" cy="6186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42D74C-B592-4B16-874D-79730A93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212" y="1737571"/>
            <a:ext cx="6102625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5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0FFBA-6F54-4DFE-9ABE-1CD83550469E}"/>
              </a:ext>
            </a:extLst>
          </p:cNvPr>
          <p:cNvGrpSpPr/>
          <p:nvPr/>
        </p:nvGrpSpPr>
        <p:grpSpPr>
          <a:xfrm>
            <a:off x="143163" y="1211271"/>
            <a:ext cx="6180981" cy="4328591"/>
            <a:chOff x="143163" y="1736437"/>
            <a:chExt cx="6180981" cy="4328591"/>
          </a:xfrm>
        </p:grpSpPr>
        <p:pic>
          <p:nvPicPr>
            <p:cNvPr id="2050" name="Picture 1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5F7B25EC-A793-40EE-946F-4B9D76C5A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" y="1736437"/>
              <a:ext cx="6062207" cy="362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3A6E95-9F05-4CBD-A805-67C1CD22255A}"/>
                </a:ext>
              </a:extLst>
            </p:cNvPr>
            <p:cNvSpPr txBox="1"/>
            <p:nvPr/>
          </p:nvSpPr>
          <p:spPr>
            <a:xfrm>
              <a:off x="143163" y="5709546"/>
              <a:ext cx="6100618" cy="3554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9875" marR="269875" algn="ctr">
                <a:lnSpc>
                  <a:spcPct val="95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sz="1800" b="1" dirty="0">
                  <a:solidFill>
                    <a:srgbClr val="C00000"/>
                  </a:solidFill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Variations of humidity within fermenter</a:t>
              </a:r>
              <a:endParaRPr lang="en-GB" sz="1800" b="1" dirty="0">
                <a:solidFill>
                  <a:srgbClr val="C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01E43-F904-4482-AE8F-7FEE41398749}"/>
              </a:ext>
            </a:extLst>
          </p:cNvPr>
          <p:cNvGrpSpPr/>
          <p:nvPr/>
        </p:nvGrpSpPr>
        <p:grpSpPr>
          <a:xfrm>
            <a:off x="6324144" y="1369515"/>
            <a:ext cx="6100618" cy="4170347"/>
            <a:chOff x="6324144" y="1894681"/>
            <a:chExt cx="6100618" cy="4170347"/>
          </a:xfrm>
        </p:grpSpPr>
        <p:pic>
          <p:nvPicPr>
            <p:cNvPr id="205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DDA570B0-DFD3-438A-8A24-3C6C36C5E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7"/>
            <a:stretch>
              <a:fillRect/>
            </a:stretch>
          </p:blipFill>
          <p:spPr bwMode="auto">
            <a:xfrm>
              <a:off x="6615113" y="1894681"/>
              <a:ext cx="5205412" cy="347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E9A0F0-E312-4233-84EE-615B22A9E96C}"/>
                </a:ext>
              </a:extLst>
            </p:cNvPr>
            <p:cNvSpPr txBox="1"/>
            <p:nvPr/>
          </p:nvSpPr>
          <p:spPr>
            <a:xfrm>
              <a:off x="6324144" y="5709546"/>
              <a:ext cx="6100618" cy="3554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9875" marR="269875" algn="ctr">
                <a:lnSpc>
                  <a:spcPct val="95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sz="1800" b="1" dirty="0">
                  <a:solidFill>
                    <a:srgbClr val="C00000"/>
                  </a:solidFill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Variations of noni juice level </a:t>
              </a:r>
              <a:endParaRPr lang="en-GB" sz="1800" b="1" dirty="0">
                <a:solidFill>
                  <a:srgbClr val="C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CB845B-E426-4B30-A833-6A1BE8A4D6AD}"/>
              </a:ext>
            </a:extLst>
          </p:cNvPr>
          <p:cNvSpPr txBox="1"/>
          <p:nvPr/>
        </p:nvSpPr>
        <p:spPr>
          <a:xfrm>
            <a:off x="500205" y="529823"/>
            <a:ext cx="11487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Variations of physical properties during traditional fermentation of noni juice</a:t>
            </a:r>
          </a:p>
        </p:txBody>
      </p:sp>
    </p:spTree>
    <p:extLst>
      <p:ext uri="{BB962C8B-B14F-4D97-AF65-F5344CB8AC3E}">
        <p14:creationId xmlns:p14="http://schemas.microsoft.com/office/powerpoint/2010/main" val="914219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C92AB8-3AFD-4EA6-9DEA-B8BF1906550A}"/>
              </a:ext>
            </a:extLst>
          </p:cNvPr>
          <p:cNvSpPr txBox="1"/>
          <p:nvPr/>
        </p:nvSpPr>
        <p:spPr>
          <a:xfrm>
            <a:off x="877453" y="568142"/>
            <a:ext cx="11453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Variation of antioxidant capacity of noni juice during traditional fermentation </a:t>
            </a:r>
          </a:p>
        </p:txBody>
      </p:sp>
      <p:pic>
        <p:nvPicPr>
          <p:cNvPr id="3074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A5AC8154-3EAA-4A81-850C-D27BC796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1564" r="1521" b="2261"/>
          <a:stretch>
            <a:fillRect/>
          </a:stretch>
        </p:blipFill>
        <p:spPr bwMode="auto">
          <a:xfrm>
            <a:off x="2336801" y="1551348"/>
            <a:ext cx="6918902" cy="43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3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2E23-8388-4F51-913C-B8B0324C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5" y="711200"/>
            <a:ext cx="9875520" cy="6550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Outline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05ED-3E93-4719-B991-E4BB1E8FC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0" y="1989049"/>
            <a:ext cx="350981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Research problem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Objectives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Methodology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Results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Conclusions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References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19" y="2390839"/>
            <a:ext cx="5331171" cy="2993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058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BC3E82-CF3D-4933-A958-C16067B4C92F}"/>
              </a:ext>
            </a:extLst>
          </p:cNvPr>
          <p:cNvGrpSpPr/>
          <p:nvPr/>
        </p:nvGrpSpPr>
        <p:grpSpPr>
          <a:xfrm>
            <a:off x="1689090" y="1429586"/>
            <a:ext cx="8810081" cy="4762421"/>
            <a:chOff x="2009614" y="1817513"/>
            <a:chExt cx="8810081" cy="4762421"/>
          </a:xfrm>
        </p:grpSpPr>
        <p:pic>
          <p:nvPicPr>
            <p:cNvPr id="6146" name="Picture 2" descr="final graph200-m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614" y="1817513"/>
              <a:ext cx="8599648" cy="476242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431524" y="2364640"/>
              <a:ext cx="7388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To have strong correlations, below properties should have large values of distance correlation coefficients  which are close to 1. 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4402008" y="1993421"/>
              <a:ext cx="214608" cy="4693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4187C17-CBCC-46E0-BE8A-D8E7F20575F4}"/>
              </a:ext>
            </a:extLst>
          </p:cNvPr>
          <p:cNvSpPr txBox="1"/>
          <p:nvPr/>
        </p:nvSpPr>
        <p:spPr>
          <a:xfrm>
            <a:off x="193964" y="301400"/>
            <a:ext cx="11800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Distance correlation coefficients of physical properties of traditional fermentation of noni juice with its antioxidant capacity.</a:t>
            </a:r>
          </a:p>
        </p:txBody>
      </p:sp>
    </p:spTree>
    <p:extLst>
      <p:ext uri="{BB962C8B-B14F-4D97-AF65-F5344CB8AC3E}">
        <p14:creationId xmlns:p14="http://schemas.microsoft.com/office/powerpoint/2010/main" val="220429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06" y="2147262"/>
            <a:ext cx="11379354" cy="271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sz="2800" dirty="0"/>
              <a:t>Strong correlations did not exist in each physical parameter with the antioxidant capacity of noni juice.</a:t>
            </a:r>
          </a:p>
          <a:p>
            <a:pPr marL="285750" indent="-285750">
              <a:lnSpc>
                <a:spcPct val="112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sz="2800" dirty="0"/>
              <a:t>Patterns of variations of physical properties during traditional fermentation of noni juice were different from the variation of antioxidant capacity which was maximum at 2</a:t>
            </a:r>
            <a:r>
              <a:rPr lang="en-GB" sz="2800" baseline="30000" dirty="0"/>
              <a:t>nd</a:t>
            </a:r>
            <a:r>
              <a:rPr lang="en-GB" sz="2800" dirty="0"/>
              <a:t> week of traditional fermentation. 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C3C595-FC42-4949-8E0C-BCE60AF5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8000"/>
            <a:ext cx="11822261" cy="94195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41718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DBE5D9-42AA-4800-8D5F-376610256F5E}"/>
              </a:ext>
            </a:extLst>
          </p:cNvPr>
          <p:cNvSpPr txBox="1"/>
          <p:nvPr/>
        </p:nvSpPr>
        <p:spPr>
          <a:xfrm>
            <a:off x="256309" y="930355"/>
            <a:ext cx="11679382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 err="1"/>
              <a:t>Meilawati</a:t>
            </a:r>
            <a:r>
              <a:rPr lang="en-GB" sz="1500" dirty="0"/>
              <a:t>, L.; </a:t>
            </a:r>
            <a:r>
              <a:rPr lang="en-GB" sz="1500" dirty="0" err="1"/>
              <a:t>Ernawati</a:t>
            </a:r>
            <a:r>
              <a:rPr lang="en-GB" sz="1500" dirty="0"/>
              <a:t>, T.; </a:t>
            </a:r>
            <a:r>
              <a:rPr lang="en-GB" sz="1500" dirty="0" err="1"/>
              <a:t>Dewi</a:t>
            </a:r>
            <a:r>
              <a:rPr lang="en-GB" sz="1500" dirty="0"/>
              <a:t>, R.; Megawati, M. and </a:t>
            </a:r>
            <a:r>
              <a:rPr lang="en-GB" sz="1500" dirty="0" err="1"/>
              <a:t>Sukirno</a:t>
            </a:r>
            <a:r>
              <a:rPr lang="en-GB" sz="1500" dirty="0"/>
              <a:t>, S. Study of Total Phenolic, Total Flavonoid, </a:t>
            </a:r>
            <a:r>
              <a:rPr lang="en-GB" sz="1500" dirty="0" err="1"/>
              <a:t>Scopoletin</a:t>
            </a:r>
            <a:r>
              <a:rPr lang="en-GB" sz="1500" dirty="0"/>
              <a:t> Contents and Antioxidant Activity of Extract of Ripened Noni Juice. </a:t>
            </a:r>
            <a:r>
              <a:rPr lang="en-GB" sz="1500" dirty="0" err="1"/>
              <a:t>Jurnal</a:t>
            </a:r>
            <a:r>
              <a:rPr lang="en-GB" sz="1500" dirty="0"/>
              <a:t> Kimia </a:t>
            </a:r>
            <a:r>
              <a:rPr lang="en-GB" sz="1500" dirty="0" err="1"/>
              <a:t>Terapan</a:t>
            </a:r>
            <a:r>
              <a:rPr lang="en-GB" sz="1500" dirty="0"/>
              <a:t> Indonesia 2021, 23, 55-62.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/>
              <a:t>Krishnaiah, D.; Bono, A.; </a:t>
            </a:r>
            <a:r>
              <a:rPr lang="en-GB" sz="1500" dirty="0" err="1"/>
              <a:t>Sarbatly</a:t>
            </a:r>
            <a:r>
              <a:rPr lang="en-GB" sz="1500" dirty="0"/>
              <a:t>, R.; </a:t>
            </a:r>
            <a:r>
              <a:rPr lang="en-GB" sz="1500" dirty="0" err="1"/>
              <a:t>Anisuzzaman</a:t>
            </a:r>
            <a:r>
              <a:rPr lang="en-GB" sz="1500" dirty="0"/>
              <a:t>, S. Antioxidant activity and total phenolic content of an isolated Morinda </a:t>
            </a:r>
            <a:r>
              <a:rPr lang="en-GB" sz="1500" dirty="0" err="1"/>
              <a:t>citrifolia</a:t>
            </a:r>
            <a:r>
              <a:rPr lang="en-GB" sz="1500" dirty="0"/>
              <a:t> L. methanolic extract from Poly-</a:t>
            </a:r>
            <a:r>
              <a:rPr lang="en-GB" sz="1500" dirty="0" err="1"/>
              <a:t>ethersulphone</a:t>
            </a:r>
            <a:r>
              <a:rPr lang="en-GB" sz="1500" dirty="0"/>
              <a:t> (PES) membrane separator. J. King Saud Univ. Eng. Sci. 2015, 27, 63-67.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/>
              <a:t>Yang, J.; </a:t>
            </a:r>
            <a:r>
              <a:rPr lang="en-GB" sz="1500" dirty="0" err="1"/>
              <a:t>Paulino</a:t>
            </a:r>
            <a:r>
              <a:rPr lang="en-GB" sz="1500" dirty="0"/>
              <a:t>, R.; Janke-</a:t>
            </a:r>
            <a:r>
              <a:rPr lang="en-GB" sz="1500" dirty="0" err="1"/>
              <a:t>Stedronsky</a:t>
            </a:r>
            <a:r>
              <a:rPr lang="en-GB" sz="1500" dirty="0"/>
              <a:t>, S.; Abawi, F. Free-radical-scavenging activity and total phenols of noni (Morinda </a:t>
            </a:r>
            <a:r>
              <a:rPr lang="en-GB" sz="1500" dirty="0" err="1"/>
              <a:t>citrifolia</a:t>
            </a:r>
            <a:r>
              <a:rPr lang="en-GB" sz="1500" dirty="0"/>
              <a:t> L.) juice and powder in processing and storage. Food Chem. 2007, 102, 302-308.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/>
              <a:t>Yang, J.; Gadi, R.; </a:t>
            </a:r>
            <a:r>
              <a:rPr lang="en-GB" sz="1500" dirty="0" err="1"/>
              <a:t>Paulino</a:t>
            </a:r>
            <a:r>
              <a:rPr lang="en-GB" sz="1500" dirty="0"/>
              <a:t>, R.; Thomson, T. Total phenolics, ascorbic acid, and antioxidant capacity of noni (Morinda </a:t>
            </a:r>
            <a:r>
              <a:rPr lang="en-GB" sz="1500" dirty="0" err="1"/>
              <a:t>citrifolia</a:t>
            </a:r>
            <a:r>
              <a:rPr lang="en-GB" sz="1500" dirty="0"/>
              <a:t> L.) juice and powder as affected by illumination during storage. Food Chem. 2010, 122, 627-632.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 err="1"/>
              <a:t>Sirilun</a:t>
            </a:r>
            <a:r>
              <a:rPr lang="en-GB" sz="1500" dirty="0"/>
              <a:t>, S.; </a:t>
            </a:r>
            <a:r>
              <a:rPr lang="en-GB" sz="1500" dirty="0" err="1"/>
              <a:t>Sivamaruthi</a:t>
            </a:r>
            <a:r>
              <a:rPr lang="en-GB" sz="1500" dirty="0"/>
              <a:t>, B. S.; </a:t>
            </a:r>
            <a:r>
              <a:rPr lang="en-GB" sz="1500" dirty="0" err="1"/>
              <a:t>Kesika</a:t>
            </a:r>
            <a:r>
              <a:rPr lang="en-GB" sz="1500" dirty="0"/>
              <a:t>, P.; </a:t>
            </a:r>
            <a:r>
              <a:rPr lang="en-GB" sz="1500" dirty="0" err="1"/>
              <a:t>Makhamrueang</a:t>
            </a:r>
            <a:r>
              <a:rPr lang="en-GB" sz="1500" dirty="0"/>
              <a:t>, N.; </a:t>
            </a:r>
            <a:r>
              <a:rPr lang="en-GB" sz="1500" dirty="0" err="1"/>
              <a:t>Chaiyasut</a:t>
            </a:r>
            <a:r>
              <a:rPr lang="en-GB" sz="1500" dirty="0"/>
              <a:t>, K.; </a:t>
            </a:r>
            <a:r>
              <a:rPr lang="en-GB" sz="1500" dirty="0" err="1"/>
              <a:t>Peerajan</a:t>
            </a:r>
            <a:r>
              <a:rPr lang="en-GB" sz="1500" dirty="0"/>
              <a:t>, S.; and </a:t>
            </a:r>
            <a:r>
              <a:rPr lang="en-GB" sz="1500" dirty="0" err="1"/>
              <a:t>Chaiyasut</a:t>
            </a:r>
            <a:r>
              <a:rPr lang="en-GB" sz="1500" dirty="0"/>
              <a:t>, C. Development and evaluation of Mustard green pickled liquid as starter for Morinda </a:t>
            </a:r>
            <a:r>
              <a:rPr lang="en-GB" sz="1500" dirty="0" err="1"/>
              <a:t>citrifolia</a:t>
            </a:r>
            <a:r>
              <a:rPr lang="en-GB" sz="1500" dirty="0"/>
              <a:t> Linn. Fermentation. Int. Food Res. J. 2017, 24, 2170–2176.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 err="1"/>
              <a:t>Sina</a:t>
            </a:r>
            <a:r>
              <a:rPr lang="en-GB" sz="1500" dirty="0"/>
              <a:t>, H.; Dramane, G.; </a:t>
            </a:r>
            <a:r>
              <a:rPr lang="en-GB" sz="1500" dirty="0" err="1"/>
              <a:t>Tchekounou</a:t>
            </a:r>
            <a:r>
              <a:rPr lang="en-GB" sz="1500" dirty="0"/>
              <a:t>, P.; </a:t>
            </a:r>
            <a:r>
              <a:rPr lang="en-GB" sz="1500" dirty="0" err="1"/>
              <a:t>Assogba</a:t>
            </a:r>
            <a:r>
              <a:rPr lang="en-GB" sz="1500" dirty="0"/>
              <a:t>, M.; </a:t>
            </a:r>
            <a:r>
              <a:rPr lang="en-GB" sz="1500" dirty="0" err="1"/>
              <a:t>Chabi</a:t>
            </a:r>
            <a:r>
              <a:rPr lang="en-GB" sz="1500" dirty="0"/>
              <a:t>-Sika, K.; Boya, B.; </a:t>
            </a:r>
            <a:r>
              <a:rPr lang="en-GB" sz="1500" dirty="0" err="1"/>
              <a:t>Socohou</a:t>
            </a:r>
            <a:r>
              <a:rPr lang="en-GB" sz="1500" dirty="0"/>
              <a:t>, A.; </a:t>
            </a:r>
            <a:r>
              <a:rPr lang="en-GB" sz="1500" dirty="0" err="1"/>
              <a:t>Adjanohoun</a:t>
            </a:r>
            <a:r>
              <a:rPr lang="en-GB" sz="1500" dirty="0"/>
              <a:t>, A. and Baba-Moussa, L. Phytochemical composition and in vitro biological activities of Morinda </a:t>
            </a:r>
            <a:r>
              <a:rPr lang="en-GB" sz="1500" dirty="0" err="1"/>
              <a:t>citrifolia</a:t>
            </a:r>
            <a:r>
              <a:rPr lang="en-GB" sz="1500" dirty="0"/>
              <a:t> fruit juice. Saudi J. Biol. Sci. 2021, 28, 1331-1335.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/>
              <a:t>Brand-Williams, W.; </a:t>
            </a:r>
            <a:r>
              <a:rPr lang="en-GB" sz="1500" dirty="0" err="1"/>
              <a:t>Cuvelier</a:t>
            </a:r>
            <a:r>
              <a:rPr lang="en-GB" sz="1500" dirty="0"/>
              <a:t>, M.; </a:t>
            </a:r>
            <a:r>
              <a:rPr lang="en-GB" sz="1500" dirty="0" err="1"/>
              <a:t>Berset</a:t>
            </a:r>
            <a:r>
              <a:rPr lang="en-GB" sz="1500" dirty="0"/>
              <a:t>, C. Use of a free radical method to evaluate antioxidant activity. LWT - Food Sci </a:t>
            </a:r>
            <a:r>
              <a:rPr lang="en-GB" sz="1500" dirty="0" err="1"/>
              <a:t>Technol</a:t>
            </a:r>
            <a:r>
              <a:rPr lang="en-GB" sz="1500" dirty="0"/>
              <a:t> 1995, 28, 25-30.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/>
              <a:t>Samarasiri, M.; </a:t>
            </a:r>
            <a:r>
              <a:rPr lang="en-GB" sz="1500" dirty="0" err="1"/>
              <a:t>Chandrasiri</a:t>
            </a:r>
            <a:r>
              <a:rPr lang="en-GB" sz="1500" dirty="0"/>
              <a:t>, T.; Wijesinghe, D.; Gunawardena, S. Antioxidant Capacity and Total Phenolic Content Variations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 err="1"/>
              <a:t>Székely</a:t>
            </a:r>
            <a:r>
              <a:rPr lang="en-GB" sz="1500" dirty="0"/>
              <a:t>, G.; Rizzo, M.; </a:t>
            </a:r>
            <a:r>
              <a:rPr lang="en-GB" sz="1500" dirty="0" err="1"/>
              <a:t>Bakirov</a:t>
            </a:r>
            <a:r>
              <a:rPr lang="en-GB" sz="1500" dirty="0"/>
              <a:t>, N. Measuring and testing dependence by correlation of distances. Ann. Stat. 2007, 35.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500" dirty="0" err="1"/>
              <a:t>Konsue</a:t>
            </a:r>
            <a:r>
              <a:rPr lang="en-GB" sz="1500" dirty="0"/>
              <a:t>, N.; </a:t>
            </a:r>
            <a:r>
              <a:rPr lang="en-GB" sz="1500" dirty="0" err="1"/>
              <a:t>Yimthiang</a:t>
            </a:r>
            <a:r>
              <a:rPr lang="en-GB" sz="1500" dirty="0"/>
              <a:t>, S.; &amp; </a:t>
            </a:r>
            <a:r>
              <a:rPr lang="en-GB" sz="1500" dirty="0" err="1"/>
              <a:t>Kwanhian</a:t>
            </a:r>
            <a:r>
              <a:rPr lang="en-GB" sz="1500" dirty="0"/>
              <a:t>, W. Effect of fermentation conditions of noni (Morinda </a:t>
            </a:r>
            <a:r>
              <a:rPr lang="en-GB" sz="1500" dirty="0" err="1"/>
              <a:t>citrifolia</a:t>
            </a:r>
            <a:r>
              <a:rPr lang="en-GB" sz="1500" dirty="0"/>
              <a:t> L.) juice on glutathione content and lipid oxidation in </a:t>
            </a:r>
            <a:r>
              <a:rPr lang="en-GB" sz="1500" dirty="0" err="1"/>
              <a:t>vero</a:t>
            </a:r>
            <a:r>
              <a:rPr lang="en-GB" sz="1500" dirty="0"/>
              <a:t> cells. Int. Food Res. J. 2018, 25, 1534–1540.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E4AF4C-D448-42E8-89BF-92F4FE9C700A}"/>
              </a:ext>
            </a:extLst>
          </p:cNvPr>
          <p:cNvSpPr txBox="1">
            <a:spLocks/>
          </p:cNvSpPr>
          <p:nvPr/>
        </p:nvSpPr>
        <p:spPr>
          <a:xfrm>
            <a:off x="0" y="156861"/>
            <a:ext cx="11822261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77037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1F94-077E-4883-BFAD-D088EBC6E2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2236" y="376670"/>
            <a:ext cx="6373813" cy="1355725"/>
          </a:xfrm>
        </p:spPr>
        <p:txBody>
          <a:bodyPr>
            <a:normAutofit/>
          </a:bodyPr>
          <a:lstStyle/>
          <a:p>
            <a:r>
              <a:rPr lang="en-US" sz="7200" b="1">
                <a:solidFill>
                  <a:schemeClr val="accent1">
                    <a:lumMod val="50000"/>
                  </a:schemeClr>
                </a:solidFill>
              </a:rPr>
              <a:t>Thank You !</a:t>
            </a:r>
            <a:endParaRPr 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11643" r="4120" b="11925"/>
          <a:stretch/>
        </p:blipFill>
        <p:spPr>
          <a:xfrm>
            <a:off x="2681799" y="2123369"/>
            <a:ext cx="4688820" cy="38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348" y="380576"/>
            <a:ext cx="7543800" cy="8827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Noni (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</a:rPr>
              <a:t>Morinda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</a:rPr>
              <a:t>citrifolia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L.) Fruit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7" y="2597692"/>
            <a:ext cx="2824774" cy="2824774"/>
          </a:xfrm>
          <a:ln w="38100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8" y="2976563"/>
            <a:ext cx="2600325" cy="1762125"/>
          </a:xfrm>
          <a:ln w="38100">
            <a:solidFill>
              <a:schemeClr val="tx1"/>
            </a:solidFill>
          </a:ln>
        </p:spPr>
      </p:pic>
      <p:sp>
        <p:nvSpPr>
          <p:cNvPr id="16" name="Right Arrow 15"/>
          <p:cNvSpPr/>
          <p:nvPr/>
        </p:nvSpPr>
        <p:spPr>
          <a:xfrm rot="17725072">
            <a:off x="2494573" y="5294103"/>
            <a:ext cx="845408" cy="256724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35783" y="5857816"/>
            <a:ext cx="536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Ripe fruit – translucent &amp; white/yellowish</a:t>
            </a:r>
          </a:p>
        </p:txBody>
      </p:sp>
      <p:sp>
        <p:nvSpPr>
          <p:cNvPr id="18" name="Right Arrow 17"/>
          <p:cNvSpPr/>
          <p:nvPr/>
        </p:nvSpPr>
        <p:spPr>
          <a:xfrm rot="2678779">
            <a:off x="1098826" y="2629520"/>
            <a:ext cx="927676" cy="222326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667718" y="1941070"/>
            <a:ext cx="476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Unripe fruit – hard &amp; bright green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51" y="2600295"/>
            <a:ext cx="2824775" cy="28629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 rot="8746232">
            <a:off x="5559408" y="2456217"/>
            <a:ext cx="881701" cy="22605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6280918" y="1941069"/>
            <a:ext cx="1764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Noni juice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2588" y="5857816"/>
            <a:ext cx="4633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One of underutilized fruits</a:t>
            </a:r>
          </a:p>
        </p:txBody>
      </p:sp>
    </p:spTree>
    <p:extLst>
      <p:ext uri="{BB962C8B-B14F-4D97-AF65-F5344CB8AC3E}">
        <p14:creationId xmlns:p14="http://schemas.microsoft.com/office/powerpoint/2010/main" val="318678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127" y="538176"/>
            <a:ext cx="7543800" cy="84900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Introduction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1" y="2383027"/>
            <a:ext cx="11538986" cy="3017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Amazing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therapeutic &amp; nutritional value.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Contains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phytochemicals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to prevent/cure diseases.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Studying variation of physical parameters 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during traditional fermentation of noni juice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(pH &amp; temperature of juice, temperature &amp; humidity of fermenter &amp; juice level).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Identifying 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correlations between these physical properties with antioxidant capacity of noni juice.</a:t>
            </a:r>
            <a:endParaRPr 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 r="2416"/>
          <a:stretch/>
        </p:blipFill>
        <p:spPr>
          <a:xfrm>
            <a:off x="8436200" y="391339"/>
            <a:ext cx="2743200" cy="1991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341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70" y="329948"/>
            <a:ext cx="4472875" cy="10880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Research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000" y="2055413"/>
            <a:ext cx="11191347" cy="3301355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Popular method for noni juice production -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traditional fermentation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(Usually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2 months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).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How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physical parameters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vary with this time in fermentation of noni juice?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Antioxidant capacity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of noni juice varies with the fermentation conditions. How is it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correlated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with the above physical properties?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4377045" y="3200899"/>
            <a:ext cx="2976091" cy="1611246"/>
          </a:xfrm>
          <a:prstGeom prst="wedgeRoundRectCallout">
            <a:avLst>
              <a:gd name="adj1" fmla="val -66916"/>
              <a:gd name="adj2" fmla="val -53100"/>
              <a:gd name="adj3" fmla="val 16667"/>
            </a:avLst>
          </a:prstGeom>
          <a:solidFill>
            <a:srgbClr val="FFFF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Fermenter temperature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Juice temperature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pH of noni juice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Humidity  of fermenter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Level of juice formed</a:t>
            </a:r>
          </a:p>
          <a:p>
            <a:pPr algn="ctr"/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5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90" y="519382"/>
            <a:ext cx="7543800" cy="108806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5" y="2051765"/>
            <a:ext cx="11554692" cy="37428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Determine whether there are significant variations of physical parameters with fermentation time.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Determine whether there are any significant correlations between physical parameters and antioxidant capacity of noni juice.</a:t>
            </a:r>
          </a:p>
          <a:p>
            <a:pPr>
              <a:lnSpc>
                <a:spcPct val="100000"/>
              </a:lnSpc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6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64" y="2878953"/>
            <a:ext cx="509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Schematic Diagram of the Fermenter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00D85AAC-FF07-4B84-8B26-8F137F055A77}"/>
              </a:ext>
            </a:extLst>
          </p:cNvPr>
          <p:cNvSpPr txBox="1">
            <a:spLocks/>
          </p:cNvSpPr>
          <p:nvPr/>
        </p:nvSpPr>
        <p:spPr>
          <a:xfrm>
            <a:off x="-73891" y="334438"/>
            <a:ext cx="11822261" cy="6186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Methodology</a:t>
            </a:r>
          </a:p>
        </p:txBody>
      </p:sp>
      <p:pic>
        <p:nvPicPr>
          <p:cNvPr id="4098" name="Picture 12" descr="Diagram, timeline&#10;&#10;Description automatically generated">
            <a:extLst>
              <a:ext uri="{FF2B5EF4-FFF2-40B4-BE49-F238E27FC236}">
                <a16:creationId xmlns:a16="http://schemas.microsoft.com/office/drawing/2014/main" id="{CA311EB2-5E90-4889-8F2C-1D73A31E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3" y="1271826"/>
            <a:ext cx="6563881" cy="48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5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00697" y="482770"/>
            <a:ext cx="6560539" cy="8325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Fermenter Setup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 bwMode="auto">
          <a:xfrm>
            <a:off x="729715" y="2146570"/>
            <a:ext cx="4451886" cy="333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5"/>
          <a:stretch/>
        </p:blipFill>
        <p:spPr bwMode="auto">
          <a:xfrm>
            <a:off x="6909542" y="2146570"/>
            <a:ext cx="3684567" cy="3081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rved Down Arrow 9"/>
          <p:cNvSpPr/>
          <p:nvPr/>
        </p:nvSpPr>
        <p:spPr>
          <a:xfrm>
            <a:off x="3836803" y="2905873"/>
            <a:ext cx="3336182" cy="777923"/>
          </a:xfrm>
          <a:prstGeom prst="curvedDownArrow">
            <a:avLst>
              <a:gd name="adj1" fmla="val 25000"/>
              <a:gd name="adj2" fmla="val 50000"/>
              <a:gd name="adj3" fmla="val 276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16A41-8FF1-425F-8AC5-FF8D9355E99B}"/>
              </a:ext>
            </a:extLst>
          </p:cNvPr>
          <p:cNvSpPr txBox="1"/>
          <p:nvPr/>
        </p:nvSpPr>
        <p:spPr>
          <a:xfrm>
            <a:off x="6289963" y="56100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Arduino MEGA 2560 microcontroller board connected with sensors &amp; attached to the top surface of the fermenter.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2F25F-B2A7-4EE0-AE9F-91D4D9D4CF71}"/>
              </a:ext>
            </a:extLst>
          </p:cNvPr>
          <p:cNvSpPr txBox="1"/>
          <p:nvPr/>
        </p:nvSpPr>
        <p:spPr>
          <a:xfrm>
            <a:off x="147782" y="5610030"/>
            <a:ext cx="575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After installing &amp; starting execution of the coded program.</a:t>
            </a:r>
          </a:p>
        </p:txBody>
      </p:sp>
    </p:spTree>
    <p:extLst>
      <p:ext uri="{BB962C8B-B14F-4D97-AF65-F5344CB8AC3E}">
        <p14:creationId xmlns:p14="http://schemas.microsoft.com/office/powerpoint/2010/main" val="204528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unny\Desktop\Research photos\WP_20181123_0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1218"/>
          <a:stretch/>
        </p:blipFill>
        <p:spPr bwMode="auto">
          <a:xfrm>
            <a:off x="6815919" y="1034895"/>
            <a:ext cx="3439236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8"/>
          <a:stretch/>
        </p:blipFill>
        <p:spPr>
          <a:xfrm>
            <a:off x="1851548" y="1034895"/>
            <a:ext cx="4597343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8618" y="4989071"/>
            <a:ext cx="1167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cs typeface="Arial" panose="020B0604020202020204" pitchFamily="34" charset="0"/>
              </a:rPr>
              <a:t>Determining variations of physical properties during traditional fermentation of noni juice is important. </a:t>
            </a:r>
          </a:p>
        </p:txBody>
      </p:sp>
    </p:spTree>
    <p:extLst>
      <p:ext uri="{BB962C8B-B14F-4D97-AF65-F5344CB8AC3E}">
        <p14:creationId xmlns:p14="http://schemas.microsoft.com/office/powerpoint/2010/main" val="29671358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1888</TotalTime>
  <Words>1251</Words>
  <Application>Microsoft Office PowerPoint</Application>
  <PresentationFormat>Widescreen</PresentationFormat>
  <Paragraphs>107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Palatino Linotype</vt:lpstr>
      <vt:lpstr>Wingdings</vt:lpstr>
      <vt:lpstr>Retrospect</vt:lpstr>
      <vt:lpstr>PowerPoint Presentation</vt:lpstr>
      <vt:lpstr>Outline of Presentation</vt:lpstr>
      <vt:lpstr>Noni (Morinda citrifolia L.) Fruit</vt:lpstr>
      <vt:lpstr>Introduction  </vt:lpstr>
      <vt:lpstr>Research Problem</vt:lpstr>
      <vt:lpstr>Objectives</vt:lpstr>
      <vt:lpstr>PowerPoint Presentation</vt:lpstr>
      <vt:lpstr>Fermenter Setup</vt:lpstr>
      <vt:lpstr>PowerPoint Presentation</vt:lpstr>
      <vt:lpstr>PowerPoint Presentation</vt:lpstr>
      <vt:lpstr>PowerPoint Presentation</vt:lpstr>
      <vt:lpstr>Sensors Used to Measure the Physical Properties</vt:lpstr>
      <vt:lpstr>Variation of Antioxidant Capacity of Noni Juice</vt:lpstr>
      <vt:lpstr>Correlation of Physical Properties and Antioxidant Capacity of Noni Juice </vt:lpstr>
      <vt:lpstr>Mathematical Equations Used for Correlation Calculation</vt:lpstr>
      <vt:lpstr>Calculation of Distance Correlation Coefficients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Thushitha Asanka</dc:creator>
  <cp:lastModifiedBy>#SAMARASIRI BAMUNUSINHAGE MALSHA HANSINI#</cp:lastModifiedBy>
  <cp:revision>79</cp:revision>
  <dcterms:created xsi:type="dcterms:W3CDTF">2019-04-07T15:37:49Z</dcterms:created>
  <dcterms:modified xsi:type="dcterms:W3CDTF">2021-12-07T09:56:07Z</dcterms:modified>
</cp:coreProperties>
</file>