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6" r:id="rId7"/>
    <p:sldId id="261" r:id="rId8"/>
    <p:sldId id="263" r:id="rId9"/>
    <p:sldId id="264" r:id="rId10"/>
    <p:sldId id="265" r:id="rId11"/>
    <p:sldId id="268" r:id="rId12"/>
  </p:sldIdLst>
  <p:sldSz cx="9144000" cy="5143500" type="screen16x9"/>
  <p:notesSz cx="6858000" cy="9144000"/>
  <p:embeddedFontLst>
    <p:embeddedFont>
      <p:font typeface="Source Code Pro" panose="020B0604020202020204" charset="0"/>
      <p:regular r:id="rId14"/>
      <p:bold r:id="rId15"/>
      <p:italic r:id="rId16"/>
      <p:boldItalic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Oswald" panose="020B0604020202020204" charset="0"/>
      <p:regular r:id="rId22"/>
      <p:bold r:id="rId23"/>
    </p:embeddedFont>
    <p:embeddedFont>
      <p:font typeface="Open Sans" panose="020B0606030504020204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79" autoAdjust="0"/>
  </p:normalViewPr>
  <p:slideViewPr>
    <p:cSldViewPr snapToGrid="0">
      <p:cViewPr varScale="1">
        <p:scale>
          <a:sx n="91" d="100"/>
          <a:sy n="91" d="100"/>
        </p:scale>
        <p:origin x="56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0c7c7ebb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0c7c7ebb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879cea83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879cea83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879cea83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879cea83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879cea83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879cea83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879cea83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879cea83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879cea83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879cea83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879cea83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879cea83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57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879cea83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879cea83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879cea83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879cea83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879cea83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879cea83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 dirty="0">
                <a:latin typeface="Raleway"/>
                <a:ea typeface="Raleway"/>
                <a:cs typeface="Raleway"/>
                <a:sym typeface="Raleway"/>
              </a:rPr>
              <a:t>Grassland reseeding-improving grassland productivity and reducing soil surface phosphorus accumulations </a:t>
            </a:r>
            <a:endParaRPr sz="4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-304691" y="2923036"/>
            <a:ext cx="9714132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Raleway" panose="020B0604020202020204" charset="0"/>
              </a:rPr>
              <a:t>Emma </a:t>
            </a:r>
            <a:r>
              <a:rPr lang="en" sz="2000" b="1" dirty="0" smtClean="0">
                <a:latin typeface="Raleway" panose="020B0604020202020204" charset="0"/>
              </a:rPr>
              <a:t>Hayes</a:t>
            </a:r>
            <a:r>
              <a:rPr lang="en" sz="2000" b="1" dirty="0" smtClean="0">
                <a:latin typeface="Raleway" panose="020B0604020202020204" charset="0"/>
                <a:cs typeface="Calibri" panose="020F0502020204030204" pitchFamily="34" charset="0"/>
              </a:rPr>
              <a:t>¹, Suzanne Higgins², Josie Geris³ and D</a:t>
            </a:r>
            <a:r>
              <a:rPr lang="en-GB" sz="2000" b="1" dirty="0" smtClean="0">
                <a:latin typeface="Raleway" panose="020B0604020202020204" charset="0"/>
                <a:cs typeface="Calibri" panose="020F0502020204030204" pitchFamily="34" charset="0"/>
              </a:rPr>
              <a:t>o</a:t>
            </a:r>
            <a:r>
              <a:rPr lang="en" sz="2000" b="1" dirty="0" smtClean="0">
                <a:latin typeface="Raleway" panose="020B0604020202020204" charset="0"/>
                <a:cs typeface="Calibri" panose="020F0502020204030204" pitchFamily="34" charset="0"/>
              </a:rPr>
              <a:t>nal Mullan¹</a:t>
            </a:r>
            <a:endParaRPr sz="2000" b="1" dirty="0">
              <a:latin typeface="Raleway" panose="020B0604020202020204" charset="0"/>
            </a:endParaRPr>
          </a:p>
        </p:txBody>
      </p:sp>
      <p:pic>
        <p:nvPicPr>
          <p:cNvPr id="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25" y="3828584"/>
            <a:ext cx="1454599" cy="118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4083" y="4071361"/>
            <a:ext cx="1838404" cy="6994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3"/>
          <p:cNvSpPr txBox="1">
            <a:spLocks/>
          </p:cNvSpPr>
          <p:nvPr/>
        </p:nvSpPr>
        <p:spPr>
          <a:xfrm>
            <a:off x="2040768" y="3723072"/>
            <a:ext cx="50381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/>
            <a:r>
              <a:rPr lang="en-GB" sz="1600" dirty="0" smtClean="0">
                <a:latin typeface="Raleway" panose="020B0604020202020204" charset="0"/>
                <a:cs typeface="Calibri" panose="020F0502020204030204" pitchFamily="34" charset="0"/>
              </a:rPr>
              <a:t>¹ Queen’s University Belfast, UK</a:t>
            </a:r>
          </a:p>
          <a:p>
            <a:pPr marL="0" indent="0"/>
            <a:r>
              <a:rPr lang="en-GB" sz="1600" dirty="0" smtClean="0">
                <a:latin typeface="Raleway" panose="020B0604020202020204" charset="0"/>
                <a:cs typeface="Calibri" panose="020F0502020204030204" pitchFamily="34" charset="0"/>
              </a:rPr>
              <a:t>² </a:t>
            </a:r>
            <a:r>
              <a:rPr lang="en-GB" sz="1600" dirty="0" err="1" smtClean="0">
                <a:latin typeface="Raleway" panose="020B0604020202020204" charset="0"/>
                <a:cs typeface="Calibri" panose="020F0502020204030204" pitchFamily="34" charset="0"/>
              </a:rPr>
              <a:t>Agri</a:t>
            </a:r>
            <a:r>
              <a:rPr lang="en-GB" sz="1600" dirty="0" smtClean="0">
                <a:latin typeface="Raleway" panose="020B0604020202020204" charset="0"/>
                <a:cs typeface="Calibri" panose="020F0502020204030204" pitchFamily="34" charset="0"/>
              </a:rPr>
              <a:t>-Food and Bioscience Institute</a:t>
            </a:r>
          </a:p>
          <a:p>
            <a:pPr marL="0" indent="0"/>
            <a:r>
              <a:rPr lang="en-GB" sz="1600" dirty="0" smtClean="0">
                <a:latin typeface="Raleway" panose="020B0604020202020204" charset="0"/>
                <a:cs typeface="Calibri" panose="020F0502020204030204" pitchFamily="34" charset="0"/>
              </a:rPr>
              <a:t>³ University of Aberdeen, UK</a:t>
            </a:r>
            <a:endParaRPr lang="en-GB" sz="16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Thank you all for listening </a:t>
            </a:r>
            <a:endParaRPr sz="4400" b="1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63;p13"/>
          <p:cNvSpPr txBox="1">
            <a:spLocks/>
          </p:cNvSpPr>
          <p:nvPr/>
        </p:nvSpPr>
        <p:spPr>
          <a:xfrm>
            <a:off x="578699" y="371484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8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@EmmaHayes1998</a:t>
            </a:r>
          </a:p>
          <a:p>
            <a:pPr algn="ctr"/>
            <a:r>
              <a:rPr lang="en-GB" sz="28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ehayes07@qub.ac.uk </a:t>
            </a:r>
            <a:endParaRPr lang="en-GB" sz="2800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4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912" y="3890369"/>
            <a:ext cx="981875" cy="7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74" y="181113"/>
            <a:ext cx="8520600" cy="733500"/>
          </a:xfrm>
        </p:spPr>
        <p:txBody>
          <a:bodyPr/>
          <a:lstStyle/>
          <a:p>
            <a:r>
              <a:rPr lang="en-GB" dirty="0" smtClean="0">
                <a:latin typeface="Raleway" panose="020B0604020202020204" charset="0"/>
              </a:rPr>
              <a:t>References </a:t>
            </a:r>
            <a:endParaRPr lang="en-GB" dirty="0">
              <a:latin typeface="Raleway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374" y="822250"/>
            <a:ext cx="89386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latin typeface="Raleway" panose="020B0604020202020204" charset="0"/>
              </a:rPr>
              <a:t>1. Schulte</a:t>
            </a:r>
            <a:r>
              <a:rPr lang="en-GB" sz="1300" dirty="0">
                <a:latin typeface="Raleway" panose="020B0604020202020204" charset="0"/>
              </a:rPr>
              <a:t>, R. P. O. </a:t>
            </a:r>
            <a:r>
              <a:rPr lang="en-GB" sz="1300" i="1" dirty="0">
                <a:latin typeface="Raleway" panose="020B0604020202020204" charset="0"/>
              </a:rPr>
              <a:t>et al.</a:t>
            </a:r>
            <a:r>
              <a:rPr lang="en-GB" sz="1300" dirty="0">
                <a:latin typeface="Raleway" panose="020B0604020202020204" charset="0"/>
              </a:rPr>
              <a:t> (2010) ‘Modelling soil phosphorus decline: Expectations of Water Framework Directive policies’, </a:t>
            </a:r>
            <a:r>
              <a:rPr lang="en-GB" sz="1300" i="1" dirty="0">
                <a:latin typeface="Raleway" panose="020B0604020202020204" charset="0"/>
              </a:rPr>
              <a:t>Environmental Science &amp; Policy</a:t>
            </a:r>
            <a:r>
              <a:rPr lang="en-GB" sz="1300" dirty="0">
                <a:latin typeface="Raleway" panose="020B0604020202020204" charset="0"/>
              </a:rPr>
              <a:t>. Elsevier, 13(6), pp. 472–484. </a:t>
            </a:r>
            <a:r>
              <a:rPr lang="en-GB" sz="1300" dirty="0" err="1">
                <a:latin typeface="Raleway" panose="020B0604020202020204" charset="0"/>
              </a:rPr>
              <a:t>doi</a:t>
            </a:r>
            <a:r>
              <a:rPr lang="en-GB" sz="1300" dirty="0">
                <a:latin typeface="Raleway" panose="020B0604020202020204" charset="0"/>
              </a:rPr>
              <a:t>: 10.1016/J.ENVSCI.2010.06.002</a:t>
            </a:r>
            <a:r>
              <a:rPr lang="en-GB" sz="1300" dirty="0" smtClean="0">
                <a:latin typeface="Raleway" panose="020B0604020202020204" charset="0"/>
              </a:rPr>
              <a:t>.</a:t>
            </a:r>
          </a:p>
          <a:p>
            <a:r>
              <a:rPr lang="en-GB" sz="1300" dirty="0" smtClean="0">
                <a:latin typeface="Raleway" panose="020B0604020202020204" charset="0"/>
              </a:rPr>
              <a:t>2. </a:t>
            </a:r>
            <a:r>
              <a:rPr lang="en-US" sz="1300" dirty="0">
                <a:latin typeface="Raleway" panose="020B0604020202020204" charset="0"/>
              </a:rPr>
              <a:t>Bailey, J. S. (2015) ‘Assessing the effectiveness of manure export plus intensive silage cropping for lowering the Olsen-P status of P-enriched grassland’, </a:t>
            </a:r>
            <a:r>
              <a:rPr lang="en-US" sz="1300" i="1" dirty="0">
                <a:latin typeface="Raleway" panose="020B0604020202020204" charset="0"/>
              </a:rPr>
              <a:t>Soil Use and Management</a:t>
            </a:r>
            <a:r>
              <a:rPr lang="en-US" sz="1300" dirty="0">
                <a:latin typeface="Raleway" panose="020B0604020202020204" charset="0"/>
              </a:rPr>
              <a:t>. John Wiley &amp; Sons, Ltd, 31(4), pp. 438–439. </a:t>
            </a:r>
            <a:r>
              <a:rPr lang="en-US" sz="1300" dirty="0" err="1">
                <a:latin typeface="Raleway" panose="020B0604020202020204" charset="0"/>
              </a:rPr>
              <a:t>doi</a:t>
            </a:r>
            <a:r>
              <a:rPr lang="en-US" sz="1300" dirty="0">
                <a:latin typeface="Raleway" panose="020B0604020202020204" charset="0"/>
              </a:rPr>
              <a:t>: 10.1111/SUM.12226</a:t>
            </a:r>
            <a:r>
              <a:rPr lang="en-US" sz="1300" dirty="0" smtClean="0">
                <a:latin typeface="Raleway" panose="020B0604020202020204" charset="0"/>
              </a:rPr>
              <a:t>.</a:t>
            </a:r>
          </a:p>
          <a:p>
            <a:r>
              <a:rPr lang="en-GB" sz="1300" dirty="0" smtClean="0">
                <a:latin typeface="Raleway" panose="020B0604020202020204" charset="0"/>
              </a:rPr>
              <a:t>3</a:t>
            </a:r>
            <a:r>
              <a:rPr lang="en-GB" sz="1300" dirty="0">
                <a:latin typeface="Raleway" panose="020B0604020202020204" charset="0"/>
              </a:rPr>
              <a:t>. </a:t>
            </a:r>
            <a:r>
              <a:rPr lang="en-US" sz="1300" dirty="0" smtClean="0">
                <a:latin typeface="Raleway" panose="020B0604020202020204" charset="0"/>
              </a:rPr>
              <a:t>Wall</a:t>
            </a:r>
            <a:r>
              <a:rPr lang="en-US" sz="1300" dirty="0">
                <a:latin typeface="Raleway" panose="020B0604020202020204" charset="0"/>
              </a:rPr>
              <a:t>, D. P. </a:t>
            </a:r>
            <a:r>
              <a:rPr lang="en-US" sz="1300" i="1" dirty="0">
                <a:latin typeface="Raleway" panose="020B0604020202020204" charset="0"/>
              </a:rPr>
              <a:t>et al.</a:t>
            </a:r>
            <a:r>
              <a:rPr lang="en-US" sz="1300" dirty="0">
                <a:latin typeface="Raleway" panose="020B0604020202020204" charset="0"/>
              </a:rPr>
              <a:t> (2013) ‘Forecasting the decline of excess soil phosphorus in agricultural catchments’, </a:t>
            </a:r>
            <a:r>
              <a:rPr lang="en-US" sz="1300" i="1" dirty="0">
                <a:latin typeface="Raleway" panose="020B0604020202020204" charset="0"/>
              </a:rPr>
              <a:t>Soil Use and Management</a:t>
            </a:r>
            <a:r>
              <a:rPr lang="en-US" sz="1300" dirty="0">
                <a:latin typeface="Raleway" panose="020B0604020202020204" charset="0"/>
              </a:rPr>
              <a:t>. John Wiley &amp; Sons, Ltd, 29(SUPPL.1), pp. 147–154. </a:t>
            </a:r>
            <a:r>
              <a:rPr lang="en-US" sz="1300" dirty="0" err="1">
                <a:latin typeface="Raleway" panose="020B0604020202020204" charset="0"/>
              </a:rPr>
              <a:t>doi</a:t>
            </a:r>
            <a:r>
              <a:rPr lang="en-US" sz="1300" dirty="0">
                <a:latin typeface="Raleway" panose="020B0604020202020204" charset="0"/>
              </a:rPr>
              <a:t>: 10.1111/J.1475-2743.2012.00413.X.</a:t>
            </a:r>
            <a:endParaRPr lang="en-GB" sz="1300" dirty="0">
              <a:latin typeface="Raleway" panose="020B0604020202020204" charset="0"/>
            </a:endParaRPr>
          </a:p>
          <a:p>
            <a:r>
              <a:rPr lang="en-GB" sz="1300" dirty="0" smtClean="0">
                <a:latin typeface="Raleway" panose="020B0604020202020204" charset="0"/>
              </a:rPr>
              <a:t>4. Baker, D. B. </a:t>
            </a:r>
            <a:r>
              <a:rPr lang="en-GB" sz="1300" i="1" dirty="0" smtClean="0">
                <a:latin typeface="Raleway" panose="020B0604020202020204" charset="0"/>
              </a:rPr>
              <a:t>et al.</a:t>
            </a:r>
            <a:r>
              <a:rPr lang="en-GB" sz="1300" dirty="0" smtClean="0">
                <a:latin typeface="Raleway" panose="020B0604020202020204" charset="0"/>
              </a:rPr>
              <a:t> (2017) ‘Vertical Stratification of Soil Phosphorus as a Concern for Dissolved Phosphorus Runoff in the Lake Erie Basin’, </a:t>
            </a:r>
            <a:r>
              <a:rPr lang="en-GB" sz="1300" i="1" dirty="0" smtClean="0">
                <a:latin typeface="Raleway" panose="020B0604020202020204" charset="0"/>
              </a:rPr>
              <a:t>Journal of Environmental Quality</a:t>
            </a:r>
            <a:r>
              <a:rPr lang="en-GB" sz="1300" dirty="0" smtClean="0">
                <a:latin typeface="Raleway" panose="020B0604020202020204" charset="0"/>
              </a:rPr>
              <a:t>. John Wiley &amp; Sons, Ltd, 46(6), pp. 1287–1295. </a:t>
            </a:r>
            <a:r>
              <a:rPr lang="en-GB" sz="1300" dirty="0" err="1" smtClean="0">
                <a:latin typeface="Raleway" panose="020B0604020202020204" charset="0"/>
              </a:rPr>
              <a:t>doi</a:t>
            </a:r>
            <a:r>
              <a:rPr lang="en-GB" sz="1300" dirty="0" smtClean="0">
                <a:latin typeface="Raleway" panose="020B0604020202020204" charset="0"/>
              </a:rPr>
              <a:t>: 10.2134/JEQ2016.09.0337.</a:t>
            </a:r>
          </a:p>
          <a:p>
            <a:r>
              <a:rPr lang="en-GB" sz="1300" dirty="0" smtClean="0">
                <a:latin typeface="Raleway" panose="020B0604020202020204" charset="0"/>
              </a:rPr>
              <a:t>5. </a:t>
            </a:r>
            <a:r>
              <a:rPr lang="en-US" sz="1300" dirty="0" err="1">
                <a:latin typeface="Raleway" panose="020B0604020202020204" charset="0"/>
              </a:rPr>
              <a:t>Sharpley</a:t>
            </a:r>
            <a:r>
              <a:rPr lang="en-US" sz="1300" dirty="0">
                <a:latin typeface="Raleway" panose="020B0604020202020204" charset="0"/>
              </a:rPr>
              <a:t>, A. N. (2003) ‘Soil Mixing to Decrease Surface Stratification of Phosphorus in Manured Soils’, </a:t>
            </a:r>
            <a:r>
              <a:rPr lang="en-US" sz="1300" i="1" dirty="0">
                <a:latin typeface="Raleway" panose="020B0604020202020204" charset="0"/>
              </a:rPr>
              <a:t>Journal of Environment Quality</a:t>
            </a:r>
            <a:r>
              <a:rPr lang="en-US" sz="1300" dirty="0">
                <a:latin typeface="Raleway" panose="020B0604020202020204" charset="0"/>
              </a:rPr>
              <a:t>. Wiley, 32(4), p. 1375. </a:t>
            </a:r>
            <a:r>
              <a:rPr lang="en-US" sz="1300" dirty="0" err="1">
                <a:latin typeface="Raleway" panose="020B0604020202020204" charset="0"/>
              </a:rPr>
              <a:t>doi</a:t>
            </a:r>
            <a:r>
              <a:rPr lang="en-US" sz="1300" dirty="0">
                <a:latin typeface="Raleway" panose="020B0604020202020204" charset="0"/>
              </a:rPr>
              <a:t>: 10.2134/jeq2003.1375</a:t>
            </a:r>
            <a:r>
              <a:rPr lang="en-US" sz="1300" dirty="0" smtClean="0">
                <a:latin typeface="Raleway" panose="020B0604020202020204" charset="0"/>
              </a:rPr>
              <a:t>.</a:t>
            </a:r>
          </a:p>
          <a:p>
            <a:r>
              <a:rPr lang="en-GB" sz="1300" dirty="0" smtClean="0">
                <a:latin typeface="Raleway" panose="020B0604020202020204" charset="0"/>
              </a:rPr>
              <a:t>6. </a:t>
            </a:r>
            <a:r>
              <a:rPr lang="en-US" sz="1300" dirty="0">
                <a:latin typeface="Raleway" panose="020B0604020202020204" charset="0"/>
              </a:rPr>
              <a:t>Watkins, M. </a:t>
            </a:r>
            <a:r>
              <a:rPr lang="en-US" sz="1300" i="1" dirty="0">
                <a:latin typeface="Raleway" panose="020B0604020202020204" charset="0"/>
              </a:rPr>
              <a:t>et al.</a:t>
            </a:r>
            <a:r>
              <a:rPr lang="en-US" sz="1300" dirty="0">
                <a:latin typeface="Raleway" panose="020B0604020202020204" charset="0"/>
              </a:rPr>
              <a:t> (2012) ‘Nitrogen and phosphorus changes in soil and soil water after cultivation’, </a:t>
            </a:r>
            <a:r>
              <a:rPr lang="en-US" sz="1300" i="1" dirty="0">
                <a:latin typeface="Raleway" panose="020B0604020202020204" charset="0"/>
              </a:rPr>
              <a:t>Applied and Environmental Soil Science</a:t>
            </a:r>
            <a:r>
              <a:rPr lang="en-US" sz="1300" dirty="0">
                <a:latin typeface="Raleway" panose="020B0604020202020204" charset="0"/>
              </a:rPr>
              <a:t>, 2012. </a:t>
            </a:r>
            <a:r>
              <a:rPr lang="en-US" sz="1300" dirty="0" err="1">
                <a:latin typeface="Raleway" panose="020B0604020202020204" charset="0"/>
              </a:rPr>
              <a:t>doi</a:t>
            </a:r>
            <a:r>
              <a:rPr lang="en-US" sz="1300" dirty="0">
                <a:latin typeface="Raleway" panose="020B0604020202020204" charset="0"/>
              </a:rPr>
              <a:t>: 10.1155/2012/157068</a:t>
            </a:r>
            <a:r>
              <a:rPr lang="en-US" sz="1300" dirty="0" smtClean="0">
                <a:latin typeface="Raleway" panose="020B0604020202020204" charset="0"/>
              </a:rPr>
              <a:t>.</a:t>
            </a:r>
          </a:p>
          <a:p>
            <a:r>
              <a:rPr lang="en-GB" sz="1300" dirty="0" smtClean="0">
                <a:latin typeface="Raleway" panose="020B0604020202020204" charset="0"/>
              </a:rPr>
              <a:t>7. </a:t>
            </a:r>
            <a:r>
              <a:rPr lang="en-US" sz="1300" dirty="0" err="1">
                <a:latin typeface="Raleway" panose="020B0604020202020204" charset="0"/>
              </a:rPr>
              <a:t>Bastola</a:t>
            </a:r>
            <a:r>
              <a:rPr lang="en-US" sz="1300" dirty="0">
                <a:latin typeface="Raleway" panose="020B0604020202020204" charset="0"/>
              </a:rPr>
              <a:t>, S., Murphy, C. and Sweeney, J. (2011) ‘The role of hydrological modelling uncertainties in climate change impact assessments of Irish river catchments’, </a:t>
            </a:r>
            <a:r>
              <a:rPr lang="en-US" sz="1300" i="1" dirty="0">
                <a:latin typeface="Raleway" panose="020B0604020202020204" charset="0"/>
              </a:rPr>
              <a:t>Advances in Water Resources</a:t>
            </a:r>
            <a:r>
              <a:rPr lang="en-US" sz="1300" dirty="0">
                <a:latin typeface="Raleway" panose="020B0604020202020204" charset="0"/>
              </a:rPr>
              <a:t>. Elsevier, 34(5), pp. 562–576. </a:t>
            </a:r>
            <a:r>
              <a:rPr lang="en-US" sz="1300" dirty="0" err="1">
                <a:latin typeface="Raleway" panose="020B0604020202020204" charset="0"/>
              </a:rPr>
              <a:t>doi</a:t>
            </a:r>
            <a:r>
              <a:rPr lang="en-US" sz="1300" dirty="0">
                <a:latin typeface="Raleway" panose="020B0604020202020204" charset="0"/>
              </a:rPr>
              <a:t>: 10.1016/j.advwatres.2011.01.008</a:t>
            </a:r>
            <a:r>
              <a:rPr lang="en-US" sz="1300" dirty="0" smtClean="0">
                <a:latin typeface="Raleway" panose="020B0604020202020204" charset="0"/>
              </a:rPr>
              <a:t>.</a:t>
            </a:r>
          </a:p>
          <a:p>
            <a:r>
              <a:rPr lang="en-GB" sz="1300" dirty="0" smtClean="0">
                <a:latin typeface="Raleway" panose="020B0604020202020204" charset="0"/>
              </a:rPr>
              <a:t>8. </a:t>
            </a:r>
            <a:r>
              <a:rPr lang="en-US" sz="1300" dirty="0">
                <a:latin typeface="Raleway" panose="020B0604020202020204" charset="0"/>
              </a:rPr>
              <a:t>Shi, Z. </a:t>
            </a:r>
            <a:r>
              <a:rPr lang="en-US" sz="1300" i="1" dirty="0">
                <a:latin typeface="Raleway" panose="020B0604020202020204" charset="0"/>
              </a:rPr>
              <a:t>et al.</a:t>
            </a:r>
            <a:r>
              <a:rPr lang="en-US" sz="1300" dirty="0">
                <a:latin typeface="Raleway" panose="020B0604020202020204" charset="0"/>
              </a:rPr>
              <a:t> (2002) ‘Temporal changes in the spatial distributions of some soil properties on a temperate grassland site’, </a:t>
            </a:r>
            <a:r>
              <a:rPr lang="en-US" sz="1300" i="1" dirty="0">
                <a:latin typeface="Raleway" panose="020B0604020202020204" charset="0"/>
              </a:rPr>
              <a:t>Soil Use and Management</a:t>
            </a:r>
            <a:r>
              <a:rPr lang="en-US" sz="1300" dirty="0">
                <a:latin typeface="Raleway" panose="020B0604020202020204" charset="0"/>
              </a:rPr>
              <a:t>. John Wiley &amp; Sons, Ltd, 18(4), pp. 353–362. </a:t>
            </a:r>
            <a:r>
              <a:rPr lang="en-US" sz="1300" dirty="0" err="1">
                <a:latin typeface="Raleway" panose="020B0604020202020204" charset="0"/>
              </a:rPr>
              <a:t>doi</a:t>
            </a:r>
            <a:r>
              <a:rPr lang="en-US" sz="1300" dirty="0">
                <a:latin typeface="Raleway" panose="020B0604020202020204" charset="0"/>
              </a:rPr>
              <a:t>: 10.1111/J.1475-2743.2002.TB00252.X.</a:t>
            </a:r>
            <a:endParaRPr lang="en-GB" sz="1300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24764" y="-107632"/>
            <a:ext cx="4347871" cy="7269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Research Context</a:t>
            </a:r>
            <a:endParaRPr sz="4000" b="1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4628029" y="317501"/>
            <a:ext cx="4397414" cy="3015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Issues exist with current approaches used for water quality improvement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These fail to address ongoing accumulation of nutrients and the approaches used for reducing in-field soil nutrient accumulations have issues for practical farming implementation</a:t>
            </a:r>
            <a:endParaRPr sz="1700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-30630" y="475734"/>
            <a:ext cx="4597400" cy="2925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Long-term phosphorus (P) accumulations within agricultural soils are concerning for water quality improvement </a:t>
            </a:r>
          </a:p>
          <a:p>
            <a:pPr marL="342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Achieving the EU WFD is difficult due to point and diffuse soil P sources </a:t>
            </a:r>
          </a:p>
          <a:p>
            <a:pPr marL="342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Wide sub-field scale P variability exists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sz="2000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6" t="3035" r="2520" b="35248"/>
          <a:stretch/>
        </p:blipFill>
        <p:spPr>
          <a:xfrm>
            <a:off x="7042067" y="2839680"/>
            <a:ext cx="1816925" cy="222300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49400" y="3777240"/>
            <a:ext cx="1355821" cy="4645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019" b="96111" l="6979" r="2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3" t="53077" r="67919" b="572"/>
          <a:stretch/>
        </p:blipFill>
        <p:spPr>
          <a:xfrm>
            <a:off x="1274036" y="3418979"/>
            <a:ext cx="1906547" cy="1849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accent5"/>
                </a:solidFill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Reducing Soil Nutrient Accumulations </a:t>
            </a:r>
            <a:endParaRPr b="1" dirty="0">
              <a:solidFill>
                <a:schemeClr val="accent5"/>
              </a:solidFill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97722" y="1351887"/>
            <a:ext cx="8906675" cy="2522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Research shows wide timeframes for soil P decline rates of 3-20 years, it may be several decades before any impacts are seen on water quality status </a:t>
            </a: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Calibri" panose="020F0502020204030204" pitchFamily="34" charset="0"/>
              </a:rPr>
              <a:t>¹¯³</a:t>
            </a:r>
            <a:endParaRPr lang="en-GB" dirty="0" smtClean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</a:pP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Increased silage cuts and zero-P applications are the quickest methods currently used, but such cuts of elevated nutrient content must be sold off to farms of deficient soil nutrient status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1" t="66053" r="2586" b="-1"/>
          <a:stretch/>
        </p:blipFill>
        <p:spPr>
          <a:xfrm>
            <a:off x="7838032" y="9675"/>
            <a:ext cx="1305968" cy="979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2" t="76095" r="31315" b="3463"/>
          <a:stretch/>
        </p:blipFill>
        <p:spPr>
          <a:xfrm>
            <a:off x="7405262" y="285736"/>
            <a:ext cx="691715" cy="647035"/>
          </a:xfrm>
          <a:prstGeom prst="rect">
            <a:avLst/>
          </a:prstGeom>
        </p:spPr>
      </p:pic>
      <p:pic>
        <p:nvPicPr>
          <p:cNvPr id="1028" name="Picture 4" descr="H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28" y="3055687"/>
            <a:ext cx="2928069" cy="20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76;p15"/>
          <p:cNvSpPr txBox="1">
            <a:spLocks/>
          </p:cNvSpPr>
          <p:nvPr/>
        </p:nvSpPr>
        <p:spPr>
          <a:xfrm>
            <a:off x="97722" y="3318988"/>
            <a:ext cx="5919170" cy="25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Complexities arise for zero-P applications as farms must remove waste slurries and manures from the farmyard and the actions of livestock grazing can introduce nutrient returns via excretion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41767" y="1818816"/>
            <a:ext cx="8825024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Conventional </a:t>
            </a:r>
            <a:r>
              <a:rPr lang="en" sz="2800" b="1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approaches have </a:t>
            </a:r>
            <a:r>
              <a:rPr lang="en" sz="2800" b="1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issues </a:t>
            </a:r>
            <a:r>
              <a:rPr lang="en" sz="2800" b="1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" sz="2800" b="1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practical farm </a:t>
            </a:r>
            <a:r>
              <a:rPr lang="en" sz="2800" b="1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implementation, </a:t>
            </a:r>
            <a:r>
              <a:rPr lang="en" sz="2800" b="1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but to improve water </a:t>
            </a:r>
            <a:r>
              <a:rPr lang="en" sz="2800" b="1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quality a rapid solution to reduce nutrient accumulations is needed</a:t>
            </a:r>
            <a:endParaRPr sz="2800" b="1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70" b="50136"/>
          <a:stretch/>
        </p:blipFill>
        <p:spPr>
          <a:xfrm>
            <a:off x="7126360" y="0"/>
            <a:ext cx="1902901" cy="139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accent5"/>
                </a:solidFill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Grassland Reseeding and Tillage </a:t>
            </a:r>
            <a:endParaRPr b="1" dirty="0">
              <a:solidFill>
                <a:schemeClr val="accent5"/>
              </a:solidFill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655525"/>
            <a:ext cx="8520600" cy="1448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Previous research has shown the potential for reseeding and tillage inversion as a means to reduce soil P accumulations </a:t>
            </a: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Calibri" panose="020F0502020204030204" pitchFamily="34" charset="0"/>
              </a:rPr>
              <a:t>⁴¯⁶</a:t>
            </a:r>
            <a:endParaRPr lang="en-GB" dirty="0" smtClean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</a:pP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Tillage has an immediate effect with the vertical stratification of soil P </a:t>
            </a: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Calibri" panose="020F0502020204030204" pitchFamily="34" charset="0"/>
              </a:rPr>
              <a:t>⁵</a:t>
            </a:r>
            <a:endParaRPr lang="en-GB" dirty="0" smtClean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4" t="45285" r="472" b="3731"/>
          <a:stretch/>
        </p:blipFill>
        <p:spPr>
          <a:xfrm>
            <a:off x="5991497" y="3037064"/>
            <a:ext cx="3089501" cy="1964871"/>
          </a:xfrm>
          <a:prstGeom prst="rect">
            <a:avLst/>
          </a:prstGeom>
        </p:spPr>
      </p:pic>
      <p:sp>
        <p:nvSpPr>
          <p:cNvPr id="6" name="Google Shape;82;p16"/>
          <p:cNvSpPr txBox="1">
            <a:spLocks/>
          </p:cNvSpPr>
          <p:nvPr/>
        </p:nvSpPr>
        <p:spPr>
          <a:xfrm>
            <a:off x="311700" y="3037064"/>
            <a:ext cx="5679797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en-US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Few studies have looked at changes in sub-field scale soil nutrient content before and after reseeding to explore the effects of reseeding and tillage to reduce soil nutrient accumulations </a:t>
            </a:r>
            <a:endParaRPr lang="en-US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9989" r="47429" b="49206"/>
          <a:stretch/>
        </p:blipFill>
        <p:spPr>
          <a:xfrm>
            <a:off x="6932631" y="372500"/>
            <a:ext cx="2037805" cy="100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16617" y="-61676"/>
            <a:ext cx="4347871" cy="7269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Research Area </a:t>
            </a:r>
            <a:endParaRPr sz="4000" b="1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4617179" y="665240"/>
            <a:ext cx="4493226" cy="3776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GB" sz="19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Usage of 35 m gridded soil sampling and GIS-based interpolation of ordinary kriging to visualise nutrient content </a:t>
            </a:r>
            <a:r>
              <a:rPr lang="en-GB" sz="1900" dirty="0" smtClean="0">
                <a:latin typeface="Raleway" panose="020B0604020202020204" charset="0"/>
                <a:ea typeface="Open Sans" panose="020B0606030504020204" pitchFamily="34" charset="0"/>
                <a:cs typeface="Calibri" panose="020F0502020204030204" pitchFamily="34" charset="0"/>
              </a:rPr>
              <a:t>⁸</a:t>
            </a:r>
            <a:endParaRPr lang="en-GB" sz="1900" dirty="0" smtClean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</a:pPr>
            <a:r>
              <a:rPr lang="en-GB" sz="19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Soil sampling to a depth of 7.5 cm before reseeding (January 2020) and after reseeding (February 2021)</a:t>
            </a:r>
          </a:p>
          <a:p>
            <a:pPr marL="285750" indent="-285750">
              <a:spcAft>
                <a:spcPts val="1200"/>
              </a:spcAft>
            </a:pPr>
            <a:r>
              <a:rPr lang="en-GB" sz="19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Soil nutrients of phosphorus (P), potassium (K), magnesium (Mg), and sulphur (S) analysed </a:t>
            </a:r>
            <a:endParaRPr sz="1900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-70884" y="478103"/>
            <a:ext cx="4688063" cy="2945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Blackwater catchment-90% land use as agricultural </a:t>
            </a: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Calibri" panose="020F0502020204030204" pitchFamily="34" charset="0"/>
              </a:rPr>
              <a:t>⁷</a:t>
            </a:r>
            <a:endParaRPr lang="en-GB" dirty="0" smtClean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Focus on </a:t>
            </a: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a site </a:t>
            </a: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used for wider unpublished research on sub-field scale variability in soil P content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Site underwent reseeding and tillage in spring-summer 2020 period </a:t>
            </a:r>
            <a:endParaRPr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3" y="2806021"/>
            <a:ext cx="2751304" cy="22479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Google Shape;70;p14"/>
          <p:cNvSpPr txBox="1">
            <a:spLocks/>
          </p:cNvSpPr>
          <p:nvPr/>
        </p:nvSpPr>
        <p:spPr>
          <a:xfrm>
            <a:off x="2947220" y="3054028"/>
            <a:ext cx="1403438" cy="22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 algn="l"/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Site </a:t>
            </a: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August 2020 following reseeding </a:t>
            </a:r>
            <a:endParaRPr lang="en-GB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Google Shape;81;p16"/>
          <p:cNvSpPr txBox="1">
            <a:spLocks/>
          </p:cNvSpPr>
          <p:nvPr/>
        </p:nvSpPr>
        <p:spPr>
          <a:xfrm>
            <a:off x="4883700" y="-61676"/>
            <a:ext cx="42603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l"/>
            <a:r>
              <a:rPr lang="en-GB" sz="3600" b="1" dirty="0" smtClean="0">
                <a:solidFill>
                  <a:schemeClr val="accent5"/>
                </a:solidFill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Research Methods </a:t>
            </a:r>
            <a:endParaRPr lang="en-GB" sz="3600" b="1" dirty="0">
              <a:solidFill>
                <a:schemeClr val="accent5"/>
              </a:solidFill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191588" y="485700"/>
            <a:ext cx="8847908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accent5"/>
                </a:solidFill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Effects of Reseeding and Tillage on Soil Nutrient Content</a:t>
            </a:r>
            <a:endParaRPr b="1" dirty="0">
              <a:solidFill>
                <a:schemeClr val="accent5"/>
              </a:solidFill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191589" y="1381739"/>
            <a:ext cx="8847908" cy="847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Comparisons between soil nutrient content (mgl</a:t>
            </a:r>
            <a:r>
              <a:rPr lang="en-GB" dirty="0" smtClea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¯¹</a:t>
            </a:r>
            <a:r>
              <a:rPr lang="en-GB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) in Table 1 before and after reseeding showed largely decreases in soil nutrient content </a:t>
            </a:r>
            <a:endParaRPr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43677"/>
              </p:ext>
            </p:extLst>
          </p:nvPr>
        </p:nvGraphicFramePr>
        <p:xfrm>
          <a:off x="330925" y="2316492"/>
          <a:ext cx="8569235" cy="213360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713847">
                  <a:extLst>
                    <a:ext uri="{9D8B030D-6E8A-4147-A177-3AD203B41FA5}">
                      <a16:colId xmlns:a16="http://schemas.microsoft.com/office/drawing/2014/main" val="336066143"/>
                    </a:ext>
                  </a:extLst>
                </a:gridCol>
                <a:gridCol w="1713847">
                  <a:extLst>
                    <a:ext uri="{9D8B030D-6E8A-4147-A177-3AD203B41FA5}">
                      <a16:colId xmlns:a16="http://schemas.microsoft.com/office/drawing/2014/main" val="1161795653"/>
                    </a:ext>
                  </a:extLst>
                </a:gridCol>
                <a:gridCol w="1713847">
                  <a:extLst>
                    <a:ext uri="{9D8B030D-6E8A-4147-A177-3AD203B41FA5}">
                      <a16:colId xmlns:a16="http://schemas.microsoft.com/office/drawing/2014/main" val="803098250"/>
                    </a:ext>
                  </a:extLst>
                </a:gridCol>
                <a:gridCol w="1713847">
                  <a:extLst>
                    <a:ext uri="{9D8B030D-6E8A-4147-A177-3AD203B41FA5}">
                      <a16:colId xmlns:a16="http://schemas.microsoft.com/office/drawing/2014/main" val="153768583"/>
                    </a:ext>
                  </a:extLst>
                </a:gridCol>
                <a:gridCol w="1713847">
                  <a:extLst>
                    <a:ext uri="{9D8B030D-6E8A-4147-A177-3AD203B41FA5}">
                      <a16:colId xmlns:a16="http://schemas.microsoft.com/office/drawing/2014/main" val="2851060923"/>
                    </a:ext>
                  </a:extLst>
                </a:gridCol>
              </a:tblGrid>
              <a:tr h="28994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Sample Point ID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Soil P Content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Soil K Content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Soil Mg Content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Soil S Content 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116261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4301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36.67%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2.86%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0.85% increase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8.88% increase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87296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4302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30.00%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7.69%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6.60%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4.87% decrease</a:t>
                      </a:r>
                      <a:r>
                        <a:rPr lang="en-GB" baseline="0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32191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4303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11.90%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32.30%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17.29%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9.10%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76608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4304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52.00%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37.50%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14.19%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18.88%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58552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4305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5.08% increase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4.55%</a:t>
                      </a:r>
                      <a:r>
                        <a:rPr lang="en-GB" baseline="0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6.89%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0.78%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45440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4306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47.66%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24.14%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14.78% increase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  <a:latin typeface="Raleway" panose="020B060402020202020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25.65% decrease</a:t>
                      </a:r>
                      <a:endParaRPr lang="en-GB" dirty="0">
                        <a:solidFill>
                          <a:schemeClr val="bg2"/>
                        </a:solidFill>
                        <a:latin typeface="Raleway" panose="020B060402020202020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869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0925" y="4423978"/>
            <a:ext cx="8708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Table 1. Calculated percentage change in soil nutrient content (</a:t>
            </a:r>
            <a:r>
              <a:rPr lang="en-US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mgl</a:t>
            </a:r>
            <a:r>
              <a:rPr lang="en-US" dirty="0" smtClea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¯¹</a:t>
            </a:r>
            <a:r>
              <a:rPr lang="en-US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from 2020 to 2021 per gridded sample point for Site 3 sub-field C.</a:t>
            </a:r>
            <a:endParaRPr lang="en-GB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4"/>
          <a:stretch/>
        </p:blipFill>
        <p:spPr>
          <a:xfrm>
            <a:off x="6400390" y="1728406"/>
            <a:ext cx="2664000" cy="22325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4"/>
          <a:stretch/>
        </p:blipFill>
        <p:spPr>
          <a:xfrm>
            <a:off x="3603758" y="1728405"/>
            <a:ext cx="2717056" cy="22325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54067" y="1469520"/>
            <a:ext cx="3670439" cy="3593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GB" sz="16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Visualising reductions in soil nutrient accumulations is particularly evident for interpolated soil P</a:t>
            </a:r>
          </a:p>
          <a:p>
            <a:pPr marL="285750" indent="-285750">
              <a:spcAft>
                <a:spcPts val="1200"/>
              </a:spcAft>
            </a:pPr>
            <a:r>
              <a:rPr lang="en-GB" sz="16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Figure 1a shows soil P content before reseeding with an Index 3 P hotspot present at the edge of sub-field C. Figure 1b shows that this hotspot has been removed following reseeding and tillage with increasing P deficiency evident at this site</a:t>
            </a:r>
          </a:p>
        </p:txBody>
      </p:sp>
      <p:sp>
        <p:nvSpPr>
          <p:cNvPr id="4" name="Google Shape;92;p18"/>
          <p:cNvSpPr txBox="1">
            <a:spLocks/>
          </p:cNvSpPr>
          <p:nvPr/>
        </p:nvSpPr>
        <p:spPr>
          <a:xfrm>
            <a:off x="226424" y="598923"/>
            <a:ext cx="8847908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2800" b="1" dirty="0" smtClean="0">
                <a:solidFill>
                  <a:schemeClr val="accent5"/>
                </a:solidFill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Effects of Reseeding and Tillage on Soil Nutrient Content</a:t>
            </a:r>
            <a:endParaRPr lang="en-US" sz="2800" b="1" dirty="0">
              <a:solidFill>
                <a:schemeClr val="accent5"/>
              </a:solidFill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Google Shape;105;p20"/>
          <p:cNvSpPr txBox="1">
            <a:spLocks/>
          </p:cNvSpPr>
          <p:nvPr/>
        </p:nvSpPr>
        <p:spPr>
          <a:xfrm>
            <a:off x="3601817" y="3911341"/>
            <a:ext cx="2705100" cy="115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b="1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Figure 1. </a:t>
            </a:r>
            <a:r>
              <a:rPr lang="en-GB" dirty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Interpolated nutrient content for Site 3 sub-field C with (a) soil P content in 2020; (b) soil P content in 2021</a:t>
            </a:r>
            <a:endParaRPr lang="en-GB" sz="1400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Google Shape;105;p20"/>
          <p:cNvSpPr txBox="1">
            <a:spLocks/>
          </p:cNvSpPr>
          <p:nvPr/>
        </p:nvSpPr>
        <p:spPr>
          <a:xfrm>
            <a:off x="3632974" y="1728543"/>
            <a:ext cx="2705100" cy="99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sz="14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(a)</a:t>
            </a:r>
            <a:endParaRPr lang="en-GB" sz="1400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Google Shape;105;p20"/>
          <p:cNvSpPr txBox="1">
            <a:spLocks/>
          </p:cNvSpPr>
          <p:nvPr/>
        </p:nvSpPr>
        <p:spPr>
          <a:xfrm>
            <a:off x="6400390" y="1731078"/>
            <a:ext cx="2705100" cy="99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sz="14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(b)</a:t>
            </a:r>
            <a:endParaRPr lang="en-GB" sz="1400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7" r="2258" b="17569"/>
          <a:stretch/>
        </p:blipFill>
        <p:spPr>
          <a:xfrm>
            <a:off x="6320813" y="4020009"/>
            <a:ext cx="2784677" cy="673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96472" y="683851"/>
            <a:ext cx="4070295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smtClean="0">
                <a:solidFill>
                  <a:schemeClr val="accent5"/>
                </a:solidFill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Conclusions</a:t>
            </a:r>
            <a:r>
              <a:rPr lang="en-GB" sz="4000" dirty="0" smtClean="0">
                <a:solidFill>
                  <a:schemeClr val="accent5"/>
                </a:solidFill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sz="4000" dirty="0">
              <a:solidFill>
                <a:schemeClr val="accent5"/>
              </a:solidFill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96472" y="1492561"/>
            <a:ext cx="8991687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Aft>
                <a:spcPts val="1200"/>
              </a:spcAft>
            </a:pPr>
            <a:r>
              <a:rPr lang="en-GB" sz="17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Achieving the EU WFD requires changes to management of diffuse and point P sources </a:t>
            </a:r>
          </a:p>
          <a:p>
            <a:pPr marL="171450" indent="-171450">
              <a:spcAft>
                <a:spcPts val="1200"/>
              </a:spcAft>
            </a:pPr>
            <a:r>
              <a:rPr lang="en-GB" sz="17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Given the long time-scales associated with traditional methods to reduce nutrient accumulations, the immediate effects of grassland reseeding and tillage is an innovative way to reduce soil surface nutrient accumulations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6" t="44756" r="1626" b="4318"/>
          <a:stretch/>
        </p:blipFill>
        <p:spPr>
          <a:xfrm>
            <a:off x="5577445" y="3212011"/>
            <a:ext cx="3566555" cy="1931489"/>
          </a:xfrm>
          <a:prstGeom prst="rect">
            <a:avLst/>
          </a:prstGeom>
        </p:spPr>
      </p:pic>
      <p:sp>
        <p:nvSpPr>
          <p:cNvPr id="6" name="Google Shape;111;p21"/>
          <p:cNvSpPr txBox="1">
            <a:spLocks/>
          </p:cNvSpPr>
          <p:nvPr/>
        </p:nvSpPr>
        <p:spPr>
          <a:xfrm>
            <a:off x="96472" y="3318031"/>
            <a:ext cx="5480973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171450" indent="-171450">
              <a:spcAft>
                <a:spcPts val="1200"/>
              </a:spcAft>
            </a:pPr>
            <a:r>
              <a:rPr lang="en-US" sz="1700" dirty="0" smtClean="0">
                <a:latin typeface="Raleway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Future research must assess the associated risks of using reseeding as a tool for water quality improvement in terms of potential losses associated with soil erosion and runoff generation </a:t>
            </a:r>
            <a:endParaRPr lang="en-US" sz="1700" dirty="0">
              <a:latin typeface="Raleway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93C47D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93C47D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1115</Words>
  <Application>Microsoft Office PowerPoint</Application>
  <PresentationFormat>On-screen Show (16:9)</PresentationFormat>
  <Paragraphs>89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Source Code Pro</vt:lpstr>
      <vt:lpstr>Arial</vt:lpstr>
      <vt:lpstr>Raleway</vt:lpstr>
      <vt:lpstr>Oswald</vt:lpstr>
      <vt:lpstr>Open Sans</vt:lpstr>
      <vt:lpstr>Calibri</vt:lpstr>
      <vt:lpstr>Modern Writer</vt:lpstr>
      <vt:lpstr>Grassland reseeding-improving grassland productivity and reducing soil surface phosphorus accumulations </vt:lpstr>
      <vt:lpstr>Research Context</vt:lpstr>
      <vt:lpstr>Reducing Soil Nutrient Accumulations </vt:lpstr>
      <vt:lpstr>Conventional approaches have issues for practical farm implementation, but to improve water quality a rapid solution to reduce nutrient accumulations is needed</vt:lpstr>
      <vt:lpstr>Grassland Reseeding and Tillage </vt:lpstr>
      <vt:lpstr>Research Area </vt:lpstr>
      <vt:lpstr>Effects of Reseeding and Tillage on Soil Nutrient Content</vt:lpstr>
      <vt:lpstr>PowerPoint Presentation</vt:lpstr>
      <vt:lpstr>Conclusions </vt:lpstr>
      <vt:lpstr>Thank you all for listening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Grassland reseeding-improving grassland productivity and reducing soil surface phosphorus accumulations</dc:title>
  <dc:creator>Emma Hayes</dc:creator>
  <cp:lastModifiedBy>Emma Hayes</cp:lastModifiedBy>
  <cp:revision>49</cp:revision>
  <dcterms:modified xsi:type="dcterms:W3CDTF">2022-01-05T16:04:38Z</dcterms:modified>
</cp:coreProperties>
</file>