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7" r:id="rId3"/>
    <p:sldId id="268" r:id="rId4"/>
    <p:sldId id="269" r:id="rId5"/>
    <p:sldId id="270" r:id="rId6"/>
    <p:sldId id="271" r:id="rId7"/>
    <p:sldId id="27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B6B2D"/>
    <a:srgbClr val="C89201"/>
    <a:srgbClr val="1A7B7C"/>
    <a:srgbClr val="EAEAEA"/>
    <a:srgbClr val="FCFBF2"/>
    <a:srgbClr val="000000"/>
    <a:srgbClr val="EBE4AF"/>
    <a:srgbClr val="EBFFFF"/>
    <a:srgbClr val="073759"/>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Destaqu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60" d="100"/>
          <a:sy n="60" d="100"/>
        </p:scale>
        <p:origin x="2026" y="43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image" Target="../media/image11.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519AEB6-5A5C-4DB2-9D46-98EABA38A501}" type="datetimeFigureOut">
              <a:rPr lang="en-US" smtClean="0"/>
              <a:t>11/26/2021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E8413-8B64-46A0-A043-DA7FCA8C4DD3}" type="slidenum">
              <a:rPr lang="en-US" smtClean="0"/>
              <a:t>‹nº›</a:t>
            </a:fld>
            <a:endParaRPr lang="en-US"/>
          </a:p>
        </p:txBody>
      </p:sp>
    </p:spTree>
    <p:extLst>
      <p:ext uri="{BB962C8B-B14F-4D97-AF65-F5344CB8AC3E}">
        <p14:creationId xmlns:p14="http://schemas.microsoft.com/office/powerpoint/2010/main" val="23968297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19AEB6-5A5C-4DB2-9D46-98EABA38A501}" type="datetimeFigureOut">
              <a:rPr lang="en-US" smtClean="0"/>
              <a:t>11/26/2021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E8413-8B64-46A0-A043-DA7FCA8C4DD3}" type="slidenum">
              <a:rPr lang="en-US" smtClean="0"/>
              <a:t>‹nº›</a:t>
            </a:fld>
            <a:endParaRPr lang="en-US"/>
          </a:p>
        </p:txBody>
      </p:sp>
    </p:spTree>
    <p:extLst>
      <p:ext uri="{BB962C8B-B14F-4D97-AF65-F5344CB8AC3E}">
        <p14:creationId xmlns:p14="http://schemas.microsoft.com/office/powerpoint/2010/main" val="3554577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19AEB6-5A5C-4DB2-9D46-98EABA38A501}" type="datetimeFigureOut">
              <a:rPr lang="en-US" smtClean="0"/>
              <a:t>11/26/2021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E8413-8B64-46A0-A043-DA7FCA8C4DD3}" type="slidenum">
              <a:rPr lang="en-US" smtClean="0"/>
              <a:t>‹nº›</a:t>
            </a:fld>
            <a:endParaRPr lang="en-US"/>
          </a:p>
        </p:txBody>
      </p:sp>
    </p:spTree>
    <p:extLst>
      <p:ext uri="{BB962C8B-B14F-4D97-AF65-F5344CB8AC3E}">
        <p14:creationId xmlns:p14="http://schemas.microsoft.com/office/powerpoint/2010/main" val="20583426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19AEB6-5A5C-4DB2-9D46-98EABA38A501}" type="datetimeFigureOut">
              <a:rPr lang="en-US" smtClean="0"/>
              <a:t>11/26/2021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E8413-8B64-46A0-A043-DA7FCA8C4DD3}" type="slidenum">
              <a:rPr lang="en-US" smtClean="0"/>
              <a:t>‹nº›</a:t>
            </a:fld>
            <a:endParaRPr lang="en-US"/>
          </a:p>
        </p:txBody>
      </p:sp>
    </p:spTree>
    <p:extLst>
      <p:ext uri="{BB962C8B-B14F-4D97-AF65-F5344CB8AC3E}">
        <p14:creationId xmlns:p14="http://schemas.microsoft.com/office/powerpoint/2010/main" val="1399348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519AEB6-5A5C-4DB2-9D46-98EABA38A501}" type="datetimeFigureOut">
              <a:rPr lang="en-US" smtClean="0"/>
              <a:t>11/26/2021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E8413-8B64-46A0-A043-DA7FCA8C4DD3}" type="slidenum">
              <a:rPr lang="en-US" smtClean="0"/>
              <a:t>‹nº›</a:t>
            </a:fld>
            <a:endParaRPr lang="en-US"/>
          </a:p>
        </p:txBody>
      </p:sp>
    </p:spTree>
    <p:extLst>
      <p:ext uri="{BB962C8B-B14F-4D97-AF65-F5344CB8AC3E}">
        <p14:creationId xmlns:p14="http://schemas.microsoft.com/office/powerpoint/2010/main" val="625898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519AEB6-5A5C-4DB2-9D46-98EABA38A501}" type="datetimeFigureOut">
              <a:rPr lang="en-US" smtClean="0"/>
              <a:t>11/26/2021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6E8413-8B64-46A0-A043-DA7FCA8C4DD3}" type="slidenum">
              <a:rPr lang="en-US" smtClean="0"/>
              <a:t>‹nº›</a:t>
            </a:fld>
            <a:endParaRPr lang="en-US"/>
          </a:p>
        </p:txBody>
      </p:sp>
    </p:spTree>
    <p:extLst>
      <p:ext uri="{BB962C8B-B14F-4D97-AF65-F5344CB8AC3E}">
        <p14:creationId xmlns:p14="http://schemas.microsoft.com/office/powerpoint/2010/main" val="271448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519AEB6-5A5C-4DB2-9D46-98EABA38A501}" type="datetimeFigureOut">
              <a:rPr lang="en-US" smtClean="0"/>
              <a:t>11/26/2021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6E8413-8B64-46A0-A043-DA7FCA8C4DD3}" type="slidenum">
              <a:rPr lang="en-US" smtClean="0"/>
              <a:t>‹nº›</a:t>
            </a:fld>
            <a:endParaRPr lang="en-US"/>
          </a:p>
        </p:txBody>
      </p:sp>
    </p:spTree>
    <p:extLst>
      <p:ext uri="{BB962C8B-B14F-4D97-AF65-F5344CB8AC3E}">
        <p14:creationId xmlns:p14="http://schemas.microsoft.com/office/powerpoint/2010/main" val="4223939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519AEB6-5A5C-4DB2-9D46-98EABA38A501}" type="datetimeFigureOut">
              <a:rPr lang="en-US" smtClean="0"/>
              <a:t>11/26/2021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6E8413-8B64-46A0-A043-DA7FCA8C4DD3}" type="slidenum">
              <a:rPr lang="en-US" smtClean="0"/>
              <a:t>‹nº›</a:t>
            </a:fld>
            <a:endParaRPr lang="en-US"/>
          </a:p>
        </p:txBody>
      </p:sp>
    </p:spTree>
    <p:extLst>
      <p:ext uri="{BB962C8B-B14F-4D97-AF65-F5344CB8AC3E}">
        <p14:creationId xmlns:p14="http://schemas.microsoft.com/office/powerpoint/2010/main" val="3578077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19AEB6-5A5C-4DB2-9D46-98EABA38A501}" type="datetimeFigureOut">
              <a:rPr lang="en-US" smtClean="0"/>
              <a:t>11/26/2021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6E8413-8B64-46A0-A043-DA7FCA8C4DD3}" type="slidenum">
              <a:rPr lang="en-US" smtClean="0"/>
              <a:t>‹nº›</a:t>
            </a:fld>
            <a:endParaRPr lang="en-US"/>
          </a:p>
        </p:txBody>
      </p:sp>
    </p:spTree>
    <p:extLst>
      <p:ext uri="{BB962C8B-B14F-4D97-AF65-F5344CB8AC3E}">
        <p14:creationId xmlns:p14="http://schemas.microsoft.com/office/powerpoint/2010/main" val="1629577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519AEB6-5A5C-4DB2-9D46-98EABA38A501}" type="datetimeFigureOut">
              <a:rPr lang="en-US" smtClean="0"/>
              <a:t>11/26/2021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6E8413-8B64-46A0-A043-DA7FCA8C4DD3}" type="slidenum">
              <a:rPr lang="en-US" smtClean="0"/>
              <a:t>‹nº›</a:t>
            </a:fld>
            <a:endParaRPr lang="en-US"/>
          </a:p>
        </p:txBody>
      </p:sp>
    </p:spTree>
    <p:extLst>
      <p:ext uri="{BB962C8B-B14F-4D97-AF65-F5344CB8AC3E}">
        <p14:creationId xmlns:p14="http://schemas.microsoft.com/office/powerpoint/2010/main" val="31453174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519AEB6-5A5C-4DB2-9D46-98EABA38A501}" type="datetimeFigureOut">
              <a:rPr lang="en-US" smtClean="0"/>
              <a:t>11/26/2021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6E8413-8B64-46A0-A043-DA7FCA8C4DD3}" type="slidenum">
              <a:rPr lang="en-US" smtClean="0"/>
              <a:t>‹nº›</a:t>
            </a:fld>
            <a:endParaRPr lang="en-US"/>
          </a:p>
        </p:txBody>
      </p:sp>
    </p:spTree>
    <p:extLst>
      <p:ext uri="{BB962C8B-B14F-4D97-AF65-F5344CB8AC3E}">
        <p14:creationId xmlns:p14="http://schemas.microsoft.com/office/powerpoint/2010/main" val="1990405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19AEB6-5A5C-4DB2-9D46-98EABA38A501}" type="datetimeFigureOut">
              <a:rPr lang="en-US" smtClean="0"/>
              <a:t>11/26/2021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6E8413-8B64-46A0-A043-DA7FCA8C4DD3}" type="slidenum">
              <a:rPr lang="en-US" smtClean="0"/>
              <a:t>‹nº›</a:t>
            </a:fld>
            <a:endParaRPr lang="en-US"/>
          </a:p>
        </p:txBody>
      </p:sp>
    </p:spTree>
    <p:extLst>
      <p:ext uri="{BB962C8B-B14F-4D97-AF65-F5344CB8AC3E}">
        <p14:creationId xmlns:p14="http://schemas.microsoft.com/office/powerpoint/2010/main" val="71626441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hyperlink" Target="mailto:arf.coelho@campus.fct.unl.pt"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3.emf"/></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7" Type="http://schemas.openxmlformats.org/officeDocument/2006/relationships/image" Target="../media/image17.jpeg"/><Relationship Id="rId2" Type="http://schemas.openxmlformats.org/officeDocument/2006/relationships/image" Target="../media/image8.jpeg"/><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jp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2"/>
          </p:nvPr>
        </p:nvSpPr>
        <p:spPr>
          <a:xfrm>
            <a:off x="6934200" y="6356350"/>
            <a:ext cx="2133600" cy="365125"/>
          </a:xfrm>
        </p:spPr>
        <p:txBody>
          <a:bodyPr/>
          <a:lstStyle/>
          <a:p>
            <a:fld id="{FCAEAE96-855E-42B1-8DE9-9C9E68DE18C5}" type="slidenum">
              <a:rPr lang="fr-FR" smtClean="0">
                <a:latin typeface="Palatino Linotype" panose="02040502050505030304" pitchFamily="18" charset="0"/>
              </a:rPr>
              <a:pPr/>
              <a:t>1</a:t>
            </a:fld>
            <a:endParaRPr lang="fr-FR">
              <a:latin typeface="Palatino Linotype" panose="02040502050505030304" pitchFamily="18" charset="0"/>
            </a:endParaRPr>
          </a:p>
        </p:txBody>
      </p:sp>
      <p:pic>
        <p:nvPicPr>
          <p:cNvPr id="1026" name="Picture 2">
            <a:extLst>
              <a:ext uri="{FF2B5EF4-FFF2-40B4-BE49-F238E27FC236}">
                <a16:creationId xmlns:a16="http://schemas.microsoft.com/office/drawing/2014/main" id="{647CBE1F-CAB6-446A-8658-635D7F9F6B9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41" y="699"/>
            <a:ext cx="9144000" cy="371633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Normas Gráficas | Instituto Superior de Agronomia">
            <a:extLst>
              <a:ext uri="{FF2B5EF4-FFF2-40B4-BE49-F238E27FC236}">
                <a16:creationId xmlns:a16="http://schemas.microsoft.com/office/drawing/2014/main" id="{0CEEF120-474E-47A7-AED6-86ACF484073C}"/>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27980" y="6212666"/>
            <a:ext cx="1417275" cy="637527"/>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a:extLst>
              <a:ext uri="{FF2B5EF4-FFF2-40B4-BE49-F238E27FC236}">
                <a16:creationId xmlns:a16="http://schemas.microsoft.com/office/drawing/2014/main" id="{372911D6-9FFB-4EE8-B0E6-D7CC17BCFA5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2114" y="6316541"/>
            <a:ext cx="2197394" cy="521881"/>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Geobiociências, Geoengenharias e Geotecnologias | Faculdade de Ciências e  Tecnologia / Universidade Nova de Lisboa">
            <a:extLst>
              <a:ext uri="{FF2B5EF4-FFF2-40B4-BE49-F238E27FC236}">
                <a16:creationId xmlns:a16="http://schemas.microsoft.com/office/drawing/2014/main" id="{6C57F057-EA40-4755-B938-B9119592D322}"/>
              </a:ext>
            </a:extLst>
          </p:cNvPr>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t="9742" b="8219"/>
          <a:stretch/>
        </p:blipFill>
        <p:spPr bwMode="auto">
          <a:xfrm>
            <a:off x="2558170" y="6336119"/>
            <a:ext cx="1494942" cy="521882"/>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6" descr="Repositório da Universidade de Lisboa: CEF - Centro de Estudos Florestais">
            <a:extLst>
              <a:ext uri="{FF2B5EF4-FFF2-40B4-BE49-F238E27FC236}">
                <a16:creationId xmlns:a16="http://schemas.microsoft.com/office/drawing/2014/main" id="{02147D2A-7237-4291-B354-A88D33DBBD6F}"/>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t="9805" b="7755"/>
          <a:stretch/>
        </p:blipFill>
        <p:spPr bwMode="auto">
          <a:xfrm>
            <a:off x="4257934" y="6250444"/>
            <a:ext cx="725708" cy="598278"/>
          </a:xfrm>
          <a:prstGeom prst="rect">
            <a:avLst/>
          </a:prstGeom>
          <a:noFill/>
          <a:extLst>
            <a:ext uri="{909E8E84-426E-40DD-AFC4-6F175D3DCCD1}">
              <a14:hiddenFill xmlns:a14="http://schemas.microsoft.com/office/drawing/2010/main">
                <a:solidFill>
                  <a:srgbClr val="FFFFFF"/>
                </a:solidFill>
              </a14:hiddenFill>
            </a:ext>
          </a:extLst>
        </p:spPr>
      </p:pic>
      <p:pic>
        <p:nvPicPr>
          <p:cNvPr id="11" name="Imagem 10">
            <a:extLst>
              <a:ext uri="{FF2B5EF4-FFF2-40B4-BE49-F238E27FC236}">
                <a16:creationId xmlns:a16="http://schemas.microsoft.com/office/drawing/2014/main" id="{EE6D0E98-15A3-4CF2-BFD8-3F35D7E6BA59}"/>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b="8240"/>
          <a:stretch/>
        </p:blipFill>
        <p:spPr>
          <a:xfrm>
            <a:off x="6622775" y="6210965"/>
            <a:ext cx="774979" cy="627457"/>
          </a:xfrm>
          <a:prstGeom prst="rect">
            <a:avLst/>
          </a:prstGeom>
        </p:spPr>
      </p:pic>
      <p:pic>
        <p:nvPicPr>
          <p:cNvPr id="12" name="Picture 4" descr="Biblioteca da Escola Superior de Educação Almeida Garrett – Grupo Lusófona  | Diretório BAD">
            <a:extLst>
              <a:ext uri="{FF2B5EF4-FFF2-40B4-BE49-F238E27FC236}">
                <a16:creationId xmlns:a16="http://schemas.microsoft.com/office/drawing/2014/main" id="{21671ABA-2AF5-4F63-84C2-525988AAD69E}"/>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571213" y="6343662"/>
            <a:ext cx="1092882" cy="469940"/>
          </a:xfrm>
          <a:prstGeom prst="rect">
            <a:avLst/>
          </a:prstGeom>
          <a:noFill/>
          <a:extLst>
            <a:ext uri="{909E8E84-426E-40DD-AFC4-6F175D3DCCD1}">
              <a14:hiddenFill xmlns:a14="http://schemas.microsoft.com/office/drawing/2010/main">
                <a:solidFill>
                  <a:srgbClr val="FFFFFF"/>
                </a:solidFill>
              </a14:hiddenFill>
            </a:ext>
          </a:extLst>
        </p:spPr>
      </p:pic>
      <p:sp>
        <p:nvSpPr>
          <p:cNvPr id="13" name="TextBox 3">
            <a:extLst>
              <a:ext uri="{FF2B5EF4-FFF2-40B4-BE49-F238E27FC236}">
                <a16:creationId xmlns:a16="http://schemas.microsoft.com/office/drawing/2014/main" id="{FDBA75B2-6A7C-424D-8BD3-442B5627695F}"/>
              </a:ext>
            </a:extLst>
          </p:cNvPr>
          <p:cNvSpPr txBox="1"/>
          <p:nvPr/>
        </p:nvSpPr>
        <p:spPr>
          <a:xfrm>
            <a:off x="0" y="3723118"/>
            <a:ext cx="9144000" cy="2483950"/>
          </a:xfrm>
          <a:prstGeom prst="rect">
            <a:avLst/>
          </a:prstGeom>
          <a:noFill/>
        </p:spPr>
        <p:txBody>
          <a:bodyPr wrap="square" rtlCol="0">
            <a:spAutoFit/>
          </a:bodyPr>
          <a:lstStyle/>
          <a:p>
            <a:pPr algn="ctr"/>
            <a:r>
              <a:rPr lang="en-US" sz="2400" b="1"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 Comparison of soils of two fields for potato production located in the same region of Portugal </a:t>
            </a:r>
          </a:p>
          <a:p>
            <a:pPr algn="ctr"/>
            <a:endParaRPr lang="fr-FR" sz="800" dirty="0">
              <a:latin typeface="Palatino Linotype" panose="02040502050505030304" pitchFamily="18" charset="0"/>
            </a:endParaRPr>
          </a:p>
          <a:p>
            <a:pPr algn="just">
              <a:lnSpc>
                <a:spcPts val="1300"/>
              </a:lnSpc>
              <a:spcAft>
                <a:spcPts val="1800"/>
              </a:spcAft>
            </a:pPr>
            <a:r>
              <a:rPr lang="pt-PT" sz="1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Ana Rita F. Coelho</a:t>
            </a:r>
            <a:r>
              <a:rPr lang="pt-PT" sz="1100" baseline="30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1,2</a:t>
            </a:r>
            <a:r>
              <a:rPr lang="pt-PT" sz="1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Diana Daccak</a:t>
            </a:r>
            <a:r>
              <a:rPr lang="pt-PT" sz="1100" baseline="30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1,2</a:t>
            </a:r>
            <a:r>
              <a:rPr lang="pt-PT" sz="1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Ana Coelho Marques</a:t>
            </a:r>
            <a:r>
              <a:rPr lang="pt-PT" sz="1100" baseline="30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1,2</a:t>
            </a:r>
            <a:r>
              <a:rPr lang="pt-PT" sz="1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Inês Carmo Luís</a:t>
            </a:r>
            <a:r>
              <a:rPr lang="pt-PT" sz="1100" baseline="30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1,2</a:t>
            </a:r>
            <a:r>
              <a:rPr lang="pt-PT" sz="1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Cláudia Campos Pessoa</a:t>
            </a:r>
            <a:r>
              <a:rPr lang="pt-PT" sz="1100" baseline="30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1,2</a:t>
            </a:r>
            <a:r>
              <a:rPr lang="pt-PT" sz="1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Maria Manuela Silva</a:t>
            </a:r>
            <a:r>
              <a:rPr lang="pt-PT" sz="1100" baseline="30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2,3</a:t>
            </a:r>
            <a:r>
              <a:rPr lang="pt-PT" sz="1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Manuela Simões</a:t>
            </a:r>
            <a:r>
              <a:rPr lang="pt-PT" sz="1100" baseline="30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1,2</a:t>
            </a:r>
            <a:r>
              <a:rPr lang="pt-PT" sz="1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Fernando H. Reboredo</a:t>
            </a:r>
            <a:r>
              <a:rPr lang="pt-PT" sz="1100" baseline="30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1,2</a:t>
            </a:r>
            <a:r>
              <a:rPr lang="pt-PT" sz="1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Maria F. Pessoa</a:t>
            </a:r>
            <a:r>
              <a:rPr lang="pt-PT" sz="1100" baseline="30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1,2</a:t>
            </a:r>
            <a:r>
              <a:rPr lang="pt-PT" sz="1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Paulo Legoinha</a:t>
            </a:r>
            <a:r>
              <a:rPr lang="pt-PT" sz="1100" baseline="30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1,2</a:t>
            </a:r>
            <a:r>
              <a:rPr lang="pt-PT" sz="1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José C. Ramalho</a:t>
            </a:r>
            <a:r>
              <a:rPr lang="pt-PT" sz="1100" baseline="30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2,4</a:t>
            </a:r>
            <a:r>
              <a:rPr lang="pt-PT" sz="1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Paula </a:t>
            </a:r>
            <a:r>
              <a:rPr lang="pt-PT" sz="1100" dirty="0" err="1">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Scotti</a:t>
            </a:r>
            <a:r>
              <a:rPr lang="pt-PT" sz="1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Campos</a:t>
            </a:r>
            <a:r>
              <a:rPr lang="pt-PT" sz="1100" baseline="30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2,5</a:t>
            </a:r>
            <a:r>
              <a:rPr lang="pt-PT" sz="1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Isabel P. Pais</a:t>
            </a:r>
            <a:r>
              <a:rPr lang="pt-PT" sz="1100" baseline="30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2,5</a:t>
            </a:r>
            <a:r>
              <a:rPr lang="pt-PT" sz="1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José N. Semedo</a:t>
            </a:r>
            <a:r>
              <a:rPr lang="pt-PT" sz="1100" baseline="30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2,5</a:t>
            </a:r>
            <a:r>
              <a:rPr lang="pt-PT" sz="1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a:t>
            </a:r>
            <a:r>
              <a:rPr lang="pt-PT" sz="1100" dirty="0" err="1">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and</a:t>
            </a:r>
            <a:r>
              <a:rPr lang="pt-PT" sz="1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Fernando C. Lidon</a:t>
            </a:r>
            <a:r>
              <a:rPr lang="pt-PT" sz="1100" baseline="30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1,2</a:t>
            </a:r>
            <a:endParaRPr lang="pt-PT" sz="900" baseline="30000"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endParaRPr>
          </a:p>
          <a:p>
            <a:pPr marL="125413" indent="-125413">
              <a:lnSpc>
                <a:spcPts val="1000"/>
              </a:lnSpc>
            </a:pPr>
            <a:r>
              <a:rPr lang="pt-PT" sz="900" baseline="30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1</a:t>
            </a:r>
            <a:r>
              <a:rPr lang="pt-PT" sz="9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a:t>
            </a:r>
            <a:r>
              <a:rPr lang="pt-PT" sz="900" dirty="0" err="1">
                <a:solidFill>
                  <a:srgbClr val="000000"/>
                </a:solidFill>
                <a:effectLst/>
                <a:latin typeface="Palatino Linotype" panose="02040502050505030304" pitchFamily="18" charset="0"/>
                <a:ea typeface="Times New Roman" panose="02020603050405020304" pitchFamily="18" charset="0"/>
                <a:cs typeface="Calibri" panose="020F0502020204030204" pitchFamily="34" charset="0"/>
              </a:rPr>
              <a:t>Earth</a:t>
            </a:r>
            <a:r>
              <a:rPr lang="pt-PT" sz="900" dirty="0">
                <a:solidFill>
                  <a:srgbClr val="000000"/>
                </a:solidFill>
                <a:effectLst/>
                <a:latin typeface="Palatino Linotype" panose="02040502050505030304" pitchFamily="18" charset="0"/>
                <a:ea typeface="Times New Roman" panose="02020603050405020304" pitchFamily="18" charset="0"/>
                <a:cs typeface="Calibri" panose="020F0502020204030204" pitchFamily="34" charset="0"/>
              </a:rPr>
              <a:t> </a:t>
            </a:r>
            <a:r>
              <a:rPr lang="pt-PT" sz="900" dirty="0" err="1">
                <a:solidFill>
                  <a:srgbClr val="000000"/>
                </a:solidFill>
                <a:effectLst/>
                <a:latin typeface="Palatino Linotype" panose="02040502050505030304" pitchFamily="18" charset="0"/>
                <a:ea typeface="Times New Roman" panose="02020603050405020304" pitchFamily="18" charset="0"/>
                <a:cs typeface="Calibri" panose="020F0502020204030204" pitchFamily="34" charset="0"/>
              </a:rPr>
              <a:t>Sciences</a:t>
            </a:r>
            <a:r>
              <a:rPr lang="pt-PT" sz="900" dirty="0">
                <a:solidFill>
                  <a:srgbClr val="000000"/>
                </a:solidFill>
                <a:effectLst/>
                <a:latin typeface="Palatino Linotype" panose="02040502050505030304" pitchFamily="18" charset="0"/>
                <a:ea typeface="Times New Roman" panose="02020603050405020304" pitchFamily="18" charset="0"/>
                <a:cs typeface="Calibri" panose="020F0502020204030204" pitchFamily="34" charset="0"/>
              </a:rPr>
              <a:t> </a:t>
            </a:r>
            <a:r>
              <a:rPr lang="pt-PT" sz="900" dirty="0" err="1">
                <a:solidFill>
                  <a:srgbClr val="000000"/>
                </a:solidFill>
                <a:effectLst/>
                <a:latin typeface="Palatino Linotype" panose="02040502050505030304" pitchFamily="18" charset="0"/>
                <a:ea typeface="Times New Roman" panose="02020603050405020304" pitchFamily="18" charset="0"/>
                <a:cs typeface="Calibri" panose="020F0502020204030204" pitchFamily="34" charset="0"/>
              </a:rPr>
              <a:t>Department</a:t>
            </a:r>
            <a:r>
              <a:rPr lang="pt-PT" sz="900" dirty="0">
                <a:solidFill>
                  <a:srgbClr val="000000"/>
                </a:solidFill>
                <a:effectLst/>
                <a:latin typeface="Palatino Linotype" panose="02040502050505030304" pitchFamily="18" charset="0"/>
                <a:ea typeface="Times New Roman" panose="02020603050405020304" pitchFamily="18" charset="0"/>
                <a:cs typeface="Calibri" panose="020F0502020204030204" pitchFamily="34" charset="0"/>
              </a:rPr>
              <a:t>, Faculdade de Ciências e Tecnologia, Universidade Nova de Lisboa, Caparica, Portugal;</a:t>
            </a:r>
            <a:endParaRPr lang="pt-PT" sz="9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p>
            <a:pPr marL="125413" indent="-125413">
              <a:lnSpc>
                <a:spcPts val="1000"/>
              </a:lnSpc>
            </a:pPr>
            <a:r>
              <a:rPr lang="fr-CH" sz="900" baseline="30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2	</a:t>
            </a:r>
            <a:r>
              <a:rPr lang="pt-PT" sz="900" dirty="0" err="1">
                <a:solidFill>
                  <a:srgbClr val="000000"/>
                </a:solidFill>
                <a:effectLst/>
                <a:latin typeface="Palatino Linotype" panose="02040502050505030304" pitchFamily="18" charset="0"/>
                <a:ea typeface="Times New Roman" panose="02020603050405020304" pitchFamily="18" charset="0"/>
                <a:cs typeface="Calibri" panose="020F0502020204030204" pitchFamily="34" charset="0"/>
              </a:rPr>
              <a:t>GeoBioTec</a:t>
            </a:r>
            <a:r>
              <a:rPr lang="pt-PT" sz="900" dirty="0">
                <a:solidFill>
                  <a:srgbClr val="000000"/>
                </a:solidFill>
                <a:effectLst/>
                <a:latin typeface="Palatino Linotype" panose="02040502050505030304" pitchFamily="18" charset="0"/>
                <a:ea typeface="Times New Roman" panose="02020603050405020304" pitchFamily="18" charset="0"/>
                <a:cs typeface="Calibri" panose="020F0502020204030204" pitchFamily="34" charset="0"/>
              </a:rPr>
              <a:t> Research </a:t>
            </a:r>
            <a:r>
              <a:rPr lang="pt-PT" sz="900" dirty="0" err="1">
                <a:solidFill>
                  <a:srgbClr val="000000"/>
                </a:solidFill>
                <a:effectLst/>
                <a:latin typeface="Palatino Linotype" panose="02040502050505030304" pitchFamily="18" charset="0"/>
                <a:ea typeface="Times New Roman" panose="02020603050405020304" pitchFamily="18" charset="0"/>
                <a:cs typeface="Calibri" panose="020F0502020204030204" pitchFamily="34" charset="0"/>
              </a:rPr>
              <a:t>Center</a:t>
            </a:r>
            <a:r>
              <a:rPr lang="pt-PT" sz="900" dirty="0">
                <a:solidFill>
                  <a:srgbClr val="000000"/>
                </a:solidFill>
                <a:effectLst/>
                <a:latin typeface="Palatino Linotype" panose="02040502050505030304" pitchFamily="18" charset="0"/>
                <a:ea typeface="Times New Roman" panose="02020603050405020304" pitchFamily="18" charset="0"/>
                <a:cs typeface="Calibri" panose="020F0502020204030204" pitchFamily="34" charset="0"/>
              </a:rPr>
              <a:t>, Faculdade de Ciências e Tecnologia, Universidade Nova de Lisboa, Caparica, Portugal;</a:t>
            </a:r>
            <a:endParaRPr lang="pt-PT" sz="9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p>
            <a:pPr marL="125413" indent="-125413">
              <a:lnSpc>
                <a:spcPts val="1000"/>
              </a:lnSpc>
            </a:pPr>
            <a:r>
              <a:rPr lang="pt-PT" sz="900" baseline="30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3</a:t>
            </a:r>
            <a:r>
              <a:rPr lang="pt-PT" sz="9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a:t>
            </a:r>
            <a:r>
              <a:rPr lang="pt-PT" sz="900" dirty="0">
                <a:solidFill>
                  <a:srgbClr val="000000"/>
                </a:solidFill>
                <a:effectLst/>
                <a:latin typeface="Palatino Linotype" panose="02040502050505030304" pitchFamily="18" charset="0"/>
                <a:ea typeface="Times New Roman" panose="02020603050405020304" pitchFamily="18" charset="0"/>
                <a:cs typeface="Calibri" panose="020F0502020204030204" pitchFamily="34" charset="0"/>
              </a:rPr>
              <a:t>Escola Superior de Educação Almeida Garrett, Lisboa, Portugal;</a:t>
            </a:r>
            <a:endParaRPr lang="pt-PT" sz="9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p>
            <a:pPr marL="125413" indent="-125413">
              <a:lnSpc>
                <a:spcPts val="1000"/>
              </a:lnSpc>
            </a:pPr>
            <a:r>
              <a:rPr lang="pt-PT" sz="900" baseline="30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4</a:t>
            </a:r>
            <a:r>
              <a:rPr lang="pt-PT" sz="9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a:t>
            </a:r>
            <a:r>
              <a:rPr lang="pt-PT" sz="900" dirty="0" err="1">
                <a:solidFill>
                  <a:srgbClr val="222222"/>
                </a:solidFill>
                <a:effectLst/>
                <a:latin typeface="Palatino Linotype" panose="02040502050505030304" pitchFamily="18" charset="0"/>
                <a:ea typeface="Times New Roman" panose="02020603050405020304" pitchFamily="18" charset="0"/>
                <a:cs typeface="Calibri" panose="020F0502020204030204" pitchFamily="34" charset="0"/>
              </a:rPr>
              <a:t>PlantStress</a:t>
            </a:r>
            <a:r>
              <a:rPr lang="pt-PT" sz="900" dirty="0">
                <a:solidFill>
                  <a:srgbClr val="222222"/>
                </a:solidFill>
                <a:effectLst/>
                <a:latin typeface="Palatino Linotype" panose="02040502050505030304" pitchFamily="18" charset="0"/>
                <a:ea typeface="Times New Roman" panose="02020603050405020304" pitchFamily="18" charset="0"/>
                <a:cs typeface="Calibri" panose="020F0502020204030204" pitchFamily="34" charset="0"/>
              </a:rPr>
              <a:t> &amp; </a:t>
            </a:r>
            <a:r>
              <a:rPr lang="pt-PT" sz="900" dirty="0" err="1">
                <a:solidFill>
                  <a:srgbClr val="222222"/>
                </a:solidFill>
                <a:effectLst/>
                <a:latin typeface="Palatino Linotype" panose="02040502050505030304" pitchFamily="18" charset="0"/>
                <a:ea typeface="Times New Roman" panose="02020603050405020304" pitchFamily="18" charset="0"/>
                <a:cs typeface="Calibri" panose="020F0502020204030204" pitchFamily="34" charset="0"/>
              </a:rPr>
              <a:t>Biodiversity</a:t>
            </a:r>
            <a:r>
              <a:rPr lang="pt-PT" sz="900" dirty="0">
                <a:solidFill>
                  <a:srgbClr val="222222"/>
                </a:solidFill>
                <a:effectLst/>
                <a:latin typeface="Palatino Linotype" panose="02040502050505030304" pitchFamily="18" charset="0"/>
                <a:ea typeface="Times New Roman" panose="02020603050405020304" pitchFamily="18" charset="0"/>
                <a:cs typeface="Calibri" panose="020F0502020204030204" pitchFamily="34" charset="0"/>
              </a:rPr>
              <a:t> </a:t>
            </a:r>
            <a:r>
              <a:rPr lang="pt-PT" sz="900" dirty="0" err="1">
                <a:solidFill>
                  <a:srgbClr val="222222"/>
                </a:solidFill>
                <a:effectLst/>
                <a:latin typeface="Palatino Linotype" panose="02040502050505030304" pitchFamily="18" charset="0"/>
                <a:ea typeface="Times New Roman" panose="02020603050405020304" pitchFamily="18" charset="0"/>
                <a:cs typeface="Calibri" panose="020F0502020204030204" pitchFamily="34" charset="0"/>
              </a:rPr>
              <a:t>Lab</a:t>
            </a:r>
            <a:r>
              <a:rPr lang="pt-PT" sz="900" dirty="0">
                <a:solidFill>
                  <a:srgbClr val="222222"/>
                </a:solidFill>
                <a:effectLst/>
                <a:latin typeface="Palatino Linotype" panose="02040502050505030304" pitchFamily="18" charset="0"/>
                <a:ea typeface="Times New Roman" panose="02020603050405020304" pitchFamily="18" charset="0"/>
                <a:cs typeface="Calibri" panose="020F0502020204030204" pitchFamily="34" charset="0"/>
              </a:rPr>
              <a:t>, Centro de Estudos Florestais, Instituto Superior Agronomia, Universidade de Lisboa, Oeiras, Portugal</a:t>
            </a:r>
            <a:r>
              <a:rPr lang="pt-PT" sz="900" dirty="0">
                <a:solidFill>
                  <a:srgbClr val="000000"/>
                </a:solidFill>
                <a:effectLst/>
                <a:latin typeface="Palatino Linotype" panose="02040502050505030304" pitchFamily="18" charset="0"/>
                <a:ea typeface="Times New Roman" panose="02020603050405020304" pitchFamily="18" charset="0"/>
                <a:cs typeface="Calibri" panose="020F0502020204030204" pitchFamily="34" charset="0"/>
              </a:rPr>
              <a:t>;</a:t>
            </a:r>
            <a:endParaRPr lang="pt-PT" sz="9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p>
            <a:pPr marL="125413" indent="-125413">
              <a:lnSpc>
                <a:spcPts val="1000"/>
              </a:lnSpc>
            </a:pPr>
            <a:r>
              <a:rPr lang="pt-PT" sz="900" baseline="30000" dirty="0">
                <a:solidFill>
                  <a:srgbClr val="000000"/>
                </a:solidFill>
                <a:latin typeface="Palatino Linotype" panose="02040502050505030304" pitchFamily="18" charset="0"/>
                <a:cs typeface="Calibri" panose="020F0502020204030204" pitchFamily="34" charset="0"/>
              </a:rPr>
              <a:t>5</a:t>
            </a:r>
            <a:r>
              <a:rPr lang="pt-PT" sz="900" dirty="0">
                <a:solidFill>
                  <a:srgbClr val="000000"/>
                </a:solidFill>
                <a:latin typeface="Palatino Linotype" panose="02040502050505030304" pitchFamily="18" charset="0"/>
                <a:cs typeface="Calibri" panose="020F0502020204030204" pitchFamily="34" charset="0"/>
              </a:rPr>
              <a:t>	INIAV, Instituto Nacional de Investigação Agrária e Veterinária, Oeiras, Portugal;</a:t>
            </a:r>
          </a:p>
          <a:p>
            <a:pPr marL="125413" indent="-125413">
              <a:lnSpc>
                <a:spcPts val="1000"/>
              </a:lnSpc>
            </a:pPr>
            <a:r>
              <a:rPr lang="fr-CH" sz="900" dirty="0">
                <a:solidFill>
                  <a:srgbClr val="000000"/>
                </a:solidFill>
                <a:latin typeface="Palatino Linotype" panose="02040502050505030304" pitchFamily="18" charset="0"/>
                <a:cs typeface="Calibri" panose="020F0502020204030204" pitchFamily="34" charset="0"/>
              </a:rPr>
              <a:t>*	</a:t>
            </a:r>
            <a:r>
              <a:rPr lang="fr-CH" sz="900" dirty="0" err="1">
                <a:solidFill>
                  <a:srgbClr val="000000"/>
                </a:solidFill>
                <a:latin typeface="Palatino Linotype" panose="02040502050505030304" pitchFamily="18" charset="0"/>
                <a:cs typeface="Calibri" panose="020F0502020204030204" pitchFamily="34" charset="0"/>
              </a:rPr>
              <a:t>Correspondence</a:t>
            </a:r>
            <a:r>
              <a:rPr lang="fr-CH" sz="900" dirty="0">
                <a:solidFill>
                  <a:srgbClr val="000000"/>
                </a:solidFill>
                <a:latin typeface="Palatino Linotype" panose="02040502050505030304" pitchFamily="18" charset="0"/>
                <a:cs typeface="Calibri" panose="020F0502020204030204" pitchFamily="34" charset="0"/>
              </a:rPr>
              <a:t>: </a:t>
            </a:r>
            <a:r>
              <a:rPr lang="pt-PT" sz="900" dirty="0">
                <a:solidFill>
                  <a:srgbClr val="000000"/>
                </a:solidFill>
                <a:latin typeface="Palatino Linotype" panose="02040502050505030304" pitchFamily="18" charset="0"/>
                <a:cs typeface="Calibri" panose="020F0502020204030204" pitchFamily="34" charset="0"/>
                <a:hlinkClick r:id="rId9">
                  <a:extLst>
                    <a:ext uri="{A12FA001-AC4F-418D-AE19-62706E023703}">
                      <ahyp:hlinkClr xmlns:ahyp="http://schemas.microsoft.com/office/drawing/2018/hyperlinkcolor" val="tx"/>
                    </a:ext>
                  </a:extLst>
                </a:hlinkClick>
              </a:rPr>
              <a:t>arf.coelho@campus.fct.unl.pt</a:t>
            </a:r>
            <a:r>
              <a:rPr lang="fr-CH" sz="900" dirty="0">
                <a:solidFill>
                  <a:srgbClr val="000000"/>
                </a:solidFill>
                <a:latin typeface="Palatino Linotype" panose="02040502050505030304" pitchFamily="18" charset="0"/>
                <a:cs typeface="Calibri" panose="020F0502020204030204" pitchFamily="34" charset="0"/>
              </a:rPr>
              <a:t>; </a:t>
            </a:r>
            <a:endParaRPr lang="pt-PT" sz="900" dirty="0">
              <a:solidFill>
                <a:srgbClr val="000000"/>
              </a:solidFill>
              <a:latin typeface="Palatino Linotype" panose="02040502050505030304" pitchFamily="18" charset="0"/>
              <a:cs typeface="Calibri" panose="020F0502020204030204" pitchFamily="34" charset="0"/>
            </a:endParaRPr>
          </a:p>
        </p:txBody>
      </p:sp>
    </p:spTree>
    <p:extLst>
      <p:ext uri="{BB962C8B-B14F-4D97-AF65-F5344CB8AC3E}">
        <p14:creationId xmlns:p14="http://schemas.microsoft.com/office/powerpoint/2010/main" val="2008605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BC3E244-51DF-41C2-B169-2BCF762CFCF5}"/>
              </a:ext>
            </a:extLst>
          </p:cNvPr>
          <p:cNvSpPr>
            <a:spLocks noGrp="1"/>
          </p:cNvSpPr>
          <p:nvPr>
            <p:ph type="title"/>
          </p:nvPr>
        </p:nvSpPr>
        <p:spPr/>
        <p:txBody>
          <a:bodyPr>
            <a:normAutofit/>
          </a:bodyPr>
          <a:lstStyle/>
          <a:p>
            <a:pPr algn="ctr"/>
            <a:r>
              <a:rPr lang="en-US" sz="2400" b="1"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Comparison of soils of two fields for potato production located in the same region of Portugal</a:t>
            </a:r>
            <a:endParaRPr lang="pt-PT" sz="2400" dirty="0"/>
          </a:p>
        </p:txBody>
      </p:sp>
      <p:pic>
        <p:nvPicPr>
          <p:cNvPr id="13" name="Picture 4">
            <a:extLst>
              <a:ext uri="{FF2B5EF4-FFF2-40B4-BE49-F238E27FC236}">
                <a16:creationId xmlns:a16="http://schemas.microsoft.com/office/drawing/2014/main" id="{BA546314-1FE3-433E-B80A-E5F09D27307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11635" y="5729174"/>
            <a:ext cx="1143001" cy="1143001"/>
          </a:xfrm>
          <a:prstGeom prst="rect">
            <a:avLst/>
          </a:prstGeom>
          <a:noFill/>
          <a:extLst>
            <a:ext uri="{909E8E84-426E-40DD-AFC4-6F175D3DCCD1}">
              <a14:hiddenFill xmlns:a14="http://schemas.microsoft.com/office/drawing/2010/main">
                <a:solidFill>
                  <a:srgbClr val="FFFFFF"/>
                </a:solidFill>
              </a14:hiddenFill>
            </a:ext>
          </a:extLst>
        </p:spPr>
      </p:pic>
      <p:sp>
        <p:nvSpPr>
          <p:cNvPr id="3" name="Retângulo 2">
            <a:extLst>
              <a:ext uri="{FF2B5EF4-FFF2-40B4-BE49-F238E27FC236}">
                <a16:creationId xmlns:a16="http://schemas.microsoft.com/office/drawing/2014/main" id="{3BC80063-F60A-4151-9F3E-533A429C644E}"/>
              </a:ext>
            </a:extLst>
          </p:cNvPr>
          <p:cNvSpPr/>
          <p:nvPr/>
        </p:nvSpPr>
        <p:spPr>
          <a:xfrm>
            <a:off x="979714" y="2453316"/>
            <a:ext cx="1306286" cy="61645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pt-PT" dirty="0"/>
              <a:t>Field A</a:t>
            </a:r>
          </a:p>
        </p:txBody>
      </p:sp>
      <p:sp>
        <p:nvSpPr>
          <p:cNvPr id="16" name="Retângulo 15">
            <a:extLst>
              <a:ext uri="{FF2B5EF4-FFF2-40B4-BE49-F238E27FC236}">
                <a16:creationId xmlns:a16="http://schemas.microsoft.com/office/drawing/2014/main" id="{2BBE24E8-B4E7-4820-A6B3-D1732EA9689F}"/>
              </a:ext>
            </a:extLst>
          </p:cNvPr>
          <p:cNvSpPr/>
          <p:nvPr/>
        </p:nvSpPr>
        <p:spPr>
          <a:xfrm>
            <a:off x="979714" y="3984798"/>
            <a:ext cx="1306286" cy="61645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pt-PT" dirty="0"/>
              <a:t>Field B</a:t>
            </a:r>
          </a:p>
        </p:txBody>
      </p:sp>
      <p:cxnSp>
        <p:nvCxnSpPr>
          <p:cNvPr id="6" name="Conexão reta unidirecional 5">
            <a:extLst>
              <a:ext uri="{FF2B5EF4-FFF2-40B4-BE49-F238E27FC236}">
                <a16:creationId xmlns:a16="http://schemas.microsoft.com/office/drawing/2014/main" id="{0664CE3E-1516-4743-B48F-BFCFFAAD7E60}"/>
              </a:ext>
            </a:extLst>
          </p:cNvPr>
          <p:cNvCxnSpPr>
            <a:cxnSpLocks/>
            <a:stCxn id="3" idx="3"/>
          </p:cNvCxnSpPr>
          <p:nvPr/>
        </p:nvCxnSpPr>
        <p:spPr>
          <a:xfrm>
            <a:off x="2286000" y="2761544"/>
            <a:ext cx="576943" cy="14313"/>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18" name="Conexão reta unidirecional 17">
            <a:extLst>
              <a:ext uri="{FF2B5EF4-FFF2-40B4-BE49-F238E27FC236}">
                <a16:creationId xmlns:a16="http://schemas.microsoft.com/office/drawing/2014/main" id="{6410D603-0CCA-4210-A0B2-3489DB58162E}"/>
              </a:ext>
            </a:extLst>
          </p:cNvPr>
          <p:cNvCxnSpPr/>
          <p:nvPr/>
        </p:nvCxnSpPr>
        <p:spPr>
          <a:xfrm flipV="1">
            <a:off x="2325360" y="4306862"/>
            <a:ext cx="533400" cy="1"/>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20" name="Retângulo 19">
            <a:extLst>
              <a:ext uri="{FF2B5EF4-FFF2-40B4-BE49-F238E27FC236}">
                <a16:creationId xmlns:a16="http://schemas.microsoft.com/office/drawing/2014/main" id="{B1BB5927-5A76-465B-A0FC-CE826E6C1B40}"/>
              </a:ext>
            </a:extLst>
          </p:cNvPr>
          <p:cNvSpPr/>
          <p:nvPr/>
        </p:nvSpPr>
        <p:spPr>
          <a:xfrm>
            <a:off x="4865914" y="2126744"/>
            <a:ext cx="2155371" cy="61645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pt-PT" dirty="0" err="1"/>
              <a:t>Correlation</a:t>
            </a:r>
            <a:r>
              <a:rPr lang="pt-PT" dirty="0"/>
              <a:t> </a:t>
            </a:r>
            <a:r>
              <a:rPr lang="pt-PT" dirty="0" err="1"/>
              <a:t>between</a:t>
            </a:r>
            <a:r>
              <a:rPr lang="pt-PT" dirty="0"/>
              <a:t> mineral </a:t>
            </a:r>
            <a:r>
              <a:rPr lang="pt-PT" dirty="0" err="1"/>
              <a:t>elements</a:t>
            </a:r>
            <a:endParaRPr lang="pt-PT" dirty="0"/>
          </a:p>
        </p:txBody>
      </p:sp>
      <p:sp>
        <p:nvSpPr>
          <p:cNvPr id="21" name="Retângulo 20">
            <a:extLst>
              <a:ext uri="{FF2B5EF4-FFF2-40B4-BE49-F238E27FC236}">
                <a16:creationId xmlns:a16="http://schemas.microsoft.com/office/drawing/2014/main" id="{F7155EAF-F398-4BBF-A30D-8F7EAC437BC4}"/>
              </a:ext>
            </a:extLst>
          </p:cNvPr>
          <p:cNvSpPr/>
          <p:nvPr/>
        </p:nvSpPr>
        <p:spPr>
          <a:xfrm>
            <a:off x="3449940" y="3120771"/>
            <a:ext cx="740229" cy="61645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pt-PT" dirty="0" err="1"/>
              <a:t>Soil</a:t>
            </a:r>
            <a:r>
              <a:rPr lang="pt-PT" dirty="0"/>
              <a:t> </a:t>
            </a:r>
          </a:p>
        </p:txBody>
      </p:sp>
      <p:cxnSp>
        <p:nvCxnSpPr>
          <p:cNvPr id="10" name="Conexão reta 9">
            <a:extLst>
              <a:ext uri="{FF2B5EF4-FFF2-40B4-BE49-F238E27FC236}">
                <a16:creationId xmlns:a16="http://schemas.microsoft.com/office/drawing/2014/main" id="{062B81AA-21E3-4020-BF26-15CC7E5D667C}"/>
              </a:ext>
            </a:extLst>
          </p:cNvPr>
          <p:cNvCxnSpPr>
            <a:cxnSpLocks/>
          </p:cNvCxnSpPr>
          <p:nvPr/>
        </p:nvCxnSpPr>
        <p:spPr>
          <a:xfrm>
            <a:off x="2858760" y="2122714"/>
            <a:ext cx="0" cy="2906486"/>
          </a:xfrm>
          <a:prstGeom prst="line">
            <a:avLst/>
          </a:prstGeom>
          <a:ln w="38100"/>
        </p:spPr>
        <p:style>
          <a:lnRef idx="1">
            <a:schemeClr val="dk1"/>
          </a:lnRef>
          <a:fillRef idx="0">
            <a:schemeClr val="dk1"/>
          </a:fillRef>
          <a:effectRef idx="0">
            <a:schemeClr val="dk1"/>
          </a:effectRef>
          <a:fontRef idx="minor">
            <a:schemeClr val="tx1"/>
          </a:fontRef>
        </p:style>
      </p:cxnSp>
      <p:cxnSp>
        <p:nvCxnSpPr>
          <p:cNvPr id="24" name="Conexão reta unidirecional 23">
            <a:extLst>
              <a:ext uri="{FF2B5EF4-FFF2-40B4-BE49-F238E27FC236}">
                <a16:creationId xmlns:a16="http://schemas.microsoft.com/office/drawing/2014/main" id="{9C231953-FDCF-4D69-B7BD-D1A8A6D7AFD1}"/>
              </a:ext>
            </a:extLst>
          </p:cNvPr>
          <p:cNvCxnSpPr/>
          <p:nvPr/>
        </p:nvCxnSpPr>
        <p:spPr>
          <a:xfrm flipV="1">
            <a:off x="2898121" y="3428999"/>
            <a:ext cx="533400" cy="1"/>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25" name="Retângulo 24">
            <a:extLst>
              <a:ext uri="{FF2B5EF4-FFF2-40B4-BE49-F238E27FC236}">
                <a16:creationId xmlns:a16="http://schemas.microsoft.com/office/drawing/2014/main" id="{5DD40B36-80B4-457B-93C7-6C65B565A7C2}"/>
              </a:ext>
            </a:extLst>
          </p:cNvPr>
          <p:cNvSpPr/>
          <p:nvPr/>
        </p:nvSpPr>
        <p:spPr>
          <a:xfrm>
            <a:off x="4865913" y="3069771"/>
            <a:ext cx="2155371" cy="61645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pt-PT" dirty="0"/>
              <a:t>pH</a:t>
            </a:r>
          </a:p>
        </p:txBody>
      </p:sp>
      <p:sp>
        <p:nvSpPr>
          <p:cNvPr id="26" name="Retângulo 25">
            <a:extLst>
              <a:ext uri="{FF2B5EF4-FFF2-40B4-BE49-F238E27FC236}">
                <a16:creationId xmlns:a16="http://schemas.microsoft.com/office/drawing/2014/main" id="{53AD1848-4F06-4268-ACF1-FA53FCAF6B69}"/>
              </a:ext>
            </a:extLst>
          </p:cNvPr>
          <p:cNvSpPr/>
          <p:nvPr/>
        </p:nvSpPr>
        <p:spPr>
          <a:xfrm>
            <a:off x="4865912" y="4012798"/>
            <a:ext cx="2155371" cy="61645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pt-PT" dirty="0" err="1"/>
              <a:t>Organic</a:t>
            </a:r>
            <a:r>
              <a:rPr lang="pt-PT" dirty="0"/>
              <a:t> </a:t>
            </a:r>
            <a:r>
              <a:rPr lang="pt-PT" dirty="0" err="1"/>
              <a:t>matter</a:t>
            </a:r>
            <a:r>
              <a:rPr lang="pt-PT" dirty="0"/>
              <a:t> </a:t>
            </a:r>
            <a:r>
              <a:rPr lang="pt-PT" dirty="0" err="1"/>
              <a:t>content</a:t>
            </a:r>
            <a:endParaRPr lang="pt-PT" dirty="0"/>
          </a:p>
        </p:txBody>
      </p:sp>
      <p:sp>
        <p:nvSpPr>
          <p:cNvPr id="27" name="Retângulo 26">
            <a:extLst>
              <a:ext uri="{FF2B5EF4-FFF2-40B4-BE49-F238E27FC236}">
                <a16:creationId xmlns:a16="http://schemas.microsoft.com/office/drawing/2014/main" id="{FE0AD16D-E448-4AEA-BCBB-1B4E60C283C4}"/>
              </a:ext>
            </a:extLst>
          </p:cNvPr>
          <p:cNvSpPr/>
          <p:nvPr/>
        </p:nvSpPr>
        <p:spPr>
          <a:xfrm>
            <a:off x="4865911" y="4955825"/>
            <a:ext cx="2155371" cy="61645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pt-PT" dirty="0" err="1"/>
              <a:t>Electrical</a:t>
            </a:r>
            <a:r>
              <a:rPr lang="pt-PT" dirty="0"/>
              <a:t> </a:t>
            </a:r>
            <a:r>
              <a:rPr lang="pt-PT" dirty="0" err="1"/>
              <a:t>conductivity</a:t>
            </a:r>
            <a:endParaRPr lang="pt-PT" dirty="0"/>
          </a:p>
        </p:txBody>
      </p:sp>
      <p:cxnSp>
        <p:nvCxnSpPr>
          <p:cNvPr id="28" name="Conexão reta unidirecional 27">
            <a:extLst>
              <a:ext uri="{FF2B5EF4-FFF2-40B4-BE49-F238E27FC236}">
                <a16:creationId xmlns:a16="http://schemas.microsoft.com/office/drawing/2014/main" id="{3C5F7DD8-2340-4979-BC54-FAF15A70DB97}"/>
              </a:ext>
            </a:extLst>
          </p:cNvPr>
          <p:cNvCxnSpPr/>
          <p:nvPr/>
        </p:nvCxnSpPr>
        <p:spPr>
          <a:xfrm flipV="1">
            <a:off x="4208588" y="3467097"/>
            <a:ext cx="533400" cy="1"/>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29" name="Conexão reta 28">
            <a:extLst>
              <a:ext uri="{FF2B5EF4-FFF2-40B4-BE49-F238E27FC236}">
                <a16:creationId xmlns:a16="http://schemas.microsoft.com/office/drawing/2014/main" id="{61D24D1D-6052-4A35-84A5-89BBA93987A5}"/>
              </a:ext>
            </a:extLst>
          </p:cNvPr>
          <p:cNvCxnSpPr>
            <a:cxnSpLocks/>
          </p:cNvCxnSpPr>
          <p:nvPr/>
        </p:nvCxnSpPr>
        <p:spPr>
          <a:xfrm>
            <a:off x="4741988" y="1576389"/>
            <a:ext cx="0" cy="4609985"/>
          </a:xfrm>
          <a:prstGeom prst="line">
            <a:avLst/>
          </a:prstGeom>
          <a:ln w="38100"/>
        </p:spPr>
        <p:style>
          <a:lnRef idx="1">
            <a:schemeClr val="dk1"/>
          </a:lnRef>
          <a:fillRef idx="0">
            <a:schemeClr val="dk1"/>
          </a:fillRef>
          <a:effectRef idx="0">
            <a:schemeClr val="dk1"/>
          </a:effectRef>
          <a:fontRef idx="minor">
            <a:schemeClr val="tx1"/>
          </a:fontRef>
        </p:style>
      </p:cxnSp>
      <p:cxnSp>
        <p:nvCxnSpPr>
          <p:cNvPr id="32" name="Conexão reta unidirecional 31">
            <a:extLst>
              <a:ext uri="{FF2B5EF4-FFF2-40B4-BE49-F238E27FC236}">
                <a16:creationId xmlns:a16="http://schemas.microsoft.com/office/drawing/2014/main" id="{633E30CB-7FC1-4F96-AC67-51DE636B2CC6}"/>
              </a:ext>
            </a:extLst>
          </p:cNvPr>
          <p:cNvCxnSpPr/>
          <p:nvPr/>
        </p:nvCxnSpPr>
        <p:spPr>
          <a:xfrm flipV="1">
            <a:off x="7145208" y="3483422"/>
            <a:ext cx="533400" cy="1"/>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33" name="Conexão reta 32">
            <a:extLst>
              <a:ext uri="{FF2B5EF4-FFF2-40B4-BE49-F238E27FC236}">
                <a16:creationId xmlns:a16="http://schemas.microsoft.com/office/drawing/2014/main" id="{53BEAF3C-17B3-4FA7-8489-672364577E00}"/>
              </a:ext>
            </a:extLst>
          </p:cNvPr>
          <p:cNvCxnSpPr>
            <a:cxnSpLocks/>
          </p:cNvCxnSpPr>
          <p:nvPr/>
        </p:nvCxnSpPr>
        <p:spPr>
          <a:xfrm>
            <a:off x="7145208" y="1576389"/>
            <a:ext cx="0" cy="4609985"/>
          </a:xfrm>
          <a:prstGeom prst="line">
            <a:avLst/>
          </a:prstGeom>
          <a:ln w="38100"/>
        </p:spPr>
        <p:style>
          <a:lnRef idx="1">
            <a:schemeClr val="dk1"/>
          </a:lnRef>
          <a:fillRef idx="0">
            <a:schemeClr val="dk1"/>
          </a:fillRef>
          <a:effectRef idx="0">
            <a:schemeClr val="dk1"/>
          </a:effectRef>
          <a:fontRef idx="minor">
            <a:schemeClr val="tx1"/>
          </a:fontRef>
        </p:style>
      </p:cxnSp>
      <p:sp>
        <p:nvSpPr>
          <p:cNvPr id="34" name="Retângulo 33">
            <a:extLst>
              <a:ext uri="{FF2B5EF4-FFF2-40B4-BE49-F238E27FC236}">
                <a16:creationId xmlns:a16="http://schemas.microsoft.com/office/drawing/2014/main" id="{E53836D4-EB40-45BC-BEF0-CCE2828186B9}"/>
              </a:ext>
            </a:extLst>
          </p:cNvPr>
          <p:cNvSpPr/>
          <p:nvPr/>
        </p:nvSpPr>
        <p:spPr>
          <a:xfrm>
            <a:off x="7703780" y="3175194"/>
            <a:ext cx="1319796" cy="61645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pt-PT" dirty="0" err="1"/>
              <a:t>Potato</a:t>
            </a:r>
            <a:r>
              <a:rPr lang="pt-PT" dirty="0"/>
              <a:t> </a:t>
            </a:r>
            <a:r>
              <a:rPr lang="pt-PT" dirty="0" err="1"/>
              <a:t>Production</a:t>
            </a:r>
            <a:endParaRPr lang="pt-PT" dirty="0"/>
          </a:p>
        </p:txBody>
      </p:sp>
    </p:spTree>
    <p:extLst>
      <p:ext uri="{BB962C8B-B14F-4D97-AF65-F5344CB8AC3E}">
        <p14:creationId xmlns:p14="http://schemas.microsoft.com/office/powerpoint/2010/main" val="15143842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30554"/>
            <a:ext cx="8719457" cy="5324535"/>
          </a:xfrm>
          <a:prstGeom prst="rect">
            <a:avLst/>
          </a:prstGeom>
          <a:noFill/>
        </p:spPr>
        <p:txBody>
          <a:bodyPr wrap="square" rtlCol="0">
            <a:spAutoFit/>
          </a:bodyPr>
          <a:lstStyle/>
          <a:p>
            <a:pPr algn="just"/>
            <a:r>
              <a:rPr lang="fr-FR" b="1" dirty="0">
                <a:latin typeface="Palatino Linotype" panose="02040502050505030304" pitchFamily="18" charset="0"/>
              </a:rPr>
              <a:t>Abstract: </a:t>
            </a:r>
            <a:r>
              <a:rPr lang="en-US" sz="1600" dirty="0">
                <a:latin typeface="Palatino Linotype" panose="02040502050505030304" pitchFamily="18" charset="0"/>
              </a:rPr>
              <a:t>Soil is considered a highly complex ecosystem, providing food, and maintaining crop and animal productivities. Soil variability can affect plant production. Accordingly, this study aimed to com-pare soils chemical characteristics from two different locations in the same region of Western of Portugal (</a:t>
            </a:r>
            <a:r>
              <a:rPr lang="en-US" sz="1600" dirty="0" err="1">
                <a:latin typeface="Palatino Linotype" panose="02040502050505030304" pitchFamily="18" charset="0"/>
              </a:rPr>
              <a:t>Lourinhã</a:t>
            </a:r>
            <a:r>
              <a:rPr lang="en-US" sz="1600" dirty="0">
                <a:latin typeface="Palatino Linotype" panose="02040502050505030304" pitchFamily="18" charset="0"/>
              </a:rPr>
              <a:t>), intended for potato production. Soil was collected and analyzed for soil chemical properties (pH, electric conductivity, organic matter, and mineral element content).  Through principal components analysis (PCA) was possible to identify that the interrelations among the mineral elements are explained in the projections of components 1 and 2 for both fields. Regarding Field A, Ca, K, Fe, P, S, Mg, As, Pb, and Zn are more correlated with each other than the other mineral element (Cd). In the other hand, in Field B, all the mineral elements correlate differently compared to Field A (except Cd) and showed that K, As, Mg, Ca, Zn, Fe, and Pb are the most correlated with each other. Also, Fe and S are more correlated in Field A, however in Field B, Fe and Zn are the ones that are more correlated with each other. Additionally, although both soils have the same pH (slightly basic soil - ideal for agriculture), they showed a significantly different content of organic matter and conductivity, where Field B presented higher contents of both parameters.  The obtained data is discussed, being concluded that the soils, despite being geographically close, have different relationships between elements and different content of organic matter and electrical conductivity, which may lead to differences in potato production. </a:t>
            </a:r>
          </a:p>
          <a:p>
            <a:pPr algn="just"/>
            <a:endParaRPr lang="en-US" sz="1600" dirty="0">
              <a:latin typeface="Palatino Linotype" panose="02040502050505030304" pitchFamily="18" charset="0"/>
            </a:endParaRPr>
          </a:p>
          <a:p>
            <a:pPr algn="just"/>
            <a:r>
              <a:rPr lang="fr-FR" b="1" dirty="0">
                <a:latin typeface="Palatino Linotype" panose="02040502050505030304" pitchFamily="18" charset="0"/>
              </a:rPr>
              <a:t>Keywords: </a:t>
            </a:r>
            <a:r>
              <a:rPr lang="fr-FR" sz="1600" dirty="0">
                <a:latin typeface="Palatino Linotype" panose="02040502050505030304" pitchFamily="18" charset="0"/>
              </a:rPr>
              <a:t>Agricultural </a:t>
            </a:r>
            <a:r>
              <a:rPr lang="fr-FR" sz="1600" dirty="0" err="1">
                <a:latin typeface="Palatino Linotype" panose="02040502050505030304" pitchFamily="18" charset="0"/>
              </a:rPr>
              <a:t>soils</a:t>
            </a:r>
            <a:r>
              <a:rPr lang="fr-FR" sz="1600" dirty="0">
                <a:latin typeface="Palatino Linotype" panose="02040502050505030304" pitchFamily="18" charset="0"/>
              </a:rPr>
              <a:t>; Principal component </a:t>
            </a:r>
            <a:r>
              <a:rPr lang="fr-FR" sz="1600" dirty="0" err="1">
                <a:latin typeface="Palatino Linotype" panose="02040502050505030304" pitchFamily="18" charset="0"/>
              </a:rPr>
              <a:t>analysis</a:t>
            </a:r>
            <a:r>
              <a:rPr lang="fr-FR" sz="1600" dirty="0">
                <a:latin typeface="Palatino Linotype" panose="02040502050505030304" pitchFamily="18" charset="0"/>
              </a:rPr>
              <a:t>; </a:t>
            </a:r>
            <a:r>
              <a:rPr lang="fr-FR" sz="1600" dirty="0" err="1">
                <a:latin typeface="Palatino Linotype" panose="02040502050505030304" pitchFamily="18" charset="0"/>
              </a:rPr>
              <a:t>soil</a:t>
            </a:r>
            <a:r>
              <a:rPr lang="fr-FR" sz="1600" dirty="0">
                <a:latin typeface="Palatino Linotype" panose="02040502050505030304" pitchFamily="18" charset="0"/>
              </a:rPr>
              <a:t> </a:t>
            </a:r>
            <a:r>
              <a:rPr lang="fr-FR" sz="1600" dirty="0" err="1">
                <a:latin typeface="Palatino Linotype" panose="02040502050505030304" pitchFamily="18" charset="0"/>
              </a:rPr>
              <a:t>analyzes</a:t>
            </a:r>
            <a:r>
              <a:rPr lang="fr-FR" sz="1600" dirty="0">
                <a:latin typeface="Palatino Linotype" panose="02040502050505030304" pitchFamily="18" charset="0"/>
              </a:rPr>
              <a:t>; </a:t>
            </a:r>
            <a:r>
              <a:rPr lang="fr-FR" sz="1600" dirty="0" err="1">
                <a:latin typeface="Palatino Linotype" panose="02040502050505030304" pitchFamily="18" charset="0"/>
              </a:rPr>
              <a:t>soil</a:t>
            </a:r>
            <a:r>
              <a:rPr lang="fr-FR" sz="1600" dirty="0">
                <a:latin typeface="Palatino Linotype" panose="02040502050505030304" pitchFamily="18" charset="0"/>
              </a:rPr>
              <a:t> </a:t>
            </a:r>
            <a:r>
              <a:rPr lang="fr-FR" sz="1600" dirty="0" err="1">
                <a:latin typeface="Palatino Linotype" panose="02040502050505030304" pitchFamily="18" charset="0"/>
              </a:rPr>
              <a:t>characterization</a:t>
            </a:r>
            <a:r>
              <a:rPr lang="fr-FR" sz="1600" dirty="0">
                <a:latin typeface="Palatino Linotype" panose="02040502050505030304" pitchFamily="18" charset="0"/>
              </a:rPr>
              <a:t>.</a:t>
            </a:r>
          </a:p>
        </p:txBody>
      </p:sp>
      <p:sp>
        <p:nvSpPr>
          <p:cNvPr id="5" name="Slide Number Placeholder 5"/>
          <p:cNvSpPr>
            <a:spLocks noGrp="1"/>
          </p:cNvSpPr>
          <p:nvPr>
            <p:ph type="sldNum" sz="quarter" idx="12"/>
          </p:nvPr>
        </p:nvSpPr>
        <p:spPr>
          <a:xfrm>
            <a:off x="6934200" y="6356350"/>
            <a:ext cx="2133600" cy="365125"/>
          </a:xfrm>
        </p:spPr>
        <p:txBody>
          <a:bodyPr/>
          <a:lstStyle/>
          <a:p>
            <a:fld id="{FCAEAE96-855E-42B1-8DE9-9C9E68DE18C5}" type="slidenum">
              <a:rPr lang="fr-FR" smtClean="0">
                <a:latin typeface="Palatino Linotype" panose="02040502050505030304" pitchFamily="18" charset="0"/>
              </a:rPr>
              <a:pPr/>
              <a:t>3</a:t>
            </a:fld>
            <a:endParaRPr lang="fr-FR">
              <a:latin typeface="Palatino Linotype" panose="02040502050505030304" pitchFamily="18" charset="0"/>
            </a:endParaRPr>
          </a:p>
        </p:txBody>
      </p:sp>
      <p:pic>
        <p:nvPicPr>
          <p:cNvPr id="2052" name="Picture 4">
            <a:extLst>
              <a:ext uri="{FF2B5EF4-FFF2-40B4-BE49-F238E27FC236}">
                <a16:creationId xmlns:a16="http://schemas.microsoft.com/office/drawing/2014/main" id="{E756086F-272F-46EC-AF6D-C07188A5F5A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11635" y="5729174"/>
            <a:ext cx="1143001" cy="1143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400357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685800"/>
            <a:ext cx="8153400" cy="461665"/>
          </a:xfrm>
          <a:prstGeom prst="rect">
            <a:avLst/>
          </a:prstGeom>
          <a:noFill/>
        </p:spPr>
        <p:txBody>
          <a:bodyPr wrap="square" rtlCol="0">
            <a:spAutoFit/>
          </a:bodyPr>
          <a:lstStyle/>
          <a:p>
            <a:r>
              <a:rPr lang="fr-FR" sz="2400" b="1" dirty="0">
                <a:latin typeface="Palatino Linotype" panose="02040502050505030304" pitchFamily="18" charset="0"/>
              </a:rPr>
              <a:t>Introduction</a:t>
            </a:r>
          </a:p>
        </p:txBody>
      </p:sp>
      <p:sp>
        <p:nvSpPr>
          <p:cNvPr id="5" name="Slide Number Placeholder 5"/>
          <p:cNvSpPr>
            <a:spLocks noGrp="1"/>
          </p:cNvSpPr>
          <p:nvPr>
            <p:ph type="sldNum" sz="quarter" idx="12"/>
          </p:nvPr>
        </p:nvSpPr>
        <p:spPr>
          <a:xfrm>
            <a:off x="6934200" y="6356350"/>
            <a:ext cx="2133600" cy="365125"/>
          </a:xfrm>
        </p:spPr>
        <p:txBody>
          <a:bodyPr/>
          <a:lstStyle/>
          <a:p>
            <a:fld id="{FCAEAE96-855E-42B1-8DE9-9C9E68DE18C5}" type="slidenum">
              <a:rPr lang="fr-FR" smtClean="0">
                <a:latin typeface="Palatino Linotype" panose="02040502050505030304" pitchFamily="18" charset="0"/>
              </a:rPr>
              <a:pPr/>
              <a:t>4</a:t>
            </a:fld>
            <a:endParaRPr lang="fr-FR">
              <a:latin typeface="Palatino Linotype" panose="02040502050505030304" pitchFamily="18" charset="0"/>
            </a:endParaRPr>
          </a:p>
        </p:txBody>
      </p:sp>
      <p:pic>
        <p:nvPicPr>
          <p:cNvPr id="9" name="Picture 4">
            <a:extLst>
              <a:ext uri="{FF2B5EF4-FFF2-40B4-BE49-F238E27FC236}">
                <a16:creationId xmlns:a16="http://schemas.microsoft.com/office/drawing/2014/main" id="{4758804F-4E82-4FD4-9F5A-7AE27FA65E4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08087" y="5722087"/>
            <a:ext cx="1143001" cy="1143001"/>
          </a:xfrm>
          <a:prstGeom prst="rect">
            <a:avLst/>
          </a:prstGeom>
          <a:noFill/>
          <a:extLst>
            <a:ext uri="{909E8E84-426E-40DD-AFC4-6F175D3DCCD1}">
              <a14:hiddenFill xmlns:a14="http://schemas.microsoft.com/office/drawing/2010/main">
                <a:solidFill>
                  <a:srgbClr val="FFFFFF"/>
                </a:solidFill>
              </a14:hiddenFill>
            </a:ext>
          </a:extLst>
        </p:spPr>
      </p:pic>
      <p:sp>
        <p:nvSpPr>
          <p:cNvPr id="6" name="CaixaDeTexto 5">
            <a:extLst>
              <a:ext uri="{FF2B5EF4-FFF2-40B4-BE49-F238E27FC236}">
                <a16:creationId xmlns:a16="http://schemas.microsoft.com/office/drawing/2014/main" id="{C2FD6565-5223-4AE2-A25D-F287F0F6FA39}"/>
              </a:ext>
            </a:extLst>
          </p:cNvPr>
          <p:cNvSpPr txBox="1"/>
          <p:nvPr/>
        </p:nvSpPr>
        <p:spPr>
          <a:xfrm>
            <a:off x="239486" y="1383231"/>
            <a:ext cx="8752114" cy="3046988"/>
          </a:xfrm>
          <a:prstGeom prst="rect">
            <a:avLst/>
          </a:prstGeom>
          <a:noFill/>
        </p:spPr>
        <p:txBody>
          <a:bodyPr wrap="square">
            <a:spAutoFit/>
          </a:bodyPr>
          <a:lstStyle/>
          <a:p>
            <a:pPr algn="just"/>
            <a:r>
              <a:rPr lang="en-US" sz="16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In plants, soil is the primary source for their production, being recognize that soil physical condition can affect crop production (Benjamin et al., 2003). Soil is considered not only a highly complex ecosystem but also a valuable resource, providing food and maintaining crop and animal productivities. Additionally, in soil, nutrient contents are a fertility indicator (Yang et al., 2020) and its variability can affect plant production, namely in potato (Khan et al., 2020). Potato is the 3</a:t>
            </a:r>
            <a:r>
              <a:rPr lang="en-US" sz="1600" baseline="300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rd</a:t>
            </a:r>
            <a:r>
              <a:rPr lang="en-US" sz="16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 most important - non-grain - food crop worldwide (CIP, 2021), playing a huge part in the human diet and supplying different minerals required in human body (Subramanian et al., 2011). However, considering that in potato plants mineral elements uptake occurs (primary) through soil solution, if soils where crops are cultivated have low fertility, can contribute to low mineral content, due to poor uptake and translocation of some mineral elements to the edible parts (Subramanian et al., 2011). Potato production is dependent of certain nutrients from soil to the plant, namely, N, P, K, Ca, Mg, S, Fe, and Zn (Vander, 1981). </a:t>
            </a:r>
            <a:endParaRPr lang="en-US" sz="1400" dirty="0">
              <a:latin typeface="Palatino Linotype" panose="02040502050505030304" pitchFamily="18" charset="0"/>
            </a:endParaRPr>
          </a:p>
        </p:txBody>
      </p:sp>
      <p:sp>
        <p:nvSpPr>
          <p:cNvPr id="7" name="CaixaDeTexto 6">
            <a:extLst>
              <a:ext uri="{FF2B5EF4-FFF2-40B4-BE49-F238E27FC236}">
                <a16:creationId xmlns:a16="http://schemas.microsoft.com/office/drawing/2014/main" id="{BAFD6AA5-7334-4DF2-82DE-1D449B9E626D}"/>
              </a:ext>
            </a:extLst>
          </p:cNvPr>
          <p:cNvSpPr txBox="1"/>
          <p:nvPr/>
        </p:nvSpPr>
        <p:spPr>
          <a:xfrm>
            <a:off x="239486" y="4402762"/>
            <a:ext cx="8828314" cy="830997"/>
          </a:xfrm>
          <a:prstGeom prst="rect">
            <a:avLst/>
          </a:prstGeom>
          <a:noFill/>
        </p:spPr>
        <p:txBody>
          <a:bodyPr wrap="square">
            <a:spAutoFit/>
          </a:bodyPr>
          <a:lstStyle/>
          <a:p>
            <a:pPr algn="just"/>
            <a:r>
              <a:rPr lang="en-US" sz="16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In this context, this study aimed to compare soils chemical characteristics (pH, electrical conductivity, organic matter, and mineral element content relationship) from two different locations in the same region of Portugal (</a:t>
            </a:r>
            <a:r>
              <a:rPr lang="en-US" sz="1600" dirty="0" err="1">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Lourinhã</a:t>
            </a:r>
            <a:r>
              <a:rPr lang="en-US" sz="1600" dirty="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 intended for potato production.</a:t>
            </a:r>
            <a:endParaRPr lang="pt-PT" sz="1600" dirty="0"/>
          </a:p>
        </p:txBody>
      </p:sp>
    </p:spTree>
    <p:extLst>
      <p:ext uri="{BB962C8B-B14F-4D97-AF65-F5344CB8AC3E}">
        <p14:creationId xmlns:p14="http://schemas.microsoft.com/office/powerpoint/2010/main" val="32835132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8855" y="401701"/>
            <a:ext cx="8153400" cy="461665"/>
          </a:xfrm>
          <a:prstGeom prst="rect">
            <a:avLst/>
          </a:prstGeom>
          <a:noFill/>
        </p:spPr>
        <p:txBody>
          <a:bodyPr wrap="square" rtlCol="0">
            <a:spAutoFit/>
          </a:bodyPr>
          <a:lstStyle/>
          <a:p>
            <a:r>
              <a:rPr lang="fr-FR" sz="2400" b="1" dirty="0">
                <a:latin typeface="Palatino Linotype" panose="02040502050505030304" pitchFamily="18" charset="0"/>
              </a:rPr>
              <a:t>Results and Discussion</a:t>
            </a:r>
          </a:p>
        </p:txBody>
      </p:sp>
      <p:sp>
        <p:nvSpPr>
          <p:cNvPr id="5" name="Slide Number Placeholder 5"/>
          <p:cNvSpPr>
            <a:spLocks noGrp="1"/>
          </p:cNvSpPr>
          <p:nvPr>
            <p:ph type="sldNum" sz="quarter" idx="12"/>
          </p:nvPr>
        </p:nvSpPr>
        <p:spPr>
          <a:xfrm>
            <a:off x="6934200" y="6356350"/>
            <a:ext cx="2133600" cy="365125"/>
          </a:xfrm>
        </p:spPr>
        <p:txBody>
          <a:bodyPr/>
          <a:lstStyle/>
          <a:p>
            <a:fld id="{FCAEAE96-855E-42B1-8DE9-9C9E68DE18C5}" type="slidenum">
              <a:rPr lang="fr-FR" smtClean="0">
                <a:latin typeface="Palatino Linotype" panose="02040502050505030304" pitchFamily="18" charset="0"/>
              </a:rPr>
              <a:pPr/>
              <a:t>5</a:t>
            </a:fld>
            <a:endParaRPr lang="fr-FR">
              <a:latin typeface="Palatino Linotype" panose="02040502050505030304" pitchFamily="18" charset="0"/>
            </a:endParaRPr>
          </a:p>
        </p:txBody>
      </p:sp>
      <p:pic>
        <p:nvPicPr>
          <p:cNvPr id="9" name="Picture 4">
            <a:extLst>
              <a:ext uri="{FF2B5EF4-FFF2-40B4-BE49-F238E27FC236}">
                <a16:creationId xmlns:a16="http://schemas.microsoft.com/office/drawing/2014/main" id="{4758804F-4E82-4FD4-9F5A-7AE27FA65E4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08087" y="5722087"/>
            <a:ext cx="1143001" cy="1143001"/>
          </a:xfrm>
          <a:prstGeom prst="rect">
            <a:avLst/>
          </a:prstGeom>
          <a:noFill/>
          <a:extLst>
            <a:ext uri="{909E8E84-426E-40DD-AFC4-6F175D3DCCD1}">
              <a14:hiddenFill xmlns:a14="http://schemas.microsoft.com/office/drawing/2010/main">
                <a:solidFill>
                  <a:srgbClr val="FFFFFF"/>
                </a:solidFill>
              </a14:hiddenFill>
            </a:ext>
          </a:extLst>
        </p:spPr>
      </p:pic>
      <p:pic>
        <p:nvPicPr>
          <p:cNvPr id="10" name="Imagem 9">
            <a:extLst>
              <a:ext uri="{FF2B5EF4-FFF2-40B4-BE49-F238E27FC236}">
                <a16:creationId xmlns:a16="http://schemas.microsoft.com/office/drawing/2014/main" id="{4BB8E64C-2CAA-44F8-A816-073B10DDFA4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42855" y="1040812"/>
            <a:ext cx="3597275" cy="2879725"/>
          </a:xfrm>
          <a:prstGeom prst="rect">
            <a:avLst/>
          </a:prstGeom>
          <a:noFill/>
          <a:ln>
            <a:noFill/>
          </a:ln>
        </p:spPr>
      </p:pic>
      <p:sp>
        <p:nvSpPr>
          <p:cNvPr id="12" name="CaixaDeTexto 11">
            <a:extLst>
              <a:ext uri="{FF2B5EF4-FFF2-40B4-BE49-F238E27FC236}">
                <a16:creationId xmlns:a16="http://schemas.microsoft.com/office/drawing/2014/main" id="{8E7BE2F3-62F6-4FBF-BB7F-9FB8A0DB7B29}"/>
              </a:ext>
            </a:extLst>
          </p:cNvPr>
          <p:cNvSpPr txBox="1"/>
          <p:nvPr/>
        </p:nvSpPr>
        <p:spPr>
          <a:xfrm>
            <a:off x="442855" y="3920537"/>
            <a:ext cx="3898900" cy="677108"/>
          </a:xfrm>
          <a:prstGeom prst="rect">
            <a:avLst/>
          </a:prstGeom>
          <a:noFill/>
        </p:spPr>
        <p:txBody>
          <a:bodyPr wrap="square">
            <a:spAutoFit/>
          </a:bodyPr>
          <a:lstStyle/>
          <a:p>
            <a:pPr marL="179388" indent="-1588" algn="just">
              <a:lnSpc>
                <a:spcPct val="95000"/>
              </a:lnSpc>
            </a:pPr>
            <a:r>
              <a:rPr lang="en-US" sz="1000" b="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Figure 1. </a:t>
            </a:r>
            <a:r>
              <a:rPr lang="en-US" sz="1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Projection of the factorial plane created by F1 (71.4 % variance) and F2 (11.2 % variance) axes of the macro and micro elements of soil samples (n = 9) of Field A. (Observation: Eigenvalues are greater than 1 only in F1 and F2).</a:t>
            </a:r>
            <a:endParaRPr lang="pt-PT" sz="105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p:txBody>
      </p:sp>
      <p:pic>
        <p:nvPicPr>
          <p:cNvPr id="15" name="Imagem 14">
            <a:extLst>
              <a:ext uri="{FF2B5EF4-FFF2-40B4-BE49-F238E27FC236}">
                <a16:creationId xmlns:a16="http://schemas.microsoft.com/office/drawing/2014/main" id="{EA81DA0A-D542-4001-89E8-E28D3A5151A6}"/>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744980" y="1085368"/>
            <a:ext cx="3597275" cy="2879725"/>
          </a:xfrm>
          <a:prstGeom prst="rect">
            <a:avLst/>
          </a:prstGeom>
          <a:noFill/>
          <a:ln>
            <a:noFill/>
          </a:ln>
        </p:spPr>
      </p:pic>
      <p:sp>
        <p:nvSpPr>
          <p:cNvPr id="16" name="CaixaDeTexto 15">
            <a:extLst>
              <a:ext uri="{FF2B5EF4-FFF2-40B4-BE49-F238E27FC236}">
                <a16:creationId xmlns:a16="http://schemas.microsoft.com/office/drawing/2014/main" id="{3648BE14-BF3C-4691-B768-47B5D879C15E}"/>
              </a:ext>
            </a:extLst>
          </p:cNvPr>
          <p:cNvSpPr txBox="1"/>
          <p:nvPr/>
        </p:nvSpPr>
        <p:spPr>
          <a:xfrm>
            <a:off x="4744980" y="3920537"/>
            <a:ext cx="4211695" cy="706347"/>
          </a:xfrm>
          <a:prstGeom prst="rect">
            <a:avLst/>
          </a:prstGeom>
          <a:noFill/>
        </p:spPr>
        <p:txBody>
          <a:bodyPr wrap="square">
            <a:spAutoFit/>
          </a:bodyPr>
          <a:lstStyle/>
          <a:p>
            <a:pPr marL="179388" indent="-1588" algn="just">
              <a:lnSpc>
                <a:spcPct val="95000"/>
              </a:lnSpc>
            </a:pPr>
            <a:r>
              <a:rPr lang="en-US" sz="1050" b="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Figure 2. </a:t>
            </a:r>
            <a:r>
              <a:rPr lang="en-US" sz="105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Projection of the factorial plane created by F1 (60.7 % variance) and F2 (25.0 % variance) axes of the macro and micro elements of soil samples (n = 9) of Field B. (Observation: Eigenvalues are greater than 1 only in F1 and F2).</a:t>
            </a:r>
            <a:endParaRPr lang="pt-PT" sz="11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p:txBody>
      </p:sp>
      <p:sp>
        <p:nvSpPr>
          <p:cNvPr id="18" name="CaixaDeTexto 17">
            <a:extLst>
              <a:ext uri="{FF2B5EF4-FFF2-40B4-BE49-F238E27FC236}">
                <a16:creationId xmlns:a16="http://schemas.microsoft.com/office/drawing/2014/main" id="{7D85636E-9CAA-4493-8C9C-792AF1CC673E}"/>
              </a:ext>
            </a:extLst>
          </p:cNvPr>
          <p:cNvSpPr txBox="1"/>
          <p:nvPr/>
        </p:nvSpPr>
        <p:spPr>
          <a:xfrm>
            <a:off x="369829" y="4626884"/>
            <a:ext cx="8624945" cy="1077218"/>
          </a:xfrm>
          <a:prstGeom prst="rect">
            <a:avLst/>
          </a:prstGeom>
          <a:noFill/>
        </p:spPr>
        <p:txBody>
          <a:bodyPr wrap="square">
            <a:spAutoFit/>
          </a:bodyPr>
          <a:lstStyle/>
          <a:p>
            <a:pPr algn="just"/>
            <a:r>
              <a:rPr lang="en-US" sz="1600" dirty="0">
                <a:solidFill>
                  <a:srgbClr val="2E2E2E"/>
                </a:solidFill>
                <a:effectLst/>
                <a:latin typeface="Palatino Linotype" panose="02040502050505030304" pitchFamily="18" charset="0"/>
                <a:ea typeface="SimSun" panose="02010600030101010101" pitchFamily="2" charset="-122"/>
                <a:cs typeface="Times New Roman" panose="02020603050405020304" pitchFamily="18" charset="0"/>
              </a:rPr>
              <a:t>Regarding macro and micro elements of soil samples of both fields (Fig. 1 and 2), through principal component analysis (PCA) was possible to identify that for both fields, the interrelations among mineral elements are explained in the projections of components 1 and 2 (F1 and F2).</a:t>
            </a:r>
            <a:endParaRPr lang="pt-PT" sz="1600" dirty="0"/>
          </a:p>
        </p:txBody>
      </p:sp>
      <p:sp>
        <p:nvSpPr>
          <p:cNvPr id="19" name="CaixaDeTexto 18">
            <a:extLst>
              <a:ext uri="{FF2B5EF4-FFF2-40B4-BE49-F238E27FC236}">
                <a16:creationId xmlns:a16="http://schemas.microsoft.com/office/drawing/2014/main" id="{6F9BD309-5EA2-4645-B3B2-7D2AF63EC3A9}"/>
              </a:ext>
            </a:extLst>
          </p:cNvPr>
          <p:cNvSpPr txBox="1"/>
          <p:nvPr/>
        </p:nvSpPr>
        <p:spPr>
          <a:xfrm>
            <a:off x="335670" y="5743831"/>
            <a:ext cx="7589130" cy="1077218"/>
          </a:xfrm>
          <a:prstGeom prst="rect">
            <a:avLst/>
          </a:prstGeom>
          <a:noFill/>
        </p:spPr>
        <p:txBody>
          <a:bodyPr wrap="square">
            <a:spAutoFit/>
          </a:bodyPr>
          <a:lstStyle/>
          <a:p>
            <a:pPr algn="just"/>
            <a:r>
              <a:rPr lang="en-US" sz="1600" dirty="0">
                <a:solidFill>
                  <a:srgbClr val="2E2E2E"/>
                </a:solidFill>
                <a:effectLst/>
                <a:latin typeface="Palatino Linotype" panose="02040502050505030304" pitchFamily="18" charset="0"/>
                <a:ea typeface="SimSun" panose="02010600030101010101" pitchFamily="2" charset="-122"/>
                <a:cs typeface="Times New Roman" panose="02020603050405020304" pitchFamily="18" charset="0"/>
              </a:rPr>
              <a:t>This different correlation between minerals of soil in the same region is probably due to soil nutrient content variability </a:t>
            </a:r>
            <a:r>
              <a:rPr lang="en-US" sz="1600" dirty="0">
                <a:solidFill>
                  <a:srgbClr val="2E2E2E"/>
                </a:solidFill>
                <a:latin typeface="Palatino Linotype" panose="02040502050505030304" pitchFamily="18" charset="0"/>
                <a:ea typeface="SimSun" panose="02010600030101010101" pitchFamily="2" charset="-122"/>
                <a:cs typeface="Times New Roman" panose="02020603050405020304" pitchFamily="18" charset="0"/>
              </a:rPr>
              <a:t>(Khan et al., 2020)</a:t>
            </a:r>
            <a:r>
              <a:rPr lang="en-US" sz="1600" dirty="0">
                <a:solidFill>
                  <a:srgbClr val="2E2E2E"/>
                </a:solidFill>
                <a:effectLst/>
                <a:latin typeface="Palatino Linotype" panose="02040502050505030304" pitchFamily="18" charset="0"/>
                <a:ea typeface="SimSun" panose="02010600030101010101" pitchFamily="2" charset="-122"/>
                <a:cs typeface="Times New Roman" panose="02020603050405020304" pitchFamily="18" charset="0"/>
              </a:rPr>
              <a:t> that can occur presumably due to the sensitive impact that topography ha</a:t>
            </a:r>
            <a:r>
              <a:rPr lang="en-US" sz="1600" b="1" dirty="0">
                <a:solidFill>
                  <a:srgbClr val="2E2E2E"/>
                </a:solidFill>
                <a:effectLst/>
                <a:latin typeface="Palatino Linotype" panose="02040502050505030304" pitchFamily="18" charset="0"/>
                <a:ea typeface="SimSun" panose="02010600030101010101" pitchFamily="2" charset="-122"/>
                <a:cs typeface="Times New Roman" panose="02020603050405020304" pitchFamily="18" charset="0"/>
              </a:rPr>
              <a:t>s</a:t>
            </a:r>
            <a:r>
              <a:rPr lang="en-US" sz="1600" dirty="0">
                <a:solidFill>
                  <a:srgbClr val="2E2E2E"/>
                </a:solidFill>
                <a:effectLst/>
                <a:latin typeface="Palatino Linotype" panose="02040502050505030304" pitchFamily="18" charset="0"/>
                <a:ea typeface="SimSun" panose="02010600030101010101" pitchFamily="2" charset="-122"/>
                <a:cs typeface="Times New Roman" panose="02020603050405020304" pitchFamily="18" charset="0"/>
              </a:rPr>
              <a:t> in the movement of soil material </a:t>
            </a:r>
            <a:r>
              <a:rPr lang="en-US" sz="1600" dirty="0">
                <a:solidFill>
                  <a:srgbClr val="2E2E2E"/>
                </a:solidFill>
                <a:latin typeface="Palatino Linotype" panose="02040502050505030304" pitchFamily="18" charset="0"/>
                <a:ea typeface="SimSun" panose="02010600030101010101" pitchFamily="2" charset="-122"/>
                <a:cs typeface="Times New Roman" panose="02020603050405020304" pitchFamily="18" charset="0"/>
              </a:rPr>
              <a:t>(</a:t>
            </a:r>
            <a:r>
              <a:rPr lang="en-US" sz="1600" dirty="0" err="1">
                <a:solidFill>
                  <a:srgbClr val="2E2E2E"/>
                </a:solidFill>
                <a:latin typeface="Palatino Linotype" panose="02040502050505030304" pitchFamily="18" charset="0"/>
                <a:ea typeface="SimSun" panose="02010600030101010101" pitchFamily="2" charset="-122"/>
                <a:cs typeface="Times New Roman" panose="02020603050405020304" pitchFamily="18" charset="0"/>
              </a:rPr>
              <a:t>Hattar</a:t>
            </a:r>
            <a:r>
              <a:rPr lang="en-US" sz="1600" dirty="0">
                <a:solidFill>
                  <a:srgbClr val="2E2E2E"/>
                </a:solidFill>
                <a:latin typeface="Palatino Linotype" panose="02040502050505030304" pitchFamily="18" charset="0"/>
                <a:ea typeface="SimSun" panose="02010600030101010101" pitchFamily="2" charset="-122"/>
                <a:cs typeface="Times New Roman" panose="02020603050405020304" pitchFamily="18" charset="0"/>
              </a:rPr>
              <a:t> et al., 2010).</a:t>
            </a:r>
            <a:endParaRPr lang="pt-PT" sz="1600" dirty="0"/>
          </a:p>
        </p:txBody>
      </p:sp>
    </p:spTree>
    <p:extLst>
      <p:ext uri="{BB962C8B-B14F-4D97-AF65-F5344CB8AC3E}">
        <p14:creationId xmlns:p14="http://schemas.microsoft.com/office/powerpoint/2010/main" val="21027499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8855" y="401701"/>
            <a:ext cx="8153400" cy="461665"/>
          </a:xfrm>
          <a:prstGeom prst="rect">
            <a:avLst/>
          </a:prstGeom>
          <a:noFill/>
        </p:spPr>
        <p:txBody>
          <a:bodyPr wrap="square" rtlCol="0">
            <a:spAutoFit/>
          </a:bodyPr>
          <a:lstStyle/>
          <a:p>
            <a:r>
              <a:rPr lang="fr-FR" sz="2400" b="1" dirty="0">
                <a:latin typeface="Palatino Linotype" panose="02040502050505030304" pitchFamily="18" charset="0"/>
              </a:rPr>
              <a:t>Results and Discussion</a:t>
            </a:r>
          </a:p>
        </p:txBody>
      </p:sp>
      <p:sp>
        <p:nvSpPr>
          <p:cNvPr id="5" name="Slide Number Placeholder 5"/>
          <p:cNvSpPr>
            <a:spLocks noGrp="1"/>
          </p:cNvSpPr>
          <p:nvPr>
            <p:ph type="sldNum" sz="quarter" idx="12"/>
          </p:nvPr>
        </p:nvSpPr>
        <p:spPr>
          <a:xfrm>
            <a:off x="6934200" y="6356350"/>
            <a:ext cx="2133600" cy="365125"/>
          </a:xfrm>
        </p:spPr>
        <p:txBody>
          <a:bodyPr/>
          <a:lstStyle/>
          <a:p>
            <a:fld id="{FCAEAE96-855E-42B1-8DE9-9C9E68DE18C5}" type="slidenum">
              <a:rPr lang="fr-FR" smtClean="0">
                <a:latin typeface="Palatino Linotype" panose="02040502050505030304" pitchFamily="18" charset="0"/>
              </a:rPr>
              <a:pPr/>
              <a:t>6</a:t>
            </a:fld>
            <a:endParaRPr lang="fr-FR">
              <a:latin typeface="Palatino Linotype" panose="02040502050505030304" pitchFamily="18" charset="0"/>
            </a:endParaRPr>
          </a:p>
        </p:txBody>
      </p:sp>
      <p:pic>
        <p:nvPicPr>
          <p:cNvPr id="9" name="Picture 4">
            <a:extLst>
              <a:ext uri="{FF2B5EF4-FFF2-40B4-BE49-F238E27FC236}">
                <a16:creationId xmlns:a16="http://schemas.microsoft.com/office/drawing/2014/main" id="{4758804F-4E82-4FD4-9F5A-7AE27FA65E4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08087" y="5722087"/>
            <a:ext cx="1143001" cy="1143001"/>
          </a:xfrm>
          <a:prstGeom prst="rect">
            <a:avLst/>
          </a:prstGeom>
          <a:noFill/>
          <a:extLst>
            <a:ext uri="{909E8E84-426E-40DD-AFC4-6F175D3DCCD1}">
              <a14:hiddenFill xmlns:a14="http://schemas.microsoft.com/office/drawing/2010/main">
                <a:solidFill>
                  <a:srgbClr val="FFFFFF"/>
                </a:solidFill>
              </a14:hiddenFill>
            </a:ext>
          </a:extLst>
        </p:spPr>
      </p:pic>
      <p:pic>
        <p:nvPicPr>
          <p:cNvPr id="8" name="Imagem 7">
            <a:extLst>
              <a:ext uri="{FF2B5EF4-FFF2-40B4-BE49-F238E27FC236}">
                <a16:creationId xmlns:a16="http://schemas.microsoft.com/office/drawing/2014/main" id="{8BA825B7-5F5B-4340-ACC9-4D74B1ED0B77}"/>
              </a:ext>
            </a:extLst>
          </p:cNvPr>
          <p:cNvPicPr>
            <a:picLocks noChangeAspect="1"/>
          </p:cNvPicPr>
          <p:nvPr/>
        </p:nvPicPr>
        <p:blipFill rotWithShape="1">
          <a:blip r:embed="rId4"/>
          <a:srcRect r="3369" b="7168"/>
          <a:stretch/>
        </p:blipFill>
        <p:spPr>
          <a:xfrm>
            <a:off x="1044266" y="822483"/>
            <a:ext cx="6874377" cy="2743200"/>
          </a:xfrm>
          <a:prstGeom prst="rect">
            <a:avLst/>
          </a:prstGeom>
        </p:spPr>
      </p:pic>
      <p:sp>
        <p:nvSpPr>
          <p:cNvPr id="20" name="CaixaDeTexto 19">
            <a:extLst>
              <a:ext uri="{FF2B5EF4-FFF2-40B4-BE49-F238E27FC236}">
                <a16:creationId xmlns:a16="http://schemas.microsoft.com/office/drawing/2014/main" id="{AAAF5D04-1274-4B10-AA90-963FD9C48B9A}"/>
              </a:ext>
            </a:extLst>
          </p:cNvPr>
          <p:cNvSpPr txBox="1"/>
          <p:nvPr/>
        </p:nvSpPr>
        <p:spPr>
          <a:xfrm>
            <a:off x="404755" y="3398962"/>
            <a:ext cx="9420225" cy="238527"/>
          </a:xfrm>
          <a:prstGeom prst="rect">
            <a:avLst/>
          </a:prstGeom>
          <a:noFill/>
        </p:spPr>
        <p:txBody>
          <a:bodyPr wrap="square">
            <a:spAutoFit/>
          </a:bodyPr>
          <a:lstStyle/>
          <a:p>
            <a:pPr marL="180340" indent="269875" algn="just">
              <a:lnSpc>
                <a:spcPct val="95000"/>
              </a:lnSpc>
            </a:pPr>
            <a:r>
              <a:rPr lang="en-US" sz="1000" b="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Figure 3A,B. </a:t>
            </a:r>
            <a:r>
              <a:rPr lang="en-US" sz="1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Organic matter content (%)(</a:t>
            </a:r>
            <a:r>
              <a:rPr lang="en-US" sz="1000" b="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A</a:t>
            </a:r>
            <a:r>
              <a:rPr lang="en-US" sz="1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and soil electrical conductivity (µS cm</a:t>
            </a:r>
            <a:r>
              <a:rPr lang="en-US" sz="1000" baseline="30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-1</a:t>
            </a:r>
            <a:r>
              <a:rPr lang="en-US" sz="1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a:t>
            </a:r>
            <a:r>
              <a:rPr lang="en-US" sz="1000" b="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B</a:t>
            </a:r>
            <a:r>
              <a:rPr lang="en-US" sz="1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of soil of both fields (Field A and Field B).</a:t>
            </a:r>
            <a:endParaRPr lang="pt-PT" sz="1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p:txBody>
      </p:sp>
      <p:sp>
        <p:nvSpPr>
          <p:cNvPr id="21" name="CaixaDeTexto 20">
            <a:extLst>
              <a:ext uri="{FF2B5EF4-FFF2-40B4-BE49-F238E27FC236}">
                <a16:creationId xmlns:a16="http://schemas.microsoft.com/office/drawing/2014/main" id="{91AB81C6-58EC-431D-A61B-E6C602E7A518}"/>
              </a:ext>
            </a:extLst>
          </p:cNvPr>
          <p:cNvSpPr txBox="1"/>
          <p:nvPr/>
        </p:nvSpPr>
        <p:spPr>
          <a:xfrm>
            <a:off x="25341" y="3636587"/>
            <a:ext cx="9042459" cy="1077218"/>
          </a:xfrm>
          <a:prstGeom prst="rect">
            <a:avLst/>
          </a:prstGeom>
          <a:noFill/>
        </p:spPr>
        <p:txBody>
          <a:bodyPr wrap="square">
            <a:spAutoFit/>
          </a:bodyPr>
          <a:lstStyle/>
          <a:p>
            <a:pPr algn="just"/>
            <a:r>
              <a:rPr lang="en-US" sz="1600" dirty="0">
                <a:solidFill>
                  <a:srgbClr val="2E2E2E"/>
                </a:solidFill>
                <a:latin typeface="Palatino Linotype" panose="02040502050505030304" pitchFamily="18" charset="0"/>
                <a:ea typeface="SimSun" panose="02010600030101010101" pitchFamily="2" charset="-122"/>
                <a:cs typeface="Times New Roman" panose="02020603050405020304" pitchFamily="18" charset="0"/>
              </a:rPr>
              <a:t>In both field, pH was the same, average of 7.4 (pH of 7.4 ± 0.03 for Field A and 7.4 ± 0.05 for Field B). However, regarding organic matter and electrical conductivity of the soil (Fig. 3), there were significant differences between the two fields. In fact, Field B showed higher values in both parameters compared to Field A. </a:t>
            </a:r>
            <a:endParaRPr lang="pt-PT" sz="1600" dirty="0">
              <a:solidFill>
                <a:srgbClr val="2E2E2E"/>
              </a:solidFill>
              <a:latin typeface="Palatino Linotype" panose="02040502050505030304" pitchFamily="18" charset="0"/>
              <a:ea typeface="SimSun" panose="02010600030101010101" pitchFamily="2" charset="-122"/>
              <a:cs typeface="Times New Roman" panose="02020603050405020304" pitchFamily="18" charset="0"/>
            </a:endParaRPr>
          </a:p>
        </p:txBody>
      </p:sp>
      <p:sp>
        <p:nvSpPr>
          <p:cNvPr id="23" name="CaixaDeTexto 22">
            <a:extLst>
              <a:ext uri="{FF2B5EF4-FFF2-40B4-BE49-F238E27FC236}">
                <a16:creationId xmlns:a16="http://schemas.microsoft.com/office/drawing/2014/main" id="{35C93706-4F9B-4B41-B2C1-E507C0F8A060}"/>
              </a:ext>
            </a:extLst>
          </p:cNvPr>
          <p:cNvSpPr txBox="1"/>
          <p:nvPr/>
        </p:nvSpPr>
        <p:spPr>
          <a:xfrm>
            <a:off x="25340" y="4618373"/>
            <a:ext cx="9042459" cy="830997"/>
          </a:xfrm>
          <a:prstGeom prst="rect">
            <a:avLst/>
          </a:prstGeom>
          <a:noFill/>
        </p:spPr>
        <p:txBody>
          <a:bodyPr wrap="square">
            <a:spAutoFit/>
          </a:bodyPr>
          <a:lstStyle/>
          <a:p>
            <a:pPr algn="just"/>
            <a:r>
              <a:rPr lang="en-US" sz="1600" dirty="0">
                <a:solidFill>
                  <a:srgbClr val="2E2E2E"/>
                </a:solidFill>
                <a:effectLst/>
                <a:latin typeface="Palatino Linotype" panose="02040502050505030304" pitchFamily="18" charset="0"/>
                <a:ea typeface="SimSun" panose="02010600030101010101" pitchFamily="2" charset="-122"/>
                <a:cs typeface="Times New Roman" panose="02020603050405020304" pitchFamily="18" charset="0"/>
              </a:rPr>
              <a:t>Considering the pH of both soils (7.4), being slightly alkaline, is within the ideal range for agriculture (6.5 – 7.5) [19]. In fact, despite potatoes being tolerant regarding pH, this range is optimal for nutrient availability to plants </a:t>
            </a:r>
            <a:r>
              <a:rPr lang="en-US" sz="1600" dirty="0">
                <a:solidFill>
                  <a:srgbClr val="2E2E2E"/>
                </a:solidFill>
                <a:latin typeface="Palatino Linotype" panose="02040502050505030304" pitchFamily="18" charset="0"/>
                <a:ea typeface="SimSun" panose="02010600030101010101" pitchFamily="2" charset="-122"/>
                <a:cs typeface="Times New Roman" panose="02020603050405020304" pitchFamily="18" charset="0"/>
              </a:rPr>
              <a:t>(Muthoni, 2016)</a:t>
            </a:r>
            <a:r>
              <a:rPr lang="en-US" sz="1600" dirty="0">
                <a:solidFill>
                  <a:srgbClr val="2E2E2E"/>
                </a:solidFill>
                <a:effectLst/>
                <a:latin typeface="Palatino Linotype" panose="02040502050505030304" pitchFamily="18" charset="0"/>
                <a:ea typeface="SimSun" panose="02010600030101010101" pitchFamily="2" charset="-122"/>
                <a:cs typeface="Times New Roman" panose="02020603050405020304" pitchFamily="18" charset="0"/>
              </a:rPr>
              <a:t>. </a:t>
            </a:r>
            <a:endParaRPr lang="pt-PT" sz="1600" dirty="0"/>
          </a:p>
        </p:txBody>
      </p:sp>
      <p:sp>
        <p:nvSpPr>
          <p:cNvPr id="25" name="CaixaDeTexto 24">
            <a:extLst>
              <a:ext uri="{FF2B5EF4-FFF2-40B4-BE49-F238E27FC236}">
                <a16:creationId xmlns:a16="http://schemas.microsoft.com/office/drawing/2014/main" id="{B23BA420-4EB8-47EB-B657-E7E21BC0D673}"/>
              </a:ext>
            </a:extLst>
          </p:cNvPr>
          <p:cNvSpPr txBox="1"/>
          <p:nvPr/>
        </p:nvSpPr>
        <p:spPr>
          <a:xfrm>
            <a:off x="65087" y="5373797"/>
            <a:ext cx="7853556" cy="1323439"/>
          </a:xfrm>
          <a:prstGeom prst="rect">
            <a:avLst/>
          </a:prstGeom>
          <a:noFill/>
        </p:spPr>
        <p:txBody>
          <a:bodyPr wrap="square">
            <a:spAutoFit/>
          </a:bodyPr>
          <a:lstStyle/>
          <a:p>
            <a:pPr algn="just"/>
            <a:r>
              <a:rPr lang="en-US" sz="1600" dirty="0">
                <a:latin typeface="Palatino Linotype" panose="02040502050505030304" pitchFamily="18" charset="0"/>
              </a:rPr>
              <a:t>In addition, is also important to say that Field B has a higher chance of soil salinization because the accumulation of salt (in irrigated agricultural soils) can lead to loss of stand, reducing plant growth and yield (Corwin and </a:t>
            </a:r>
            <a:r>
              <a:rPr lang="en-US" sz="1600" dirty="0" err="1">
                <a:latin typeface="Palatino Linotype" panose="02040502050505030304" pitchFamily="18" charset="0"/>
              </a:rPr>
              <a:t>Lesch</a:t>
            </a:r>
            <a:r>
              <a:rPr lang="en-US" sz="1600" dirty="0">
                <a:latin typeface="Palatino Linotype" panose="02040502050505030304" pitchFamily="18" charset="0"/>
              </a:rPr>
              <a:t>, 2005). Yet can be used to potato production, being important to choose salt-tolerant varieties (</a:t>
            </a:r>
            <a:r>
              <a:rPr lang="en-US" sz="1600" dirty="0" err="1">
                <a:latin typeface="Palatino Linotype" panose="02040502050505030304" pitchFamily="18" charset="0"/>
              </a:rPr>
              <a:t>Jaarsma</a:t>
            </a:r>
            <a:r>
              <a:rPr lang="en-US" sz="1600" dirty="0">
                <a:latin typeface="Palatino Linotype" panose="02040502050505030304" pitchFamily="18" charset="0"/>
              </a:rPr>
              <a:t> and De Boer, 2018).</a:t>
            </a:r>
            <a:endParaRPr lang="pt-PT" sz="1600" dirty="0">
              <a:latin typeface="Palatino Linotype" panose="02040502050505030304" pitchFamily="18" charset="0"/>
            </a:endParaRPr>
          </a:p>
        </p:txBody>
      </p:sp>
    </p:spTree>
    <p:extLst>
      <p:ext uri="{BB962C8B-B14F-4D97-AF65-F5344CB8AC3E}">
        <p14:creationId xmlns:p14="http://schemas.microsoft.com/office/powerpoint/2010/main" val="25102031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8855" y="401701"/>
            <a:ext cx="8153400" cy="461665"/>
          </a:xfrm>
          <a:prstGeom prst="rect">
            <a:avLst/>
          </a:prstGeom>
          <a:noFill/>
        </p:spPr>
        <p:txBody>
          <a:bodyPr wrap="square" rtlCol="0">
            <a:spAutoFit/>
          </a:bodyPr>
          <a:lstStyle/>
          <a:p>
            <a:r>
              <a:rPr lang="fr-FR" sz="2400" b="1" dirty="0">
                <a:latin typeface="Palatino Linotype" panose="02040502050505030304" pitchFamily="18" charset="0"/>
              </a:rPr>
              <a:t>Conclusions</a:t>
            </a:r>
          </a:p>
        </p:txBody>
      </p:sp>
      <p:sp>
        <p:nvSpPr>
          <p:cNvPr id="5" name="Slide Number Placeholder 5"/>
          <p:cNvSpPr>
            <a:spLocks noGrp="1"/>
          </p:cNvSpPr>
          <p:nvPr>
            <p:ph type="sldNum" sz="quarter" idx="12"/>
          </p:nvPr>
        </p:nvSpPr>
        <p:spPr>
          <a:xfrm>
            <a:off x="6934200" y="6356350"/>
            <a:ext cx="2133600" cy="365125"/>
          </a:xfrm>
        </p:spPr>
        <p:txBody>
          <a:bodyPr/>
          <a:lstStyle/>
          <a:p>
            <a:fld id="{FCAEAE96-855E-42B1-8DE9-9C9E68DE18C5}" type="slidenum">
              <a:rPr lang="fr-FR" smtClean="0">
                <a:latin typeface="Palatino Linotype" panose="02040502050505030304" pitchFamily="18" charset="0"/>
              </a:rPr>
              <a:pPr/>
              <a:t>7</a:t>
            </a:fld>
            <a:endParaRPr lang="fr-FR">
              <a:latin typeface="Palatino Linotype" panose="02040502050505030304" pitchFamily="18" charset="0"/>
            </a:endParaRPr>
          </a:p>
        </p:txBody>
      </p:sp>
      <p:pic>
        <p:nvPicPr>
          <p:cNvPr id="9" name="Picture 4">
            <a:extLst>
              <a:ext uri="{FF2B5EF4-FFF2-40B4-BE49-F238E27FC236}">
                <a16:creationId xmlns:a16="http://schemas.microsoft.com/office/drawing/2014/main" id="{4758804F-4E82-4FD4-9F5A-7AE27FA65E4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08087" y="5722087"/>
            <a:ext cx="1143001" cy="1143001"/>
          </a:xfrm>
          <a:prstGeom prst="rect">
            <a:avLst/>
          </a:prstGeom>
          <a:noFill/>
          <a:extLst>
            <a:ext uri="{909E8E84-426E-40DD-AFC4-6F175D3DCCD1}">
              <a14:hiddenFill xmlns:a14="http://schemas.microsoft.com/office/drawing/2010/main">
                <a:solidFill>
                  <a:srgbClr val="FFFFFF"/>
                </a:solidFill>
              </a14:hiddenFill>
            </a:ext>
          </a:extLst>
        </p:spPr>
      </p:pic>
      <p:sp>
        <p:nvSpPr>
          <p:cNvPr id="11" name="CaixaDeTexto 10">
            <a:extLst>
              <a:ext uri="{FF2B5EF4-FFF2-40B4-BE49-F238E27FC236}">
                <a16:creationId xmlns:a16="http://schemas.microsoft.com/office/drawing/2014/main" id="{47B39D59-602C-4EA0-8C7D-CF3891FA45C3}"/>
              </a:ext>
            </a:extLst>
          </p:cNvPr>
          <p:cNvSpPr txBox="1"/>
          <p:nvPr/>
        </p:nvSpPr>
        <p:spPr>
          <a:xfrm>
            <a:off x="226162" y="1180283"/>
            <a:ext cx="8353425" cy="3133165"/>
          </a:xfrm>
          <a:prstGeom prst="rect">
            <a:avLst/>
          </a:prstGeom>
          <a:noFill/>
        </p:spPr>
        <p:txBody>
          <a:bodyPr wrap="square">
            <a:spAutoFit/>
          </a:bodyPr>
          <a:lstStyle/>
          <a:p>
            <a:pPr algn="just">
              <a:lnSpc>
                <a:spcPct val="95000"/>
              </a:lnSpc>
              <a:spcBef>
                <a:spcPts val="1200"/>
              </a:spcBef>
              <a:spcAft>
                <a:spcPts val="300"/>
              </a:spcAft>
            </a:pPr>
            <a:r>
              <a:rPr lang="en-US" sz="1600" b="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Through the comparison of soils of two fields intended for potato production in the same region of Portugal, was possible to verify that, despite being geographically close, they showed different relationships between mineral elements, organic matter content, and soil electrical conductivity. Additionally, despite Field A showing lower organic matter content and the different correlations between minerals elements compared to Field B, due to the lower electrical conductivity it presents a field with greater potential for potato production. Yet, it needs to be fertilized with organic matter. Regarding Field B, also can be used for potato production, however, needs to be chosen a variety or varieties with greater tolerance to salts, considering the high electrical conductivity presented in the soil. In conclusion, both fields may present differences in potato production due to the differences verified in this study. Also, if the correction of organic matter is not carried out in Field A, apparently Field B (despite greater organic matter) due to its greater electrical conductivity, can lead to a greater loss of productivity. </a:t>
            </a:r>
            <a:endParaRPr lang="pt-PT" sz="1600" b="1"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823419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609600"/>
            <a:ext cx="8153400" cy="3077766"/>
          </a:xfrm>
          <a:prstGeom prst="rect">
            <a:avLst/>
          </a:prstGeom>
          <a:noFill/>
        </p:spPr>
        <p:txBody>
          <a:bodyPr wrap="square" rtlCol="0">
            <a:spAutoFit/>
          </a:bodyPr>
          <a:lstStyle/>
          <a:p>
            <a:r>
              <a:rPr lang="fr-FR" sz="2400" b="1">
                <a:latin typeface="Palatino Linotype" panose="02040502050505030304" pitchFamily="18" charset="0"/>
              </a:rPr>
              <a:t>Acknowledgments</a:t>
            </a:r>
          </a:p>
          <a:p>
            <a:endParaRPr lang="fr-FR" sz="2400" b="1">
              <a:latin typeface="Palatino Linotype" panose="02040502050505030304" pitchFamily="18" charset="0"/>
            </a:endParaRPr>
          </a:p>
          <a:p>
            <a:pPr algn="just"/>
            <a:r>
              <a:rPr lang="en-US" sz="180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The authors thanks to Eng. Nuno Cajão (Cooperativa de Apoio e Serviços do Concelho da Lourinhã- LOURICOOP) for technical assistance in the agricultural parcel as well as to project PDR2020-101-030719—for the financial support. We also thanks to the Research centers (GeoBioTec) UIDB/04035/2020, and (CEF) UIDB/00239/2020. </a:t>
            </a:r>
          </a:p>
          <a:p>
            <a:pPr algn="just"/>
            <a:r>
              <a:rPr lang="en-US" sz="180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Funding from Fundação para a Ciência e Tecnologia (FCT) </a:t>
            </a:r>
            <a:r>
              <a:rPr lang="en-US" sz="200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UI/BD/150806/2020 </a:t>
            </a:r>
            <a:r>
              <a:rPr lang="en-US" sz="1800">
                <a:solidFill>
                  <a:srgbClr val="000000"/>
                </a:solidFill>
                <a:effectLst/>
                <a:latin typeface="Palatino Linotype" panose="02040502050505030304" pitchFamily="18" charset="0"/>
                <a:ea typeface="SimSun" panose="02010600030101010101" pitchFamily="2" charset="-122"/>
                <a:cs typeface="Times New Roman" panose="02020603050405020304" pitchFamily="18" charset="0"/>
              </a:rPr>
              <a:t>is also greatly acknowledged.</a:t>
            </a:r>
            <a:endParaRPr lang="fr-FR" sz="1800">
              <a:latin typeface="Palatino Linotype" panose="02040502050505030304" pitchFamily="18" charset="0"/>
            </a:endParaRPr>
          </a:p>
          <a:p>
            <a:endParaRPr lang="fr-FR" dirty="0">
              <a:latin typeface="Palatino Linotype" panose="02040502050505030304" pitchFamily="18" charset="0"/>
            </a:endParaRPr>
          </a:p>
        </p:txBody>
      </p:sp>
      <p:sp>
        <p:nvSpPr>
          <p:cNvPr id="5" name="Slide Number Placeholder 5"/>
          <p:cNvSpPr>
            <a:spLocks noGrp="1"/>
          </p:cNvSpPr>
          <p:nvPr>
            <p:ph type="sldNum" sz="quarter" idx="12"/>
          </p:nvPr>
        </p:nvSpPr>
        <p:spPr>
          <a:xfrm>
            <a:off x="6934200" y="6356350"/>
            <a:ext cx="2133600" cy="365125"/>
          </a:xfrm>
        </p:spPr>
        <p:txBody>
          <a:bodyPr/>
          <a:lstStyle/>
          <a:p>
            <a:fld id="{FCAEAE96-855E-42B1-8DE9-9C9E68DE18C5}" type="slidenum">
              <a:rPr lang="fr-FR" smtClean="0">
                <a:latin typeface="Palatino Linotype" panose="02040502050505030304" pitchFamily="18" charset="0"/>
              </a:rPr>
              <a:pPr/>
              <a:t>8</a:t>
            </a:fld>
            <a:endParaRPr lang="fr-FR">
              <a:latin typeface="Palatino Linotype" panose="02040502050505030304" pitchFamily="18" charset="0"/>
            </a:endParaRPr>
          </a:p>
        </p:txBody>
      </p:sp>
      <p:pic>
        <p:nvPicPr>
          <p:cNvPr id="6" name="Picture 4">
            <a:extLst>
              <a:ext uri="{FF2B5EF4-FFF2-40B4-BE49-F238E27FC236}">
                <a16:creationId xmlns:a16="http://schemas.microsoft.com/office/drawing/2014/main" id="{9969642B-48A9-4134-B43B-1E49BD0E919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08090" y="5729174"/>
            <a:ext cx="1143001" cy="1143001"/>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Geobiociências, Geoengenharias e Geotecnologias | Faculdade de Ciências e  Tecnologia / Universidade Nova de Lisboa">
            <a:extLst>
              <a:ext uri="{FF2B5EF4-FFF2-40B4-BE49-F238E27FC236}">
                <a16:creationId xmlns:a16="http://schemas.microsoft.com/office/drawing/2014/main" id="{12608E79-D03E-49D5-B21D-DD9EF8EA157C}"/>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0457" b="8152"/>
          <a:stretch/>
        </p:blipFill>
        <p:spPr bwMode="auto">
          <a:xfrm>
            <a:off x="903028" y="3795981"/>
            <a:ext cx="3015082" cy="1044262"/>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6" descr="Repositório da Universidade de Lisboa: CEF - Centro de Estudos Florestais">
            <a:extLst>
              <a:ext uri="{FF2B5EF4-FFF2-40B4-BE49-F238E27FC236}">
                <a16:creationId xmlns:a16="http://schemas.microsoft.com/office/drawing/2014/main" id="{E35DCD7E-BBF7-45F5-9DA7-021F2833A1B6}"/>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t="7398" b="8413"/>
          <a:stretch/>
        </p:blipFill>
        <p:spPr bwMode="auto">
          <a:xfrm>
            <a:off x="4771407" y="3637326"/>
            <a:ext cx="1617295" cy="1361571"/>
          </a:xfrm>
          <a:prstGeom prst="rect">
            <a:avLst/>
          </a:prstGeom>
          <a:noFill/>
          <a:extLst>
            <a:ext uri="{909E8E84-426E-40DD-AFC4-6F175D3DCCD1}">
              <a14:hiddenFill xmlns:a14="http://schemas.microsoft.com/office/drawing/2010/main">
                <a:solidFill>
                  <a:srgbClr val="FFFFFF"/>
                </a:solidFill>
              </a14:hiddenFill>
            </a:ext>
          </a:extLst>
        </p:spPr>
      </p:pic>
      <p:pic>
        <p:nvPicPr>
          <p:cNvPr id="11" name="Imagem 10">
            <a:extLst>
              <a:ext uri="{FF2B5EF4-FFF2-40B4-BE49-F238E27FC236}">
                <a16:creationId xmlns:a16="http://schemas.microsoft.com/office/drawing/2014/main" id="{51D2404A-09BA-42F0-B75C-E702CA2CC3F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03028" y="5374758"/>
            <a:ext cx="3015082" cy="680484"/>
          </a:xfrm>
          <a:prstGeom prst="rect">
            <a:avLst/>
          </a:prstGeom>
        </p:spPr>
      </p:pic>
      <p:pic>
        <p:nvPicPr>
          <p:cNvPr id="12" name="Picture 2" descr="Funding and Projects">
            <a:extLst>
              <a:ext uri="{FF2B5EF4-FFF2-40B4-BE49-F238E27FC236}">
                <a16:creationId xmlns:a16="http://schemas.microsoft.com/office/drawing/2014/main" id="{B9529E0E-E29F-41A2-AB6B-145EEF28502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373721" y="5382859"/>
            <a:ext cx="3284572" cy="72000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Quem somos? | Louricoop">
            <a:extLst>
              <a:ext uri="{FF2B5EF4-FFF2-40B4-BE49-F238E27FC236}">
                <a16:creationId xmlns:a16="http://schemas.microsoft.com/office/drawing/2014/main" id="{98FF7535-B65C-4401-86D7-E12DA10C64F8}"/>
              </a:ext>
            </a:extLst>
          </p:cNvPr>
          <p:cNvPicPr>
            <a:picLocks noChangeAspect="1" noChangeArrowheads="1"/>
          </p:cNvPicPr>
          <p:nvPr/>
        </p:nvPicPr>
        <p:blipFill rotWithShape="1">
          <a:blip r:embed="rId7">
            <a:extLst>
              <a:ext uri="{28A0092B-C50C-407E-A947-70E740481C1C}">
                <a14:useLocalDpi xmlns:a14="http://schemas.microsoft.com/office/drawing/2010/main" val="0"/>
              </a:ext>
            </a:extLst>
          </a:blip>
          <a:srcRect l="4123" t="6008" r="4471" b="4027"/>
          <a:stretch/>
        </p:blipFill>
        <p:spPr bwMode="auto">
          <a:xfrm>
            <a:off x="7474973" y="3497702"/>
            <a:ext cx="1288027" cy="17939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298297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1002</TotalTime>
  <Words>1551</Words>
  <Application>Microsoft Office PowerPoint</Application>
  <PresentationFormat>Apresentação no Ecrã (4:3)</PresentationFormat>
  <Paragraphs>47</Paragraphs>
  <Slides>8</Slides>
  <Notes>0</Notes>
  <HiddenSlides>0</HiddenSlides>
  <MMClips>0</MMClips>
  <ScaleCrop>false</ScaleCrop>
  <HeadingPairs>
    <vt:vector size="6" baseType="variant">
      <vt:variant>
        <vt:lpstr>Tipos de letra usados</vt:lpstr>
      </vt:variant>
      <vt:variant>
        <vt:i4>4</vt:i4>
      </vt:variant>
      <vt:variant>
        <vt:lpstr>Tema</vt:lpstr>
      </vt:variant>
      <vt:variant>
        <vt:i4>1</vt:i4>
      </vt:variant>
      <vt:variant>
        <vt:lpstr>Títulos dos diapositivos</vt:lpstr>
      </vt:variant>
      <vt:variant>
        <vt:i4>8</vt:i4>
      </vt:variant>
    </vt:vector>
  </HeadingPairs>
  <TitlesOfParts>
    <vt:vector size="13" baseType="lpstr">
      <vt:lpstr>Arial</vt:lpstr>
      <vt:lpstr>Calibri</vt:lpstr>
      <vt:lpstr>Calibri Light</vt:lpstr>
      <vt:lpstr>Palatino Linotype</vt:lpstr>
      <vt:lpstr>Office Theme</vt:lpstr>
      <vt:lpstr>Apresentação do PowerPoint</vt:lpstr>
      <vt:lpstr>Comparison of soils of two fields for potato production located in the same region of Portugal</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MDPI</dc:creator>
  <cp:lastModifiedBy>Ana Rita Coelho</cp:lastModifiedBy>
  <cp:revision>78</cp:revision>
  <dcterms:created xsi:type="dcterms:W3CDTF">2017-05-27T02:37:01Z</dcterms:created>
  <dcterms:modified xsi:type="dcterms:W3CDTF">2021-11-26T14:52:06Z</dcterms:modified>
</cp:coreProperties>
</file>