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58" r:id="rId4"/>
    <p:sldId id="265" r:id="rId5"/>
    <p:sldId id="269" r:id="rId6"/>
    <p:sldId id="261" r:id="rId7"/>
    <p:sldId id="268" r:id="rId8"/>
    <p:sldId id="267" r:id="rId9"/>
    <p:sldId id="266" r:id="rId10"/>
    <p:sldId id="270"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6B2D"/>
    <a:srgbClr val="C89201"/>
    <a:srgbClr val="1A7B7C"/>
    <a:srgbClr val="EAEAEA"/>
    <a:srgbClr val="FCFBF2"/>
    <a:srgbClr val="000000"/>
    <a:srgbClr val="EBE4AF"/>
    <a:srgbClr val="EBFFFF"/>
    <a:srgbClr val="07375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0" d="100"/>
          <a:sy n="70" d="100"/>
        </p:scale>
        <p:origin x="113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E4AE50-E452-4C96-8380-0AFA6F3C3054}" type="doc">
      <dgm:prSet loTypeId="urn:microsoft.com/office/officeart/2009/3/layout/HorizontalOrganizationChart" loCatId="hierarchy" qsTypeId="urn:microsoft.com/office/officeart/2005/8/quickstyle/simple1" qsCatId="simple" csTypeId="urn:microsoft.com/office/officeart/2005/8/colors/accent6_1" csCatId="accent6" phldr="1"/>
      <dgm:spPr/>
      <dgm:t>
        <a:bodyPr/>
        <a:lstStyle/>
        <a:p>
          <a:endParaRPr lang="pt-PT"/>
        </a:p>
      </dgm:t>
    </dgm:pt>
    <dgm:pt modelId="{EAD75E93-E742-42E3-BEBC-C7F521E19ADF}">
      <dgm:prSet phldrT="[Texto]" custT="1"/>
      <dgm:spPr/>
      <dgm:t>
        <a:bodyPr/>
        <a:lstStyle/>
        <a:p>
          <a:r>
            <a:rPr lang="pt-PT" sz="1400" dirty="0" err="1">
              <a:latin typeface="Palatino Linotype" panose="02040502050505030304" pitchFamily="18" charset="0"/>
            </a:rPr>
            <a:t>Grains</a:t>
          </a:r>
          <a:r>
            <a:rPr lang="pt-PT" sz="1400" dirty="0">
              <a:latin typeface="Palatino Linotype" panose="02040502050505030304" pitchFamily="18" charset="0"/>
            </a:rPr>
            <a:t> </a:t>
          </a:r>
          <a:r>
            <a:rPr lang="pt-PT" sz="1400" dirty="0" err="1">
              <a:latin typeface="Palatino Linotype" panose="02040502050505030304" pitchFamily="18" charset="0"/>
            </a:rPr>
            <a:t>and</a:t>
          </a:r>
          <a:r>
            <a:rPr lang="pt-PT" sz="1400" dirty="0">
              <a:latin typeface="Palatino Linotype" panose="02040502050505030304" pitchFamily="18" charset="0"/>
            </a:rPr>
            <a:t> </a:t>
          </a:r>
          <a:r>
            <a:rPr lang="pt-PT" sz="1400" dirty="0" err="1">
              <a:latin typeface="Palatino Linotype" panose="02040502050505030304" pitchFamily="18" charset="0"/>
            </a:rPr>
            <a:t>Flour</a:t>
          </a:r>
          <a:endParaRPr lang="pt-PT" sz="1400" dirty="0">
            <a:latin typeface="Palatino Linotype" panose="02040502050505030304" pitchFamily="18" charset="0"/>
          </a:endParaRPr>
        </a:p>
      </dgm:t>
    </dgm:pt>
    <dgm:pt modelId="{7D135F23-0758-4D00-B471-50E291B2F2BF}" type="parTrans" cxnId="{7B9A81E0-DFBB-472B-BD55-F24D9D2B78C5}">
      <dgm:prSet/>
      <dgm:spPr/>
      <dgm:t>
        <a:bodyPr/>
        <a:lstStyle/>
        <a:p>
          <a:endParaRPr lang="pt-PT" sz="1800">
            <a:latin typeface="Palatino Linotype" panose="02040502050505030304" pitchFamily="18" charset="0"/>
          </a:endParaRPr>
        </a:p>
      </dgm:t>
    </dgm:pt>
    <dgm:pt modelId="{C77358E5-53FB-4213-9780-5AB5A4529129}" type="sibTrans" cxnId="{7B9A81E0-DFBB-472B-BD55-F24D9D2B78C5}">
      <dgm:prSet/>
      <dgm:spPr/>
      <dgm:t>
        <a:bodyPr/>
        <a:lstStyle/>
        <a:p>
          <a:endParaRPr lang="pt-PT" sz="1800">
            <a:latin typeface="Palatino Linotype" panose="02040502050505030304" pitchFamily="18" charset="0"/>
          </a:endParaRPr>
        </a:p>
      </dgm:t>
    </dgm:pt>
    <dgm:pt modelId="{8B405C5B-1904-4C6A-8C66-A93C29D75360}">
      <dgm:prSet phldrT="[Texto]" custT="1"/>
      <dgm:spPr/>
      <dgm:t>
        <a:bodyPr/>
        <a:lstStyle/>
        <a:p>
          <a:r>
            <a:rPr lang="pt-PT" sz="1400" dirty="0" err="1">
              <a:latin typeface="Palatino Linotype" panose="02040502050505030304" pitchFamily="18" charset="0"/>
            </a:rPr>
            <a:t>Quantification</a:t>
          </a:r>
          <a:r>
            <a:rPr lang="pt-PT" sz="1400" dirty="0">
              <a:latin typeface="Palatino Linotype" panose="02040502050505030304" pitchFamily="18" charset="0"/>
            </a:rPr>
            <a:t> </a:t>
          </a:r>
          <a:r>
            <a:rPr lang="pt-PT" sz="1400" dirty="0" err="1">
              <a:latin typeface="Palatino Linotype" panose="02040502050505030304" pitchFamily="18" charset="0"/>
            </a:rPr>
            <a:t>of</a:t>
          </a:r>
          <a:r>
            <a:rPr lang="pt-PT" sz="1400" dirty="0">
              <a:latin typeface="Palatino Linotype" panose="02040502050505030304" pitchFamily="18" charset="0"/>
            </a:rPr>
            <a:t> Macro </a:t>
          </a:r>
          <a:r>
            <a:rPr lang="pt-PT" sz="1400" dirty="0" err="1">
              <a:latin typeface="Palatino Linotype" panose="02040502050505030304" pitchFamily="18" charset="0"/>
            </a:rPr>
            <a:t>and</a:t>
          </a:r>
          <a:r>
            <a:rPr lang="pt-PT" sz="1400" dirty="0">
              <a:latin typeface="Palatino Linotype" panose="02040502050505030304" pitchFamily="18" charset="0"/>
            </a:rPr>
            <a:t> </a:t>
          </a:r>
          <a:r>
            <a:rPr lang="pt-PT" sz="1400" dirty="0" err="1">
              <a:latin typeface="Palatino Linotype" panose="02040502050505030304" pitchFamily="18" charset="0"/>
            </a:rPr>
            <a:t>Microelements</a:t>
          </a:r>
          <a:endParaRPr lang="pt-PT" sz="1400" dirty="0">
            <a:latin typeface="Palatino Linotype" panose="02040502050505030304" pitchFamily="18" charset="0"/>
          </a:endParaRPr>
        </a:p>
      </dgm:t>
    </dgm:pt>
    <dgm:pt modelId="{A4220DBA-3CC2-48E5-BEA3-7E1C87236135}" type="parTrans" cxnId="{A559BD0A-B968-4708-8E04-A3A690F8D5F8}">
      <dgm:prSet/>
      <dgm:spPr/>
      <dgm:t>
        <a:bodyPr/>
        <a:lstStyle/>
        <a:p>
          <a:endParaRPr lang="pt-PT" sz="1800">
            <a:latin typeface="Palatino Linotype" panose="02040502050505030304" pitchFamily="18" charset="0"/>
          </a:endParaRPr>
        </a:p>
      </dgm:t>
    </dgm:pt>
    <dgm:pt modelId="{48015212-C125-4D18-B9B6-CF51CD2CCD99}" type="sibTrans" cxnId="{A559BD0A-B968-4708-8E04-A3A690F8D5F8}">
      <dgm:prSet/>
      <dgm:spPr/>
      <dgm:t>
        <a:bodyPr/>
        <a:lstStyle/>
        <a:p>
          <a:endParaRPr lang="pt-PT" sz="1800">
            <a:latin typeface="Palatino Linotype" panose="02040502050505030304" pitchFamily="18" charset="0"/>
          </a:endParaRPr>
        </a:p>
      </dgm:t>
    </dgm:pt>
    <dgm:pt modelId="{96BACC40-8781-4800-8A91-0432401DE804}">
      <dgm:prSet phldrT="[Texto]" custT="1"/>
      <dgm:spPr/>
      <dgm:t>
        <a:bodyPr/>
        <a:lstStyle/>
        <a:p>
          <a:r>
            <a:rPr lang="pt-PT" sz="1400" dirty="0" err="1">
              <a:latin typeface="Palatino Linotype" panose="02040502050505030304" pitchFamily="18" charset="0"/>
            </a:rPr>
            <a:t>Ash</a:t>
          </a:r>
          <a:r>
            <a:rPr lang="pt-PT" sz="1400" dirty="0">
              <a:latin typeface="Palatino Linotype" panose="02040502050505030304" pitchFamily="18" charset="0"/>
            </a:rPr>
            <a:t> </a:t>
          </a:r>
          <a:r>
            <a:rPr lang="pt-PT" sz="1400" dirty="0" err="1">
              <a:latin typeface="Palatino Linotype" panose="02040502050505030304" pitchFamily="18" charset="0"/>
            </a:rPr>
            <a:t>Content</a:t>
          </a:r>
          <a:endParaRPr lang="pt-PT" sz="1400" dirty="0">
            <a:latin typeface="Palatino Linotype" panose="02040502050505030304" pitchFamily="18" charset="0"/>
          </a:endParaRPr>
        </a:p>
      </dgm:t>
    </dgm:pt>
    <dgm:pt modelId="{E56A8281-2049-47F8-8209-91367663F17C}" type="parTrans" cxnId="{8C8804BE-B4BD-4ADB-88C7-CCFB4CFC5EBE}">
      <dgm:prSet/>
      <dgm:spPr/>
      <dgm:t>
        <a:bodyPr/>
        <a:lstStyle/>
        <a:p>
          <a:endParaRPr lang="pt-PT" sz="1800">
            <a:latin typeface="Palatino Linotype" panose="02040502050505030304" pitchFamily="18" charset="0"/>
          </a:endParaRPr>
        </a:p>
      </dgm:t>
    </dgm:pt>
    <dgm:pt modelId="{C35DAF3F-7BB3-4DA4-BB92-4D1BE01DF7D1}" type="sibTrans" cxnId="{8C8804BE-B4BD-4ADB-88C7-CCFB4CFC5EBE}">
      <dgm:prSet/>
      <dgm:spPr/>
      <dgm:t>
        <a:bodyPr/>
        <a:lstStyle/>
        <a:p>
          <a:endParaRPr lang="pt-PT" sz="1800">
            <a:latin typeface="Palatino Linotype" panose="02040502050505030304" pitchFamily="18" charset="0"/>
          </a:endParaRPr>
        </a:p>
      </dgm:t>
    </dgm:pt>
    <dgm:pt modelId="{311D72F6-8CB4-4A41-AF25-3D2AFCE0BE32}">
      <dgm:prSet phldrT="[Texto]" custT="1"/>
      <dgm:spPr/>
      <dgm:t>
        <a:bodyPr/>
        <a:lstStyle/>
        <a:p>
          <a:r>
            <a:rPr lang="pt-PT" sz="1400" dirty="0" err="1">
              <a:latin typeface="Palatino Linotype" panose="02040502050505030304" pitchFamily="18" charset="0"/>
            </a:rPr>
            <a:t>Density</a:t>
          </a:r>
          <a:endParaRPr lang="pt-PT" sz="1400" dirty="0">
            <a:latin typeface="Palatino Linotype" panose="02040502050505030304" pitchFamily="18" charset="0"/>
          </a:endParaRPr>
        </a:p>
      </dgm:t>
    </dgm:pt>
    <dgm:pt modelId="{0DF52320-688F-44B7-914A-CAB445CE2ED7}" type="parTrans" cxnId="{9618899F-96C6-454C-B488-4B5703E70128}">
      <dgm:prSet/>
      <dgm:spPr/>
      <dgm:t>
        <a:bodyPr/>
        <a:lstStyle/>
        <a:p>
          <a:endParaRPr lang="pt-PT" sz="1800">
            <a:latin typeface="Palatino Linotype" panose="02040502050505030304" pitchFamily="18" charset="0"/>
          </a:endParaRPr>
        </a:p>
      </dgm:t>
    </dgm:pt>
    <dgm:pt modelId="{35D2DE8C-C0B9-4699-B8B9-246B71D8BADD}" type="sibTrans" cxnId="{9618899F-96C6-454C-B488-4B5703E70128}">
      <dgm:prSet/>
      <dgm:spPr/>
      <dgm:t>
        <a:bodyPr/>
        <a:lstStyle/>
        <a:p>
          <a:endParaRPr lang="pt-PT" sz="1800">
            <a:latin typeface="Palatino Linotype" panose="02040502050505030304" pitchFamily="18" charset="0"/>
          </a:endParaRPr>
        </a:p>
      </dgm:t>
    </dgm:pt>
    <dgm:pt modelId="{B73CC4EE-D7DA-4ADC-9B96-DCF3BBC8AC09}">
      <dgm:prSet phldrT="[Texto]" custT="1"/>
      <dgm:spPr/>
      <dgm:t>
        <a:bodyPr/>
        <a:lstStyle/>
        <a:p>
          <a:r>
            <a:rPr lang="pt-PT" sz="1400" dirty="0" err="1">
              <a:latin typeface="Palatino Linotype" panose="02040502050505030304" pitchFamily="18" charset="0"/>
            </a:rPr>
            <a:t>Colorimetric</a:t>
          </a:r>
          <a:r>
            <a:rPr lang="pt-PT" sz="1400" dirty="0">
              <a:latin typeface="Palatino Linotype" panose="02040502050505030304" pitchFamily="18" charset="0"/>
            </a:rPr>
            <a:t> </a:t>
          </a:r>
          <a:r>
            <a:rPr lang="pt-PT" sz="1400" dirty="0" err="1">
              <a:latin typeface="Palatino Linotype" panose="02040502050505030304" pitchFamily="18" charset="0"/>
            </a:rPr>
            <a:t>parameters</a:t>
          </a:r>
          <a:endParaRPr lang="pt-PT" sz="1400" dirty="0">
            <a:latin typeface="Palatino Linotype" panose="02040502050505030304" pitchFamily="18" charset="0"/>
          </a:endParaRPr>
        </a:p>
      </dgm:t>
    </dgm:pt>
    <dgm:pt modelId="{04119EBD-C37F-48CF-BC28-E5506B6A1819}" type="parTrans" cxnId="{902F1C5D-1C65-4997-BA67-D905925E429D}">
      <dgm:prSet/>
      <dgm:spPr/>
      <dgm:t>
        <a:bodyPr/>
        <a:lstStyle/>
        <a:p>
          <a:endParaRPr lang="pt-PT" sz="1800">
            <a:latin typeface="Palatino Linotype" panose="02040502050505030304" pitchFamily="18" charset="0"/>
          </a:endParaRPr>
        </a:p>
      </dgm:t>
    </dgm:pt>
    <dgm:pt modelId="{E08EB42E-5036-4B34-B7C9-7D45A29E4FF2}" type="sibTrans" cxnId="{902F1C5D-1C65-4997-BA67-D905925E429D}">
      <dgm:prSet/>
      <dgm:spPr/>
      <dgm:t>
        <a:bodyPr/>
        <a:lstStyle/>
        <a:p>
          <a:endParaRPr lang="pt-PT" sz="1800">
            <a:latin typeface="Palatino Linotype" panose="02040502050505030304" pitchFamily="18" charset="0"/>
          </a:endParaRPr>
        </a:p>
      </dgm:t>
    </dgm:pt>
    <dgm:pt modelId="{9C37686C-2F15-491A-BE35-3AC0FE6F2262}" type="pres">
      <dgm:prSet presAssocID="{DBE4AE50-E452-4C96-8380-0AFA6F3C3054}" presName="hierChild1" presStyleCnt="0">
        <dgm:presLayoutVars>
          <dgm:orgChart val="1"/>
          <dgm:chPref val="1"/>
          <dgm:dir/>
          <dgm:animOne val="branch"/>
          <dgm:animLvl val="lvl"/>
          <dgm:resizeHandles/>
        </dgm:presLayoutVars>
      </dgm:prSet>
      <dgm:spPr/>
    </dgm:pt>
    <dgm:pt modelId="{B37CC4D5-DFEC-465B-B322-86239368F2C9}" type="pres">
      <dgm:prSet presAssocID="{EAD75E93-E742-42E3-BEBC-C7F521E19ADF}" presName="hierRoot1" presStyleCnt="0">
        <dgm:presLayoutVars>
          <dgm:hierBranch val="init"/>
        </dgm:presLayoutVars>
      </dgm:prSet>
      <dgm:spPr/>
    </dgm:pt>
    <dgm:pt modelId="{B874D2B6-22F6-402B-AF64-4E919D48DA4D}" type="pres">
      <dgm:prSet presAssocID="{EAD75E93-E742-42E3-BEBC-C7F521E19ADF}" presName="rootComposite1" presStyleCnt="0"/>
      <dgm:spPr/>
    </dgm:pt>
    <dgm:pt modelId="{F01B523A-7E67-467A-9E17-F6D59CA89896}" type="pres">
      <dgm:prSet presAssocID="{EAD75E93-E742-42E3-BEBC-C7F521E19ADF}" presName="rootText1" presStyleLbl="node0" presStyleIdx="0" presStyleCnt="1">
        <dgm:presLayoutVars>
          <dgm:chPref val="3"/>
        </dgm:presLayoutVars>
      </dgm:prSet>
      <dgm:spPr/>
    </dgm:pt>
    <dgm:pt modelId="{7934C6CC-53C3-44A8-A502-95947B29003D}" type="pres">
      <dgm:prSet presAssocID="{EAD75E93-E742-42E3-BEBC-C7F521E19ADF}" presName="rootConnector1" presStyleLbl="node1" presStyleIdx="0" presStyleCnt="0"/>
      <dgm:spPr/>
    </dgm:pt>
    <dgm:pt modelId="{894BFE23-09EB-4EBB-8A73-4EE04AF796CB}" type="pres">
      <dgm:prSet presAssocID="{EAD75E93-E742-42E3-BEBC-C7F521E19ADF}" presName="hierChild2" presStyleCnt="0"/>
      <dgm:spPr/>
    </dgm:pt>
    <dgm:pt modelId="{8FF136C1-7748-467B-BFF4-28005435AC3C}" type="pres">
      <dgm:prSet presAssocID="{A4220DBA-3CC2-48E5-BEA3-7E1C87236135}" presName="Name64" presStyleLbl="parChTrans1D2" presStyleIdx="0" presStyleCnt="4"/>
      <dgm:spPr/>
    </dgm:pt>
    <dgm:pt modelId="{19A0EFEA-E5C4-49DF-8EAC-016E5A551080}" type="pres">
      <dgm:prSet presAssocID="{8B405C5B-1904-4C6A-8C66-A93C29D75360}" presName="hierRoot2" presStyleCnt="0">
        <dgm:presLayoutVars>
          <dgm:hierBranch val="init"/>
        </dgm:presLayoutVars>
      </dgm:prSet>
      <dgm:spPr/>
    </dgm:pt>
    <dgm:pt modelId="{C2B3AE55-0CD0-4B0C-9EE4-74B661E4D7D4}" type="pres">
      <dgm:prSet presAssocID="{8B405C5B-1904-4C6A-8C66-A93C29D75360}" presName="rootComposite" presStyleCnt="0"/>
      <dgm:spPr/>
    </dgm:pt>
    <dgm:pt modelId="{1425E737-AF1D-47E5-BAD3-309965097539}" type="pres">
      <dgm:prSet presAssocID="{8B405C5B-1904-4C6A-8C66-A93C29D75360}" presName="rootText" presStyleLbl="node2" presStyleIdx="0" presStyleCnt="4" custScaleX="134929">
        <dgm:presLayoutVars>
          <dgm:chPref val="3"/>
        </dgm:presLayoutVars>
      </dgm:prSet>
      <dgm:spPr/>
    </dgm:pt>
    <dgm:pt modelId="{603D08AE-1C62-42E0-BFAE-6364F7DAF49E}" type="pres">
      <dgm:prSet presAssocID="{8B405C5B-1904-4C6A-8C66-A93C29D75360}" presName="rootConnector" presStyleLbl="node2" presStyleIdx="0" presStyleCnt="4"/>
      <dgm:spPr/>
    </dgm:pt>
    <dgm:pt modelId="{B2E14E2C-3204-4584-8B31-FAD45B10C7E3}" type="pres">
      <dgm:prSet presAssocID="{8B405C5B-1904-4C6A-8C66-A93C29D75360}" presName="hierChild4" presStyleCnt="0"/>
      <dgm:spPr/>
    </dgm:pt>
    <dgm:pt modelId="{6D6DED2D-05C7-4C90-BB06-E384A2E2F09F}" type="pres">
      <dgm:prSet presAssocID="{8B405C5B-1904-4C6A-8C66-A93C29D75360}" presName="hierChild5" presStyleCnt="0"/>
      <dgm:spPr/>
    </dgm:pt>
    <dgm:pt modelId="{BC108A43-1705-44E6-9519-1D91BDBE9CA5}" type="pres">
      <dgm:prSet presAssocID="{E56A8281-2049-47F8-8209-91367663F17C}" presName="Name64" presStyleLbl="parChTrans1D2" presStyleIdx="1" presStyleCnt="4"/>
      <dgm:spPr/>
    </dgm:pt>
    <dgm:pt modelId="{6ED8C98C-58A2-4E9F-8B1D-C6A852109233}" type="pres">
      <dgm:prSet presAssocID="{96BACC40-8781-4800-8A91-0432401DE804}" presName="hierRoot2" presStyleCnt="0">
        <dgm:presLayoutVars>
          <dgm:hierBranch val="init"/>
        </dgm:presLayoutVars>
      </dgm:prSet>
      <dgm:spPr/>
    </dgm:pt>
    <dgm:pt modelId="{75A58EDA-307B-4F63-9AE1-96A25E4609A4}" type="pres">
      <dgm:prSet presAssocID="{96BACC40-8781-4800-8A91-0432401DE804}" presName="rootComposite" presStyleCnt="0"/>
      <dgm:spPr/>
    </dgm:pt>
    <dgm:pt modelId="{28674B68-43A8-4644-B5B7-F515CD00B590}" type="pres">
      <dgm:prSet presAssocID="{96BACC40-8781-4800-8A91-0432401DE804}" presName="rootText" presStyleLbl="node2" presStyleIdx="1" presStyleCnt="4">
        <dgm:presLayoutVars>
          <dgm:chPref val="3"/>
        </dgm:presLayoutVars>
      </dgm:prSet>
      <dgm:spPr/>
    </dgm:pt>
    <dgm:pt modelId="{401CDFD2-9F72-464F-8222-673ECF47616A}" type="pres">
      <dgm:prSet presAssocID="{96BACC40-8781-4800-8A91-0432401DE804}" presName="rootConnector" presStyleLbl="node2" presStyleIdx="1" presStyleCnt="4"/>
      <dgm:spPr/>
    </dgm:pt>
    <dgm:pt modelId="{475FA169-416F-46AB-A8F1-FE05D7DC2D2C}" type="pres">
      <dgm:prSet presAssocID="{96BACC40-8781-4800-8A91-0432401DE804}" presName="hierChild4" presStyleCnt="0"/>
      <dgm:spPr/>
    </dgm:pt>
    <dgm:pt modelId="{E63860B1-6DB8-4E79-B71C-9AEA46F50989}" type="pres">
      <dgm:prSet presAssocID="{96BACC40-8781-4800-8A91-0432401DE804}" presName="hierChild5" presStyleCnt="0"/>
      <dgm:spPr/>
    </dgm:pt>
    <dgm:pt modelId="{CAD5E606-6339-4C09-BDCF-B80D7471A298}" type="pres">
      <dgm:prSet presAssocID="{0DF52320-688F-44B7-914A-CAB445CE2ED7}" presName="Name64" presStyleLbl="parChTrans1D2" presStyleIdx="2" presStyleCnt="4"/>
      <dgm:spPr/>
    </dgm:pt>
    <dgm:pt modelId="{D3785EB2-0C6D-477F-BA3B-59058A0153BD}" type="pres">
      <dgm:prSet presAssocID="{311D72F6-8CB4-4A41-AF25-3D2AFCE0BE32}" presName="hierRoot2" presStyleCnt="0">
        <dgm:presLayoutVars>
          <dgm:hierBranch val="init"/>
        </dgm:presLayoutVars>
      </dgm:prSet>
      <dgm:spPr/>
    </dgm:pt>
    <dgm:pt modelId="{031976A4-130E-44F8-9ACB-F24DB2D34808}" type="pres">
      <dgm:prSet presAssocID="{311D72F6-8CB4-4A41-AF25-3D2AFCE0BE32}" presName="rootComposite" presStyleCnt="0"/>
      <dgm:spPr/>
    </dgm:pt>
    <dgm:pt modelId="{2EAC2A4B-0D1F-43B6-AD4E-56A0C3D96F06}" type="pres">
      <dgm:prSet presAssocID="{311D72F6-8CB4-4A41-AF25-3D2AFCE0BE32}" presName="rootText" presStyleLbl="node2" presStyleIdx="2" presStyleCnt="4">
        <dgm:presLayoutVars>
          <dgm:chPref val="3"/>
        </dgm:presLayoutVars>
      </dgm:prSet>
      <dgm:spPr/>
    </dgm:pt>
    <dgm:pt modelId="{CFD1BF91-F417-44E3-BFEA-D9829DA26057}" type="pres">
      <dgm:prSet presAssocID="{311D72F6-8CB4-4A41-AF25-3D2AFCE0BE32}" presName="rootConnector" presStyleLbl="node2" presStyleIdx="2" presStyleCnt="4"/>
      <dgm:spPr/>
    </dgm:pt>
    <dgm:pt modelId="{FECC5B7C-CB71-4EB3-A951-F14E19F32DC3}" type="pres">
      <dgm:prSet presAssocID="{311D72F6-8CB4-4A41-AF25-3D2AFCE0BE32}" presName="hierChild4" presStyleCnt="0"/>
      <dgm:spPr/>
    </dgm:pt>
    <dgm:pt modelId="{1FBBA86B-AF77-4974-9AB1-D20C31D580F0}" type="pres">
      <dgm:prSet presAssocID="{311D72F6-8CB4-4A41-AF25-3D2AFCE0BE32}" presName="hierChild5" presStyleCnt="0"/>
      <dgm:spPr/>
    </dgm:pt>
    <dgm:pt modelId="{5D42BE6A-DF42-4702-8959-3DC78A43CFD7}" type="pres">
      <dgm:prSet presAssocID="{04119EBD-C37F-48CF-BC28-E5506B6A1819}" presName="Name64" presStyleLbl="parChTrans1D2" presStyleIdx="3" presStyleCnt="4"/>
      <dgm:spPr/>
    </dgm:pt>
    <dgm:pt modelId="{67EA88F4-7AA0-4C13-93F6-52DF112FB345}" type="pres">
      <dgm:prSet presAssocID="{B73CC4EE-D7DA-4ADC-9B96-DCF3BBC8AC09}" presName="hierRoot2" presStyleCnt="0">
        <dgm:presLayoutVars>
          <dgm:hierBranch val="init"/>
        </dgm:presLayoutVars>
      </dgm:prSet>
      <dgm:spPr/>
    </dgm:pt>
    <dgm:pt modelId="{D09728E0-2522-4C62-B21E-05D2F5B6EF64}" type="pres">
      <dgm:prSet presAssocID="{B73CC4EE-D7DA-4ADC-9B96-DCF3BBC8AC09}" presName="rootComposite" presStyleCnt="0"/>
      <dgm:spPr/>
    </dgm:pt>
    <dgm:pt modelId="{35488359-25D3-467E-89BE-BA1F2F92FD81}" type="pres">
      <dgm:prSet presAssocID="{B73CC4EE-D7DA-4ADC-9B96-DCF3BBC8AC09}" presName="rootText" presStyleLbl="node2" presStyleIdx="3" presStyleCnt="4" custScaleX="115552">
        <dgm:presLayoutVars>
          <dgm:chPref val="3"/>
        </dgm:presLayoutVars>
      </dgm:prSet>
      <dgm:spPr/>
    </dgm:pt>
    <dgm:pt modelId="{326E50D5-970B-4366-9044-E6371CF7CEB4}" type="pres">
      <dgm:prSet presAssocID="{B73CC4EE-D7DA-4ADC-9B96-DCF3BBC8AC09}" presName="rootConnector" presStyleLbl="node2" presStyleIdx="3" presStyleCnt="4"/>
      <dgm:spPr/>
    </dgm:pt>
    <dgm:pt modelId="{9A4475CC-621C-4540-9979-C1331A4369AB}" type="pres">
      <dgm:prSet presAssocID="{B73CC4EE-D7DA-4ADC-9B96-DCF3BBC8AC09}" presName="hierChild4" presStyleCnt="0"/>
      <dgm:spPr/>
    </dgm:pt>
    <dgm:pt modelId="{2FD00D40-C7D4-4665-8D3D-F8FBA551D23B}" type="pres">
      <dgm:prSet presAssocID="{B73CC4EE-D7DA-4ADC-9B96-DCF3BBC8AC09}" presName="hierChild5" presStyleCnt="0"/>
      <dgm:spPr/>
    </dgm:pt>
    <dgm:pt modelId="{B943C6DD-D023-4D29-B41F-ADAE86BA1F69}" type="pres">
      <dgm:prSet presAssocID="{EAD75E93-E742-42E3-BEBC-C7F521E19ADF}" presName="hierChild3" presStyleCnt="0"/>
      <dgm:spPr/>
    </dgm:pt>
  </dgm:ptLst>
  <dgm:cxnLst>
    <dgm:cxn modelId="{14BD9A05-1E72-473E-9CFE-2B55952B296F}" type="presOf" srcId="{96BACC40-8781-4800-8A91-0432401DE804}" destId="{28674B68-43A8-4644-B5B7-F515CD00B590}" srcOrd="0" destOrd="0" presId="urn:microsoft.com/office/officeart/2009/3/layout/HorizontalOrganizationChart"/>
    <dgm:cxn modelId="{1C669909-7996-4B81-915E-E563916CE78C}" type="presOf" srcId="{EAD75E93-E742-42E3-BEBC-C7F521E19ADF}" destId="{7934C6CC-53C3-44A8-A502-95947B29003D}" srcOrd="1" destOrd="0" presId="urn:microsoft.com/office/officeart/2009/3/layout/HorizontalOrganizationChart"/>
    <dgm:cxn modelId="{A559BD0A-B968-4708-8E04-A3A690F8D5F8}" srcId="{EAD75E93-E742-42E3-BEBC-C7F521E19ADF}" destId="{8B405C5B-1904-4C6A-8C66-A93C29D75360}" srcOrd="0" destOrd="0" parTransId="{A4220DBA-3CC2-48E5-BEA3-7E1C87236135}" sibTransId="{48015212-C125-4D18-B9B6-CF51CD2CCD99}"/>
    <dgm:cxn modelId="{6C09E41B-D0EC-470D-8050-F17FED5DDCEE}" type="presOf" srcId="{B73CC4EE-D7DA-4ADC-9B96-DCF3BBC8AC09}" destId="{326E50D5-970B-4366-9044-E6371CF7CEB4}" srcOrd="1" destOrd="0" presId="urn:microsoft.com/office/officeart/2009/3/layout/HorizontalOrganizationChart"/>
    <dgm:cxn modelId="{E2A82A2C-B687-4792-B47A-0D18D868C862}" type="presOf" srcId="{0DF52320-688F-44B7-914A-CAB445CE2ED7}" destId="{CAD5E606-6339-4C09-BDCF-B80D7471A298}" srcOrd="0" destOrd="0" presId="urn:microsoft.com/office/officeart/2009/3/layout/HorizontalOrganizationChart"/>
    <dgm:cxn modelId="{1310E92D-F4CF-48A0-8E4E-9C49C209448E}" type="presOf" srcId="{8B405C5B-1904-4C6A-8C66-A93C29D75360}" destId="{603D08AE-1C62-42E0-BFAE-6364F7DAF49E}" srcOrd="1" destOrd="0" presId="urn:microsoft.com/office/officeart/2009/3/layout/HorizontalOrganizationChart"/>
    <dgm:cxn modelId="{902F1C5D-1C65-4997-BA67-D905925E429D}" srcId="{EAD75E93-E742-42E3-BEBC-C7F521E19ADF}" destId="{B73CC4EE-D7DA-4ADC-9B96-DCF3BBC8AC09}" srcOrd="3" destOrd="0" parTransId="{04119EBD-C37F-48CF-BC28-E5506B6A1819}" sibTransId="{E08EB42E-5036-4B34-B7C9-7D45A29E4FF2}"/>
    <dgm:cxn modelId="{37CDE768-C8BA-4E0A-94D3-F70BDDFC0691}" type="presOf" srcId="{04119EBD-C37F-48CF-BC28-E5506B6A1819}" destId="{5D42BE6A-DF42-4702-8959-3DC78A43CFD7}" srcOrd="0" destOrd="0" presId="urn:microsoft.com/office/officeart/2009/3/layout/HorizontalOrganizationChart"/>
    <dgm:cxn modelId="{C781AA81-7914-4D95-AAB7-59AB0BAC25F3}" type="presOf" srcId="{E56A8281-2049-47F8-8209-91367663F17C}" destId="{BC108A43-1705-44E6-9519-1D91BDBE9CA5}" srcOrd="0" destOrd="0" presId="urn:microsoft.com/office/officeart/2009/3/layout/HorizontalOrganizationChart"/>
    <dgm:cxn modelId="{5BDFE981-804E-46AC-B5D1-E6533CC50546}" type="presOf" srcId="{311D72F6-8CB4-4A41-AF25-3D2AFCE0BE32}" destId="{CFD1BF91-F417-44E3-BFEA-D9829DA26057}" srcOrd="1" destOrd="0" presId="urn:microsoft.com/office/officeart/2009/3/layout/HorizontalOrganizationChart"/>
    <dgm:cxn modelId="{9618899F-96C6-454C-B488-4B5703E70128}" srcId="{EAD75E93-E742-42E3-BEBC-C7F521E19ADF}" destId="{311D72F6-8CB4-4A41-AF25-3D2AFCE0BE32}" srcOrd="2" destOrd="0" parTransId="{0DF52320-688F-44B7-914A-CAB445CE2ED7}" sibTransId="{35D2DE8C-C0B9-4699-B8B9-246B71D8BADD}"/>
    <dgm:cxn modelId="{FD0C21A9-502D-4773-9F24-39B1919A972F}" type="presOf" srcId="{A4220DBA-3CC2-48E5-BEA3-7E1C87236135}" destId="{8FF136C1-7748-467B-BFF4-28005435AC3C}" srcOrd="0" destOrd="0" presId="urn:microsoft.com/office/officeart/2009/3/layout/HorizontalOrganizationChart"/>
    <dgm:cxn modelId="{80D673A9-996E-4B72-9753-A9E2A6045F5C}" type="presOf" srcId="{DBE4AE50-E452-4C96-8380-0AFA6F3C3054}" destId="{9C37686C-2F15-491A-BE35-3AC0FE6F2262}" srcOrd="0" destOrd="0" presId="urn:microsoft.com/office/officeart/2009/3/layout/HorizontalOrganizationChart"/>
    <dgm:cxn modelId="{E4BA48AB-B959-4C38-9916-4F96BB3D6101}" type="presOf" srcId="{EAD75E93-E742-42E3-BEBC-C7F521E19ADF}" destId="{F01B523A-7E67-467A-9E17-F6D59CA89896}" srcOrd="0" destOrd="0" presId="urn:microsoft.com/office/officeart/2009/3/layout/HorizontalOrganizationChart"/>
    <dgm:cxn modelId="{0383B7B9-D741-4E09-A684-B6FCEB969495}" type="presOf" srcId="{96BACC40-8781-4800-8A91-0432401DE804}" destId="{401CDFD2-9F72-464F-8222-673ECF47616A}" srcOrd="1" destOrd="0" presId="urn:microsoft.com/office/officeart/2009/3/layout/HorizontalOrganizationChart"/>
    <dgm:cxn modelId="{8C8804BE-B4BD-4ADB-88C7-CCFB4CFC5EBE}" srcId="{EAD75E93-E742-42E3-BEBC-C7F521E19ADF}" destId="{96BACC40-8781-4800-8A91-0432401DE804}" srcOrd="1" destOrd="0" parTransId="{E56A8281-2049-47F8-8209-91367663F17C}" sibTransId="{C35DAF3F-7BB3-4DA4-BB92-4D1BE01DF7D1}"/>
    <dgm:cxn modelId="{749549C3-5D90-4ECB-A169-B4F9B7359737}" type="presOf" srcId="{311D72F6-8CB4-4A41-AF25-3D2AFCE0BE32}" destId="{2EAC2A4B-0D1F-43B6-AD4E-56A0C3D96F06}" srcOrd="0" destOrd="0" presId="urn:microsoft.com/office/officeart/2009/3/layout/HorizontalOrganizationChart"/>
    <dgm:cxn modelId="{7B9A81E0-DFBB-472B-BD55-F24D9D2B78C5}" srcId="{DBE4AE50-E452-4C96-8380-0AFA6F3C3054}" destId="{EAD75E93-E742-42E3-BEBC-C7F521E19ADF}" srcOrd="0" destOrd="0" parTransId="{7D135F23-0758-4D00-B471-50E291B2F2BF}" sibTransId="{C77358E5-53FB-4213-9780-5AB5A4529129}"/>
    <dgm:cxn modelId="{2D0120E8-478A-4B0C-9CE8-4B74F793CAA1}" type="presOf" srcId="{B73CC4EE-D7DA-4ADC-9B96-DCF3BBC8AC09}" destId="{35488359-25D3-467E-89BE-BA1F2F92FD81}" srcOrd="0" destOrd="0" presId="urn:microsoft.com/office/officeart/2009/3/layout/HorizontalOrganizationChart"/>
    <dgm:cxn modelId="{440A8BE9-95C5-44FD-BCA2-3F73C829E2ED}" type="presOf" srcId="{8B405C5B-1904-4C6A-8C66-A93C29D75360}" destId="{1425E737-AF1D-47E5-BAD3-309965097539}" srcOrd="0" destOrd="0" presId="urn:microsoft.com/office/officeart/2009/3/layout/HorizontalOrganizationChart"/>
    <dgm:cxn modelId="{5CDBEAB5-2616-4732-B41D-FB2EFE869D24}" type="presParOf" srcId="{9C37686C-2F15-491A-BE35-3AC0FE6F2262}" destId="{B37CC4D5-DFEC-465B-B322-86239368F2C9}" srcOrd="0" destOrd="0" presId="urn:microsoft.com/office/officeart/2009/3/layout/HorizontalOrganizationChart"/>
    <dgm:cxn modelId="{F601CF34-3164-4B85-B13C-63D0F3AB9278}" type="presParOf" srcId="{B37CC4D5-DFEC-465B-B322-86239368F2C9}" destId="{B874D2B6-22F6-402B-AF64-4E919D48DA4D}" srcOrd="0" destOrd="0" presId="urn:microsoft.com/office/officeart/2009/3/layout/HorizontalOrganizationChart"/>
    <dgm:cxn modelId="{A469464B-CA35-4490-97EB-A520A5097ED9}" type="presParOf" srcId="{B874D2B6-22F6-402B-AF64-4E919D48DA4D}" destId="{F01B523A-7E67-467A-9E17-F6D59CA89896}" srcOrd="0" destOrd="0" presId="urn:microsoft.com/office/officeart/2009/3/layout/HorizontalOrganizationChart"/>
    <dgm:cxn modelId="{EEED3FEC-8D78-4AD3-98CF-19F270F279E3}" type="presParOf" srcId="{B874D2B6-22F6-402B-AF64-4E919D48DA4D}" destId="{7934C6CC-53C3-44A8-A502-95947B29003D}" srcOrd="1" destOrd="0" presId="urn:microsoft.com/office/officeart/2009/3/layout/HorizontalOrganizationChart"/>
    <dgm:cxn modelId="{5BB71899-08BC-4499-B792-90B15DA2212F}" type="presParOf" srcId="{B37CC4D5-DFEC-465B-B322-86239368F2C9}" destId="{894BFE23-09EB-4EBB-8A73-4EE04AF796CB}" srcOrd="1" destOrd="0" presId="urn:microsoft.com/office/officeart/2009/3/layout/HorizontalOrganizationChart"/>
    <dgm:cxn modelId="{F7CB6CE2-BB77-4C1D-BC82-20FD9AF8E1AB}" type="presParOf" srcId="{894BFE23-09EB-4EBB-8A73-4EE04AF796CB}" destId="{8FF136C1-7748-467B-BFF4-28005435AC3C}" srcOrd="0" destOrd="0" presId="urn:microsoft.com/office/officeart/2009/3/layout/HorizontalOrganizationChart"/>
    <dgm:cxn modelId="{E43E9760-E77E-4656-AE77-65610A85FBB4}" type="presParOf" srcId="{894BFE23-09EB-4EBB-8A73-4EE04AF796CB}" destId="{19A0EFEA-E5C4-49DF-8EAC-016E5A551080}" srcOrd="1" destOrd="0" presId="urn:microsoft.com/office/officeart/2009/3/layout/HorizontalOrganizationChart"/>
    <dgm:cxn modelId="{820D62BA-CE2A-49AA-8089-59A32F25F881}" type="presParOf" srcId="{19A0EFEA-E5C4-49DF-8EAC-016E5A551080}" destId="{C2B3AE55-0CD0-4B0C-9EE4-74B661E4D7D4}" srcOrd="0" destOrd="0" presId="urn:microsoft.com/office/officeart/2009/3/layout/HorizontalOrganizationChart"/>
    <dgm:cxn modelId="{64E3BF63-E821-4531-9699-89EDDC479124}" type="presParOf" srcId="{C2B3AE55-0CD0-4B0C-9EE4-74B661E4D7D4}" destId="{1425E737-AF1D-47E5-BAD3-309965097539}" srcOrd="0" destOrd="0" presId="urn:microsoft.com/office/officeart/2009/3/layout/HorizontalOrganizationChart"/>
    <dgm:cxn modelId="{3C7EFD6A-951B-4F20-AC2C-A2B7704C2734}" type="presParOf" srcId="{C2B3AE55-0CD0-4B0C-9EE4-74B661E4D7D4}" destId="{603D08AE-1C62-42E0-BFAE-6364F7DAF49E}" srcOrd="1" destOrd="0" presId="urn:microsoft.com/office/officeart/2009/3/layout/HorizontalOrganizationChart"/>
    <dgm:cxn modelId="{DFC9FFAB-1BBF-487F-9D7D-755A31E641A2}" type="presParOf" srcId="{19A0EFEA-E5C4-49DF-8EAC-016E5A551080}" destId="{B2E14E2C-3204-4584-8B31-FAD45B10C7E3}" srcOrd="1" destOrd="0" presId="urn:microsoft.com/office/officeart/2009/3/layout/HorizontalOrganizationChart"/>
    <dgm:cxn modelId="{E8343D5D-64C0-4C44-AB6C-7A4F626FA5C9}" type="presParOf" srcId="{19A0EFEA-E5C4-49DF-8EAC-016E5A551080}" destId="{6D6DED2D-05C7-4C90-BB06-E384A2E2F09F}" srcOrd="2" destOrd="0" presId="urn:microsoft.com/office/officeart/2009/3/layout/HorizontalOrganizationChart"/>
    <dgm:cxn modelId="{AF24B3A9-2510-4527-91EB-02509C5620E0}" type="presParOf" srcId="{894BFE23-09EB-4EBB-8A73-4EE04AF796CB}" destId="{BC108A43-1705-44E6-9519-1D91BDBE9CA5}" srcOrd="2" destOrd="0" presId="urn:microsoft.com/office/officeart/2009/3/layout/HorizontalOrganizationChart"/>
    <dgm:cxn modelId="{3340809F-F21E-4A50-826A-086E58AB7DF3}" type="presParOf" srcId="{894BFE23-09EB-4EBB-8A73-4EE04AF796CB}" destId="{6ED8C98C-58A2-4E9F-8B1D-C6A852109233}" srcOrd="3" destOrd="0" presId="urn:microsoft.com/office/officeart/2009/3/layout/HorizontalOrganizationChart"/>
    <dgm:cxn modelId="{A82A8EC3-31CF-479C-B176-9C8B816AC474}" type="presParOf" srcId="{6ED8C98C-58A2-4E9F-8B1D-C6A852109233}" destId="{75A58EDA-307B-4F63-9AE1-96A25E4609A4}" srcOrd="0" destOrd="0" presId="urn:microsoft.com/office/officeart/2009/3/layout/HorizontalOrganizationChart"/>
    <dgm:cxn modelId="{EA4035BC-1FE6-4C9B-BA45-2C22A36F1181}" type="presParOf" srcId="{75A58EDA-307B-4F63-9AE1-96A25E4609A4}" destId="{28674B68-43A8-4644-B5B7-F515CD00B590}" srcOrd="0" destOrd="0" presId="urn:microsoft.com/office/officeart/2009/3/layout/HorizontalOrganizationChart"/>
    <dgm:cxn modelId="{E4DB8FF1-E733-4979-8E40-3EE15D21D2DA}" type="presParOf" srcId="{75A58EDA-307B-4F63-9AE1-96A25E4609A4}" destId="{401CDFD2-9F72-464F-8222-673ECF47616A}" srcOrd="1" destOrd="0" presId="urn:microsoft.com/office/officeart/2009/3/layout/HorizontalOrganizationChart"/>
    <dgm:cxn modelId="{0508050C-A0DD-4AAF-985B-2FD3964C1BF9}" type="presParOf" srcId="{6ED8C98C-58A2-4E9F-8B1D-C6A852109233}" destId="{475FA169-416F-46AB-A8F1-FE05D7DC2D2C}" srcOrd="1" destOrd="0" presId="urn:microsoft.com/office/officeart/2009/3/layout/HorizontalOrganizationChart"/>
    <dgm:cxn modelId="{4A578117-299C-48C5-B13F-70AA058DAC08}" type="presParOf" srcId="{6ED8C98C-58A2-4E9F-8B1D-C6A852109233}" destId="{E63860B1-6DB8-4E79-B71C-9AEA46F50989}" srcOrd="2" destOrd="0" presId="urn:microsoft.com/office/officeart/2009/3/layout/HorizontalOrganizationChart"/>
    <dgm:cxn modelId="{B9E8C357-CBCA-4322-AB15-DD02D6280048}" type="presParOf" srcId="{894BFE23-09EB-4EBB-8A73-4EE04AF796CB}" destId="{CAD5E606-6339-4C09-BDCF-B80D7471A298}" srcOrd="4" destOrd="0" presId="urn:microsoft.com/office/officeart/2009/3/layout/HorizontalOrganizationChart"/>
    <dgm:cxn modelId="{8613CC3C-994E-4071-8C32-FCE980B13E2F}" type="presParOf" srcId="{894BFE23-09EB-4EBB-8A73-4EE04AF796CB}" destId="{D3785EB2-0C6D-477F-BA3B-59058A0153BD}" srcOrd="5" destOrd="0" presId="urn:microsoft.com/office/officeart/2009/3/layout/HorizontalOrganizationChart"/>
    <dgm:cxn modelId="{7CF8D6E5-7E62-4218-9665-0BAC5C7B665C}" type="presParOf" srcId="{D3785EB2-0C6D-477F-BA3B-59058A0153BD}" destId="{031976A4-130E-44F8-9ACB-F24DB2D34808}" srcOrd="0" destOrd="0" presId="urn:microsoft.com/office/officeart/2009/3/layout/HorizontalOrganizationChart"/>
    <dgm:cxn modelId="{D0350B44-9976-428A-A88B-0C3D67E5D588}" type="presParOf" srcId="{031976A4-130E-44F8-9ACB-F24DB2D34808}" destId="{2EAC2A4B-0D1F-43B6-AD4E-56A0C3D96F06}" srcOrd="0" destOrd="0" presId="urn:microsoft.com/office/officeart/2009/3/layout/HorizontalOrganizationChart"/>
    <dgm:cxn modelId="{0E8E726D-9D9D-40D2-B5DA-5BC6E7C3D1AD}" type="presParOf" srcId="{031976A4-130E-44F8-9ACB-F24DB2D34808}" destId="{CFD1BF91-F417-44E3-BFEA-D9829DA26057}" srcOrd="1" destOrd="0" presId="urn:microsoft.com/office/officeart/2009/3/layout/HorizontalOrganizationChart"/>
    <dgm:cxn modelId="{4F700D6F-E164-48B5-85B2-0404F1B0295B}" type="presParOf" srcId="{D3785EB2-0C6D-477F-BA3B-59058A0153BD}" destId="{FECC5B7C-CB71-4EB3-A951-F14E19F32DC3}" srcOrd="1" destOrd="0" presId="urn:microsoft.com/office/officeart/2009/3/layout/HorizontalOrganizationChart"/>
    <dgm:cxn modelId="{7D0259D2-C94D-4FD3-A634-1D670AB37A68}" type="presParOf" srcId="{D3785EB2-0C6D-477F-BA3B-59058A0153BD}" destId="{1FBBA86B-AF77-4974-9AB1-D20C31D580F0}" srcOrd="2" destOrd="0" presId="urn:microsoft.com/office/officeart/2009/3/layout/HorizontalOrganizationChart"/>
    <dgm:cxn modelId="{2D121023-2B2A-4046-BB9B-6E8AFAC5DD07}" type="presParOf" srcId="{894BFE23-09EB-4EBB-8A73-4EE04AF796CB}" destId="{5D42BE6A-DF42-4702-8959-3DC78A43CFD7}" srcOrd="6" destOrd="0" presId="urn:microsoft.com/office/officeart/2009/3/layout/HorizontalOrganizationChart"/>
    <dgm:cxn modelId="{A25917CF-6CDD-4844-B3E2-6171DCFE46E1}" type="presParOf" srcId="{894BFE23-09EB-4EBB-8A73-4EE04AF796CB}" destId="{67EA88F4-7AA0-4C13-93F6-52DF112FB345}" srcOrd="7" destOrd="0" presId="urn:microsoft.com/office/officeart/2009/3/layout/HorizontalOrganizationChart"/>
    <dgm:cxn modelId="{90DBF5D1-0EE1-4F98-88A3-9117F5507A2B}" type="presParOf" srcId="{67EA88F4-7AA0-4C13-93F6-52DF112FB345}" destId="{D09728E0-2522-4C62-B21E-05D2F5B6EF64}" srcOrd="0" destOrd="0" presId="urn:microsoft.com/office/officeart/2009/3/layout/HorizontalOrganizationChart"/>
    <dgm:cxn modelId="{0FB8F324-328A-4E64-A34A-21880A5DD52F}" type="presParOf" srcId="{D09728E0-2522-4C62-B21E-05D2F5B6EF64}" destId="{35488359-25D3-467E-89BE-BA1F2F92FD81}" srcOrd="0" destOrd="0" presId="urn:microsoft.com/office/officeart/2009/3/layout/HorizontalOrganizationChart"/>
    <dgm:cxn modelId="{2C4C8AFB-55E0-4551-8B00-2E24F0D491B9}" type="presParOf" srcId="{D09728E0-2522-4C62-B21E-05D2F5B6EF64}" destId="{326E50D5-970B-4366-9044-E6371CF7CEB4}" srcOrd="1" destOrd="0" presId="urn:microsoft.com/office/officeart/2009/3/layout/HorizontalOrganizationChart"/>
    <dgm:cxn modelId="{912189EE-741C-45BD-A172-AEB103096853}" type="presParOf" srcId="{67EA88F4-7AA0-4C13-93F6-52DF112FB345}" destId="{9A4475CC-621C-4540-9979-C1331A4369AB}" srcOrd="1" destOrd="0" presId="urn:microsoft.com/office/officeart/2009/3/layout/HorizontalOrganizationChart"/>
    <dgm:cxn modelId="{47FF9DE5-938D-4A4C-AC71-B54CB964E86C}" type="presParOf" srcId="{67EA88F4-7AA0-4C13-93F6-52DF112FB345}" destId="{2FD00D40-C7D4-4665-8D3D-F8FBA551D23B}" srcOrd="2" destOrd="0" presId="urn:microsoft.com/office/officeart/2009/3/layout/HorizontalOrganizationChart"/>
    <dgm:cxn modelId="{77B08AB4-8DAA-4F07-9C4A-6AB676F6268B}" type="presParOf" srcId="{B37CC4D5-DFEC-465B-B322-86239368F2C9}" destId="{B943C6DD-D023-4D29-B41F-ADAE86BA1F69}" srcOrd="2" destOrd="0" presId="urn:microsoft.com/office/officeart/2009/3/layout/Horizontal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2BE6A-DF42-4702-8959-3DC78A43CFD7}">
      <dsp:nvSpPr>
        <dsp:cNvPr id="0" name=""/>
        <dsp:cNvSpPr/>
      </dsp:nvSpPr>
      <dsp:spPr>
        <a:xfrm>
          <a:off x="2779919" y="1492987"/>
          <a:ext cx="374353" cy="1207290"/>
        </a:xfrm>
        <a:custGeom>
          <a:avLst/>
          <a:gdLst/>
          <a:ahLst/>
          <a:cxnLst/>
          <a:rect l="0" t="0" r="0" b="0"/>
          <a:pathLst>
            <a:path>
              <a:moveTo>
                <a:pt x="0" y="0"/>
              </a:moveTo>
              <a:lnTo>
                <a:pt x="187176" y="0"/>
              </a:lnTo>
              <a:lnTo>
                <a:pt x="187176" y="1207290"/>
              </a:lnTo>
              <a:lnTo>
                <a:pt x="374353" y="1207290"/>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D5E606-6339-4C09-BDCF-B80D7471A298}">
      <dsp:nvSpPr>
        <dsp:cNvPr id="0" name=""/>
        <dsp:cNvSpPr/>
      </dsp:nvSpPr>
      <dsp:spPr>
        <a:xfrm>
          <a:off x="2779919" y="1492987"/>
          <a:ext cx="374353" cy="402430"/>
        </a:xfrm>
        <a:custGeom>
          <a:avLst/>
          <a:gdLst/>
          <a:ahLst/>
          <a:cxnLst/>
          <a:rect l="0" t="0" r="0" b="0"/>
          <a:pathLst>
            <a:path>
              <a:moveTo>
                <a:pt x="0" y="0"/>
              </a:moveTo>
              <a:lnTo>
                <a:pt x="187176" y="0"/>
              </a:lnTo>
              <a:lnTo>
                <a:pt x="187176" y="402430"/>
              </a:lnTo>
              <a:lnTo>
                <a:pt x="374353" y="402430"/>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108A43-1705-44E6-9519-1D91BDBE9CA5}">
      <dsp:nvSpPr>
        <dsp:cNvPr id="0" name=""/>
        <dsp:cNvSpPr/>
      </dsp:nvSpPr>
      <dsp:spPr>
        <a:xfrm>
          <a:off x="2779919" y="1090557"/>
          <a:ext cx="374353" cy="402430"/>
        </a:xfrm>
        <a:custGeom>
          <a:avLst/>
          <a:gdLst/>
          <a:ahLst/>
          <a:cxnLst/>
          <a:rect l="0" t="0" r="0" b="0"/>
          <a:pathLst>
            <a:path>
              <a:moveTo>
                <a:pt x="0" y="402430"/>
              </a:moveTo>
              <a:lnTo>
                <a:pt x="187176" y="402430"/>
              </a:lnTo>
              <a:lnTo>
                <a:pt x="187176" y="0"/>
              </a:lnTo>
              <a:lnTo>
                <a:pt x="374353" y="0"/>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F136C1-7748-467B-BFF4-28005435AC3C}">
      <dsp:nvSpPr>
        <dsp:cNvPr id="0" name=""/>
        <dsp:cNvSpPr/>
      </dsp:nvSpPr>
      <dsp:spPr>
        <a:xfrm>
          <a:off x="2779919" y="285696"/>
          <a:ext cx="374353" cy="1207290"/>
        </a:xfrm>
        <a:custGeom>
          <a:avLst/>
          <a:gdLst/>
          <a:ahLst/>
          <a:cxnLst/>
          <a:rect l="0" t="0" r="0" b="0"/>
          <a:pathLst>
            <a:path>
              <a:moveTo>
                <a:pt x="0" y="1207290"/>
              </a:moveTo>
              <a:lnTo>
                <a:pt x="187176" y="1207290"/>
              </a:lnTo>
              <a:lnTo>
                <a:pt x="187176" y="0"/>
              </a:lnTo>
              <a:lnTo>
                <a:pt x="374353" y="0"/>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1B523A-7E67-467A-9E17-F6D59CA89896}">
      <dsp:nvSpPr>
        <dsp:cNvPr id="0" name=""/>
        <dsp:cNvSpPr/>
      </dsp:nvSpPr>
      <dsp:spPr>
        <a:xfrm>
          <a:off x="908150" y="1207542"/>
          <a:ext cx="1871768" cy="570889"/>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PT" sz="1400" kern="1200" dirty="0" err="1">
              <a:latin typeface="Palatino Linotype" panose="02040502050505030304" pitchFamily="18" charset="0"/>
            </a:rPr>
            <a:t>Grains</a:t>
          </a:r>
          <a:r>
            <a:rPr lang="pt-PT" sz="1400" kern="1200" dirty="0">
              <a:latin typeface="Palatino Linotype" panose="02040502050505030304" pitchFamily="18" charset="0"/>
            </a:rPr>
            <a:t> </a:t>
          </a:r>
          <a:r>
            <a:rPr lang="pt-PT" sz="1400" kern="1200" dirty="0" err="1">
              <a:latin typeface="Palatino Linotype" panose="02040502050505030304" pitchFamily="18" charset="0"/>
            </a:rPr>
            <a:t>and</a:t>
          </a:r>
          <a:r>
            <a:rPr lang="pt-PT" sz="1400" kern="1200" dirty="0">
              <a:latin typeface="Palatino Linotype" panose="02040502050505030304" pitchFamily="18" charset="0"/>
            </a:rPr>
            <a:t> </a:t>
          </a:r>
          <a:r>
            <a:rPr lang="pt-PT" sz="1400" kern="1200" dirty="0" err="1">
              <a:latin typeface="Palatino Linotype" panose="02040502050505030304" pitchFamily="18" charset="0"/>
            </a:rPr>
            <a:t>Flour</a:t>
          </a:r>
          <a:endParaRPr lang="pt-PT" sz="1400" kern="1200" dirty="0">
            <a:latin typeface="Palatino Linotype" panose="02040502050505030304" pitchFamily="18" charset="0"/>
          </a:endParaRPr>
        </a:p>
      </dsp:txBody>
      <dsp:txXfrm>
        <a:off x="908150" y="1207542"/>
        <a:ext cx="1871768" cy="570889"/>
      </dsp:txXfrm>
    </dsp:sp>
    <dsp:sp modelId="{1425E737-AF1D-47E5-BAD3-309965097539}">
      <dsp:nvSpPr>
        <dsp:cNvPr id="0" name=""/>
        <dsp:cNvSpPr/>
      </dsp:nvSpPr>
      <dsp:spPr>
        <a:xfrm>
          <a:off x="3154273" y="251"/>
          <a:ext cx="2525558" cy="570889"/>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PT" sz="1400" kern="1200" dirty="0" err="1">
              <a:latin typeface="Palatino Linotype" panose="02040502050505030304" pitchFamily="18" charset="0"/>
            </a:rPr>
            <a:t>Quantification</a:t>
          </a:r>
          <a:r>
            <a:rPr lang="pt-PT" sz="1400" kern="1200" dirty="0">
              <a:latin typeface="Palatino Linotype" panose="02040502050505030304" pitchFamily="18" charset="0"/>
            </a:rPr>
            <a:t> </a:t>
          </a:r>
          <a:r>
            <a:rPr lang="pt-PT" sz="1400" kern="1200" dirty="0" err="1">
              <a:latin typeface="Palatino Linotype" panose="02040502050505030304" pitchFamily="18" charset="0"/>
            </a:rPr>
            <a:t>of</a:t>
          </a:r>
          <a:r>
            <a:rPr lang="pt-PT" sz="1400" kern="1200" dirty="0">
              <a:latin typeface="Palatino Linotype" panose="02040502050505030304" pitchFamily="18" charset="0"/>
            </a:rPr>
            <a:t> Macro </a:t>
          </a:r>
          <a:r>
            <a:rPr lang="pt-PT" sz="1400" kern="1200" dirty="0" err="1">
              <a:latin typeface="Palatino Linotype" panose="02040502050505030304" pitchFamily="18" charset="0"/>
            </a:rPr>
            <a:t>and</a:t>
          </a:r>
          <a:r>
            <a:rPr lang="pt-PT" sz="1400" kern="1200" dirty="0">
              <a:latin typeface="Palatino Linotype" panose="02040502050505030304" pitchFamily="18" charset="0"/>
            </a:rPr>
            <a:t> </a:t>
          </a:r>
          <a:r>
            <a:rPr lang="pt-PT" sz="1400" kern="1200" dirty="0" err="1">
              <a:latin typeface="Palatino Linotype" panose="02040502050505030304" pitchFamily="18" charset="0"/>
            </a:rPr>
            <a:t>Microelements</a:t>
          </a:r>
          <a:endParaRPr lang="pt-PT" sz="1400" kern="1200" dirty="0">
            <a:latin typeface="Palatino Linotype" panose="02040502050505030304" pitchFamily="18" charset="0"/>
          </a:endParaRPr>
        </a:p>
      </dsp:txBody>
      <dsp:txXfrm>
        <a:off x="3154273" y="251"/>
        <a:ext cx="2525558" cy="570889"/>
      </dsp:txXfrm>
    </dsp:sp>
    <dsp:sp modelId="{28674B68-43A8-4644-B5B7-F515CD00B590}">
      <dsp:nvSpPr>
        <dsp:cNvPr id="0" name=""/>
        <dsp:cNvSpPr/>
      </dsp:nvSpPr>
      <dsp:spPr>
        <a:xfrm>
          <a:off x="3154273" y="805112"/>
          <a:ext cx="1871768" cy="570889"/>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PT" sz="1400" kern="1200" dirty="0" err="1">
              <a:latin typeface="Palatino Linotype" panose="02040502050505030304" pitchFamily="18" charset="0"/>
            </a:rPr>
            <a:t>Ash</a:t>
          </a:r>
          <a:r>
            <a:rPr lang="pt-PT" sz="1400" kern="1200" dirty="0">
              <a:latin typeface="Palatino Linotype" panose="02040502050505030304" pitchFamily="18" charset="0"/>
            </a:rPr>
            <a:t> </a:t>
          </a:r>
          <a:r>
            <a:rPr lang="pt-PT" sz="1400" kern="1200" dirty="0" err="1">
              <a:latin typeface="Palatino Linotype" panose="02040502050505030304" pitchFamily="18" charset="0"/>
            </a:rPr>
            <a:t>Content</a:t>
          </a:r>
          <a:endParaRPr lang="pt-PT" sz="1400" kern="1200" dirty="0">
            <a:latin typeface="Palatino Linotype" panose="02040502050505030304" pitchFamily="18" charset="0"/>
          </a:endParaRPr>
        </a:p>
      </dsp:txBody>
      <dsp:txXfrm>
        <a:off x="3154273" y="805112"/>
        <a:ext cx="1871768" cy="570889"/>
      </dsp:txXfrm>
    </dsp:sp>
    <dsp:sp modelId="{2EAC2A4B-0D1F-43B6-AD4E-56A0C3D96F06}">
      <dsp:nvSpPr>
        <dsp:cNvPr id="0" name=""/>
        <dsp:cNvSpPr/>
      </dsp:nvSpPr>
      <dsp:spPr>
        <a:xfrm>
          <a:off x="3154273" y="1609973"/>
          <a:ext cx="1871768" cy="570889"/>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PT" sz="1400" kern="1200" dirty="0" err="1">
              <a:latin typeface="Palatino Linotype" panose="02040502050505030304" pitchFamily="18" charset="0"/>
            </a:rPr>
            <a:t>Density</a:t>
          </a:r>
          <a:endParaRPr lang="pt-PT" sz="1400" kern="1200" dirty="0">
            <a:latin typeface="Palatino Linotype" panose="02040502050505030304" pitchFamily="18" charset="0"/>
          </a:endParaRPr>
        </a:p>
      </dsp:txBody>
      <dsp:txXfrm>
        <a:off x="3154273" y="1609973"/>
        <a:ext cx="1871768" cy="570889"/>
      </dsp:txXfrm>
    </dsp:sp>
    <dsp:sp modelId="{35488359-25D3-467E-89BE-BA1F2F92FD81}">
      <dsp:nvSpPr>
        <dsp:cNvPr id="0" name=""/>
        <dsp:cNvSpPr/>
      </dsp:nvSpPr>
      <dsp:spPr>
        <a:xfrm>
          <a:off x="3154273" y="2414833"/>
          <a:ext cx="2162866" cy="570889"/>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PT" sz="1400" kern="1200" dirty="0" err="1">
              <a:latin typeface="Palatino Linotype" panose="02040502050505030304" pitchFamily="18" charset="0"/>
            </a:rPr>
            <a:t>Colorimetric</a:t>
          </a:r>
          <a:r>
            <a:rPr lang="pt-PT" sz="1400" kern="1200" dirty="0">
              <a:latin typeface="Palatino Linotype" panose="02040502050505030304" pitchFamily="18" charset="0"/>
            </a:rPr>
            <a:t> </a:t>
          </a:r>
          <a:r>
            <a:rPr lang="pt-PT" sz="1400" kern="1200" dirty="0" err="1">
              <a:latin typeface="Palatino Linotype" panose="02040502050505030304" pitchFamily="18" charset="0"/>
            </a:rPr>
            <a:t>parameters</a:t>
          </a:r>
          <a:endParaRPr lang="pt-PT" sz="1400" kern="1200" dirty="0">
            <a:latin typeface="Palatino Linotype" panose="02040502050505030304" pitchFamily="18" charset="0"/>
          </a:endParaRPr>
        </a:p>
      </dsp:txBody>
      <dsp:txXfrm>
        <a:off x="3154273" y="2414833"/>
        <a:ext cx="2162866" cy="570889"/>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12/7/2021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‹nº›</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9.jp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0.jpeg"/><Relationship Id="rId7" Type="http://schemas.openxmlformats.org/officeDocument/2006/relationships/diagramColors" Target="../diagrams/colors1.xml"/><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1026" name="Picture 2">
            <a:extLst>
              <a:ext uri="{FF2B5EF4-FFF2-40B4-BE49-F238E27FC236}">
                <a16:creationId xmlns:a16="http://schemas.microsoft.com/office/drawing/2014/main" id="{647CBE1F-CAB6-446A-8658-635D7F9F6B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1" y="699"/>
            <a:ext cx="9144000" cy="37163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Normas Gráficas | Instituto Superior de Agronomia">
            <a:extLst>
              <a:ext uri="{FF2B5EF4-FFF2-40B4-BE49-F238E27FC236}">
                <a16:creationId xmlns:a16="http://schemas.microsoft.com/office/drawing/2014/main" id="{0CEEF120-474E-47A7-AED6-86ACF484073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27980" y="6212666"/>
            <a:ext cx="1417275" cy="6375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372911D6-9FFB-4EE8-B0E6-D7CC17BCFA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107" y="6343662"/>
            <a:ext cx="1704986" cy="40493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Geobiociências, Geoengenharias e Geotecnologias | Faculdade de Ciências e  Tecnologia / Universidade Nova de Lisboa">
            <a:extLst>
              <a:ext uri="{FF2B5EF4-FFF2-40B4-BE49-F238E27FC236}">
                <a16:creationId xmlns:a16="http://schemas.microsoft.com/office/drawing/2014/main" id="{6C57F057-EA40-4755-B938-B9119592D322}"/>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9742" b="8219"/>
          <a:stretch/>
        </p:blipFill>
        <p:spPr bwMode="auto">
          <a:xfrm>
            <a:off x="1906613" y="6343662"/>
            <a:ext cx="1240624" cy="4331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Repositório da Universidade de Lisboa: CEF - Centro de Estudos Florestais">
            <a:extLst>
              <a:ext uri="{FF2B5EF4-FFF2-40B4-BE49-F238E27FC236}">
                <a16:creationId xmlns:a16="http://schemas.microsoft.com/office/drawing/2014/main" id="{02147D2A-7237-4291-B354-A88D33DBBD6F}"/>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9805" b="7755"/>
          <a:stretch/>
        </p:blipFill>
        <p:spPr bwMode="auto">
          <a:xfrm>
            <a:off x="4257934" y="6250444"/>
            <a:ext cx="725708" cy="59827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m 10">
            <a:extLst>
              <a:ext uri="{FF2B5EF4-FFF2-40B4-BE49-F238E27FC236}">
                <a16:creationId xmlns:a16="http://schemas.microsoft.com/office/drawing/2014/main" id="{EE6D0E98-15A3-4CF2-BFD8-3F35D7E6BA59}"/>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8240"/>
          <a:stretch/>
        </p:blipFill>
        <p:spPr>
          <a:xfrm>
            <a:off x="6622775" y="6210965"/>
            <a:ext cx="774979" cy="627457"/>
          </a:xfrm>
          <a:prstGeom prst="rect">
            <a:avLst/>
          </a:prstGeom>
        </p:spPr>
      </p:pic>
      <p:pic>
        <p:nvPicPr>
          <p:cNvPr id="12" name="Picture 4" descr="Biblioteca da Escola Superior de Educação Almeida Garrett – Grupo Lusófona  | Diretório BAD">
            <a:extLst>
              <a:ext uri="{FF2B5EF4-FFF2-40B4-BE49-F238E27FC236}">
                <a16:creationId xmlns:a16="http://schemas.microsoft.com/office/drawing/2014/main" id="{21671ABA-2AF5-4F63-84C2-525988AAD69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71213" y="6343662"/>
            <a:ext cx="1092882" cy="46994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3">
            <a:extLst>
              <a:ext uri="{FF2B5EF4-FFF2-40B4-BE49-F238E27FC236}">
                <a16:creationId xmlns:a16="http://schemas.microsoft.com/office/drawing/2014/main" id="{FDBA75B2-6A7C-424D-8BD3-442B5627695F}"/>
              </a:ext>
            </a:extLst>
          </p:cNvPr>
          <p:cNvSpPr txBox="1"/>
          <p:nvPr/>
        </p:nvSpPr>
        <p:spPr>
          <a:xfrm>
            <a:off x="0" y="3723118"/>
            <a:ext cx="9144000" cy="2477601"/>
          </a:xfrm>
          <a:prstGeom prst="rect">
            <a:avLst/>
          </a:prstGeom>
          <a:noFill/>
        </p:spPr>
        <p:txBody>
          <a:bodyPr wrap="square" rtlCol="0">
            <a:spAutoFit/>
          </a:bodyPr>
          <a:lstStyle/>
          <a:p>
            <a:pPr algn="ctr"/>
            <a:r>
              <a:rPr lang="en-US" sz="24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Comparison between varieties of rice (</a:t>
            </a:r>
            <a:r>
              <a:rPr lang="en-US" sz="2400" b="1" i="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Oryza sativa </a:t>
            </a:r>
            <a:r>
              <a:rPr lang="en-US" sz="24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L.) produced in Portugal – mineral and quality analysis</a:t>
            </a:r>
          </a:p>
          <a:p>
            <a:pPr algn="ct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Ana Coelho Marques</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Ana Rita F. Coelho</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Cláudia Campos Pessoa</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Diana Daccak</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Inês Carmo Luís</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Ana Sofia Almeida</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2,4</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Paula Scotti Campos</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2,3</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Manuela Simões</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Maria F. Pessoa</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Fernando H. Reboredo</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José C. Ramalho</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2,5</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Maria Manuela Silva</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2,7</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Paula Marques</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6</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Paulo Legoinha</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Isabel Pais</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2,3</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1100" b="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Karliana</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Oliveira</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1100" b="1"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and</a:t>
            </a:r>
            <a:r>
              <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Fernando C. Lidon</a:t>
            </a:r>
            <a:r>
              <a:rPr lang="pt-PT" sz="1100" b="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 </a:t>
            </a:r>
          </a:p>
          <a:p>
            <a:pPr algn="ctr"/>
            <a:endParaRPr lang="pt-PT" sz="11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r>
              <a:rPr lang="pt-PT" sz="7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 </a:t>
            </a:r>
            <a:r>
              <a:rPr lang="pt-PT" sz="7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Earth</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7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Sciences</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7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Department</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Faculdade de Ciências e Tecnologia, Universidade Nova de Lisboa, Campus da Caparica, 2829-516 Caparica, Portugal</a:t>
            </a:r>
          </a:p>
          <a:p>
            <a:pPr algn="just"/>
            <a:r>
              <a:rPr lang="pt-PT" sz="7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 </a:t>
            </a:r>
            <a:r>
              <a:rPr lang="pt-PT" sz="7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GeoBioTec</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Research </a:t>
            </a:r>
            <a:r>
              <a:rPr lang="pt-PT" sz="7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Center</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Faculdade de Ciências e Tecnologia, Universidade Nova de Lisboa, Campus da Caparica, 2829-516 Caparica, Portugal</a:t>
            </a:r>
          </a:p>
          <a:p>
            <a:pPr algn="just"/>
            <a:r>
              <a:rPr lang="pt-PT" sz="7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Instituto Nacional de Investigação Agrária e Veterinária, I.P. (INIAV), Avenida da República, Quinta do Marquês, 2780-157 Oeiras, Portugal</a:t>
            </a:r>
          </a:p>
          <a:p>
            <a:pPr algn="just"/>
            <a:r>
              <a:rPr lang="pt-PT" sz="7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4 </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Instituto Nacional de Investigação Agrária e Veterinária, I.P. (INIAV),</a:t>
            </a:r>
            <a:r>
              <a:rPr lang="pt-PT" sz="7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Estrada de Gil Vaz 6, 7351-901 Elvas, Portugal</a:t>
            </a:r>
          </a:p>
          <a:p>
            <a:pPr algn="just"/>
            <a:r>
              <a:rPr lang="pt-PT" sz="7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 </a:t>
            </a:r>
            <a:r>
              <a:rPr lang="pt-PT" sz="7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PlantStress</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&amp; </a:t>
            </a:r>
            <a:r>
              <a:rPr lang="pt-PT" sz="7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Biodiversity</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7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Lab</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Centro de Estudos Florestais (CEF), Instituto Superior Agronomia (ISA), Universidade de Lisboa (</a:t>
            </a:r>
            <a:r>
              <a:rPr lang="pt-PT" sz="7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ULisboa</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Quinta do Marquês, Av. República, 2784-505, Oeiras </a:t>
            </a:r>
            <a:r>
              <a:rPr lang="pt-PT" sz="7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and</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Tapada da Ajuda, 1349-017 Lisboa, Portugal</a:t>
            </a:r>
          </a:p>
          <a:p>
            <a:pPr algn="just"/>
            <a:r>
              <a:rPr lang="pt-PT" sz="7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6 </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Centro Operativo e Tecnológico do Arroz (COTARROZ), 2120-014 Salvaterra de Magos, Portugal</a:t>
            </a:r>
          </a:p>
          <a:p>
            <a:pPr algn="just"/>
            <a:r>
              <a:rPr lang="pt-PT" sz="7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a:t>
            </a:r>
            <a:r>
              <a:rPr lang="pt-PT" sz="7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a:t>
            </a:r>
            <a:r>
              <a:rPr lang="pt-PT" sz="7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Escola Superior de Educação Almeida Garrett (ESEAG-COFAC), Avenida do Campo Grande 376, 1749-024 Lisboa, Portugal</a:t>
            </a:r>
          </a:p>
          <a:p>
            <a:r>
              <a:rPr lang="en-US" sz="700" b="1" dirty="0">
                <a:latin typeface="Palatino Linotype" panose="02040502050505030304" pitchFamily="18" charset="0"/>
              </a:rPr>
              <a:t>*</a:t>
            </a:r>
            <a:r>
              <a:rPr lang="en-US" sz="700" dirty="0">
                <a:latin typeface="Palatino Linotype" panose="02040502050505030304" pitchFamily="18" charset="0"/>
              </a:rPr>
              <a:t> Corresponding author: amc.marques@campus.fct.unl.pt</a:t>
            </a:r>
            <a:endParaRPr lang="fr-FR" sz="700" dirty="0">
              <a:latin typeface="Palatino Linotype" panose="02040502050505030304" pitchFamily="18" charset="0"/>
            </a:endParaRPr>
          </a:p>
        </p:txBody>
      </p:sp>
      <p:pic>
        <p:nvPicPr>
          <p:cNvPr id="14" name="Imagem 13">
            <a:extLst>
              <a:ext uri="{FF2B5EF4-FFF2-40B4-BE49-F238E27FC236}">
                <a16:creationId xmlns:a16="http://schemas.microsoft.com/office/drawing/2014/main" id="{1CE739BF-1130-4AE8-B205-FD5C8F4D1C64}"/>
              </a:ext>
            </a:extLst>
          </p:cNvPr>
          <p:cNvPicPr>
            <a:picLocks noChangeAspect="1"/>
          </p:cNvPicPr>
          <p:nvPr/>
        </p:nvPicPr>
        <p:blipFill>
          <a:blip r:embed="rId9"/>
          <a:stretch>
            <a:fillRect/>
          </a:stretch>
        </p:blipFill>
        <p:spPr>
          <a:xfrm>
            <a:off x="3289640" y="6293556"/>
            <a:ext cx="890773" cy="520046"/>
          </a:xfrm>
          <a:prstGeom prst="rect">
            <a:avLst/>
          </a:prstGeom>
        </p:spPr>
      </p:pic>
    </p:spTree>
    <p:extLst>
      <p:ext uri="{BB962C8B-B14F-4D97-AF65-F5344CB8AC3E}">
        <p14:creationId xmlns:p14="http://schemas.microsoft.com/office/powerpoint/2010/main" val="2008605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10</a:t>
            </a:fld>
            <a:endParaRPr lang="fr-FR">
              <a:latin typeface="Palatino Linotype" panose="02040502050505030304" pitchFamily="18" charset="0"/>
            </a:endParaRPr>
          </a:p>
        </p:txBody>
      </p:sp>
      <p:sp>
        <p:nvSpPr>
          <p:cNvPr id="7" name="TextBox 6"/>
          <p:cNvSpPr txBox="1"/>
          <p:nvPr/>
        </p:nvSpPr>
        <p:spPr>
          <a:xfrm>
            <a:off x="426187" y="352954"/>
            <a:ext cx="8153400" cy="461665"/>
          </a:xfrm>
          <a:prstGeom prst="rect">
            <a:avLst/>
          </a:prstGeom>
          <a:noFill/>
        </p:spPr>
        <p:txBody>
          <a:bodyPr wrap="square" rtlCol="0">
            <a:spAutoFit/>
          </a:bodyPr>
          <a:lstStyle/>
          <a:p>
            <a:r>
              <a:rPr lang="fr-FR" sz="2400" b="1" dirty="0">
                <a:latin typeface="Palatino Linotype" panose="02040502050505030304" pitchFamily="18" charset="0"/>
              </a:rPr>
              <a:t>Conclusions</a:t>
            </a: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8" name="CaixaDeTexto 7">
            <a:extLst>
              <a:ext uri="{FF2B5EF4-FFF2-40B4-BE49-F238E27FC236}">
                <a16:creationId xmlns:a16="http://schemas.microsoft.com/office/drawing/2014/main" id="{A57AE0F4-1A32-4F30-851A-C4C3A21C5872}"/>
              </a:ext>
            </a:extLst>
          </p:cNvPr>
          <p:cNvSpPr txBox="1"/>
          <p:nvPr/>
        </p:nvSpPr>
        <p:spPr>
          <a:xfrm>
            <a:off x="265056" y="919896"/>
            <a:ext cx="8613130" cy="3754874"/>
          </a:xfrm>
          <a:prstGeom prst="rect">
            <a:avLst/>
          </a:prstGeom>
          <a:noFill/>
        </p:spPr>
        <p:txBody>
          <a:bodyPr wrap="square">
            <a:spAutoFit/>
          </a:bodyPr>
          <a:lstStyle/>
          <a:p>
            <a:pPr marL="285750" indent="-285750" algn="just">
              <a:buFont typeface="Arial" panose="020B0604020202020204" pitchFamily="34" charset="0"/>
              <a:buChar char="•"/>
            </a:pP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This study, conducted in one of the regions that produce most rice nationally (</a:t>
            </a:r>
            <a:r>
              <a:rPr lang="en-US" sz="14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Ribatejo</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Portugal) was used rice (</a:t>
            </a:r>
            <a:r>
              <a:rPr lang="en-US" sz="1400" i="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Oryza sativa</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L.) </a:t>
            </a:r>
            <a:r>
              <a:rPr lang="en-US" sz="14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Carolino</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type of Ariete and Ceres varieties, of Italian and Portuguese origin, respectively. </a:t>
            </a:r>
          </a:p>
          <a:p>
            <a:pPr marL="285750" indent="-285750" algn="just">
              <a:buFont typeface="Arial" panose="020B0604020202020204" pitchFamily="34" charset="0"/>
              <a:buChar char="•"/>
            </a:pPr>
            <a:endPar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p>
            <a:pPr marL="285750" indent="-285750" algn="just">
              <a:buFont typeface="Arial" panose="020B0604020202020204" pitchFamily="34" charset="0"/>
              <a:buChar char="•"/>
            </a:pP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After analyzing macro and microelements (Mo, Ca, K, P, and S) in the brown and refined flours it was concluded that there are significant differences, namely in Mo content varied significantly between 4.7 - 11.2 mg.kg</a:t>
            </a:r>
            <a:r>
              <a:rPr lang="en-US" sz="1400" baseline="30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-1</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in the whole flour of Ceres and Ariete, respectively, while P content was only detected in the flour of the Ariete variety. </a:t>
            </a:r>
          </a:p>
          <a:p>
            <a:pPr marL="285750" indent="-285750" algn="just">
              <a:buFont typeface="Arial" panose="020B0604020202020204" pitchFamily="34" charset="0"/>
              <a:buChar char="•"/>
            </a:pPr>
            <a:endPar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p>
            <a:pPr marL="285750" indent="-285750" algn="just">
              <a:buFont typeface="Arial" panose="020B0604020202020204" pitchFamily="34" charset="0"/>
              <a:buChar char="•"/>
            </a:pP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The ash content value in the refined flour of the Ariete variety showed a tendency for higher values in the Ceres variety, implying significant differences. Quality parameters, such as density varied between 1301 – 1651 kg/m</a:t>
            </a:r>
            <a:r>
              <a:rPr lang="en-US" sz="1400" baseline="30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3</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(in the Ariete variety) and 1492 - 1573 kg/m</a:t>
            </a:r>
            <a:r>
              <a:rPr lang="en-US" sz="1400" baseline="30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3</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(in the Ceres variety). </a:t>
            </a:r>
          </a:p>
          <a:p>
            <a:pPr marL="285750" indent="-285750" algn="just">
              <a:buFont typeface="Arial" panose="020B0604020202020204" pitchFamily="34" charset="0"/>
              <a:buChar char="•"/>
            </a:pPr>
            <a:endParaRPr lang="en-US" sz="1400" dirty="0">
              <a:solidFill>
                <a:srgbClr val="000000"/>
              </a:solidFill>
              <a:latin typeface="Palatino Linotype" panose="02040502050505030304" pitchFamily="18" charset="0"/>
              <a:ea typeface="SimSun" panose="02010600030101010101" pitchFamily="2" charset="-122"/>
              <a:cs typeface="Times New Roman" panose="02020603050405020304" pitchFamily="18" charset="0"/>
            </a:endParaRPr>
          </a:p>
          <a:p>
            <a:pPr marL="285750" indent="-285750" algn="just">
              <a:buFont typeface="Arial" panose="020B0604020202020204" pitchFamily="34" charset="0"/>
              <a:buChar char="•"/>
            </a:pP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Additionally, colorimetric indexes (L, a* and b*), in brown and white grain, showed significant differences. It was concluded that, </a:t>
            </a:r>
            <a:r>
              <a:rPr lang="en-US" sz="1400" dirty="0">
                <a:effectLst/>
                <a:latin typeface="Palatino Linotype" panose="02040502050505030304" pitchFamily="18" charset="0"/>
                <a:ea typeface="SimSun" panose="02010600030101010101" pitchFamily="2" charset="-122"/>
                <a:cs typeface="Times New Roman" panose="02020603050405020304" pitchFamily="18" charset="0"/>
              </a:rPr>
              <a:t>despite</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of the differences found in both varieties, minerals contents combined with the quality parameters showed common characteristics required for a high industrial and gastronomic potential</a:t>
            </a:r>
            <a:endParaRPr lang="pt-PT" sz="1400" dirty="0">
              <a:latin typeface="Palatino Linotype" panose="02040502050505030304" pitchFamily="18" charset="0"/>
            </a:endParaRPr>
          </a:p>
        </p:txBody>
      </p:sp>
    </p:spTree>
    <p:extLst>
      <p:ext uri="{BB962C8B-B14F-4D97-AF65-F5344CB8AC3E}">
        <p14:creationId xmlns:p14="http://schemas.microsoft.com/office/powerpoint/2010/main" val="2222972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11</a:t>
            </a:fld>
            <a:endParaRPr lang="fr-FR">
              <a:latin typeface="Palatino Linotype" panose="02040502050505030304" pitchFamily="18" charset="0"/>
            </a:endParaRPr>
          </a:p>
        </p:txBody>
      </p:sp>
      <p:pic>
        <p:nvPicPr>
          <p:cNvPr id="6" name="Picture 4">
            <a:extLst>
              <a:ext uri="{FF2B5EF4-FFF2-40B4-BE49-F238E27FC236}">
                <a16:creationId xmlns:a16="http://schemas.microsoft.com/office/drawing/2014/main" id="{9969642B-48A9-4134-B43B-1E49BD0E91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90" y="5729174"/>
            <a:ext cx="1143001" cy="11430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Geobiociências, Geoengenharias e Geotecnologias | Faculdade de Ciências e  Tecnologia / Universidade Nova de Lisboa">
            <a:extLst>
              <a:ext uri="{FF2B5EF4-FFF2-40B4-BE49-F238E27FC236}">
                <a16:creationId xmlns:a16="http://schemas.microsoft.com/office/drawing/2014/main" id="{12608E79-D03E-49D5-B21D-DD9EF8EA157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457" b="8152"/>
          <a:stretch/>
        </p:blipFill>
        <p:spPr bwMode="auto">
          <a:xfrm>
            <a:off x="1339510" y="4854669"/>
            <a:ext cx="3015082" cy="104426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Repositório da Universidade de Lisboa: CEF - Centro de Estudos Florestais">
            <a:extLst>
              <a:ext uri="{FF2B5EF4-FFF2-40B4-BE49-F238E27FC236}">
                <a16:creationId xmlns:a16="http://schemas.microsoft.com/office/drawing/2014/main" id="{E35DCD7E-BBF7-45F5-9DA7-021F2833A1B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7398" b="8413"/>
          <a:stretch/>
        </p:blipFill>
        <p:spPr bwMode="auto">
          <a:xfrm>
            <a:off x="6079383" y="4537360"/>
            <a:ext cx="1617295" cy="1361571"/>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m 10">
            <a:extLst>
              <a:ext uri="{FF2B5EF4-FFF2-40B4-BE49-F238E27FC236}">
                <a16:creationId xmlns:a16="http://schemas.microsoft.com/office/drawing/2014/main" id="{51D2404A-09BA-42F0-B75C-E702CA2CC3F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39510" y="3430398"/>
            <a:ext cx="3015082" cy="680484"/>
          </a:xfrm>
          <a:prstGeom prst="rect">
            <a:avLst/>
          </a:prstGeom>
        </p:spPr>
      </p:pic>
      <p:sp>
        <p:nvSpPr>
          <p:cNvPr id="13" name="TextBox 3">
            <a:extLst>
              <a:ext uri="{FF2B5EF4-FFF2-40B4-BE49-F238E27FC236}">
                <a16:creationId xmlns:a16="http://schemas.microsoft.com/office/drawing/2014/main" id="{E366CF7F-E4C2-472D-9BA2-13A13915DA9A}"/>
              </a:ext>
            </a:extLst>
          </p:cNvPr>
          <p:cNvSpPr txBox="1"/>
          <p:nvPr/>
        </p:nvSpPr>
        <p:spPr>
          <a:xfrm>
            <a:off x="609599" y="609600"/>
            <a:ext cx="8149389" cy="2123658"/>
          </a:xfrm>
          <a:prstGeom prst="rect">
            <a:avLst/>
          </a:prstGeom>
          <a:noFill/>
        </p:spPr>
        <p:txBody>
          <a:bodyPr wrap="square" rtlCol="0">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endParaRPr lang="fr-FR" sz="2400" b="1" dirty="0">
              <a:latin typeface="Palatino Linotype" panose="02040502050505030304" pitchFamily="18" charset="0"/>
            </a:endParaRPr>
          </a:p>
          <a:p>
            <a:pPr algn="just"/>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Authors thanks to Paula Marques, </a:t>
            </a:r>
            <a:r>
              <a:rPr lang="en-US"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Cátia</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Silva (COTArroz) and Orivárzea (</a:t>
            </a:r>
            <a:r>
              <a:rPr lang="en-US"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Orizicultores</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do </a:t>
            </a:r>
            <a:r>
              <a:rPr lang="en-US"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Ribatejo</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S.A.) for technical assistance. </a:t>
            </a:r>
          </a:p>
          <a:p>
            <a:pPr algn="just"/>
            <a:endParaRPr lang="en-US" sz="1600" dirty="0">
              <a:solidFill>
                <a:srgbClr val="000000"/>
              </a:solidFill>
              <a:latin typeface="Palatino Linotype" panose="02040502050505030304" pitchFamily="18" charset="0"/>
              <a:ea typeface="SimSun" panose="02010600030101010101" pitchFamily="2" charset="-122"/>
              <a:cs typeface="Times New Roman" panose="02020603050405020304" pitchFamily="18" charset="0"/>
            </a:endParaRPr>
          </a:p>
          <a:p>
            <a:pPr algn="just"/>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We also thanks to the Research centers (</a:t>
            </a:r>
            <a:r>
              <a:rPr lang="en-US"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GeoBioTec</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UIDB/04035/2020 and (CEF) UIDB/00239/2020 for support facilities.</a:t>
            </a:r>
            <a:endParaRPr lang="fr-FR" sz="1600" dirty="0">
              <a:latin typeface="Palatino Linotype" panose="02040502050505030304" pitchFamily="18" charset="0"/>
            </a:endParaRPr>
          </a:p>
        </p:txBody>
      </p:sp>
      <p:pic>
        <p:nvPicPr>
          <p:cNvPr id="14" name="Imagem 13">
            <a:extLst>
              <a:ext uri="{FF2B5EF4-FFF2-40B4-BE49-F238E27FC236}">
                <a16:creationId xmlns:a16="http://schemas.microsoft.com/office/drawing/2014/main" id="{F7EE8782-A95B-422D-96AE-592B0526D7F9}"/>
              </a:ext>
            </a:extLst>
          </p:cNvPr>
          <p:cNvPicPr>
            <a:picLocks noChangeAspect="1"/>
          </p:cNvPicPr>
          <p:nvPr/>
        </p:nvPicPr>
        <p:blipFill>
          <a:blip r:embed="rId6"/>
          <a:stretch>
            <a:fillRect/>
          </a:stretch>
        </p:blipFill>
        <p:spPr>
          <a:xfrm>
            <a:off x="5644882" y="3085523"/>
            <a:ext cx="2578636" cy="1505447"/>
          </a:xfrm>
          <a:prstGeom prst="rect">
            <a:avLst/>
          </a:prstGeom>
        </p:spPr>
      </p:pic>
    </p:spTree>
    <p:extLst>
      <p:ext uri="{BB962C8B-B14F-4D97-AF65-F5344CB8AC3E}">
        <p14:creationId xmlns:p14="http://schemas.microsoft.com/office/powerpoint/2010/main" val="3592982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Agrupar 17">
            <a:extLst>
              <a:ext uri="{FF2B5EF4-FFF2-40B4-BE49-F238E27FC236}">
                <a16:creationId xmlns:a16="http://schemas.microsoft.com/office/drawing/2014/main" id="{2C146832-4BC3-4B53-AF25-0446C4DCA6FB}"/>
              </a:ext>
            </a:extLst>
          </p:cNvPr>
          <p:cNvGrpSpPr/>
          <p:nvPr/>
        </p:nvGrpSpPr>
        <p:grpSpPr>
          <a:xfrm>
            <a:off x="0" y="5729174"/>
            <a:ext cx="8011635" cy="1128825"/>
            <a:chOff x="0" y="4059528"/>
            <a:chExt cx="12192000" cy="2798471"/>
          </a:xfrm>
        </p:grpSpPr>
        <p:pic>
          <p:nvPicPr>
            <p:cNvPr id="21" name="Imagem 20" descr="Uma imagem com planta&#10;&#10;Descrição gerada automaticamente">
              <a:extLst>
                <a:ext uri="{FF2B5EF4-FFF2-40B4-BE49-F238E27FC236}">
                  <a16:creationId xmlns:a16="http://schemas.microsoft.com/office/drawing/2014/main" id="{F081A968-89A9-49B4-AC0E-1FFDB5CD03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63844"/>
              <a:ext cx="4959626" cy="2794155"/>
            </a:xfrm>
            <a:prstGeom prst="rect">
              <a:avLst/>
            </a:prstGeom>
          </p:spPr>
        </p:pic>
        <p:pic>
          <p:nvPicPr>
            <p:cNvPr id="22" name="Imagem 21" descr="Uma imagem com planta&#10;&#10;Descrição gerada automaticamente">
              <a:extLst>
                <a:ext uri="{FF2B5EF4-FFF2-40B4-BE49-F238E27FC236}">
                  <a16:creationId xmlns:a16="http://schemas.microsoft.com/office/drawing/2014/main" id="{85F31952-0E86-4EAB-8C5A-AE185263CA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4959626" y="4061223"/>
              <a:ext cx="4959626" cy="2794155"/>
            </a:xfrm>
            <a:prstGeom prst="rect">
              <a:avLst/>
            </a:prstGeom>
          </p:spPr>
        </p:pic>
        <p:pic>
          <p:nvPicPr>
            <p:cNvPr id="23" name="Imagem 22" descr="Uma imagem com planta&#10;&#10;Descrição gerada automaticamente">
              <a:extLst>
                <a:ext uri="{FF2B5EF4-FFF2-40B4-BE49-F238E27FC236}">
                  <a16:creationId xmlns:a16="http://schemas.microsoft.com/office/drawing/2014/main" id="{9503BA56-CD9A-48C3-948A-8522171B82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4175"/>
            <a:stretch/>
          </p:blipFill>
          <p:spPr>
            <a:xfrm>
              <a:off x="9919252" y="4059528"/>
              <a:ext cx="2272748" cy="2794155"/>
            </a:xfrm>
            <a:prstGeom prst="rect">
              <a:avLst/>
            </a:prstGeom>
          </p:spPr>
        </p:pic>
      </p:grpSp>
      <p:sp>
        <p:nvSpPr>
          <p:cNvPr id="2" name="Título 1">
            <a:extLst>
              <a:ext uri="{FF2B5EF4-FFF2-40B4-BE49-F238E27FC236}">
                <a16:creationId xmlns:a16="http://schemas.microsoft.com/office/drawing/2014/main" id="{2BC3E244-51DF-41C2-B169-2BCF762CFCF5}"/>
              </a:ext>
            </a:extLst>
          </p:cNvPr>
          <p:cNvSpPr>
            <a:spLocks noGrp="1"/>
          </p:cNvSpPr>
          <p:nvPr>
            <p:ph type="title"/>
          </p:nvPr>
        </p:nvSpPr>
        <p:spPr/>
        <p:txBody>
          <a:bodyPr>
            <a:normAutofit/>
          </a:bodyPr>
          <a:lstStyle/>
          <a:p>
            <a:pPr algn="ctr"/>
            <a:r>
              <a:rPr lang="en-US" sz="24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Comparison between varieties of rice (Oryza sativa L.) produced in Portugal – mineral and quality analysis</a:t>
            </a:r>
          </a:p>
        </p:txBody>
      </p:sp>
      <p:sp>
        <p:nvSpPr>
          <p:cNvPr id="24" name="CaixaDeTexto 23">
            <a:extLst>
              <a:ext uri="{FF2B5EF4-FFF2-40B4-BE49-F238E27FC236}">
                <a16:creationId xmlns:a16="http://schemas.microsoft.com/office/drawing/2014/main" id="{A109EF99-D75B-4A84-BF86-CFB9CA9DA3AE}"/>
              </a:ext>
            </a:extLst>
          </p:cNvPr>
          <p:cNvSpPr txBox="1"/>
          <p:nvPr/>
        </p:nvSpPr>
        <p:spPr>
          <a:xfrm>
            <a:off x="-627521" y="4309037"/>
            <a:ext cx="8771963" cy="1953623"/>
          </a:xfrm>
          <a:prstGeom prst="rect">
            <a:avLst/>
          </a:prstGeom>
          <a:solidFill>
            <a:schemeClr val="bg1"/>
          </a:solidFill>
          <a:ln w="19050">
            <a:noFill/>
          </a:ln>
          <a:effectLst>
            <a:softEdge rad="304800"/>
          </a:effectLst>
        </p:spPr>
        <p:txBody>
          <a:bodyPr wrap="square" rtlCol="0">
            <a:spAutoFit/>
          </a:bodyPr>
          <a:lstStyle/>
          <a:p>
            <a:pPr algn="just"/>
            <a:endParaRPr lang="pt-PT" sz="2400" dirty="0"/>
          </a:p>
        </p:txBody>
      </p:sp>
      <p:sp>
        <p:nvSpPr>
          <p:cNvPr id="9" name="CaixaDeTexto 8">
            <a:extLst>
              <a:ext uri="{FF2B5EF4-FFF2-40B4-BE49-F238E27FC236}">
                <a16:creationId xmlns:a16="http://schemas.microsoft.com/office/drawing/2014/main" id="{F8997444-6764-45B7-8477-CD7B03306CE0}"/>
              </a:ext>
            </a:extLst>
          </p:cNvPr>
          <p:cNvSpPr txBox="1"/>
          <p:nvPr/>
        </p:nvSpPr>
        <p:spPr>
          <a:xfrm>
            <a:off x="628650" y="5026255"/>
            <a:ext cx="2046515" cy="369332"/>
          </a:xfrm>
          <a:prstGeom prst="rect">
            <a:avLst/>
          </a:prstGeom>
          <a:noFill/>
        </p:spPr>
        <p:txBody>
          <a:bodyPr wrap="square">
            <a:spAutoFit/>
          </a:bodyPr>
          <a:lstStyle/>
          <a:p>
            <a:r>
              <a:rPr lang="en-US" i="1" dirty="0">
                <a:latin typeface="Palatino Linotype" panose="02040502050505030304" pitchFamily="18" charset="0"/>
              </a:rPr>
              <a:t>Oryza sativa </a:t>
            </a:r>
            <a:r>
              <a:rPr lang="en-US" dirty="0">
                <a:latin typeface="Palatino Linotype" panose="02040502050505030304" pitchFamily="18" charset="0"/>
              </a:rPr>
              <a:t>L. </a:t>
            </a:r>
            <a:endParaRPr lang="pt-PT" dirty="0"/>
          </a:p>
        </p:txBody>
      </p:sp>
      <p:pic>
        <p:nvPicPr>
          <p:cNvPr id="13" name="Picture 4">
            <a:extLst>
              <a:ext uri="{FF2B5EF4-FFF2-40B4-BE49-F238E27FC236}">
                <a16:creationId xmlns:a16="http://schemas.microsoft.com/office/drawing/2014/main" id="{BA546314-1FE3-433E-B80A-E5F09D2730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1635" y="5729174"/>
            <a:ext cx="1143001" cy="11430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Diagrama 13">
            <a:extLst>
              <a:ext uri="{FF2B5EF4-FFF2-40B4-BE49-F238E27FC236}">
                <a16:creationId xmlns:a16="http://schemas.microsoft.com/office/drawing/2014/main" id="{BCE67499-1BBF-4A01-B0D1-C204C40FD9A4}"/>
              </a:ext>
            </a:extLst>
          </p:cNvPr>
          <p:cNvGraphicFramePr/>
          <p:nvPr>
            <p:extLst>
              <p:ext uri="{D42A27DB-BD31-4B8C-83A1-F6EECF244321}">
                <p14:modId xmlns:p14="http://schemas.microsoft.com/office/powerpoint/2010/main" val="2170238236"/>
              </p:ext>
            </p:extLst>
          </p:nvPr>
        </p:nvGraphicFramePr>
        <p:xfrm>
          <a:off x="3294047" y="1936012"/>
          <a:ext cx="6587983" cy="29859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26" name="Picture 2" descr="Ribatejo – Wikipédia, a enciclopédia livre">
            <a:extLst>
              <a:ext uri="{FF2B5EF4-FFF2-40B4-BE49-F238E27FC236}">
                <a16:creationId xmlns:a16="http://schemas.microsoft.com/office/drawing/2014/main" id="{ACDA10D5-9F16-41FA-A46A-4FDCC55D8B7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8650" y="1955380"/>
            <a:ext cx="1428750" cy="2990850"/>
          </a:xfrm>
          <a:prstGeom prst="rect">
            <a:avLst/>
          </a:prstGeom>
          <a:noFill/>
          <a:extLst>
            <a:ext uri="{909E8E84-426E-40DD-AFC4-6F175D3DCCD1}">
              <a14:hiddenFill xmlns:a14="http://schemas.microsoft.com/office/drawing/2010/main">
                <a:solidFill>
                  <a:srgbClr val="FFFFFF"/>
                </a:solidFill>
              </a14:hiddenFill>
            </a:ext>
          </a:extLst>
        </p:spPr>
      </p:pic>
      <p:sp>
        <p:nvSpPr>
          <p:cNvPr id="12" name="Freeform 26">
            <a:extLst>
              <a:ext uri="{FF2B5EF4-FFF2-40B4-BE49-F238E27FC236}">
                <a16:creationId xmlns:a16="http://schemas.microsoft.com/office/drawing/2014/main" id="{958EA00F-01A8-409D-954F-386D89781A92}"/>
              </a:ext>
            </a:extLst>
          </p:cNvPr>
          <p:cNvSpPr>
            <a:spLocks noEditPoints="1"/>
          </p:cNvSpPr>
          <p:nvPr/>
        </p:nvSpPr>
        <p:spPr bwMode="auto">
          <a:xfrm rot="14336894" flipH="1">
            <a:off x="1578295" y="2391605"/>
            <a:ext cx="1734948" cy="2331632"/>
          </a:xfrm>
          <a:custGeom>
            <a:avLst/>
            <a:gdLst>
              <a:gd name="T0" fmla="*/ 2147483646 w 376"/>
              <a:gd name="T1" fmla="*/ 2147483646 h 344"/>
              <a:gd name="T2" fmla="*/ 2147483646 w 376"/>
              <a:gd name="T3" fmla="*/ 2147483646 h 344"/>
              <a:gd name="T4" fmla="*/ 2147483646 w 376"/>
              <a:gd name="T5" fmla="*/ 2147483646 h 344"/>
              <a:gd name="T6" fmla="*/ 2147483646 w 376"/>
              <a:gd name="T7" fmla="*/ 0 h 344"/>
              <a:gd name="T8" fmla="*/ 2147483646 w 376"/>
              <a:gd name="T9" fmla="*/ 2147483646 h 344"/>
              <a:gd name="T10" fmla="*/ 2147483646 w 376"/>
              <a:gd name="T11" fmla="*/ 2147483646 h 344"/>
              <a:gd name="T12" fmla="*/ 2147483646 w 376"/>
              <a:gd name="T13" fmla="*/ 2147483646 h 344"/>
              <a:gd name="T14" fmla="*/ 2147483646 w 376"/>
              <a:gd name="T15" fmla="*/ 2147483646 h 344"/>
              <a:gd name="T16" fmla="*/ 2147483646 w 376"/>
              <a:gd name="T17" fmla="*/ 2147483646 h 344"/>
              <a:gd name="T18" fmla="*/ 0 w 376"/>
              <a:gd name="T19" fmla="*/ 2147483646 h 344"/>
              <a:gd name="T20" fmla="*/ 2147483646 w 376"/>
              <a:gd name="T21" fmla="*/ 2147483646 h 344"/>
              <a:gd name="T22" fmla="*/ 2147483646 w 376"/>
              <a:gd name="T23" fmla="*/ 2147483646 h 344"/>
              <a:gd name="T24" fmla="*/ 2147483646 w 376"/>
              <a:gd name="T25" fmla="*/ 2147483646 h 344"/>
              <a:gd name="T26" fmla="*/ 2147483646 w 376"/>
              <a:gd name="T27" fmla="*/ 2147483646 h 344"/>
              <a:gd name="T28" fmla="*/ 2147483646 w 376"/>
              <a:gd name="T29" fmla="*/ 2147483646 h 344"/>
              <a:gd name="T30" fmla="*/ 2147483646 w 376"/>
              <a:gd name="T31" fmla="*/ 2147483646 h 344"/>
              <a:gd name="T32" fmla="*/ 2147483646 w 376"/>
              <a:gd name="T33" fmla="*/ 2147483646 h 344"/>
              <a:gd name="T34" fmla="*/ 0 w 376"/>
              <a:gd name="T35" fmla="*/ 2147483646 h 344"/>
              <a:gd name="T36" fmla="*/ 0 w 376"/>
              <a:gd name="T37" fmla="*/ 2147483646 h 344"/>
              <a:gd name="T38" fmla="*/ 0 w 376"/>
              <a:gd name="T39" fmla="*/ 2147483646 h 34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6" h="344">
                <a:moveTo>
                  <a:pt x="376" y="256"/>
                </a:moveTo>
                <a:cubicBezTo>
                  <a:pt x="339" y="201"/>
                  <a:pt x="339" y="201"/>
                  <a:pt x="339" y="201"/>
                </a:cubicBezTo>
                <a:cubicBezTo>
                  <a:pt x="331" y="217"/>
                  <a:pt x="331" y="217"/>
                  <a:pt x="331" y="217"/>
                </a:cubicBezTo>
                <a:cubicBezTo>
                  <a:pt x="217" y="158"/>
                  <a:pt x="125" y="85"/>
                  <a:pt x="58" y="0"/>
                </a:cubicBezTo>
                <a:cubicBezTo>
                  <a:pt x="82" y="37"/>
                  <a:pt x="110" y="72"/>
                  <a:pt x="142" y="106"/>
                </a:cubicBezTo>
                <a:cubicBezTo>
                  <a:pt x="142" y="106"/>
                  <a:pt x="142" y="106"/>
                  <a:pt x="142" y="106"/>
                </a:cubicBezTo>
                <a:cubicBezTo>
                  <a:pt x="150" y="114"/>
                  <a:pt x="156" y="133"/>
                  <a:pt x="155" y="144"/>
                </a:cubicBezTo>
                <a:cubicBezTo>
                  <a:pt x="152" y="202"/>
                  <a:pt x="106" y="236"/>
                  <a:pt x="35" y="296"/>
                </a:cubicBezTo>
                <a:cubicBezTo>
                  <a:pt x="23" y="282"/>
                  <a:pt x="23" y="282"/>
                  <a:pt x="23" y="282"/>
                </a:cubicBezTo>
                <a:cubicBezTo>
                  <a:pt x="23" y="282"/>
                  <a:pt x="3" y="341"/>
                  <a:pt x="0" y="344"/>
                </a:cubicBezTo>
                <a:cubicBezTo>
                  <a:pt x="4" y="342"/>
                  <a:pt x="65" y="330"/>
                  <a:pt x="65" y="330"/>
                </a:cubicBezTo>
                <a:cubicBezTo>
                  <a:pt x="53" y="316"/>
                  <a:pt x="53" y="316"/>
                  <a:pt x="53" y="316"/>
                </a:cubicBezTo>
                <a:cubicBezTo>
                  <a:pt x="109" y="266"/>
                  <a:pt x="164" y="205"/>
                  <a:pt x="166" y="150"/>
                </a:cubicBezTo>
                <a:cubicBezTo>
                  <a:pt x="166" y="143"/>
                  <a:pt x="166" y="135"/>
                  <a:pt x="164" y="128"/>
                </a:cubicBezTo>
                <a:cubicBezTo>
                  <a:pt x="208" y="171"/>
                  <a:pt x="259" y="210"/>
                  <a:pt x="318" y="241"/>
                </a:cubicBezTo>
                <a:cubicBezTo>
                  <a:pt x="310" y="258"/>
                  <a:pt x="310" y="258"/>
                  <a:pt x="310" y="258"/>
                </a:cubicBezTo>
                <a:lnTo>
                  <a:pt x="376" y="256"/>
                </a:lnTo>
                <a:close/>
                <a:moveTo>
                  <a:pt x="0" y="344"/>
                </a:moveTo>
                <a:cubicBezTo>
                  <a:pt x="0" y="344"/>
                  <a:pt x="0" y="344"/>
                  <a:pt x="0" y="344"/>
                </a:cubicBezTo>
                <a:cubicBezTo>
                  <a:pt x="0" y="344"/>
                  <a:pt x="0" y="344"/>
                  <a:pt x="0" y="344"/>
                </a:cubicBezTo>
                <a:close/>
              </a:path>
            </a:pathLst>
          </a:custGeom>
          <a:solidFill>
            <a:schemeClr val="accent3">
              <a:lumMod val="40000"/>
              <a:lumOff val="60000"/>
            </a:schemeClr>
          </a:solidFill>
          <a:ln w="7938" cap="rnd">
            <a:solidFill>
              <a:srgbClr val="000000"/>
            </a:solidFill>
            <a:prstDash val="solid"/>
            <a:round/>
            <a:headEnd/>
            <a:tailEnd/>
          </a:ln>
        </p:spPr>
        <p:txBody>
          <a:bodyPr/>
          <a:lstStyle/>
          <a:p>
            <a:endParaRPr lang="en-GB"/>
          </a:p>
        </p:txBody>
      </p:sp>
      <p:sp>
        <p:nvSpPr>
          <p:cNvPr id="4" name="Retângulo: Cantos Arredondados 3">
            <a:extLst>
              <a:ext uri="{FF2B5EF4-FFF2-40B4-BE49-F238E27FC236}">
                <a16:creationId xmlns:a16="http://schemas.microsoft.com/office/drawing/2014/main" id="{294D5A31-DEDA-48D1-BB5C-ACB0C71CB486}"/>
              </a:ext>
            </a:extLst>
          </p:cNvPr>
          <p:cNvSpPr/>
          <p:nvPr/>
        </p:nvSpPr>
        <p:spPr>
          <a:xfrm>
            <a:off x="2636397" y="1616919"/>
            <a:ext cx="1428750" cy="52233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sz="1400" dirty="0">
                <a:latin typeface="Palatino Linotype" panose="02040502050505030304" pitchFamily="18" charset="0"/>
              </a:rPr>
              <a:t>Ariete </a:t>
            </a:r>
            <a:r>
              <a:rPr lang="pt-PT" sz="1400" dirty="0" err="1">
                <a:latin typeface="Palatino Linotype" panose="02040502050505030304" pitchFamily="18" charset="0"/>
              </a:rPr>
              <a:t>Variety</a:t>
            </a:r>
            <a:endParaRPr lang="pt-PT" sz="1400" dirty="0">
              <a:latin typeface="Palatino Linotype" panose="02040502050505030304" pitchFamily="18" charset="0"/>
            </a:endParaRPr>
          </a:p>
        </p:txBody>
      </p:sp>
      <p:sp>
        <p:nvSpPr>
          <p:cNvPr id="15" name="Retângulo: Cantos Arredondados 14">
            <a:extLst>
              <a:ext uri="{FF2B5EF4-FFF2-40B4-BE49-F238E27FC236}">
                <a16:creationId xmlns:a16="http://schemas.microsoft.com/office/drawing/2014/main" id="{A512A8CB-E50D-4A2E-89C4-01B6A34262EC}"/>
              </a:ext>
            </a:extLst>
          </p:cNvPr>
          <p:cNvSpPr/>
          <p:nvPr/>
        </p:nvSpPr>
        <p:spPr>
          <a:xfrm>
            <a:off x="2694860" y="4180587"/>
            <a:ext cx="1428750" cy="52233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sz="1400" dirty="0">
                <a:latin typeface="Palatino Linotype" panose="02040502050505030304" pitchFamily="18" charset="0"/>
              </a:rPr>
              <a:t>Ceres </a:t>
            </a:r>
            <a:r>
              <a:rPr lang="pt-PT" sz="1400" dirty="0" err="1">
                <a:latin typeface="Palatino Linotype" panose="02040502050505030304" pitchFamily="18" charset="0"/>
              </a:rPr>
              <a:t>Variety</a:t>
            </a:r>
            <a:endParaRPr lang="pt-PT" sz="1400" dirty="0">
              <a:latin typeface="Palatino Linotype" panose="02040502050505030304" pitchFamily="18" charset="0"/>
            </a:endParaRPr>
          </a:p>
        </p:txBody>
      </p:sp>
    </p:spTree>
    <p:extLst>
      <p:ext uri="{BB962C8B-B14F-4D97-AF65-F5344CB8AC3E}">
        <p14:creationId xmlns:p14="http://schemas.microsoft.com/office/powerpoint/2010/main" val="834841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30554"/>
            <a:ext cx="8719457" cy="4985980"/>
          </a:xfrm>
          <a:prstGeom prst="rect">
            <a:avLst/>
          </a:prstGeom>
          <a:noFill/>
        </p:spPr>
        <p:txBody>
          <a:bodyPr wrap="square" rtlCol="0">
            <a:spAutoFit/>
          </a:bodyPr>
          <a:lstStyle/>
          <a:p>
            <a:pPr algn="just"/>
            <a:r>
              <a:rPr lang="fr-FR" b="1" dirty="0">
                <a:latin typeface="Palatino Linotype" panose="02040502050505030304" pitchFamily="18" charset="0"/>
              </a:rPr>
              <a:t>Abstract: </a:t>
            </a:r>
            <a:r>
              <a:rPr lang="en-US" sz="1600" dirty="0">
                <a:latin typeface="Palatino Linotype" panose="02040502050505030304" pitchFamily="18" charset="0"/>
              </a:rPr>
              <a:t>Rice (</a:t>
            </a:r>
            <a:r>
              <a:rPr lang="en-US" sz="1600" i="1" dirty="0">
                <a:latin typeface="Palatino Linotype" panose="02040502050505030304" pitchFamily="18" charset="0"/>
              </a:rPr>
              <a:t>Oryza sativa </a:t>
            </a:r>
            <a:r>
              <a:rPr lang="en-US" sz="1600" dirty="0">
                <a:latin typeface="Palatino Linotype" panose="02040502050505030304" pitchFamily="18" charset="0"/>
              </a:rPr>
              <a:t>L.) is considered one of the most consumed cereals worldwide. In fact, for most countries is considered a staple food crop. In this context, in Portugal, Ariete and Ceres are well known as varieties that produce grains with a high quality, yet little is known about their nutrient’s accumulation. In this context, this study aimed to characterize and compare both varieties produced in the central region of Portugal (</a:t>
            </a:r>
            <a:r>
              <a:rPr lang="en-US" sz="1600" dirty="0" err="1">
                <a:latin typeface="Palatino Linotype" panose="02040502050505030304" pitchFamily="18" charset="0"/>
              </a:rPr>
              <a:t>Ribatejo</a:t>
            </a:r>
            <a:r>
              <a:rPr lang="en-US" sz="1600" dirty="0">
                <a:latin typeface="Palatino Linotype" panose="02040502050505030304" pitchFamily="18" charset="0"/>
              </a:rPr>
              <a:t>). Whole and white rice grains, as well as the respective flours, were analyzed in order to quantify the mineral content of macro and micro-elements (Mo, Ca, K, P and S). Molybdenum (Mo)content varied significantly between 4.7 - 11.2 mg.kg</a:t>
            </a:r>
            <a:r>
              <a:rPr lang="en-US" sz="1600" baseline="30000" dirty="0">
                <a:latin typeface="Palatino Linotype" panose="02040502050505030304" pitchFamily="18" charset="0"/>
              </a:rPr>
              <a:t>-1</a:t>
            </a:r>
            <a:r>
              <a:rPr lang="en-US" sz="1600" dirty="0">
                <a:latin typeface="Palatino Linotype" panose="02040502050505030304" pitchFamily="18" charset="0"/>
              </a:rPr>
              <a:t> in the whole flour of Ceres and Ariete, respectively, while P content was only detected in the flour of the Ariete variety. Regarding both varieties, concerning to the other elements there were no significant differences in their content. Moreover, total ash content in the refined flour showed significant differences in both varieties. Quality parameters, such as density of the grains and colorimetric indexes (L, a* and b*), in brown and white grain, were also considered, being found that density values varied between 1301 – 1651 kg/m</a:t>
            </a:r>
            <a:r>
              <a:rPr lang="en-US" sz="1600" baseline="30000" dirty="0">
                <a:latin typeface="Palatino Linotype" panose="02040502050505030304" pitchFamily="18" charset="0"/>
              </a:rPr>
              <a:t>3</a:t>
            </a:r>
            <a:r>
              <a:rPr lang="en-US" sz="1600" dirty="0">
                <a:latin typeface="Palatino Linotype" panose="02040502050505030304" pitchFamily="18" charset="0"/>
              </a:rPr>
              <a:t> (in the Ariete variety) and 1492 - 1573 kg/m</a:t>
            </a:r>
            <a:r>
              <a:rPr lang="en-US" sz="1600" baseline="30000" dirty="0">
                <a:latin typeface="Palatino Linotype" panose="02040502050505030304" pitchFamily="18" charset="0"/>
              </a:rPr>
              <a:t>3</a:t>
            </a:r>
            <a:r>
              <a:rPr lang="en-US" sz="1600" dirty="0">
                <a:latin typeface="Palatino Linotype" panose="02040502050505030304" pitchFamily="18" charset="0"/>
              </a:rPr>
              <a:t> (in the Ceres variety). It was concluded that, in spite of the differences found in both varieties, minerals contents combined with the quality parameters showed common characteristics required for an high industrial and gastronomic potential.</a:t>
            </a:r>
          </a:p>
          <a:p>
            <a:pPr algn="just"/>
            <a:endParaRPr lang="en-US" sz="1600" dirty="0">
              <a:latin typeface="Palatino Linotype" panose="02040502050505030304" pitchFamily="18" charset="0"/>
            </a:endParaRPr>
          </a:p>
          <a:p>
            <a:pPr algn="just"/>
            <a:endParaRPr lang="en-US" sz="1000" dirty="0">
              <a:latin typeface="Palatino Linotype" panose="02040502050505030304" pitchFamily="18" charset="0"/>
            </a:endParaRPr>
          </a:p>
          <a:p>
            <a:pPr algn="just"/>
            <a:r>
              <a:rPr lang="fr-FR" b="1" dirty="0">
                <a:latin typeface="Palatino Linotype" panose="02040502050505030304" pitchFamily="18" charset="0"/>
              </a:rPr>
              <a:t>Keywords: </a:t>
            </a:r>
            <a:r>
              <a:rPr lang="en-US" sz="1600" dirty="0">
                <a:latin typeface="Palatino Linotype" panose="02040502050505030304" pitchFamily="18" charset="0"/>
              </a:rPr>
              <a:t>Ariete variety; Ceres variety; Mineral contents; Quality analysis</a:t>
            </a:r>
            <a:endParaRPr lang="fr-FR"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pic>
        <p:nvPicPr>
          <p:cNvPr id="2052" name="Picture 4">
            <a:extLst>
              <a:ext uri="{FF2B5EF4-FFF2-40B4-BE49-F238E27FC236}">
                <a16:creationId xmlns:a16="http://schemas.microsoft.com/office/drawing/2014/main" id="{E756086F-272F-46EC-AF6D-C07188A5F5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1635" y="5729174"/>
            <a:ext cx="1143001"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52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8843" y="373602"/>
            <a:ext cx="8153400" cy="461665"/>
          </a:xfrm>
          <a:prstGeom prst="rect">
            <a:avLst/>
          </a:prstGeom>
          <a:noFill/>
        </p:spPr>
        <p:txBody>
          <a:bodyPr wrap="square" rtlCol="0">
            <a:spAutoFit/>
          </a:bodyPr>
          <a:lstStyle/>
          <a:p>
            <a:r>
              <a:rPr lang="fr-FR" sz="2400" b="1" dirty="0">
                <a:latin typeface="Palatino Linotype" panose="02040502050505030304" pitchFamily="18" charset="0"/>
              </a:rPr>
              <a:t>Introduction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6" name="CaixaDeTexto 5">
            <a:extLst>
              <a:ext uri="{FF2B5EF4-FFF2-40B4-BE49-F238E27FC236}">
                <a16:creationId xmlns:a16="http://schemas.microsoft.com/office/drawing/2014/main" id="{C2FD6565-5223-4AE2-A25D-F287F0F6FA39}"/>
              </a:ext>
            </a:extLst>
          </p:cNvPr>
          <p:cNvSpPr txBox="1"/>
          <p:nvPr/>
        </p:nvSpPr>
        <p:spPr>
          <a:xfrm>
            <a:off x="195943" y="859256"/>
            <a:ext cx="8752114" cy="3970318"/>
          </a:xfrm>
          <a:prstGeom prst="rect">
            <a:avLst/>
          </a:prstGeom>
          <a:noFill/>
        </p:spPr>
        <p:txBody>
          <a:bodyPr wrap="square">
            <a:spAutoFit/>
          </a:bodyPr>
          <a:lstStyle/>
          <a:p>
            <a:pPr algn="just"/>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Considered a staple food </a:t>
            </a:r>
            <a:r>
              <a:rPr lang="en-US" sz="1400" dirty="0">
                <a:effectLst/>
                <a:latin typeface="Palatino Linotype" panose="02040502050505030304" pitchFamily="18" charset="0"/>
                <a:ea typeface="SimSun" panose="02010600030101010101" pitchFamily="2" charset="-122"/>
                <a:cs typeface="Times New Roman" panose="02020603050405020304" pitchFamily="18" charset="0"/>
              </a:rPr>
              <a:t>for nearly two-thirds of the world’s population, </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rice (</a:t>
            </a:r>
            <a:r>
              <a:rPr lang="en-US" sz="1400" i="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Oryza sativa</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L.) is referenced as the second most cultivated and consumed cereal crop in the world [1]. European countries produce 4.5 million tons of paddy rice, which translates into a self-sufficiency rate of about 65%. Although the Portuguese are the main consumers in Europe, (15 kg per capita per year), Portugal contributes 6% (190000 tons of paddy rice) to European production [1-3].</a:t>
            </a:r>
          </a:p>
          <a:p>
            <a:pPr algn="just"/>
            <a:endParaRPr lang="en-US" sz="1400" dirty="0">
              <a:latin typeface="Palatino Linotype" panose="02040502050505030304" pitchFamily="18" charset="0"/>
            </a:endParaRPr>
          </a:p>
          <a:p>
            <a:pPr algn="just"/>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In Portugal, rice is mainly produced in </a:t>
            </a:r>
            <a:r>
              <a:rPr lang="en-US" sz="14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Lisboa</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and Vale do </a:t>
            </a:r>
            <a:r>
              <a:rPr lang="en-US" sz="14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Tejo</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region (47%) – </a:t>
            </a:r>
            <a:r>
              <a:rPr lang="en-US" sz="14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Ribatejo</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[4]. Commercially known as </a:t>
            </a:r>
            <a:r>
              <a:rPr lang="en-US" sz="14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Carolino</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rice, it is botanically classified as </a:t>
            </a:r>
            <a:r>
              <a:rPr lang="en-US" sz="1400" i="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ssp. japonica.</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Being well adapted to Portuguese environmental conditions, this type of rice is wi</a:t>
            </a:r>
            <a:r>
              <a:rPr lang="en-US" sz="1400" dirty="0">
                <a:effectLst/>
                <a:latin typeface="Palatino Linotype" panose="02040502050505030304" pitchFamily="18" charset="0"/>
                <a:ea typeface="SimSun" panose="02010600030101010101" pitchFamily="2" charset="-122"/>
                <a:cs typeface="Times New Roman" panose="02020603050405020304" pitchFamily="18" charset="0"/>
              </a:rPr>
              <a:t>dely used in traditional gastronomy. [3]. Moreover, it is self-sufficient in the consumption of </a:t>
            </a:r>
            <a:r>
              <a:rPr lang="en-US" sz="1400" dirty="0" err="1">
                <a:effectLst/>
                <a:latin typeface="Palatino Linotype" panose="02040502050505030304" pitchFamily="18" charset="0"/>
                <a:ea typeface="SimSun" panose="02010600030101010101" pitchFamily="2" charset="-122"/>
                <a:cs typeface="Times New Roman" panose="02020603050405020304" pitchFamily="18" charset="0"/>
              </a:rPr>
              <a:t>Carolino</a:t>
            </a:r>
            <a:r>
              <a:rPr lang="en-US" sz="1400" dirty="0">
                <a:effectLst/>
                <a:latin typeface="Palatino Linotype" panose="02040502050505030304" pitchFamily="18" charset="0"/>
                <a:ea typeface="SimSun" panose="02010600030101010101" pitchFamily="2" charset="-122"/>
                <a:cs typeface="Times New Roman" panose="02020603050405020304" pitchFamily="18" charset="0"/>
              </a:rPr>
              <a:t> rice, however, it only covers approximately 75% of the national need [3]. </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Thus, it is the most widely produced type of rice in the different regions of Portugal. The Ariete variety (</a:t>
            </a:r>
            <a:r>
              <a:rPr lang="en-US" sz="14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Carolino</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rice type) stands out as the most widely grown in Portugal (21% of the total varieties grown) [5]. </a:t>
            </a:r>
          </a:p>
          <a:p>
            <a:pPr algn="just"/>
            <a:endParaRPr lang="en-US" sz="1400" dirty="0">
              <a:latin typeface="Palatino Linotype" panose="02040502050505030304" pitchFamily="18" charset="0"/>
            </a:endParaRPr>
          </a:p>
          <a:p>
            <a:pPr algn="just"/>
            <a:r>
              <a:rPr lang="en-US" sz="1400" dirty="0">
                <a:latin typeface="Palatino Linotype" panose="02040502050505030304" pitchFamily="18" charset="0"/>
              </a:rPr>
              <a:t>It is a variety of </a:t>
            </a:r>
            <a:r>
              <a:rPr lang="en-US" sz="1400" dirty="0" err="1">
                <a:latin typeface="Palatino Linotype" panose="02040502050505030304" pitchFamily="18" charset="0"/>
              </a:rPr>
              <a:t>italian</a:t>
            </a:r>
            <a:r>
              <a:rPr lang="en-US" sz="1400" dirty="0">
                <a:latin typeface="Palatino Linotype" panose="02040502050505030304" pitchFamily="18" charset="0"/>
              </a:rPr>
              <a:t> origin of the long A type (</a:t>
            </a:r>
            <a:r>
              <a:rPr lang="en-US" sz="1400" dirty="0" err="1">
                <a:latin typeface="Palatino Linotype" panose="02040502050505030304" pitchFamily="18" charset="0"/>
              </a:rPr>
              <a:t>Carolino</a:t>
            </a:r>
            <a:r>
              <a:rPr lang="en-US" sz="1400" dirty="0">
                <a:latin typeface="Palatino Linotype" panose="02040502050505030304" pitchFamily="18" charset="0"/>
              </a:rPr>
              <a:t>) being cultivated in </a:t>
            </a:r>
            <a:r>
              <a:rPr lang="en-US" sz="1400" dirty="0" err="1">
                <a:latin typeface="Palatino Linotype" panose="02040502050505030304" pitchFamily="18" charset="0"/>
              </a:rPr>
              <a:t>Portu-guese</a:t>
            </a:r>
            <a:r>
              <a:rPr lang="en-US" sz="1400" dirty="0">
                <a:latin typeface="Palatino Linotype" panose="02040502050505030304" pitchFamily="18" charset="0"/>
              </a:rPr>
              <a:t> soils for about 30 years. It is a reference variety in </a:t>
            </a:r>
            <a:r>
              <a:rPr lang="en-US" sz="1400" dirty="0" err="1">
                <a:latin typeface="Palatino Linotype" panose="02040502050505030304" pitchFamily="18" charset="0"/>
              </a:rPr>
              <a:t>Carolinos</a:t>
            </a:r>
            <a:r>
              <a:rPr lang="en-US" sz="1400" dirty="0">
                <a:latin typeface="Palatino Linotype" panose="02040502050505030304" pitchFamily="18" charset="0"/>
              </a:rPr>
              <a:t>, with high industrial yield, appreciated by farmers and industrialists for its quality and regularity of pro-duction [5]. The Ceres variety emerged from the need for modern and national varieties of rice to make this area differentiating. </a:t>
            </a:r>
          </a:p>
        </p:txBody>
      </p:sp>
    </p:spTree>
    <p:extLst>
      <p:ext uri="{BB962C8B-B14F-4D97-AF65-F5344CB8AC3E}">
        <p14:creationId xmlns:p14="http://schemas.microsoft.com/office/powerpoint/2010/main" val="417863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8843" y="373602"/>
            <a:ext cx="8153400" cy="461665"/>
          </a:xfrm>
          <a:prstGeom prst="rect">
            <a:avLst/>
          </a:prstGeom>
          <a:noFill/>
        </p:spPr>
        <p:txBody>
          <a:bodyPr wrap="square" rtlCol="0">
            <a:spAutoFit/>
          </a:bodyPr>
          <a:lstStyle/>
          <a:p>
            <a:r>
              <a:rPr lang="fr-FR" sz="2400" b="1" dirty="0">
                <a:latin typeface="Palatino Linotype" panose="02040502050505030304" pitchFamily="18" charset="0"/>
              </a:rPr>
              <a:t>Introduction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6" name="CaixaDeTexto 5">
            <a:extLst>
              <a:ext uri="{FF2B5EF4-FFF2-40B4-BE49-F238E27FC236}">
                <a16:creationId xmlns:a16="http://schemas.microsoft.com/office/drawing/2014/main" id="{C2FD6565-5223-4AE2-A25D-F287F0F6FA39}"/>
              </a:ext>
            </a:extLst>
          </p:cNvPr>
          <p:cNvSpPr txBox="1"/>
          <p:nvPr/>
        </p:nvSpPr>
        <p:spPr>
          <a:xfrm>
            <a:off x="239486" y="966136"/>
            <a:ext cx="8752114" cy="2246769"/>
          </a:xfrm>
          <a:prstGeom prst="rect">
            <a:avLst/>
          </a:prstGeom>
          <a:noFill/>
        </p:spPr>
        <p:txBody>
          <a:bodyPr wrap="square">
            <a:spAutoFit/>
          </a:bodyPr>
          <a:lstStyle/>
          <a:p>
            <a:pPr algn="just"/>
            <a:r>
              <a:rPr lang="en-US" sz="1400" dirty="0">
                <a:latin typeface="Palatino Linotype" panose="02040502050505030304" pitchFamily="18" charset="0"/>
              </a:rPr>
              <a:t>It is a Portuguese variety of </a:t>
            </a:r>
            <a:r>
              <a:rPr lang="en-US" sz="1400" dirty="0" err="1">
                <a:latin typeface="Palatino Linotype" panose="02040502050505030304" pitchFamily="18" charset="0"/>
              </a:rPr>
              <a:t>Carolino</a:t>
            </a:r>
            <a:r>
              <a:rPr lang="en-US" sz="1400" dirty="0">
                <a:latin typeface="Palatino Linotype" panose="02040502050505030304" pitchFamily="18" charset="0"/>
              </a:rPr>
              <a:t> rice, long type A, which results from crossbreeding performed under the National Program for Genetic Improvement of Rice and the partnership with many other entities for more than 10 years [6]. Characteristics such as good phytosanitary behavior, completely glassy grain, and excellent gastronomic quality, make this variety stand out [7]. In this context, in Portugal, Ariete and Ceres are well known as varieties that produce grains of high quality, yet little is known about their nutrient accumulation. </a:t>
            </a:r>
          </a:p>
          <a:p>
            <a:pPr algn="just"/>
            <a:endParaRPr lang="en-US" sz="1400" dirty="0">
              <a:latin typeface="Palatino Linotype" panose="02040502050505030304" pitchFamily="18" charset="0"/>
            </a:endParaRPr>
          </a:p>
          <a:p>
            <a:pPr algn="just"/>
            <a:r>
              <a:rPr lang="en-US" sz="1400" dirty="0">
                <a:latin typeface="Palatino Linotype" panose="02040502050505030304" pitchFamily="18" charset="0"/>
              </a:rPr>
              <a:t>Considering the importance of the rice varieties, Ariete and Ceres, produced in the central region of Portugal (</a:t>
            </a:r>
            <a:r>
              <a:rPr lang="en-US" sz="1400" dirty="0" err="1">
                <a:latin typeface="Palatino Linotype" panose="02040502050505030304" pitchFamily="18" charset="0"/>
              </a:rPr>
              <a:t>Ribatejo</a:t>
            </a:r>
            <a:r>
              <a:rPr lang="en-US" sz="1400" dirty="0">
                <a:latin typeface="Palatino Linotype" panose="02040502050505030304" pitchFamily="18" charset="0"/>
              </a:rPr>
              <a:t>), this work aimed to characterize these varieties while evaluating the mineral content and quality of the grains.</a:t>
            </a:r>
          </a:p>
        </p:txBody>
      </p:sp>
    </p:spTree>
    <p:extLst>
      <p:ext uri="{BB962C8B-B14F-4D97-AF65-F5344CB8AC3E}">
        <p14:creationId xmlns:p14="http://schemas.microsoft.com/office/powerpoint/2010/main" val="1966849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855" y="401701"/>
            <a:ext cx="8153400" cy="461665"/>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6</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13" name="CaixaDeTexto 12">
            <a:extLst>
              <a:ext uri="{FF2B5EF4-FFF2-40B4-BE49-F238E27FC236}">
                <a16:creationId xmlns:a16="http://schemas.microsoft.com/office/drawing/2014/main" id="{A4CB6F2B-E4F7-44A4-A890-708228910FDE}"/>
              </a:ext>
            </a:extLst>
          </p:cNvPr>
          <p:cNvSpPr txBox="1"/>
          <p:nvPr/>
        </p:nvSpPr>
        <p:spPr>
          <a:xfrm>
            <a:off x="152400" y="913215"/>
            <a:ext cx="8808720" cy="1169551"/>
          </a:xfrm>
          <a:prstGeom prst="rect">
            <a:avLst/>
          </a:prstGeom>
          <a:noFill/>
        </p:spPr>
        <p:txBody>
          <a:bodyPr wrap="square">
            <a:spAutoFit/>
          </a:bodyPr>
          <a:lstStyle/>
          <a:p>
            <a:pPr algn="just"/>
            <a:endParaRPr lang="en-US" sz="1400" dirty="0">
              <a:latin typeface="Palatino Linotype" panose="02040502050505030304" pitchFamily="18" charset="0"/>
            </a:endParaRPr>
          </a:p>
          <a:p>
            <a:pPr marL="285750" indent="-285750" algn="just">
              <a:buFont typeface="Arial" panose="020B0604020202020204" pitchFamily="34" charset="0"/>
              <a:buChar char="•"/>
            </a:pPr>
            <a:r>
              <a:rPr lang="en-US" sz="1400" dirty="0">
                <a:latin typeface="Palatino Linotype" panose="02040502050505030304" pitchFamily="18" charset="0"/>
              </a:rPr>
              <a:t>In the brown flours of the different varieties, there were significant differences and the Mo content ranged from 4.69 - 11.2 mg.kg</a:t>
            </a:r>
            <a:r>
              <a:rPr lang="en-US" sz="1400" baseline="30000" dirty="0">
                <a:latin typeface="Palatino Linotype" panose="02040502050505030304" pitchFamily="18" charset="0"/>
              </a:rPr>
              <a:t>-1</a:t>
            </a:r>
            <a:r>
              <a:rPr lang="en-US" sz="1400" dirty="0">
                <a:latin typeface="Palatino Linotype" panose="02040502050505030304" pitchFamily="18" charset="0"/>
              </a:rPr>
              <a:t> (Table 1). Comparing the refined flours of the different varieties, P contents were only detected in the Ariete variety. In this variety, Mo, K, and P content were significantly lower in the refined flour while in the Ceres variety only Mo content was not affected by industrial processing.</a:t>
            </a:r>
          </a:p>
        </p:txBody>
      </p:sp>
      <p:sp>
        <p:nvSpPr>
          <p:cNvPr id="19" name="CaixaDeTexto 18">
            <a:extLst>
              <a:ext uri="{FF2B5EF4-FFF2-40B4-BE49-F238E27FC236}">
                <a16:creationId xmlns:a16="http://schemas.microsoft.com/office/drawing/2014/main" id="{3EF1E20D-FC8F-44D8-BCFD-2B5F6A55BFE1}"/>
              </a:ext>
            </a:extLst>
          </p:cNvPr>
          <p:cNvSpPr txBox="1"/>
          <p:nvPr/>
        </p:nvSpPr>
        <p:spPr>
          <a:xfrm>
            <a:off x="-1252769" y="2502765"/>
            <a:ext cx="10005633" cy="794064"/>
          </a:xfrm>
          <a:prstGeom prst="rect">
            <a:avLst/>
          </a:prstGeom>
          <a:noFill/>
        </p:spPr>
        <p:txBody>
          <a:bodyPr wrap="square">
            <a:spAutoFit/>
          </a:bodyPr>
          <a:lstStyle/>
          <a:p>
            <a:pPr marL="1656080" algn="just">
              <a:lnSpc>
                <a:spcPct val="95000"/>
              </a:lnSpc>
              <a:spcBef>
                <a:spcPts val="1200"/>
              </a:spcBef>
              <a:spcAft>
                <a:spcPts val="600"/>
              </a:spcAft>
            </a:pPr>
            <a:r>
              <a:rPr lang="en-US" sz="1200" b="1"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Table 1.</a:t>
            </a:r>
            <a:r>
              <a:rPr lang="en-US"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Average values (mg.kg</a:t>
            </a:r>
            <a:r>
              <a:rPr lang="en-US" sz="1200" baseline="300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-1</a:t>
            </a:r>
            <a:r>
              <a:rPr lang="en-US"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 standard deviation (</a:t>
            </a:r>
            <a:r>
              <a:rPr lang="en-US" sz="1200" i="1"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n</a:t>
            </a:r>
            <a:r>
              <a:rPr lang="en-US"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 4) of Mo, Ca, K, P and S in the whole (WF) and refined flours (RF) of </a:t>
            </a:r>
            <a:r>
              <a:rPr lang="en-US" sz="1200" i="1"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Oryza sativa</a:t>
            </a:r>
            <a:r>
              <a:rPr lang="en-US"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L., varieties Ariete (AR) and Ceres (C) at harvesting. Different letters indicate significant differences between varieties in the same flour (letters </a:t>
            </a:r>
            <a:r>
              <a:rPr lang="en-US" sz="1200" i="1"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a</a:t>
            </a:r>
            <a:r>
              <a:rPr lang="en-US"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and </a:t>
            </a:r>
            <a:r>
              <a:rPr lang="en-US" sz="1200" i="1"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b</a:t>
            </a:r>
            <a:r>
              <a:rPr lang="en-US"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and between different flours in the same variety (letters </a:t>
            </a:r>
            <a:r>
              <a:rPr lang="en-US" sz="1200" i="1"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A</a:t>
            </a:r>
            <a:r>
              <a:rPr lang="en-US"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and </a:t>
            </a:r>
            <a:r>
              <a:rPr lang="en-US" sz="1200" i="1"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B</a:t>
            </a:r>
            <a:r>
              <a:rPr lang="en-US"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(P ≤ 0.05).</a:t>
            </a:r>
            <a:endParaRPr lang="pt-PT"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endParaRPr>
          </a:p>
        </p:txBody>
      </p:sp>
      <p:pic>
        <p:nvPicPr>
          <p:cNvPr id="2" name="Imagem 1">
            <a:extLst>
              <a:ext uri="{FF2B5EF4-FFF2-40B4-BE49-F238E27FC236}">
                <a16:creationId xmlns:a16="http://schemas.microsoft.com/office/drawing/2014/main" id="{A0D6CB41-8023-4248-913C-EE327115890C}"/>
              </a:ext>
            </a:extLst>
          </p:cNvPr>
          <p:cNvPicPr>
            <a:picLocks noChangeAspect="1"/>
          </p:cNvPicPr>
          <p:nvPr/>
        </p:nvPicPr>
        <p:blipFill>
          <a:blip r:embed="rId3"/>
          <a:stretch>
            <a:fillRect/>
          </a:stretch>
        </p:blipFill>
        <p:spPr>
          <a:xfrm>
            <a:off x="-1968729" y="3363225"/>
            <a:ext cx="10548316" cy="1779062"/>
          </a:xfrm>
          <a:prstGeom prst="rect">
            <a:avLst/>
          </a:prstGeom>
        </p:spPr>
      </p:pic>
    </p:spTree>
    <p:extLst>
      <p:ext uri="{BB962C8B-B14F-4D97-AF65-F5344CB8AC3E}">
        <p14:creationId xmlns:p14="http://schemas.microsoft.com/office/powerpoint/2010/main" val="885618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855" y="401701"/>
            <a:ext cx="8153400" cy="461665"/>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7</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13" name="CaixaDeTexto 12">
            <a:extLst>
              <a:ext uri="{FF2B5EF4-FFF2-40B4-BE49-F238E27FC236}">
                <a16:creationId xmlns:a16="http://schemas.microsoft.com/office/drawing/2014/main" id="{A4CB6F2B-E4F7-44A4-A890-708228910FDE}"/>
              </a:ext>
            </a:extLst>
          </p:cNvPr>
          <p:cNvSpPr txBox="1"/>
          <p:nvPr/>
        </p:nvSpPr>
        <p:spPr>
          <a:xfrm>
            <a:off x="152400" y="913215"/>
            <a:ext cx="8808720" cy="738664"/>
          </a:xfrm>
          <a:prstGeom prst="rect">
            <a:avLst/>
          </a:prstGeom>
          <a:noFill/>
        </p:spPr>
        <p:txBody>
          <a:bodyPr wrap="square">
            <a:spAutoFit/>
          </a:bodyPr>
          <a:lstStyle/>
          <a:p>
            <a:pPr algn="just"/>
            <a:endParaRPr lang="en-US" sz="1400" dirty="0">
              <a:latin typeface="Palatino Linotype" panose="02040502050505030304" pitchFamily="18" charset="0"/>
            </a:endParaRPr>
          </a:p>
          <a:p>
            <a:pPr marL="285750" indent="-285750" algn="just">
              <a:buFont typeface="Arial" panose="020B0604020202020204" pitchFamily="34" charset="0"/>
              <a:buChar char="•"/>
            </a:pPr>
            <a:r>
              <a:rPr lang="en-US" sz="1400" dirty="0">
                <a:latin typeface="Palatino Linotype" panose="02040502050505030304" pitchFamily="18" charset="0"/>
              </a:rPr>
              <a:t>Considering ash contents (Figure 1), the Ariete variety showed slightly values (2.45%) compared to the Ceres variety (1.88%).</a:t>
            </a:r>
          </a:p>
        </p:txBody>
      </p:sp>
      <p:sp>
        <p:nvSpPr>
          <p:cNvPr id="14" name="CaixaDeTexto 13">
            <a:extLst>
              <a:ext uri="{FF2B5EF4-FFF2-40B4-BE49-F238E27FC236}">
                <a16:creationId xmlns:a16="http://schemas.microsoft.com/office/drawing/2014/main" id="{99C224A7-3CBE-42B7-B6CD-4E3F52FA5303}"/>
              </a:ext>
            </a:extLst>
          </p:cNvPr>
          <p:cNvSpPr txBox="1"/>
          <p:nvPr/>
        </p:nvSpPr>
        <p:spPr>
          <a:xfrm>
            <a:off x="-1168695" y="4358801"/>
            <a:ext cx="9636039" cy="443198"/>
          </a:xfrm>
          <a:prstGeom prst="rect">
            <a:avLst/>
          </a:prstGeom>
          <a:noFill/>
        </p:spPr>
        <p:txBody>
          <a:bodyPr wrap="square">
            <a:spAutoFit/>
          </a:bodyPr>
          <a:lstStyle/>
          <a:p>
            <a:pPr marL="1656080" algn="just">
              <a:lnSpc>
                <a:spcPct val="95000"/>
              </a:lnSpc>
              <a:spcBef>
                <a:spcPts val="1200"/>
              </a:spcBef>
              <a:spcAft>
                <a:spcPts val="600"/>
              </a:spcAft>
            </a:pPr>
            <a:r>
              <a:rPr lang="en-US" sz="1200" b="1"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Figure 1.</a:t>
            </a:r>
            <a:r>
              <a:rPr lang="en-US"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Average values (%) ± standard deviation (</a:t>
            </a:r>
            <a:r>
              <a:rPr lang="en-US" sz="1200" i="1"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n</a:t>
            </a:r>
            <a:r>
              <a:rPr lang="en-US"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 4) of ash content in the refined flours of </a:t>
            </a:r>
            <a:r>
              <a:rPr lang="en-US" sz="1200" i="1"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Oryza sativa</a:t>
            </a:r>
            <a:r>
              <a:rPr lang="en-US"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L., varieties Ariete and Ceres at harvesting. Letters </a:t>
            </a:r>
            <a:r>
              <a:rPr lang="en-US" sz="1200" i="1"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a</a:t>
            </a:r>
            <a:r>
              <a:rPr lang="en-US"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and </a:t>
            </a:r>
            <a:r>
              <a:rPr lang="en-US" sz="1200" i="1"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b</a:t>
            </a:r>
            <a:r>
              <a:rPr lang="en-US"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rPr>
              <a:t> indicate significant differences among varieties (P ≤ 0.05). </a:t>
            </a:r>
            <a:endParaRPr lang="pt-PT" sz="1200" dirty="0">
              <a:solidFill>
                <a:srgbClr val="000000"/>
              </a:solidFill>
              <a:effectLst/>
              <a:latin typeface="Palatino Linotype" panose="02040502050505030304" pitchFamily="18" charset="0"/>
              <a:ea typeface="Times New Roman" panose="02020603050405020304" pitchFamily="18" charset="0"/>
              <a:cs typeface="Cordia New" panose="020B0304020202020204" pitchFamily="34" charset="-34"/>
            </a:endParaRPr>
          </a:p>
        </p:txBody>
      </p:sp>
      <p:pic>
        <p:nvPicPr>
          <p:cNvPr id="8" name="Imagem 7">
            <a:extLst>
              <a:ext uri="{FF2B5EF4-FFF2-40B4-BE49-F238E27FC236}">
                <a16:creationId xmlns:a16="http://schemas.microsoft.com/office/drawing/2014/main" id="{52A24475-B2F4-4648-A858-E99FE532473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96807" y="1880556"/>
            <a:ext cx="4186873" cy="2478245"/>
          </a:xfrm>
          <a:prstGeom prst="rect">
            <a:avLst/>
          </a:prstGeom>
          <a:noFill/>
        </p:spPr>
      </p:pic>
    </p:spTree>
    <p:extLst>
      <p:ext uri="{BB962C8B-B14F-4D97-AF65-F5344CB8AC3E}">
        <p14:creationId xmlns:p14="http://schemas.microsoft.com/office/powerpoint/2010/main" val="1187551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855" y="401701"/>
            <a:ext cx="8153400" cy="461665"/>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8</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13" name="CaixaDeTexto 12">
            <a:extLst>
              <a:ext uri="{FF2B5EF4-FFF2-40B4-BE49-F238E27FC236}">
                <a16:creationId xmlns:a16="http://schemas.microsoft.com/office/drawing/2014/main" id="{A4CB6F2B-E4F7-44A4-A890-708228910FDE}"/>
              </a:ext>
            </a:extLst>
          </p:cNvPr>
          <p:cNvSpPr txBox="1"/>
          <p:nvPr/>
        </p:nvSpPr>
        <p:spPr>
          <a:xfrm>
            <a:off x="-36455" y="841372"/>
            <a:ext cx="4608455" cy="2246769"/>
          </a:xfrm>
          <a:prstGeom prst="rect">
            <a:avLst/>
          </a:prstGeom>
          <a:noFill/>
        </p:spPr>
        <p:txBody>
          <a:bodyPr wrap="square">
            <a:spAutoFit/>
          </a:bodyPr>
          <a:lstStyle/>
          <a:p>
            <a:pPr marL="285750" indent="-285750" algn="just">
              <a:buFont typeface="Arial" panose="020B0604020202020204" pitchFamily="34" charset="0"/>
              <a:buChar char="•"/>
            </a:pPr>
            <a:r>
              <a:rPr lang="en-US" sz="1400" dirty="0">
                <a:latin typeface="Palatino Linotype" panose="02040502050505030304" pitchFamily="18" charset="0"/>
              </a:rPr>
              <a:t>Regarding density, values ranged between 1301 – 1651 kg/m</a:t>
            </a:r>
            <a:r>
              <a:rPr lang="en-US" sz="1400" baseline="30000" dirty="0">
                <a:latin typeface="Palatino Linotype" panose="02040502050505030304" pitchFamily="18" charset="0"/>
              </a:rPr>
              <a:t>3</a:t>
            </a:r>
            <a:r>
              <a:rPr lang="en-US" sz="1400" dirty="0">
                <a:latin typeface="Palatino Linotype" panose="02040502050505030304" pitchFamily="18" charset="0"/>
              </a:rPr>
              <a:t> in the Ariete variety (Figure 1). In Ceres variety, the minimum value registered was 1492 kg/m3 and the maximum showed 1573 kg/m</a:t>
            </a:r>
            <a:r>
              <a:rPr lang="en-US" sz="1400" baseline="30000" dirty="0">
                <a:latin typeface="Palatino Linotype" panose="02040502050505030304" pitchFamily="18" charset="0"/>
              </a:rPr>
              <a:t>3</a:t>
            </a:r>
            <a:r>
              <a:rPr lang="en-US" sz="1400" dirty="0">
                <a:latin typeface="Palatino Linotype" panose="02040502050505030304" pitchFamily="18" charset="0"/>
              </a:rPr>
              <a:t> (Figure 2). Significant differences were comparing brown with white grains in the Ariete variety while in the Ceres variety these differences were not so evident. In the Ariete variety, the density of the white grains was significantly higher than the brown grains.</a:t>
            </a:r>
          </a:p>
        </p:txBody>
      </p:sp>
      <p:sp>
        <p:nvSpPr>
          <p:cNvPr id="10" name="CaixaDeTexto 9">
            <a:extLst>
              <a:ext uri="{FF2B5EF4-FFF2-40B4-BE49-F238E27FC236}">
                <a16:creationId xmlns:a16="http://schemas.microsoft.com/office/drawing/2014/main" id="{3F5A112F-90D1-4A12-BB06-A0FA3BF5B66E}"/>
              </a:ext>
            </a:extLst>
          </p:cNvPr>
          <p:cNvSpPr txBox="1"/>
          <p:nvPr/>
        </p:nvSpPr>
        <p:spPr>
          <a:xfrm>
            <a:off x="84013" y="3116488"/>
            <a:ext cx="8794811" cy="1077218"/>
          </a:xfrm>
          <a:prstGeom prst="rect">
            <a:avLst/>
          </a:prstGeom>
          <a:noFill/>
        </p:spPr>
        <p:txBody>
          <a:bodyPr wrap="square">
            <a:spAutoFit/>
          </a:bodyPr>
          <a:lstStyle/>
          <a:p>
            <a:pPr marL="285750" indent="-285750" algn="just">
              <a:buFont typeface="Arial" panose="020B0604020202020204" pitchFamily="34" charset="0"/>
              <a:buChar char="•"/>
            </a:pPr>
            <a:endParaRPr lang="en-US" sz="800" dirty="0">
              <a:latin typeface="Palatino Linotype" panose="02040502050505030304" pitchFamily="18" charset="0"/>
            </a:endParaRPr>
          </a:p>
          <a:p>
            <a:pPr marL="285750" indent="-285750" algn="just">
              <a:buFont typeface="Arial" panose="020B0604020202020204" pitchFamily="34" charset="0"/>
              <a:buChar char="•"/>
            </a:pPr>
            <a:r>
              <a:rPr lang="en-US" sz="1400" dirty="0">
                <a:latin typeface="Palatino Linotype" panose="02040502050505030304" pitchFamily="18" charset="0"/>
              </a:rPr>
              <a:t>In each variety, L, a*, and b* values show significant differences can be observed it is extensive to brown and white rice grains (Figure 3). The L of the samples was high (greater than 50%) in both varieties. Regarding the a* parameter, the colors red and green were evidenced in brown and white rice grains, respectively. The yellow color, corresponding to the b* parameter, was evident in both treatments.</a:t>
            </a:r>
          </a:p>
        </p:txBody>
      </p:sp>
      <p:sp>
        <p:nvSpPr>
          <p:cNvPr id="16" name="CaixaDeTexto 15">
            <a:extLst>
              <a:ext uri="{FF2B5EF4-FFF2-40B4-BE49-F238E27FC236}">
                <a16:creationId xmlns:a16="http://schemas.microsoft.com/office/drawing/2014/main" id="{B6C0CD33-E69F-40CC-8E9D-A581EE3F8275}"/>
              </a:ext>
            </a:extLst>
          </p:cNvPr>
          <p:cNvSpPr txBox="1"/>
          <p:nvPr/>
        </p:nvSpPr>
        <p:spPr>
          <a:xfrm>
            <a:off x="1271663" y="5795261"/>
            <a:ext cx="497073" cy="261610"/>
          </a:xfrm>
          <a:prstGeom prst="rect">
            <a:avLst/>
          </a:prstGeom>
          <a:noFill/>
        </p:spPr>
        <p:txBody>
          <a:bodyPr wrap="square">
            <a:spAutoFit/>
          </a:bodyPr>
          <a:lstStyle/>
          <a:p>
            <a:r>
              <a:rPr lang="en-US" sz="11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t>
            </a:r>
            <a:r>
              <a:rPr lang="en-US" sz="1100" b="1" dirty="0">
                <a:solidFill>
                  <a:srgbClr val="000000"/>
                </a:solidFill>
                <a:latin typeface="Palatino Linotype" panose="02040502050505030304" pitchFamily="18" charset="0"/>
                <a:ea typeface="SimSun" panose="02010600030101010101" pitchFamily="2" charset="-122"/>
                <a:cs typeface="Times New Roman" panose="02020603050405020304" pitchFamily="18" charset="0"/>
              </a:rPr>
              <a:t>I</a:t>
            </a:r>
            <a:r>
              <a:rPr lang="en-US" sz="11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t>
            </a:r>
            <a:endParaRPr lang="pt-PT" sz="1100" dirty="0"/>
          </a:p>
        </p:txBody>
      </p:sp>
      <p:sp>
        <p:nvSpPr>
          <p:cNvPr id="24" name="CaixaDeTexto 23">
            <a:extLst>
              <a:ext uri="{FF2B5EF4-FFF2-40B4-BE49-F238E27FC236}">
                <a16:creationId xmlns:a16="http://schemas.microsoft.com/office/drawing/2014/main" id="{8CD35E69-186A-46AD-B67E-0BC733D572B9}"/>
              </a:ext>
            </a:extLst>
          </p:cNvPr>
          <p:cNvSpPr txBox="1"/>
          <p:nvPr/>
        </p:nvSpPr>
        <p:spPr>
          <a:xfrm>
            <a:off x="3090672" y="2242044"/>
            <a:ext cx="6327648" cy="969496"/>
          </a:xfrm>
          <a:prstGeom prst="rect">
            <a:avLst/>
          </a:prstGeom>
          <a:noFill/>
        </p:spPr>
        <p:txBody>
          <a:bodyPr wrap="square">
            <a:spAutoFit/>
          </a:bodyPr>
          <a:lstStyle/>
          <a:p>
            <a:pPr marL="1620520" marR="269875" algn="just">
              <a:lnSpc>
                <a:spcPct val="95000"/>
              </a:lnSpc>
              <a:spcBef>
                <a:spcPts val="600"/>
              </a:spcBef>
              <a:spcAft>
                <a:spcPts val="1200"/>
              </a:spcAft>
            </a:pPr>
            <a:r>
              <a:rPr lang="en-US" sz="12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Figure 2. </a:t>
            </a:r>
            <a:r>
              <a:rPr lang="en-US" sz="1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Average (kg/m</a:t>
            </a:r>
            <a:r>
              <a:rPr lang="en-US" sz="1200" baseline="30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3</a:t>
            </a:r>
            <a:r>
              <a:rPr lang="en-US" sz="1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 standard deviation (</a:t>
            </a:r>
            <a:r>
              <a:rPr lang="en-US" sz="1200" i="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n</a:t>
            </a:r>
            <a:r>
              <a:rPr lang="en-US" sz="1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 4) of density of brown and white rice grains of </a:t>
            </a:r>
            <a:r>
              <a:rPr lang="en-US" sz="1200" i="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Oryza sativa</a:t>
            </a:r>
            <a:r>
              <a:rPr lang="en-US" sz="1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L. varieties Ariete (AR) and Ceres (C) at harvesting. Letters </a:t>
            </a:r>
            <a:r>
              <a:rPr lang="en-US" sz="1200" i="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 </a:t>
            </a:r>
            <a:r>
              <a:rPr lang="en-US" sz="1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and </a:t>
            </a:r>
            <a:r>
              <a:rPr lang="en-US" sz="1200" i="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b</a:t>
            </a:r>
            <a:r>
              <a:rPr lang="en-US" sz="1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indicate significant differences among grains on each variety (P ≤ 0.05).</a:t>
            </a:r>
            <a:endParaRPr lang="pt-PT" sz="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25" name="CaixaDeTexto 24">
            <a:extLst>
              <a:ext uri="{FF2B5EF4-FFF2-40B4-BE49-F238E27FC236}">
                <a16:creationId xmlns:a16="http://schemas.microsoft.com/office/drawing/2014/main" id="{B3E4EBBF-2D51-414B-BB70-CB0606A3B441}"/>
              </a:ext>
            </a:extLst>
          </p:cNvPr>
          <p:cNvSpPr txBox="1"/>
          <p:nvPr/>
        </p:nvSpPr>
        <p:spPr>
          <a:xfrm>
            <a:off x="4017018" y="5762279"/>
            <a:ext cx="497073" cy="261610"/>
          </a:xfrm>
          <a:prstGeom prst="rect">
            <a:avLst/>
          </a:prstGeom>
          <a:noFill/>
        </p:spPr>
        <p:txBody>
          <a:bodyPr wrap="square">
            <a:spAutoFit/>
          </a:bodyPr>
          <a:lstStyle/>
          <a:p>
            <a:r>
              <a:rPr lang="en-US" sz="11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t>
            </a:r>
            <a:r>
              <a:rPr lang="en-US" sz="11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II</a:t>
            </a:r>
            <a:r>
              <a:rPr lang="en-US" sz="11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t>
            </a:r>
            <a:endParaRPr lang="pt-PT" sz="1100" dirty="0"/>
          </a:p>
        </p:txBody>
      </p:sp>
      <p:sp>
        <p:nvSpPr>
          <p:cNvPr id="27" name="CaixaDeTexto 26">
            <a:extLst>
              <a:ext uri="{FF2B5EF4-FFF2-40B4-BE49-F238E27FC236}">
                <a16:creationId xmlns:a16="http://schemas.microsoft.com/office/drawing/2014/main" id="{D0BC272B-2920-4212-AAA6-98A22AAB2873}"/>
              </a:ext>
            </a:extLst>
          </p:cNvPr>
          <p:cNvSpPr txBox="1"/>
          <p:nvPr/>
        </p:nvSpPr>
        <p:spPr>
          <a:xfrm>
            <a:off x="-1634563" y="6102844"/>
            <a:ext cx="9603608" cy="618631"/>
          </a:xfrm>
          <a:prstGeom prst="rect">
            <a:avLst/>
          </a:prstGeom>
          <a:noFill/>
        </p:spPr>
        <p:txBody>
          <a:bodyPr wrap="square">
            <a:spAutoFit/>
          </a:bodyPr>
          <a:lstStyle/>
          <a:p>
            <a:pPr marL="1656080" algn="just">
              <a:lnSpc>
                <a:spcPct val="95000"/>
              </a:lnSpc>
              <a:spcBef>
                <a:spcPts val="600"/>
              </a:spcBef>
              <a:spcAft>
                <a:spcPts val="1200"/>
              </a:spcAft>
            </a:pPr>
            <a:r>
              <a:rPr lang="en-US" sz="12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Figure 3. </a:t>
            </a:r>
            <a:r>
              <a:rPr lang="en-US" sz="1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Average of colorimetric parameters ± standard deviation </a:t>
            </a:r>
            <a:r>
              <a:rPr lang="en-US" sz="1200" i="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(n</a:t>
            </a:r>
            <a:r>
              <a:rPr lang="en-US" sz="1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 4) of brown and white rice grains of </a:t>
            </a:r>
            <a:r>
              <a:rPr lang="en-US" sz="1200" i="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Oryza sativa</a:t>
            </a:r>
            <a:r>
              <a:rPr lang="en-US" sz="1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L., varieties Ariete (AR) and Ceres (C) at harvesting. Letters I, II and III represent L*, a* and b* parameters, respectively. Letter </a:t>
            </a:r>
            <a:r>
              <a:rPr lang="en-US" sz="1200" i="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 </a:t>
            </a:r>
            <a:r>
              <a:rPr lang="en-US" sz="1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and</a:t>
            </a:r>
            <a:r>
              <a:rPr lang="en-US" sz="1200" i="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b</a:t>
            </a:r>
            <a:r>
              <a:rPr lang="en-US" sz="1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indicate significant differences among grains on each variety (P ≤ 0.05).</a:t>
            </a:r>
            <a:endParaRPr lang="pt-PT" sz="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pic>
        <p:nvPicPr>
          <p:cNvPr id="15" name="Imagem 14">
            <a:extLst>
              <a:ext uri="{FF2B5EF4-FFF2-40B4-BE49-F238E27FC236}">
                <a16:creationId xmlns:a16="http://schemas.microsoft.com/office/drawing/2014/main" id="{C01DA915-CB6A-487D-A316-5B55731BBB4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69955" y="521426"/>
            <a:ext cx="3401999" cy="1666046"/>
          </a:xfrm>
          <a:prstGeom prst="rect">
            <a:avLst/>
          </a:prstGeom>
          <a:noFill/>
        </p:spPr>
      </p:pic>
      <p:pic>
        <p:nvPicPr>
          <p:cNvPr id="17" name="Imagem 16">
            <a:extLst>
              <a:ext uri="{FF2B5EF4-FFF2-40B4-BE49-F238E27FC236}">
                <a16:creationId xmlns:a16="http://schemas.microsoft.com/office/drawing/2014/main" id="{5C90CCF9-38AF-4B8B-AF6A-D9991297234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134" y="4256647"/>
            <a:ext cx="2294132" cy="1519298"/>
          </a:xfrm>
          <a:prstGeom prst="rect">
            <a:avLst/>
          </a:prstGeom>
          <a:noFill/>
        </p:spPr>
      </p:pic>
      <p:pic>
        <p:nvPicPr>
          <p:cNvPr id="18" name="Imagem 17">
            <a:extLst>
              <a:ext uri="{FF2B5EF4-FFF2-40B4-BE49-F238E27FC236}">
                <a16:creationId xmlns:a16="http://schemas.microsoft.com/office/drawing/2014/main" id="{166D9431-17B2-4CC7-9DBA-AD7A66D2E42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08592" y="4256647"/>
            <a:ext cx="2270055" cy="1505632"/>
          </a:xfrm>
          <a:prstGeom prst="rect">
            <a:avLst/>
          </a:prstGeom>
          <a:noFill/>
        </p:spPr>
      </p:pic>
      <p:pic>
        <p:nvPicPr>
          <p:cNvPr id="19" name="Imagem 18">
            <a:extLst>
              <a:ext uri="{FF2B5EF4-FFF2-40B4-BE49-F238E27FC236}">
                <a16:creationId xmlns:a16="http://schemas.microsoft.com/office/drawing/2014/main" id="{A81CAB70-95FB-4E7A-B3F1-CDBDC103F6F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19973" y="4315643"/>
            <a:ext cx="2301965" cy="1524948"/>
          </a:xfrm>
          <a:prstGeom prst="rect">
            <a:avLst/>
          </a:prstGeom>
          <a:noFill/>
        </p:spPr>
      </p:pic>
      <p:sp>
        <p:nvSpPr>
          <p:cNvPr id="20" name="CaixaDeTexto 19">
            <a:extLst>
              <a:ext uri="{FF2B5EF4-FFF2-40B4-BE49-F238E27FC236}">
                <a16:creationId xmlns:a16="http://schemas.microsoft.com/office/drawing/2014/main" id="{834A58C9-F64B-4670-B489-5E417993B45E}"/>
              </a:ext>
            </a:extLst>
          </p:cNvPr>
          <p:cNvSpPr txBox="1"/>
          <p:nvPr/>
        </p:nvSpPr>
        <p:spPr>
          <a:xfrm>
            <a:off x="6685663" y="5810637"/>
            <a:ext cx="497073" cy="261610"/>
          </a:xfrm>
          <a:prstGeom prst="rect">
            <a:avLst/>
          </a:prstGeom>
          <a:noFill/>
        </p:spPr>
        <p:txBody>
          <a:bodyPr wrap="square">
            <a:spAutoFit/>
          </a:bodyPr>
          <a:lstStyle/>
          <a:p>
            <a:r>
              <a:rPr lang="en-US" sz="11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t>
            </a:r>
            <a:r>
              <a:rPr lang="en-US" sz="11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III</a:t>
            </a:r>
            <a:r>
              <a:rPr lang="en-US" sz="11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t>
            </a:r>
            <a:endParaRPr lang="pt-PT" sz="1100" dirty="0"/>
          </a:p>
        </p:txBody>
      </p:sp>
    </p:spTree>
    <p:extLst>
      <p:ext uri="{BB962C8B-B14F-4D97-AF65-F5344CB8AC3E}">
        <p14:creationId xmlns:p14="http://schemas.microsoft.com/office/powerpoint/2010/main" val="3680510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9</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11" name="CaixaDeTexto 10">
            <a:extLst>
              <a:ext uri="{FF2B5EF4-FFF2-40B4-BE49-F238E27FC236}">
                <a16:creationId xmlns:a16="http://schemas.microsoft.com/office/drawing/2014/main" id="{11FEC4C1-4CCA-4FA7-B00F-146C82BFB026}"/>
              </a:ext>
            </a:extLst>
          </p:cNvPr>
          <p:cNvSpPr txBox="1"/>
          <p:nvPr/>
        </p:nvSpPr>
        <p:spPr>
          <a:xfrm>
            <a:off x="188855" y="863366"/>
            <a:ext cx="8657076" cy="2893100"/>
          </a:xfrm>
          <a:prstGeom prst="rect">
            <a:avLst/>
          </a:prstGeom>
          <a:noFill/>
        </p:spPr>
        <p:txBody>
          <a:bodyPr wrap="square">
            <a:spAutoFit/>
          </a:bodyPr>
          <a:lstStyle/>
          <a:p>
            <a:pPr algn="just"/>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In Portugal, rice is historically considered a very important crop that is widely consumed [1]. Portugal has its characteristics that allow for the cultivation of </a:t>
            </a:r>
            <a:r>
              <a:rPr lang="en-US" sz="14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Carolino</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rice with unique features [6]. Based on increasing agricultural production, maintaining soil health, and environmental sustainability, strategies have been developed to the creation of Portuguese varieties capable of meeting the needs of the farmer/industry, produce differentiated rice, of great quality, that the consumer values, but that is still accessible at a competitive price [6, 13], such as the Ceres variety.</a:t>
            </a:r>
          </a:p>
          <a:p>
            <a:pPr algn="just"/>
            <a:endParaRPr lang="en-US" sz="1400" dirty="0">
              <a:solidFill>
                <a:srgbClr val="000000"/>
              </a:solidFill>
              <a:latin typeface="Palatino Linotype" panose="02040502050505030304" pitchFamily="18" charset="0"/>
              <a:ea typeface="SimSun" panose="02010600030101010101" pitchFamily="2" charset="-122"/>
              <a:cs typeface="Times New Roman" panose="02020603050405020304" pitchFamily="18" charset="0"/>
            </a:endParaRPr>
          </a:p>
          <a:p>
            <a:pPr algn="just"/>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To sustain plant growth, P is remobilized/</a:t>
            </a:r>
            <a:r>
              <a:rPr lang="en-US" sz="14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retranslocated</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and as such is considered highly mobile within plants [18]. In the Ariete variety, and after processing, the content remained detectable in the refined flour, suggesting greater mobility in this variety. However, studies pointed that P is not very mobile in plants, which may justify the absence of values in the refined flour of the Ceres variety [19].</a:t>
            </a:r>
          </a:p>
          <a:p>
            <a:pPr algn="just"/>
            <a:endPar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p>
            <a:pPr algn="just"/>
            <a:endParaRPr lang="en-US" sz="1400" dirty="0">
              <a:latin typeface="Palatino Linotype" panose="02040502050505030304" pitchFamily="18" charset="0"/>
            </a:endParaRPr>
          </a:p>
        </p:txBody>
      </p:sp>
      <p:sp>
        <p:nvSpPr>
          <p:cNvPr id="17" name="TextBox 3">
            <a:extLst>
              <a:ext uri="{FF2B5EF4-FFF2-40B4-BE49-F238E27FC236}">
                <a16:creationId xmlns:a16="http://schemas.microsoft.com/office/drawing/2014/main" id="{EDF62E22-104C-4222-8005-545C722DADFA}"/>
              </a:ext>
            </a:extLst>
          </p:cNvPr>
          <p:cNvSpPr txBox="1"/>
          <p:nvPr/>
        </p:nvSpPr>
        <p:spPr>
          <a:xfrm>
            <a:off x="188855" y="401701"/>
            <a:ext cx="8153400" cy="461665"/>
          </a:xfrm>
          <a:prstGeom prst="rect">
            <a:avLst/>
          </a:prstGeom>
          <a:noFill/>
        </p:spPr>
        <p:txBody>
          <a:bodyPr wrap="square" rtlCol="0">
            <a:spAutoFit/>
          </a:bodyPr>
          <a:lstStyle/>
          <a:p>
            <a:r>
              <a:rPr lang="fr-FR" sz="2400" b="1" dirty="0">
                <a:latin typeface="Palatino Linotype" panose="02040502050505030304" pitchFamily="18" charset="0"/>
              </a:rPr>
              <a:t>Discussion</a:t>
            </a:r>
          </a:p>
        </p:txBody>
      </p:sp>
      <p:sp>
        <p:nvSpPr>
          <p:cNvPr id="8" name="CaixaDeTexto 7">
            <a:extLst>
              <a:ext uri="{FF2B5EF4-FFF2-40B4-BE49-F238E27FC236}">
                <a16:creationId xmlns:a16="http://schemas.microsoft.com/office/drawing/2014/main" id="{BB4EDAB0-9CAE-49B8-8029-C164343EDC51}"/>
              </a:ext>
            </a:extLst>
          </p:cNvPr>
          <p:cNvSpPr txBox="1"/>
          <p:nvPr/>
        </p:nvSpPr>
        <p:spPr>
          <a:xfrm>
            <a:off x="188854" y="3463250"/>
            <a:ext cx="8657075" cy="1169551"/>
          </a:xfrm>
          <a:prstGeom prst="rect">
            <a:avLst/>
          </a:prstGeom>
          <a:noFill/>
        </p:spPr>
        <p:txBody>
          <a:bodyPr wrap="square">
            <a:spAutoFit/>
          </a:bodyPr>
          <a:lstStyle/>
          <a:p>
            <a:pPr algn="just"/>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Studies have used the </a:t>
            </a:r>
            <a:r>
              <a:rPr lang="en-US" sz="14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CIELab</a:t>
            </a:r>
            <a:r>
              <a:rPr lang="en-US" sz="14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scale to quantify amylose in rice grains [23]. According to other studies, the amylose content in cooked rice affects the brightness (L) of the samples [6, 21]. In both varieties, brown and white grains showed significant differences in the colorimetric parameters (L, a*, and b*) (Figure 3). The L parameter increased in the white rice grain which is in accordance with studies where the same trend is seen when the endosperm and bran are removed [24].</a:t>
            </a:r>
            <a:endParaRPr lang="en-US" sz="1400" dirty="0">
              <a:latin typeface="Palatino Linotype" panose="02040502050505030304" pitchFamily="18" charset="0"/>
            </a:endParaRPr>
          </a:p>
        </p:txBody>
      </p:sp>
    </p:spTree>
    <p:extLst>
      <p:ext uri="{BB962C8B-B14F-4D97-AF65-F5344CB8AC3E}">
        <p14:creationId xmlns:p14="http://schemas.microsoft.com/office/powerpoint/2010/main" val="40506264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1041</TotalTime>
  <Words>2198</Words>
  <Application>Microsoft Office PowerPoint</Application>
  <PresentationFormat>Apresentação no Ecrã (4:3)</PresentationFormat>
  <Paragraphs>79</Paragraphs>
  <Slides>11</Slides>
  <Notes>0</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11</vt:i4>
      </vt:variant>
    </vt:vector>
  </HeadingPairs>
  <TitlesOfParts>
    <vt:vector size="16" baseType="lpstr">
      <vt:lpstr>Arial</vt:lpstr>
      <vt:lpstr>Calibri</vt:lpstr>
      <vt:lpstr>Calibri Light</vt:lpstr>
      <vt:lpstr>Palatino Linotype</vt:lpstr>
      <vt:lpstr>Office Theme</vt:lpstr>
      <vt:lpstr>Apresentação do PowerPoint</vt:lpstr>
      <vt:lpstr>Comparison between varieties of rice (Oryza sativa L.) produced in Portugal – mineral and quality analysis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Ana Margarida</cp:lastModifiedBy>
  <cp:revision>78</cp:revision>
  <dcterms:created xsi:type="dcterms:W3CDTF">2017-05-27T02:37:01Z</dcterms:created>
  <dcterms:modified xsi:type="dcterms:W3CDTF">2021-12-07T18:57:30Z</dcterms:modified>
</cp:coreProperties>
</file>