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7"/>
  </p:notesMasterIdLst>
  <p:sldIdLst>
    <p:sldId id="256" r:id="rId2"/>
    <p:sldId id="269" r:id="rId3"/>
    <p:sldId id="319" r:id="rId4"/>
    <p:sldId id="326" r:id="rId5"/>
    <p:sldId id="322" r:id="rId6"/>
    <p:sldId id="315" r:id="rId7"/>
    <p:sldId id="301" r:id="rId8"/>
    <p:sldId id="273" r:id="rId9"/>
    <p:sldId id="323" r:id="rId10"/>
    <p:sldId id="324" r:id="rId11"/>
    <p:sldId id="325" r:id="rId12"/>
    <p:sldId id="318" r:id="rId13"/>
    <p:sldId id="288" r:id="rId14"/>
    <p:sldId id="295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9DF09B-B185-4145-AE55-0F52EF65A43D}">
          <p14:sldIdLst>
            <p14:sldId id="256"/>
            <p14:sldId id="269"/>
            <p14:sldId id="319"/>
            <p14:sldId id="326"/>
            <p14:sldId id="322"/>
            <p14:sldId id="315"/>
            <p14:sldId id="301"/>
            <p14:sldId id="273"/>
            <p14:sldId id="323"/>
            <p14:sldId id="324"/>
            <p14:sldId id="325"/>
            <p14:sldId id="318"/>
            <p14:sldId id="288"/>
            <p14:sldId id="295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 Koh" initials="YK" lastIdx="1" clrIdx="0">
    <p:extLst>
      <p:ext uri="{19B8F6BF-5375-455C-9EA6-DF929625EA0E}">
        <p15:presenceInfo xmlns:p15="http://schemas.microsoft.com/office/powerpoint/2012/main" userId="S::ykoh0003@student.monash.edu::618ddb3d-212d-464c-9da4-9ef8adb2f5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5D3"/>
    <a:srgbClr val="008400"/>
    <a:srgbClr val="1616FF"/>
    <a:srgbClr val="FF0000"/>
    <a:srgbClr val="00B050"/>
    <a:srgbClr val="0000FF"/>
    <a:srgbClr val="01E7FF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1435" autoAdjust="0"/>
  </p:normalViewPr>
  <p:slideViewPr>
    <p:cSldViewPr snapToGrid="0">
      <p:cViewPr>
        <p:scale>
          <a:sx n="75" d="100"/>
          <a:sy n="75" d="100"/>
        </p:scale>
        <p:origin x="77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fif"/><Relationship Id="rId1" Type="http://schemas.openxmlformats.org/officeDocument/2006/relationships/image" Target="../media/image18.jfif"/><Relationship Id="rId4" Type="http://schemas.openxmlformats.org/officeDocument/2006/relationships/image" Target="../media/image2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fif"/><Relationship Id="rId1" Type="http://schemas.openxmlformats.org/officeDocument/2006/relationships/image" Target="../media/image18.jfif"/><Relationship Id="rId4" Type="http://schemas.openxmlformats.org/officeDocument/2006/relationships/image" Target="../media/image2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749A6-6D85-4827-A352-19B1848894F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CE807F9D-2DC3-4324-8743-04E725D3BF4B}">
      <dgm:prSet phldrT="[Text]" custT="1"/>
      <dgm:spPr/>
      <dgm:t>
        <a:bodyPr/>
        <a:lstStyle/>
        <a:p>
          <a:r>
            <a:rPr lang="en-MY" sz="2000" b="1" dirty="0"/>
            <a:t>Empty Fruit Bunch (EFB)</a:t>
          </a:r>
        </a:p>
      </dgm:t>
    </dgm:pt>
    <dgm:pt modelId="{F4F2B9CE-D64D-4C72-BB5E-799FA101E7A1}" type="parTrans" cxnId="{24924D9D-50D5-4982-B6E5-6B538D6B1EDD}">
      <dgm:prSet/>
      <dgm:spPr/>
      <dgm:t>
        <a:bodyPr/>
        <a:lstStyle/>
        <a:p>
          <a:endParaRPr lang="en-MY"/>
        </a:p>
      </dgm:t>
    </dgm:pt>
    <dgm:pt modelId="{B46DC6FA-0C9E-4D8B-81F7-9D54B5BDB018}" type="sibTrans" cxnId="{24924D9D-50D5-4982-B6E5-6B538D6B1EDD}">
      <dgm:prSet/>
      <dgm:spPr/>
      <dgm:t>
        <a:bodyPr/>
        <a:lstStyle/>
        <a:p>
          <a:endParaRPr lang="en-MY"/>
        </a:p>
      </dgm:t>
    </dgm:pt>
    <dgm:pt modelId="{6616B1A3-EB56-4B62-B16C-7FE108BAC49C}">
      <dgm:prSet phldrT="[Text]" custT="1"/>
      <dgm:spPr/>
      <dgm:t>
        <a:bodyPr/>
        <a:lstStyle/>
        <a:p>
          <a:r>
            <a:rPr lang="en-MY" sz="2000" b="1" dirty="0"/>
            <a:t>Palm Bunch Ash </a:t>
          </a:r>
          <a:br>
            <a:rPr lang="en-MY" sz="2000" b="1" dirty="0"/>
          </a:br>
          <a:r>
            <a:rPr lang="en-MY" sz="2000" b="1" dirty="0"/>
            <a:t>(PBA)</a:t>
          </a:r>
        </a:p>
      </dgm:t>
    </dgm:pt>
    <dgm:pt modelId="{713EFB01-1F53-49E8-BBD3-2C79A9B9BE75}" type="parTrans" cxnId="{FB3C94DB-0C08-44D5-B717-456BA100E9DB}">
      <dgm:prSet/>
      <dgm:spPr/>
      <dgm:t>
        <a:bodyPr/>
        <a:lstStyle/>
        <a:p>
          <a:endParaRPr lang="en-MY"/>
        </a:p>
      </dgm:t>
    </dgm:pt>
    <dgm:pt modelId="{494E01CA-608D-4306-A595-7917687FEA9F}" type="sibTrans" cxnId="{FB3C94DB-0C08-44D5-B717-456BA100E9DB}">
      <dgm:prSet/>
      <dgm:spPr/>
      <dgm:t>
        <a:bodyPr/>
        <a:lstStyle/>
        <a:p>
          <a:endParaRPr lang="en-MY"/>
        </a:p>
      </dgm:t>
    </dgm:pt>
    <dgm:pt modelId="{EF5B48B3-3442-468A-8894-B4CC217F5A13}">
      <dgm:prSet custT="1"/>
      <dgm:spPr/>
      <dgm:t>
        <a:bodyPr/>
        <a:lstStyle/>
        <a:p>
          <a:r>
            <a:rPr lang="en-MY" sz="2000" b="1" dirty="0"/>
            <a:t>Fresh Fruit Bunch (FFB</a:t>
          </a:r>
          <a:r>
            <a:rPr lang="en-MY" sz="2000" dirty="0"/>
            <a:t>)</a:t>
          </a:r>
        </a:p>
      </dgm:t>
    </dgm:pt>
    <dgm:pt modelId="{0903B9AA-FD41-46E7-828B-35CBA1F2781E}" type="parTrans" cxnId="{7C20FB62-BA68-4AC3-A34F-60CD94882806}">
      <dgm:prSet/>
      <dgm:spPr/>
      <dgm:t>
        <a:bodyPr/>
        <a:lstStyle/>
        <a:p>
          <a:endParaRPr lang="en-MY"/>
        </a:p>
      </dgm:t>
    </dgm:pt>
    <dgm:pt modelId="{C2A42375-E1CA-4B16-BB71-7B9E9157B47A}" type="sibTrans" cxnId="{7C20FB62-BA68-4AC3-A34F-60CD94882806}">
      <dgm:prSet/>
      <dgm:spPr/>
      <dgm:t>
        <a:bodyPr/>
        <a:lstStyle/>
        <a:p>
          <a:endParaRPr lang="en-MY"/>
        </a:p>
      </dgm:t>
    </dgm:pt>
    <dgm:pt modelId="{9C2A26AB-7135-4ADD-B8BE-3B53E53C1CCF}" type="pres">
      <dgm:prSet presAssocID="{BA7749A6-6D85-4827-A352-19B1848894F0}" presName="Name0" presStyleCnt="0">
        <dgm:presLayoutVars>
          <dgm:dir/>
          <dgm:resizeHandles val="exact"/>
        </dgm:presLayoutVars>
      </dgm:prSet>
      <dgm:spPr/>
    </dgm:pt>
    <dgm:pt modelId="{B3E86372-B9AB-4679-92F9-CF0A0F4F50AC}" type="pres">
      <dgm:prSet presAssocID="{EF5B48B3-3442-468A-8894-B4CC217F5A13}" presName="compNode" presStyleCnt="0"/>
      <dgm:spPr/>
    </dgm:pt>
    <dgm:pt modelId="{B1624840-C181-4F26-BE5F-F9CEBC4BEF4A}" type="pres">
      <dgm:prSet presAssocID="{EF5B48B3-3442-468A-8894-B4CC217F5A13}" presName="pictRect" presStyleLbl="node1" presStyleIdx="0" presStyleCnt="3" custLinFactNeighborX="-21866" custLinFactNeighborY="-15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62F9692F-E287-4CC4-9EA8-677A434108BD}" type="pres">
      <dgm:prSet presAssocID="{EF5B48B3-3442-468A-8894-B4CC217F5A13}" presName="textRect" presStyleLbl="revTx" presStyleIdx="0" presStyleCnt="3" custScaleX="93458" custLinFactNeighborX="-12140" custLinFactNeighborY="-195">
        <dgm:presLayoutVars>
          <dgm:bulletEnabled val="1"/>
        </dgm:presLayoutVars>
      </dgm:prSet>
      <dgm:spPr/>
    </dgm:pt>
    <dgm:pt modelId="{FD3C7EB8-C5F3-4FF6-A9C0-5589BAD69B94}" type="pres">
      <dgm:prSet presAssocID="{C2A42375-E1CA-4B16-BB71-7B9E9157B47A}" presName="sibTrans" presStyleLbl="sibTrans2D1" presStyleIdx="0" presStyleCnt="0"/>
      <dgm:spPr/>
    </dgm:pt>
    <dgm:pt modelId="{D26DF236-AE81-4371-A6F4-A2A9D6E5BD1C}" type="pres">
      <dgm:prSet presAssocID="{CE807F9D-2DC3-4324-8743-04E725D3BF4B}" presName="compNode" presStyleCnt="0"/>
      <dgm:spPr/>
    </dgm:pt>
    <dgm:pt modelId="{7B31E403-5E3A-4470-92DF-11B191BFA0F9}" type="pres">
      <dgm:prSet presAssocID="{CE807F9D-2DC3-4324-8743-04E725D3BF4B}" presName="pictRect" presStyleLbl="node1" presStyleIdx="1" presStyleCnt="3" custLinFactNeighborX="-1900" custLinFactNeighborY="53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A3ED6A7-063D-40D1-9C92-BA83BC742695}" type="pres">
      <dgm:prSet presAssocID="{CE807F9D-2DC3-4324-8743-04E725D3BF4B}" presName="textRect" presStyleLbl="revTx" presStyleIdx="1" presStyleCnt="3" custScaleY="83830" custLinFactNeighborX="-2337" custLinFactNeighborY="-6526">
        <dgm:presLayoutVars>
          <dgm:bulletEnabled val="1"/>
        </dgm:presLayoutVars>
      </dgm:prSet>
      <dgm:spPr/>
    </dgm:pt>
    <dgm:pt modelId="{29625AAF-114F-48D4-AA00-62B2F5FCEB51}" type="pres">
      <dgm:prSet presAssocID="{B46DC6FA-0C9E-4D8B-81F7-9D54B5BDB018}" presName="sibTrans" presStyleLbl="sibTrans2D1" presStyleIdx="0" presStyleCnt="0"/>
      <dgm:spPr/>
    </dgm:pt>
    <dgm:pt modelId="{91EAE39E-50CD-48B2-8129-893F41CBA2A3}" type="pres">
      <dgm:prSet presAssocID="{6616B1A3-EB56-4B62-B16C-7FE108BAC49C}" presName="compNode" presStyleCnt="0"/>
      <dgm:spPr/>
    </dgm:pt>
    <dgm:pt modelId="{9A591397-D8D9-48D2-9A19-8821F66BF845}" type="pres">
      <dgm:prSet presAssocID="{6616B1A3-EB56-4B62-B16C-7FE108BAC49C}" presName="pictRect" presStyleLbl="node1" presStyleIdx="2" presStyleCnt="3" custLinFactNeighborX="14726" custLinFactNeighborY="-4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717F2F8-A98F-43CD-91B3-5F50699AF3FA}" type="pres">
      <dgm:prSet presAssocID="{6616B1A3-EB56-4B62-B16C-7FE108BAC49C}" presName="textRect" presStyleLbl="revTx" presStyleIdx="2" presStyleCnt="3" custScaleY="97198" custLinFactNeighborX="14691" custLinFactNeighborY="193">
        <dgm:presLayoutVars>
          <dgm:bulletEnabled val="1"/>
        </dgm:presLayoutVars>
      </dgm:prSet>
      <dgm:spPr/>
    </dgm:pt>
  </dgm:ptLst>
  <dgm:cxnLst>
    <dgm:cxn modelId="{7EB8E05D-4656-4193-B52A-2543612199D2}" type="presOf" srcId="{B46DC6FA-0C9E-4D8B-81F7-9D54B5BDB018}" destId="{29625AAF-114F-48D4-AA00-62B2F5FCEB51}" srcOrd="0" destOrd="0" presId="urn:microsoft.com/office/officeart/2005/8/layout/pList1"/>
    <dgm:cxn modelId="{7C20FB62-BA68-4AC3-A34F-60CD94882806}" srcId="{BA7749A6-6D85-4827-A352-19B1848894F0}" destId="{EF5B48B3-3442-468A-8894-B4CC217F5A13}" srcOrd="0" destOrd="0" parTransId="{0903B9AA-FD41-46E7-828B-35CBA1F2781E}" sibTransId="{C2A42375-E1CA-4B16-BB71-7B9E9157B47A}"/>
    <dgm:cxn modelId="{7F294A44-70DF-42BA-8587-7F99E8AC6F86}" type="presOf" srcId="{BA7749A6-6D85-4827-A352-19B1848894F0}" destId="{9C2A26AB-7135-4ADD-B8BE-3B53E53C1CCF}" srcOrd="0" destOrd="0" presId="urn:microsoft.com/office/officeart/2005/8/layout/pList1"/>
    <dgm:cxn modelId="{615E1550-A1A3-4EA2-943B-6B4837F46523}" type="presOf" srcId="{EF5B48B3-3442-468A-8894-B4CC217F5A13}" destId="{62F9692F-E287-4CC4-9EA8-677A434108BD}" srcOrd="0" destOrd="0" presId="urn:microsoft.com/office/officeart/2005/8/layout/pList1"/>
    <dgm:cxn modelId="{52EDAF8B-C456-43C2-8566-9A17837A2D6B}" type="presOf" srcId="{C2A42375-E1CA-4B16-BB71-7B9E9157B47A}" destId="{FD3C7EB8-C5F3-4FF6-A9C0-5589BAD69B94}" srcOrd="0" destOrd="0" presId="urn:microsoft.com/office/officeart/2005/8/layout/pList1"/>
    <dgm:cxn modelId="{24924D9D-50D5-4982-B6E5-6B538D6B1EDD}" srcId="{BA7749A6-6D85-4827-A352-19B1848894F0}" destId="{CE807F9D-2DC3-4324-8743-04E725D3BF4B}" srcOrd="1" destOrd="0" parTransId="{F4F2B9CE-D64D-4C72-BB5E-799FA101E7A1}" sibTransId="{B46DC6FA-0C9E-4D8B-81F7-9D54B5BDB018}"/>
    <dgm:cxn modelId="{4D5211A3-EAB4-48A5-97AE-EA85104D13C8}" type="presOf" srcId="{CE807F9D-2DC3-4324-8743-04E725D3BF4B}" destId="{CA3ED6A7-063D-40D1-9C92-BA83BC742695}" srcOrd="0" destOrd="0" presId="urn:microsoft.com/office/officeart/2005/8/layout/pList1"/>
    <dgm:cxn modelId="{6639C1BF-85E2-4054-BBC7-B8CC9291F3E2}" type="presOf" srcId="{6616B1A3-EB56-4B62-B16C-7FE108BAC49C}" destId="{3717F2F8-A98F-43CD-91B3-5F50699AF3FA}" srcOrd="0" destOrd="0" presId="urn:microsoft.com/office/officeart/2005/8/layout/pList1"/>
    <dgm:cxn modelId="{FB3C94DB-0C08-44D5-B717-456BA100E9DB}" srcId="{BA7749A6-6D85-4827-A352-19B1848894F0}" destId="{6616B1A3-EB56-4B62-B16C-7FE108BAC49C}" srcOrd="2" destOrd="0" parTransId="{713EFB01-1F53-49E8-BBD3-2C79A9B9BE75}" sibTransId="{494E01CA-608D-4306-A595-7917687FEA9F}"/>
    <dgm:cxn modelId="{DCA11A3A-F495-481A-A9F2-6CDE2E04EBC3}" type="presParOf" srcId="{9C2A26AB-7135-4ADD-B8BE-3B53E53C1CCF}" destId="{B3E86372-B9AB-4679-92F9-CF0A0F4F50AC}" srcOrd="0" destOrd="0" presId="urn:microsoft.com/office/officeart/2005/8/layout/pList1"/>
    <dgm:cxn modelId="{07F1352F-9D0B-4067-B6C1-EA633BEBF33B}" type="presParOf" srcId="{B3E86372-B9AB-4679-92F9-CF0A0F4F50AC}" destId="{B1624840-C181-4F26-BE5F-F9CEBC4BEF4A}" srcOrd="0" destOrd="0" presId="urn:microsoft.com/office/officeart/2005/8/layout/pList1"/>
    <dgm:cxn modelId="{C9341BA8-A9C6-43AC-9E47-A64709C8A11A}" type="presParOf" srcId="{B3E86372-B9AB-4679-92F9-CF0A0F4F50AC}" destId="{62F9692F-E287-4CC4-9EA8-677A434108BD}" srcOrd="1" destOrd="0" presId="urn:microsoft.com/office/officeart/2005/8/layout/pList1"/>
    <dgm:cxn modelId="{57F25B56-90AB-4B1F-B58C-DD93D676DA92}" type="presParOf" srcId="{9C2A26AB-7135-4ADD-B8BE-3B53E53C1CCF}" destId="{FD3C7EB8-C5F3-4FF6-A9C0-5589BAD69B94}" srcOrd="1" destOrd="0" presId="urn:microsoft.com/office/officeart/2005/8/layout/pList1"/>
    <dgm:cxn modelId="{9649C71C-D4CE-453E-B7ED-3F23C11B7D0B}" type="presParOf" srcId="{9C2A26AB-7135-4ADD-B8BE-3B53E53C1CCF}" destId="{D26DF236-AE81-4371-A6F4-A2A9D6E5BD1C}" srcOrd="2" destOrd="0" presId="urn:microsoft.com/office/officeart/2005/8/layout/pList1"/>
    <dgm:cxn modelId="{1CEC3497-1621-4D76-9BB3-CC890C34A829}" type="presParOf" srcId="{D26DF236-AE81-4371-A6F4-A2A9D6E5BD1C}" destId="{7B31E403-5E3A-4470-92DF-11B191BFA0F9}" srcOrd="0" destOrd="0" presId="urn:microsoft.com/office/officeart/2005/8/layout/pList1"/>
    <dgm:cxn modelId="{97DFAB5A-3E0B-4311-B509-D559F65FA862}" type="presParOf" srcId="{D26DF236-AE81-4371-A6F4-A2A9D6E5BD1C}" destId="{CA3ED6A7-063D-40D1-9C92-BA83BC742695}" srcOrd="1" destOrd="0" presId="urn:microsoft.com/office/officeart/2005/8/layout/pList1"/>
    <dgm:cxn modelId="{62BD1EAE-00DD-4CD0-A12D-DBAE7A28DE32}" type="presParOf" srcId="{9C2A26AB-7135-4ADD-B8BE-3B53E53C1CCF}" destId="{29625AAF-114F-48D4-AA00-62B2F5FCEB51}" srcOrd="3" destOrd="0" presId="urn:microsoft.com/office/officeart/2005/8/layout/pList1"/>
    <dgm:cxn modelId="{FC6C8FFC-DED4-4A3A-990D-2698D457D528}" type="presParOf" srcId="{9C2A26AB-7135-4ADD-B8BE-3B53E53C1CCF}" destId="{91EAE39E-50CD-48B2-8129-893F41CBA2A3}" srcOrd="4" destOrd="0" presId="urn:microsoft.com/office/officeart/2005/8/layout/pList1"/>
    <dgm:cxn modelId="{AA61AD63-5187-47EB-BF09-DE89E4D491A3}" type="presParOf" srcId="{91EAE39E-50CD-48B2-8129-893F41CBA2A3}" destId="{9A591397-D8D9-48D2-9A19-8821F66BF845}" srcOrd="0" destOrd="0" presId="urn:microsoft.com/office/officeart/2005/8/layout/pList1"/>
    <dgm:cxn modelId="{C248677B-AB9A-4E6D-9D1A-67C66D6FEE4F}" type="presParOf" srcId="{91EAE39E-50CD-48B2-8129-893F41CBA2A3}" destId="{3717F2F8-A98F-43CD-91B3-5F50699AF3F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2B236A-E3D5-4ED3-8760-9D04DF3D1510}" type="doc">
      <dgm:prSet loTypeId="urn:microsoft.com/office/officeart/2005/8/layout/pList1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018CB960-5892-4CE8-8407-191B66776494}">
      <dgm:prSet phldrT="[Text]" custT="1"/>
      <dgm:spPr/>
      <dgm:t>
        <a:bodyPr/>
        <a:lstStyle/>
        <a:p>
          <a:r>
            <a:rPr lang="en-MY" sz="2000" b="1" dirty="0"/>
            <a:t>1) Seed Soaking</a:t>
          </a:r>
        </a:p>
        <a:p>
          <a:r>
            <a:rPr lang="en-MY" sz="2000" dirty="0"/>
            <a:t>- 60 seeds in GSH</a:t>
          </a:r>
        </a:p>
        <a:p>
          <a:r>
            <a:rPr lang="en-MY" sz="2000" dirty="0"/>
            <a:t>- 60 seeds in water</a:t>
          </a:r>
        </a:p>
      </dgm:t>
    </dgm:pt>
    <dgm:pt modelId="{008A121D-4DEE-4219-96BD-B18593EE78E8}" type="parTrans" cxnId="{0A681734-64CD-413E-85CA-BE318999B877}">
      <dgm:prSet/>
      <dgm:spPr/>
      <dgm:t>
        <a:bodyPr/>
        <a:lstStyle/>
        <a:p>
          <a:endParaRPr lang="en-MY"/>
        </a:p>
      </dgm:t>
    </dgm:pt>
    <dgm:pt modelId="{7F64BC88-9ADB-427A-AF2C-E9EDE636FE61}" type="sibTrans" cxnId="{0A681734-64CD-413E-85CA-BE318999B877}">
      <dgm:prSet/>
      <dgm:spPr/>
      <dgm:t>
        <a:bodyPr/>
        <a:lstStyle/>
        <a:p>
          <a:endParaRPr lang="en-MY"/>
        </a:p>
      </dgm:t>
    </dgm:pt>
    <dgm:pt modelId="{8556EDA2-BCAE-4B6A-82A4-C49FFC04B4F0}">
      <dgm:prSet phldrT="[Text]" custT="1"/>
      <dgm:spPr/>
      <dgm:t>
        <a:bodyPr/>
        <a:lstStyle/>
        <a:p>
          <a:r>
            <a:rPr lang="en-MY" sz="2000" b="1" dirty="0"/>
            <a:t>2) PBA: Soil Mixing</a:t>
          </a:r>
        </a:p>
        <a:p>
          <a:r>
            <a:rPr lang="en-MY" sz="2000" dirty="0"/>
            <a:t>- 200g PBA: 3 kg black soil for 8 pots</a:t>
          </a:r>
        </a:p>
      </dgm:t>
    </dgm:pt>
    <dgm:pt modelId="{067023F9-BD8D-47AC-81EF-EFFA00623F58}" type="parTrans" cxnId="{80B8C361-1FBC-431E-89B8-9D7E443499CE}">
      <dgm:prSet/>
      <dgm:spPr/>
      <dgm:t>
        <a:bodyPr/>
        <a:lstStyle/>
        <a:p>
          <a:endParaRPr lang="en-MY"/>
        </a:p>
      </dgm:t>
    </dgm:pt>
    <dgm:pt modelId="{1CF6B083-546B-4DC6-9D0F-14392D83BC61}" type="sibTrans" cxnId="{80B8C361-1FBC-431E-89B8-9D7E443499CE}">
      <dgm:prSet/>
      <dgm:spPr/>
      <dgm:t>
        <a:bodyPr/>
        <a:lstStyle/>
        <a:p>
          <a:endParaRPr lang="en-MY"/>
        </a:p>
      </dgm:t>
    </dgm:pt>
    <dgm:pt modelId="{1BE05E1D-BDC4-4DBA-A85A-976414ED3C27}">
      <dgm:prSet phldrT="[Text]" custT="1"/>
      <dgm:spPr/>
      <dgm:t>
        <a:bodyPr/>
        <a:lstStyle/>
        <a:p>
          <a:r>
            <a:rPr lang="en-MY" sz="2000" b="1" dirty="0"/>
            <a:t>3) Planting</a:t>
          </a:r>
        </a:p>
        <a:p>
          <a:r>
            <a:rPr lang="en-MY" sz="2000" dirty="0"/>
            <a:t>- 6 seeds in each pot accordingly</a:t>
          </a:r>
        </a:p>
        <a:p>
          <a:r>
            <a:rPr lang="en-MY" sz="2000" dirty="0"/>
            <a:t>- Watered daily</a:t>
          </a:r>
          <a:endParaRPr lang="en-MY" sz="1800" dirty="0"/>
        </a:p>
      </dgm:t>
    </dgm:pt>
    <dgm:pt modelId="{C8E114FF-BE93-4401-9556-FEEE5A7E2B8C}" type="parTrans" cxnId="{7D1B340C-664B-483C-86B6-47DB043D5B0D}">
      <dgm:prSet/>
      <dgm:spPr/>
      <dgm:t>
        <a:bodyPr/>
        <a:lstStyle/>
        <a:p>
          <a:endParaRPr lang="en-MY"/>
        </a:p>
      </dgm:t>
    </dgm:pt>
    <dgm:pt modelId="{8D366F59-3F4B-4EE9-BF32-5BDA7DBECFDE}" type="sibTrans" cxnId="{7D1B340C-664B-483C-86B6-47DB043D5B0D}">
      <dgm:prSet/>
      <dgm:spPr/>
      <dgm:t>
        <a:bodyPr/>
        <a:lstStyle/>
        <a:p>
          <a:endParaRPr lang="en-MY"/>
        </a:p>
      </dgm:t>
    </dgm:pt>
    <dgm:pt modelId="{C2F4BA46-EC26-40BF-BFF4-4A81F67CA8A1}">
      <dgm:prSet phldrT="[Text]" custT="1"/>
      <dgm:spPr/>
      <dgm:t>
        <a:bodyPr/>
        <a:lstStyle/>
        <a:p>
          <a:r>
            <a:rPr lang="en-MY" sz="2000" b="1" dirty="0"/>
            <a:t>4) pH &amp; NPK Soil Test</a:t>
          </a:r>
        </a:p>
        <a:p>
          <a:r>
            <a:rPr lang="en-MY" sz="2000" dirty="0"/>
            <a:t>- Soil samples added with reagents</a:t>
          </a:r>
        </a:p>
        <a:p>
          <a:r>
            <a:rPr lang="en-MY" sz="2000" dirty="0"/>
            <a:t>- Compared against colour charts</a:t>
          </a:r>
        </a:p>
        <a:p>
          <a:endParaRPr lang="en-MY" sz="1800" dirty="0"/>
        </a:p>
        <a:p>
          <a:endParaRPr lang="en-MY" sz="600" dirty="0"/>
        </a:p>
      </dgm:t>
    </dgm:pt>
    <dgm:pt modelId="{28FB36AB-EB89-4316-BEBA-2C1160DE34F8}" type="parTrans" cxnId="{F958DDBD-881D-4E44-8EDB-72615678D8FA}">
      <dgm:prSet/>
      <dgm:spPr/>
      <dgm:t>
        <a:bodyPr/>
        <a:lstStyle/>
        <a:p>
          <a:endParaRPr lang="en-MY"/>
        </a:p>
      </dgm:t>
    </dgm:pt>
    <dgm:pt modelId="{8559B5EA-B1BB-4948-97EB-CB0FB9C39654}" type="sibTrans" cxnId="{F958DDBD-881D-4E44-8EDB-72615678D8FA}">
      <dgm:prSet/>
      <dgm:spPr/>
      <dgm:t>
        <a:bodyPr/>
        <a:lstStyle/>
        <a:p>
          <a:endParaRPr lang="en-MY"/>
        </a:p>
      </dgm:t>
    </dgm:pt>
    <dgm:pt modelId="{89406D56-B95D-4FC5-8CDA-5DC507E8EB95}" type="pres">
      <dgm:prSet presAssocID="{522B236A-E3D5-4ED3-8760-9D04DF3D1510}" presName="Name0" presStyleCnt="0">
        <dgm:presLayoutVars>
          <dgm:dir/>
          <dgm:resizeHandles val="exact"/>
        </dgm:presLayoutVars>
      </dgm:prSet>
      <dgm:spPr/>
    </dgm:pt>
    <dgm:pt modelId="{B0DBA1F9-32A9-4672-9E37-4E19F14A83A7}" type="pres">
      <dgm:prSet presAssocID="{018CB960-5892-4CE8-8407-191B66776494}" presName="compNode" presStyleCnt="0"/>
      <dgm:spPr/>
    </dgm:pt>
    <dgm:pt modelId="{4A1BE5D8-7318-4FB6-93B5-15413E79F796}" type="pres">
      <dgm:prSet presAssocID="{018CB960-5892-4CE8-8407-191B66776494}" presName="pictRect" presStyleLbl="node1" presStyleIdx="0" presStyleCnt="4" custScaleX="125081" custScaleY="178256" custLinFactNeighborX="3512" custLinFactNeighborY="-3109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9" t="268" r="-5591" b="-8944"/>
          </a:stretch>
        </a:blipFill>
      </dgm:spPr>
    </dgm:pt>
    <dgm:pt modelId="{61CC6A8B-D4CB-48CD-9D4D-A87C82438F39}" type="pres">
      <dgm:prSet presAssocID="{018CB960-5892-4CE8-8407-191B66776494}" presName="textRect" presStyleLbl="revTx" presStyleIdx="0" presStyleCnt="4" custScaleX="147875" custScaleY="215404" custLinFactNeighborX="-1814" custLinFactNeighborY="88808">
        <dgm:presLayoutVars>
          <dgm:bulletEnabled val="1"/>
        </dgm:presLayoutVars>
      </dgm:prSet>
      <dgm:spPr/>
    </dgm:pt>
    <dgm:pt modelId="{5ACDBB31-9D78-4E25-9AD6-54D7F15D6CEE}" type="pres">
      <dgm:prSet presAssocID="{7F64BC88-9ADB-427A-AF2C-E9EDE636FE61}" presName="sibTrans" presStyleLbl="sibTrans2D1" presStyleIdx="0" presStyleCnt="0"/>
      <dgm:spPr/>
    </dgm:pt>
    <dgm:pt modelId="{BDF7DDB7-5507-4A9C-BCD9-CFA89434A870}" type="pres">
      <dgm:prSet presAssocID="{8556EDA2-BCAE-4B6A-82A4-C49FFC04B4F0}" presName="compNode" presStyleCnt="0"/>
      <dgm:spPr/>
    </dgm:pt>
    <dgm:pt modelId="{989081FF-9F7B-424D-A86D-85E42162940C}" type="pres">
      <dgm:prSet presAssocID="{8556EDA2-BCAE-4B6A-82A4-C49FFC04B4F0}" presName="pictRect" presStyleLbl="node1" presStyleIdx="1" presStyleCnt="4" custScaleX="132559" custScaleY="200462" custLinFactNeighborX="1484" custLinFactNeighborY="-39277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8" t="-34406" r="488" b="406"/>
          </a:stretch>
        </a:blipFill>
      </dgm:spPr>
    </dgm:pt>
    <dgm:pt modelId="{29CD75D2-8A71-45BD-8734-4DCDB9247581}" type="pres">
      <dgm:prSet presAssocID="{8556EDA2-BCAE-4B6A-82A4-C49FFC04B4F0}" presName="textRect" presStyleLbl="revTx" presStyleIdx="1" presStyleCnt="4" custScaleX="146749" custScaleY="188387" custLinFactNeighborX="265" custLinFactNeighborY="64536">
        <dgm:presLayoutVars>
          <dgm:bulletEnabled val="1"/>
        </dgm:presLayoutVars>
      </dgm:prSet>
      <dgm:spPr/>
    </dgm:pt>
    <dgm:pt modelId="{AF579EC6-1D93-4FC2-A061-1482C31D91FF}" type="pres">
      <dgm:prSet presAssocID="{1CF6B083-546B-4DC6-9D0F-14392D83BC61}" presName="sibTrans" presStyleLbl="sibTrans2D1" presStyleIdx="0" presStyleCnt="0"/>
      <dgm:spPr/>
    </dgm:pt>
    <dgm:pt modelId="{E5DE1785-8CD0-435D-9B5F-5DC2FD90A3BF}" type="pres">
      <dgm:prSet presAssocID="{1BE05E1D-BDC4-4DBA-A85A-976414ED3C27}" presName="compNode" presStyleCnt="0"/>
      <dgm:spPr/>
    </dgm:pt>
    <dgm:pt modelId="{37A00870-2B4E-4E34-BA0D-6F6501D3BA82}" type="pres">
      <dgm:prSet presAssocID="{1BE05E1D-BDC4-4DBA-A85A-976414ED3C27}" presName="pictRect" presStyleLbl="node1" presStyleIdx="2" presStyleCnt="4" custScaleX="143852" custScaleY="200390" custLinFactNeighborX="7854" custLinFactNeighborY="-28892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7" t="-7024" r="-324" b="-3827"/>
          </a:stretch>
        </a:blipFill>
      </dgm:spPr>
    </dgm:pt>
    <dgm:pt modelId="{89338F0B-DA01-4DDA-86A5-5F4F3C30AE6F}" type="pres">
      <dgm:prSet presAssocID="{1BE05E1D-BDC4-4DBA-A85A-976414ED3C27}" presName="textRect" presStyleLbl="revTx" presStyleIdx="2" presStyleCnt="4" custScaleX="136447" custScaleY="245943" custLinFactY="13786" custLinFactNeighborX="5197" custLinFactNeighborY="100000">
        <dgm:presLayoutVars>
          <dgm:bulletEnabled val="1"/>
        </dgm:presLayoutVars>
      </dgm:prSet>
      <dgm:spPr/>
    </dgm:pt>
    <dgm:pt modelId="{B0949552-3822-4B84-A4FE-85A9E71040DA}" type="pres">
      <dgm:prSet presAssocID="{8D366F59-3F4B-4EE9-BF32-5BDA7DBECFDE}" presName="sibTrans" presStyleLbl="sibTrans2D1" presStyleIdx="0" presStyleCnt="0"/>
      <dgm:spPr/>
    </dgm:pt>
    <dgm:pt modelId="{986C8D67-FBBD-4075-8F27-F38FD57D4606}" type="pres">
      <dgm:prSet presAssocID="{C2F4BA46-EC26-40BF-BFF4-4A81F67CA8A1}" presName="compNode" presStyleCnt="0"/>
      <dgm:spPr/>
    </dgm:pt>
    <dgm:pt modelId="{ABBD4DC8-CA96-4A44-82C0-C23386830AEC}" type="pres">
      <dgm:prSet presAssocID="{C2F4BA46-EC26-40BF-BFF4-4A81F67CA8A1}" presName="pictRect" presStyleLbl="node1" presStyleIdx="3" presStyleCnt="4" custScaleX="129967" custScaleY="195007" custLinFactNeighborX="-147" custLinFactNeighborY="-3324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184686A-7598-4974-B2E1-745A22E37EA6}" type="pres">
      <dgm:prSet presAssocID="{C2F4BA46-EC26-40BF-BFF4-4A81F67CA8A1}" presName="textRect" presStyleLbl="revTx" presStyleIdx="3" presStyleCnt="4" custScaleX="163887" custScaleY="224368" custLinFactNeighborX="-1342" custLinFactNeighborY="98574">
        <dgm:presLayoutVars>
          <dgm:bulletEnabled val="1"/>
        </dgm:presLayoutVars>
      </dgm:prSet>
      <dgm:spPr/>
    </dgm:pt>
  </dgm:ptLst>
  <dgm:cxnLst>
    <dgm:cxn modelId="{7D1B340C-664B-483C-86B6-47DB043D5B0D}" srcId="{522B236A-E3D5-4ED3-8760-9D04DF3D1510}" destId="{1BE05E1D-BDC4-4DBA-A85A-976414ED3C27}" srcOrd="2" destOrd="0" parTransId="{C8E114FF-BE93-4401-9556-FEEE5A7E2B8C}" sibTransId="{8D366F59-3F4B-4EE9-BF32-5BDA7DBECFDE}"/>
    <dgm:cxn modelId="{0A681734-64CD-413E-85CA-BE318999B877}" srcId="{522B236A-E3D5-4ED3-8760-9D04DF3D1510}" destId="{018CB960-5892-4CE8-8407-191B66776494}" srcOrd="0" destOrd="0" parTransId="{008A121D-4DEE-4219-96BD-B18593EE78E8}" sibTransId="{7F64BC88-9ADB-427A-AF2C-E9EDE636FE61}"/>
    <dgm:cxn modelId="{80B8C361-1FBC-431E-89B8-9D7E443499CE}" srcId="{522B236A-E3D5-4ED3-8760-9D04DF3D1510}" destId="{8556EDA2-BCAE-4B6A-82A4-C49FFC04B4F0}" srcOrd="1" destOrd="0" parTransId="{067023F9-BD8D-47AC-81EF-EFFA00623F58}" sibTransId="{1CF6B083-546B-4DC6-9D0F-14392D83BC61}"/>
    <dgm:cxn modelId="{B0F40566-1B83-4E57-81D1-05F0CC18696C}" type="presOf" srcId="{1CF6B083-546B-4DC6-9D0F-14392D83BC61}" destId="{AF579EC6-1D93-4FC2-A061-1482C31D91FF}" srcOrd="0" destOrd="0" presId="urn:microsoft.com/office/officeart/2005/8/layout/pList1"/>
    <dgm:cxn modelId="{792C086E-E2D1-457E-8859-846C8ADED6BF}" type="presOf" srcId="{018CB960-5892-4CE8-8407-191B66776494}" destId="{61CC6A8B-D4CB-48CD-9D4D-A87C82438F39}" srcOrd="0" destOrd="0" presId="urn:microsoft.com/office/officeart/2005/8/layout/pList1"/>
    <dgm:cxn modelId="{1BE0935A-B5EE-4F25-96E1-043396291AF8}" type="presOf" srcId="{1BE05E1D-BDC4-4DBA-A85A-976414ED3C27}" destId="{89338F0B-DA01-4DDA-86A5-5F4F3C30AE6F}" srcOrd="0" destOrd="0" presId="urn:microsoft.com/office/officeart/2005/8/layout/pList1"/>
    <dgm:cxn modelId="{97776E9D-67CC-4CEE-A70D-FBA8B6270CA6}" type="presOf" srcId="{C2F4BA46-EC26-40BF-BFF4-4A81F67CA8A1}" destId="{D184686A-7598-4974-B2E1-745A22E37EA6}" srcOrd="0" destOrd="0" presId="urn:microsoft.com/office/officeart/2005/8/layout/pList1"/>
    <dgm:cxn modelId="{F958DDBD-881D-4E44-8EDB-72615678D8FA}" srcId="{522B236A-E3D5-4ED3-8760-9D04DF3D1510}" destId="{C2F4BA46-EC26-40BF-BFF4-4A81F67CA8A1}" srcOrd="3" destOrd="0" parTransId="{28FB36AB-EB89-4316-BEBA-2C1160DE34F8}" sibTransId="{8559B5EA-B1BB-4948-97EB-CB0FB9C39654}"/>
    <dgm:cxn modelId="{968E37DD-D518-43D6-B159-56FB69F2F851}" type="presOf" srcId="{522B236A-E3D5-4ED3-8760-9D04DF3D1510}" destId="{89406D56-B95D-4FC5-8CDA-5DC507E8EB95}" srcOrd="0" destOrd="0" presId="urn:microsoft.com/office/officeart/2005/8/layout/pList1"/>
    <dgm:cxn modelId="{231D1FE2-9EDC-4433-96F2-A12510028C8F}" type="presOf" srcId="{8D366F59-3F4B-4EE9-BF32-5BDA7DBECFDE}" destId="{B0949552-3822-4B84-A4FE-85A9E71040DA}" srcOrd="0" destOrd="0" presId="urn:microsoft.com/office/officeart/2005/8/layout/pList1"/>
    <dgm:cxn modelId="{04F599EF-083A-428E-B3D4-107B638E0A62}" type="presOf" srcId="{7F64BC88-9ADB-427A-AF2C-E9EDE636FE61}" destId="{5ACDBB31-9D78-4E25-9AD6-54D7F15D6CEE}" srcOrd="0" destOrd="0" presId="urn:microsoft.com/office/officeart/2005/8/layout/pList1"/>
    <dgm:cxn modelId="{D34C30FB-E3C0-4B57-9154-64F89A3F3067}" type="presOf" srcId="{8556EDA2-BCAE-4B6A-82A4-C49FFC04B4F0}" destId="{29CD75D2-8A71-45BD-8734-4DCDB9247581}" srcOrd="0" destOrd="0" presId="urn:microsoft.com/office/officeart/2005/8/layout/pList1"/>
    <dgm:cxn modelId="{563D3D2F-4399-440E-899B-40D454E94EED}" type="presParOf" srcId="{89406D56-B95D-4FC5-8CDA-5DC507E8EB95}" destId="{B0DBA1F9-32A9-4672-9E37-4E19F14A83A7}" srcOrd="0" destOrd="0" presId="urn:microsoft.com/office/officeart/2005/8/layout/pList1"/>
    <dgm:cxn modelId="{E40F34EC-D4B6-4111-AE6D-2A153FD2550C}" type="presParOf" srcId="{B0DBA1F9-32A9-4672-9E37-4E19F14A83A7}" destId="{4A1BE5D8-7318-4FB6-93B5-15413E79F796}" srcOrd="0" destOrd="0" presId="urn:microsoft.com/office/officeart/2005/8/layout/pList1"/>
    <dgm:cxn modelId="{64B20B2B-CEDD-47C8-A9E9-036B9F572626}" type="presParOf" srcId="{B0DBA1F9-32A9-4672-9E37-4E19F14A83A7}" destId="{61CC6A8B-D4CB-48CD-9D4D-A87C82438F39}" srcOrd="1" destOrd="0" presId="urn:microsoft.com/office/officeart/2005/8/layout/pList1"/>
    <dgm:cxn modelId="{3EEDA66B-CC85-414E-A5A9-C1660C28A3AC}" type="presParOf" srcId="{89406D56-B95D-4FC5-8CDA-5DC507E8EB95}" destId="{5ACDBB31-9D78-4E25-9AD6-54D7F15D6CEE}" srcOrd="1" destOrd="0" presId="urn:microsoft.com/office/officeart/2005/8/layout/pList1"/>
    <dgm:cxn modelId="{77F898D4-0636-4FDA-B37D-D928B07EAA22}" type="presParOf" srcId="{89406D56-B95D-4FC5-8CDA-5DC507E8EB95}" destId="{BDF7DDB7-5507-4A9C-BCD9-CFA89434A870}" srcOrd="2" destOrd="0" presId="urn:microsoft.com/office/officeart/2005/8/layout/pList1"/>
    <dgm:cxn modelId="{3EBBE047-3629-4A6C-9BFD-2D2F7AB6D01F}" type="presParOf" srcId="{BDF7DDB7-5507-4A9C-BCD9-CFA89434A870}" destId="{989081FF-9F7B-424D-A86D-85E42162940C}" srcOrd="0" destOrd="0" presId="urn:microsoft.com/office/officeart/2005/8/layout/pList1"/>
    <dgm:cxn modelId="{00C5AED7-9AE8-49BD-A953-87DB9CC1C101}" type="presParOf" srcId="{BDF7DDB7-5507-4A9C-BCD9-CFA89434A870}" destId="{29CD75D2-8A71-45BD-8734-4DCDB9247581}" srcOrd="1" destOrd="0" presId="urn:microsoft.com/office/officeart/2005/8/layout/pList1"/>
    <dgm:cxn modelId="{D4CBC612-BE40-4F2A-A3C7-CBC8F987483D}" type="presParOf" srcId="{89406D56-B95D-4FC5-8CDA-5DC507E8EB95}" destId="{AF579EC6-1D93-4FC2-A061-1482C31D91FF}" srcOrd="3" destOrd="0" presId="urn:microsoft.com/office/officeart/2005/8/layout/pList1"/>
    <dgm:cxn modelId="{2BD67555-CE85-45EB-B8BF-26CDCE89243D}" type="presParOf" srcId="{89406D56-B95D-4FC5-8CDA-5DC507E8EB95}" destId="{E5DE1785-8CD0-435D-9B5F-5DC2FD90A3BF}" srcOrd="4" destOrd="0" presId="urn:microsoft.com/office/officeart/2005/8/layout/pList1"/>
    <dgm:cxn modelId="{18EA0EA8-6102-48F8-8431-F75601C653DE}" type="presParOf" srcId="{E5DE1785-8CD0-435D-9B5F-5DC2FD90A3BF}" destId="{37A00870-2B4E-4E34-BA0D-6F6501D3BA82}" srcOrd="0" destOrd="0" presId="urn:microsoft.com/office/officeart/2005/8/layout/pList1"/>
    <dgm:cxn modelId="{5A8069DF-A1DA-42AC-9979-44105F230E67}" type="presParOf" srcId="{E5DE1785-8CD0-435D-9B5F-5DC2FD90A3BF}" destId="{89338F0B-DA01-4DDA-86A5-5F4F3C30AE6F}" srcOrd="1" destOrd="0" presId="urn:microsoft.com/office/officeart/2005/8/layout/pList1"/>
    <dgm:cxn modelId="{0308FE6D-25B7-408B-8A42-20553DFB6375}" type="presParOf" srcId="{89406D56-B95D-4FC5-8CDA-5DC507E8EB95}" destId="{B0949552-3822-4B84-A4FE-85A9E71040DA}" srcOrd="5" destOrd="0" presId="urn:microsoft.com/office/officeart/2005/8/layout/pList1"/>
    <dgm:cxn modelId="{0C09F966-2A13-49C2-8904-5766FD38DCB6}" type="presParOf" srcId="{89406D56-B95D-4FC5-8CDA-5DC507E8EB95}" destId="{986C8D67-FBBD-4075-8F27-F38FD57D4606}" srcOrd="6" destOrd="0" presId="urn:microsoft.com/office/officeart/2005/8/layout/pList1"/>
    <dgm:cxn modelId="{FB7DD96B-E1ED-438D-BDE6-204A19728BF7}" type="presParOf" srcId="{986C8D67-FBBD-4075-8F27-F38FD57D4606}" destId="{ABBD4DC8-CA96-4A44-82C0-C23386830AEC}" srcOrd="0" destOrd="0" presId="urn:microsoft.com/office/officeart/2005/8/layout/pList1"/>
    <dgm:cxn modelId="{B06F4CA2-EC40-4261-8136-07AE9D8373FF}" type="presParOf" srcId="{986C8D67-FBBD-4075-8F27-F38FD57D4606}" destId="{D184686A-7598-4974-B2E1-745A22E37EA6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10AD22-CAFC-483C-BB5A-ABD6DC1356A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1262D3AB-CB96-40A5-8F20-6C7ADA87F3B8}">
      <dgm:prSet phldrT="[Text]" custT="1"/>
      <dgm:spPr/>
      <dgm:t>
        <a:bodyPr/>
        <a:lstStyle/>
        <a:p>
          <a:r>
            <a:rPr lang="en-MY" sz="1800" dirty="0"/>
            <a:t>Control: White Spots, Chlorosis, Wilting</a:t>
          </a:r>
        </a:p>
      </dgm:t>
    </dgm:pt>
    <dgm:pt modelId="{B90C9434-CEB4-4805-9786-58915B8DC847}" type="parTrans" cxnId="{CBCE3694-1097-4D16-B2A0-095960324CC7}">
      <dgm:prSet/>
      <dgm:spPr/>
      <dgm:t>
        <a:bodyPr/>
        <a:lstStyle/>
        <a:p>
          <a:endParaRPr lang="en-MY"/>
        </a:p>
      </dgm:t>
    </dgm:pt>
    <dgm:pt modelId="{642E7C35-DF5D-4997-BA65-5CB48072CEEF}" type="sibTrans" cxnId="{CBCE3694-1097-4D16-B2A0-095960324CC7}">
      <dgm:prSet/>
      <dgm:spPr/>
      <dgm:t>
        <a:bodyPr/>
        <a:lstStyle/>
        <a:p>
          <a:endParaRPr lang="en-MY"/>
        </a:p>
      </dgm:t>
    </dgm:pt>
    <dgm:pt modelId="{0373FE8E-8D6B-4FE3-9FFB-0C4461EF7209}">
      <dgm:prSet phldrT="[Text]" custT="1"/>
      <dgm:spPr/>
      <dgm:t>
        <a:bodyPr/>
        <a:lstStyle/>
        <a:p>
          <a:r>
            <a:rPr lang="en-MY" sz="1800" dirty="0"/>
            <a:t>GSH: Bigger leaves with a few yellow leaves</a:t>
          </a:r>
        </a:p>
      </dgm:t>
    </dgm:pt>
    <dgm:pt modelId="{11CF8D79-5716-41DC-A948-DD608669BDCD}" type="sibTrans" cxnId="{DE672BE0-F060-4BDC-AC47-6F8508A9305A}">
      <dgm:prSet/>
      <dgm:spPr/>
      <dgm:t>
        <a:bodyPr/>
        <a:lstStyle/>
        <a:p>
          <a:endParaRPr lang="en-MY"/>
        </a:p>
      </dgm:t>
    </dgm:pt>
    <dgm:pt modelId="{C6362A44-A76D-43C6-A0B4-7033DCA387DB}" type="parTrans" cxnId="{DE672BE0-F060-4BDC-AC47-6F8508A9305A}">
      <dgm:prSet/>
      <dgm:spPr/>
      <dgm:t>
        <a:bodyPr/>
        <a:lstStyle/>
        <a:p>
          <a:endParaRPr lang="en-MY"/>
        </a:p>
      </dgm:t>
    </dgm:pt>
    <dgm:pt modelId="{B74E5F64-603B-43D6-BC20-1540E8C2672A}">
      <dgm:prSet phldrT="[Text]" custT="1"/>
      <dgm:spPr/>
      <dgm:t>
        <a:bodyPr/>
        <a:lstStyle/>
        <a:p>
          <a:r>
            <a:rPr lang="en-MY" sz="1800" dirty="0"/>
            <a:t>PBA: Curling &amp; shrunken leaves, White flies and eggs</a:t>
          </a:r>
        </a:p>
      </dgm:t>
    </dgm:pt>
    <dgm:pt modelId="{B9FF9236-9E69-4B95-A5DF-96C0E7ADD141}" type="sibTrans" cxnId="{D88210CE-3D1B-466A-B745-FD66657B077C}">
      <dgm:prSet/>
      <dgm:spPr/>
      <dgm:t>
        <a:bodyPr/>
        <a:lstStyle/>
        <a:p>
          <a:endParaRPr lang="en-MY"/>
        </a:p>
      </dgm:t>
    </dgm:pt>
    <dgm:pt modelId="{DF765F26-EB93-4C4C-A10E-9E3804DF91DD}" type="parTrans" cxnId="{D88210CE-3D1B-466A-B745-FD66657B077C}">
      <dgm:prSet/>
      <dgm:spPr/>
      <dgm:t>
        <a:bodyPr/>
        <a:lstStyle/>
        <a:p>
          <a:endParaRPr lang="en-MY"/>
        </a:p>
      </dgm:t>
    </dgm:pt>
    <dgm:pt modelId="{C7C23401-F219-4AA8-9D12-FD328F504853}">
      <dgm:prSet phldrT="[Text]" custT="1"/>
      <dgm:spPr/>
      <dgm:t>
        <a:bodyPr/>
        <a:lstStyle/>
        <a:p>
          <a:r>
            <a:rPr lang="en-MY" sz="1800" dirty="0"/>
            <a:t>PBA-GSH:</a:t>
          </a:r>
          <a:br>
            <a:rPr lang="en-MY" sz="1800" dirty="0"/>
          </a:br>
          <a:r>
            <a:rPr lang="en-MY" sz="1800" dirty="0">
              <a:solidFill>
                <a:schemeClr val="tx1"/>
              </a:solidFill>
            </a:rPr>
            <a:t>Bigger leaves with darker green </a:t>
          </a:r>
          <a:endParaRPr lang="en-MY" sz="1800" dirty="0"/>
        </a:p>
      </dgm:t>
    </dgm:pt>
    <dgm:pt modelId="{44045E0A-E004-48B1-85AF-56F71E2434D9}" type="parTrans" cxnId="{3CB9D26A-FAF0-4EAC-822F-BCC8ECCBF887}">
      <dgm:prSet/>
      <dgm:spPr/>
      <dgm:t>
        <a:bodyPr/>
        <a:lstStyle/>
        <a:p>
          <a:endParaRPr lang="en-MY"/>
        </a:p>
      </dgm:t>
    </dgm:pt>
    <dgm:pt modelId="{796D94D6-23AA-498A-AC20-3C796DF16F6D}" type="sibTrans" cxnId="{3CB9D26A-FAF0-4EAC-822F-BCC8ECCBF887}">
      <dgm:prSet/>
      <dgm:spPr/>
      <dgm:t>
        <a:bodyPr/>
        <a:lstStyle/>
        <a:p>
          <a:endParaRPr lang="en-MY"/>
        </a:p>
      </dgm:t>
    </dgm:pt>
    <dgm:pt modelId="{3DA3610B-ECBB-4C23-BF21-C6A2F835D50A}" type="pres">
      <dgm:prSet presAssocID="{B610AD22-CAFC-483C-BB5A-ABD6DC1356A5}" presName="Name0" presStyleCnt="0">
        <dgm:presLayoutVars>
          <dgm:dir/>
          <dgm:resizeHandles val="exact"/>
        </dgm:presLayoutVars>
      </dgm:prSet>
      <dgm:spPr/>
    </dgm:pt>
    <dgm:pt modelId="{7C5CEBD5-9612-4285-9F13-7FA7416EC46E}" type="pres">
      <dgm:prSet presAssocID="{1262D3AB-CB96-40A5-8F20-6C7ADA87F3B8}" presName="compNode" presStyleCnt="0"/>
      <dgm:spPr/>
    </dgm:pt>
    <dgm:pt modelId="{283583FC-7B97-4C51-97FB-A76D4BA138C2}" type="pres">
      <dgm:prSet presAssocID="{1262D3AB-CB96-40A5-8F20-6C7ADA87F3B8}" presName="pictRect" presStyleLbl="node1" presStyleIdx="0" presStyleCnt="4" custScaleX="90992" custScaleY="165080" custLinFactNeighborX="5770" custLinFactNeighborY="-19548"/>
      <dgm:spPr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56" t="-19490" r="-16171" b="-16594"/>
          </a:stretch>
        </a:blipFill>
        <a:ln w="38100">
          <a:solidFill>
            <a:schemeClr val="tx1"/>
          </a:solidFill>
        </a:ln>
      </dgm:spPr>
    </dgm:pt>
    <dgm:pt modelId="{CB1475C1-0D14-4A0D-BC4B-00CD094BE624}" type="pres">
      <dgm:prSet presAssocID="{1262D3AB-CB96-40A5-8F20-6C7ADA87F3B8}" presName="textRect" presStyleLbl="revTx" presStyleIdx="0" presStyleCnt="4" custScaleY="79448" custLinFactNeighborX="5092" custLinFactNeighborY="9485">
        <dgm:presLayoutVars>
          <dgm:bulletEnabled val="1"/>
        </dgm:presLayoutVars>
      </dgm:prSet>
      <dgm:spPr/>
    </dgm:pt>
    <dgm:pt modelId="{556E8A7D-F6FB-4B01-9677-3BC99FCCB083}" type="pres">
      <dgm:prSet presAssocID="{642E7C35-DF5D-4997-BA65-5CB48072CEEF}" presName="sibTrans" presStyleLbl="sibTrans2D1" presStyleIdx="0" presStyleCnt="0"/>
      <dgm:spPr/>
    </dgm:pt>
    <dgm:pt modelId="{A8641A5F-016C-479F-8B2D-58FFE39F9335}" type="pres">
      <dgm:prSet presAssocID="{B74E5F64-603B-43D6-BC20-1540E8C2672A}" presName="compNode" presStyleCnt="0"/>
      <dgm:spPr/>
    </dgm:pt>
    <dgm:pt modelId="{EBE3DE04-F3EE-437A-93C2-AD2F67B7697B}" type="pres">
      <dgm:prSet presAssocID="{B74E5F64-603B-43D6-BC20-1540E8C2672A}" presName="pictRect" presStyleLbl="node1" presStyleIdx="1" presStyleCnt="4" custScaleX="90992" custScaleY="165080" custLinFactNeighborX="4922" custLinFactNeighborY="-24525"/>
      <dgm:spPr>
        <a:blipFill dpi="0" rotWithShape="1">
          <a:blip xmlns:r="http://schemas.openxmlformats.org/officeDocument/2006/relationships" r:embed="rId2"/>
          <a:srcRect/>
          <a:stretch>
            <a:fillRect l="-7062" t="-15784" r="-15550" b="-19088"/>
          </a:stretch>
        </a:blipFill>
        <a:ln w="38100">
          <a:solidFill>
            <a:srgbClr val="FF0000"/>
          </a:solidFill>
        </a:ln>
      </dgm:spPr>
    </dgm:pt>
    <dgm:pt modelId="{B9F1D42B-A260-4138-83CC-C235DB490A58}" type="pres">
      <dgm:prSet presAssocID="{B74E5F64-603B-43D6-BC20-1540E8C2672A}" presName="textRect" presStyleLbl="revTx" presStyleIdx="1" presStyleCnt="4" custScaleY="48046" custLinFactNeighborX="1486" custLinFactNeighborY="-14585">
        <dgm:presLayoutVars>
          <dgm:bulletEnabled val="1"/>
        </dgm:presLayoutVars>
      </dgm:prSet>
      <dgm:spPr/>
    </dgm:pt>
    <dgm:pt modelId="{398CF026-3FBD-4BB9-9225-C632D21691EF}" type="pres">
      <dgm:prSet presAssocID="{B9FF9236-9E69-4B95-A5DF-96C0E7ADD141}" presName="sibTrans" presStyleLbl="sibTrans2D1" presStyleIdx="0" presStyleCnt="0"/>
      <dgm:spPr/>
    </dgm:pt>
    <dgm:pt modelId="{381A5620-2A76-4B98-AA56-DBC9165074C5}" type="pres">
      <dgm:prSet presAssocID="{0373FE8E-8D6B-4FE3-9FFB-0C4461EF7209}" presName="compNode" presStyleCnt="0"/>
      <dgm:spPr/>
    </dgm:pt>
    <dgm:pt modelId="{014B2C80-EAA2-48EC-9A54-580886CEABD0}" type="pres">
      <dgm:prSet presAssocID="{0373FE8E-8D6B-4FE3-9FFB-0C4461EF7209}" presName="pictRect" presStyleLbl="node1" presStyleIdx="2" presStyleCnt="4" custScaleX="90992" custScaleY="165080" custLinFactNeighborX="2432" custLinFactNeighborY="-24519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72" t="-18173" r="-8222" b="-2377"/>
          </a:stretch>
        </a:blipFill>
        <a:ln w="38100">
          <a:solidFill>
            <a:srgbClr val="1616FF"/>
          </a:solidFill>
        </a:ln>
      </dgm:spPr>
    </dgm:pt>
    <dgm:pt modelId="{9BB5CC8A-206C-4FDB-ABAE-68EF3D08FD08}" type="pres">
      <dgm:prSet presAssocID="{0373FE8E-8D6B-4FE3-9FFB-0C4461EF7209}" presName="textRect" presStyleLbl="revTx" presStyleIdx="2" presStyleCnt="4" custScaleY="50172" custLinFactNeighborX="300" custLinFactNeighborY="-14336">
        <dgm:presLayoutVars>
          <dgm:bulletEnabled val="1"/>
        </dgm:presLayoutVars>
      </dgm:prSet>
      <dgm:spPr/>
    </dgm:pt>
    <dgm:pt modelId="{E7DBEE5C-A1CF-4D67-BDD5-06B8FE902EEB}" type="pres">
      <dgm:prSet presAssocID="{11CF8D79-5716-41DC-A948-DD608669BDCD}" presName="sibTrans" presStyleLbl="sibTrans2D1" presStyleIdx="0" presStyleCnt="0"/>
      <dgm:spPr/>
    </dgm:pt>
    <dgm:pt modelId="{F13036C5-0563-47FC-8458-9F1091B72D23}" type="pres">
      <dgm:prSet presAssocID="{C7C23401-F219-4AA8-9D12-FD328F504853}" presName="compNode" presStyleCnt="0"/>
      <dgm:spPr/>
    </dgm:pt>
    <dgm:pt modelId="{6A9ACBB2-837C-4E93-A933-6DE3AC250C5B}" type="pres">
      <dgm:prSet presAssocID="{C7C23401-F219-4AA8-9D12-FD328F504853}" presName="pictRect" presStyleLbl="node1" presStyleIdx="3" presStyleCnt="4" custScaleX="90992" custScaleY="165080" custLinFactNeighborX="1387" custLinFactNeighborY="-18316"/>
      <dgm:spPr>
        <a:blipFill dpi="0" rotWithShape="1">
          <a:blip xmlns:r="http://schemas.openxmlformats.org/officeDocument/2006/relationships" r:embed="rId4"/>
          <a:srcRect/>
          <a:stretch>
            <a:fillRect l="-10144" t="-18965" r="-452" b="-4903"/>
          </a:stretch>
        </a:blipFill>
        <a:ln w="38100">
          <a:solidFill>
            <a:srgbClr val="008400"/>
          </a:solidFill>
        </a:ln>
      </dgm:spPr>
    </dgm:pt>
    <dgm:pt modelId="{6CF1CC94-E418-47DF-BE5D-15B964E7A0C1}" type="pres">
      <dgm:prSet presAssocID="{C7C23401-F219-4AA8-9D12-FD328F504853}" presName="textRect" presStyleLbl="revTx" presStyleIdx="3" presStyleCnt="4" custLinFactNeighborX="-2200" custLinFactNeighborY="19019">
        <dgm:presLayoutVars>
          <dgm:bulletEnabled val="1"/>
        </dgm:presLayoutVars>
      </dgm:prSet>
      <dgm:spPr/>
    </dgm:pt>
  </dgm:ptLst>
  <dgm:cxnLst>
    <dgm:cxn modelId="{1AD0CF24-B9C0-4A3C-8FB9-3ECC21620E3B}" type="presOf" srcId="{C7C23401-F219-4AA8-9D12-FD328F504853}" destId="{6CF1CC94-E418-47DF-BE5D-15B964E7A0C1}" srcOrd="0" destOrd="0" presId="urn:microsoft.com/office/officeart/2005/8/layout/pList1"/>
    <dgm:cxn modelId="{357ACD2B-86E6-4BE4-973E-3EFEE1C962C3}" type="presOf" srcId="{B9FF9236-9E69-4B95-A5DF-96C0E7ADD141}" destId="{398CF026-3FBD-4BB9-9225-C632D21691EF}" srcOrd="0" destOrd="0" presId="urn:microsoft.com/office/officeart/2005/8/layout/pList1"/>
    <dgm:cxn modelId="{32298A63-3A70-4E28-9814-80DB7015F723}" type="presOf" srcId="{B74E5F64-603B-43D6-BC20-1540E8C2672A}" destId="{B9F1D42B-A260-4138-83CC-C235DB490A58}" srcOrd="0" destOrd="0" presId="urn:microsoft.com/office/officeart/2005/8/layout/pList1"/>
    <dgm:cxn modelId="{6FAB5547-39E0-4D4A-8298-7DE74C39227A}" type="presOf" srcId="{0373FE8E-8D6B-4FE3-9FFB-0C4461EF7209}" destId="{9BB5CC8A-206C-4FDB-ABAE-68EF3D08FD08}" srcOrd="0" destOrd="0" presId="urn:microsoft.com/office/officeart/2005/8/layout/pList1"/>
    <dgm:cxn modelId="{3CB9D26A-FAF0-4EAC-822F-BCC8ECCBF887}" srcId="{B610AD22-CAFC-483C-BB5A-ABD6DC1356A5}" destId="{C7C23401-F219-4AA8-9D12-FD328F504853}" srcOrd="3" destOrd="0" parTransId="{44045E0A-E004-48B1-85AF-56F71E2434D9}" sibTransId="{796D94D6-23AA-498A-AC20-3C796DF16F6D}"/>
    <dgm:cxn modelId="{7DAB336D-9980-41FD-BC8E-E52F1F5F28CC}" type="presOf" srcId="{B610AD22-CAFC-483C-BB5A-ABD6DC1356A5}" destId="{3DA3610B-ECBB-4C23-BF21-C6A2F835D50A}" srcOrd="0" destOrd="0" presId="urn:microsoft.com/office/officeart/2005/8/layout/pList1"/>
    <dgm:cxn modelId="{F1CDD97D-0B04-4EB6-B526-C6383DE6E597}" type="presOf" srcId="{1262D3AB-CB96-40A5-8F20-6C7ADA87F3B8}" destId="{CB1475C1-0D14-4A0D-BC4B-00CD094BE624}" srcOrd="0" destOrd="0" presId="urn:microsoft.com/office/officeart/2005/8/layout/pList1"/>
    <dgm:cxn modelId="{CBCE3694-1097-4D16-B2A0-095960324CC7}" srcId="{B610AD22-CAFC-483C-BB5A-ABD6DC1356A5}" destId="{1262D3AB-CB96-40A5-8F20-6C7ADA87F3B8}" srcOrd="0" destOrd="0" parTransId="{B90C9434-CEB4-4805-9786-58915B8DC847}" sibTransId="{642E7C35-DF5D-4997-BA65-5CB48072CEEF}"/>
    <dgm:cxn modelId="{4D6195CC-B15E-4E76-80EA-1F2EBD6612DF}" type="presOf" srcId="{642E7C35-DF5D-4997-BA65-5CB48072CEEF}" destId="{556E8A7D-F6FB-4B01-9677-3BC99FCCB083}" srcOrd="0" destOrd="0" presId="urn:microsoft.com/office/officeart/2005/8/layout/pList1"/>
    <dgm:cxn modelId="{D88210CE-3D1B-466A-B745-FD66657B077C}" srcId="{B610AD22-CAFC-483C-BB5A-ABD6DC1356A5}" destId="{B74E5F64-603B-43D6-BC20-1540E8C2672A}" srcOrd="1" destOrd="0" parTransId="{DF765F26-EB93-4C4C-A10E-9E3804DF91DD}" sibTransId="{B9FF9236-9E69-4B95-A5DF-96C0E7ADD141}"/>
    <dgm:cxn modelId="{A84894CF-FC64-44BA-9CDE-62C70C21A167}" type="presOf" srcId="{11CF8D79-5716-41DC-A948-DD608669BDCD}" destId="{E7DBEE5C-A1CF-4D67-BDD5-06B8FE902EEB}" srcOrd="0" destOrd="0" presId="urn:microsoft.com/office/officeart/2005/8/layout/pList1"/>
    <dgm:cxn modelId="{DE672BE0-F060-4BDC-AC47-6F8508A9305A}" srcId="{B610AD22-CAFC-483C-BB5A-ABD6DC1356A5}" destId="{0373FE8E-8D6B-4FE3-9FFB-0C4461EF7209}" srcOrd="2" destOrd="0" parTransId="{C6362A44-A76D-43C6-A0B4-7033DCA387DB}" sibTransId="{11CF8D79-5716-41DC-A948-DD608669BDCD}"/>
    <dgm:cxn modelId="{6F4A812C-9B91-4BCB-9148-E5FC31F4A5AB}" type="presParOf" srcId="{3DA3610B-ECBB-4C23-BF21-C6A2F835D50A}" destId="{7C5CEBD5-9612-4285-9F13-7FA7416EC46E}" srcOrd="0" destOrd="0" presId="urn:microsoft.com/office/officeart/2005/8/layout/pList1"/>
    <dgm:cxn modelId="{0C582380-480C-47C8-AA87-B85A720FCDE3}" type="presParOf" srcId="{7C5CEBD5-9612-4285-9F13-7FA7416EC46E}" destId="{283583FC-7B97-4C51-97FB-A76D4BA138C2}" srcOrd="0" destOrd="0" presId="urn:microsoft.com/office/officeart/2005/8/layout/pList1"/>
    <dgm:cxn modelId="{045FE12F-1D1C-4FDD-B682-EA258EECD0D5}" type="presParOf" srcId="{7C5CEBD5-9612-4285-9F13-7FA7416EC46E}" destId="{CB1475C1-0D14-4A0D-BC4B-00CD094BE624}" srcOrd="1" destOrd="0" presId="urn:microsoft.com/office/officeart/2005/8/layout/pList1"/>
    <dgm:cxn modelId="{58D42084-414F-4226-A9F5-5D6D5A27337F}" type="presParOf" srcId="{3DA3610B-ECBB-4C23-BF21-C6A2F835D50A}" destId="{556E8A7D-F6FB-4B01-9677-3BC99FCCB083}" srcOrd="1" destOrd="0" presId="urn:microsoft.com/office/officeart/2005/8/layout/pList1"/>
    <dgm:cxn modelId="{F755AA72-046C-4C86-BDF7-B7374E417A1D}" type="presParOf" srcId="{3DA3610B-ECBB-4C23-BF21-C6A2F835D50A}" destId="{A8641A5F-016C-479F-8B2D-58FFE39F9335}" srcOrd="2" destOrd="0" presId="urn:microsoft.com/office/officeart/2005/8/layout/pList1"/>
    <dgm:cxn modelId="{1974028F-C67B-4961-ADBF-E8DD843D5490}" type="presParOf" srcId="{A8641A5F-016C-479F-8B2D-58FFE39F9335}" destId="{EBE3DE04-F3EE-437A-93C2-AD2F67B7697B}" srcOrd="0" destOrd="0" presId="urn:microsoft.com/office/officeart/2005/8/layout/pList1"/>
    <dgm:cxn modelId="{C58BDBB2-0F00-4DE9-A138-BED7FF974313}" type="presParOf" srcId="{A8641A5F-016C-479F-8B2D-58FFE39F9335}" destId="{B9F1D42B-A260-4138-83CC-C235DB490A58}" srcOrd="1" destOrd="0" presId="urn:microsoft.com/office/officeart/2005/8/layout/pList1"/>
    <dgm:cxn modelId="{45E351B4-7651-4B06-8B01-BFA38735E32D}" type="presParOf" srcId="{3DA3610B-ECBB-4C23-BF21-C6A2F835D50A}" destId="{398CF026-3FBD-4BB9-9225-C632D21691EF}" srcOrd="3" destOrd="0" presId="urn:microsoft.com/office/officeart/2005/8/layout/pList1"/>
    <dgm:cxn modelId="{20A4736E-DEEF-45C0-8775-02C857FF7091}" type="presParOf" srcId="{3DA3610B-ECBB-4C23-BF21-C6A2F835D50A}" destId="{381A5620-2A76-4B98-AA56-DBC9165074C5}" srcOrd="4" destOrd="0" presId="urn:microsoft.com/office/officeart/2005/8/layout/pList1"/>
    <dgm:cxn modelId="{174B930B-9E7A-42E1-88D5-AD7117170CCC}" type="presParOf" srcId="{381A5620-2A76-4B98-AA56-DBC9165074C5}" destId="{014B2C80-EAA2-48EC-9A54-580886CEABD0}" srcOrd="0" destOrd="0" presId="urn:microsoft.com/office/officeart/2005/8/layout/pList1"/>
    <dgm:cxn modelId="{66CA4720-9961-4B57-B813-488FEA1AC39A}" type="presParOf" srcId="{381A5620-2A76-4B98-AA56-DBC9165074C5}" destId="{9BB5CC8A-206C-4FDB-ABAE-68EF3D08FD08}" srcOrd="1" destOrd="0" presId="urn:microsoft.com/office/officeart/2005/8/layout/pList1"/>
    <dgm:cxn modelId="{4F56BE39-8940-4137-B889-8710B933DF56}" type="presParOf" srcId="{3DA3610B-ECBB-4C23-BF21-C6A2F835D50A}" destId="{E7DBEE5C-A1CF-4D67-BDD5-06B8FE902EEB}" srcOrd="5" destOrd="0" presId="urn:microsoft.com/office/officeart/2005/8/layout/pList1"/>
    <dgm:cxn modelId="{9D3D5BDB-0EFA-40B7-9DF0-DA97426F9500}" type="presParOf" srcId="{3DA3610B-ECBB-4C23-BF21-C6A2F835D50A}" destId="{F13036C5-0563-47FC-8458-9F1091B72D23}" srcOrd="6" destOrd="0" presId="urn:microsoft.com/office/officeart/2005/8/layout/pList1"/>
    <dgm:cxn modelId="{9E88BFC1-4C39-4623-A167-5E717CCBC850}" type="presParOf" srcId="{F13036C5-0563-47FC-8458-9F1091B72D23}" destId="{6A9ACBB2-837C-4E93-A933-6DE3AC250C5B}" srcOrd="0" destOrd="0" presId="urn:microsoft.com/office/officeart/2005/8/layout/pList1"/>
    <dgm:cxn modelId="{9090FB96-8675-497D-AEC0-CB68069F9BB6}" type="presParOf" srcId="{F13036C5-0563-47FC-8458-9F1091B72D23}" destId="{6CF1CC94-E418-47DF-BE5D-15B964E7A0C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371CCC-1F09-4DC8-A98F-F014DAAB0309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7772504B-563F-4787-A2A6-49DBCD7C2851}">
      <dgm:prSet phldrT="[Text]" custT="1"/>
      <dgm:spPr/>
      <dgm:t>
        <a:bodyPr/>
        <a:lstStyle/>
        <a:p>
          <a:pPr algn="ctr"/>
          <a:r>
            <a:rPr lang="en-MY" sz="2000" b="1" dirty="0"/>
            <a:t>PBA-GSH (Combination) group</a:t>
          </a:r>
        </a:p>
      </dgm:t>
    </dgm:pt>
    <dgm:pt modelId="{9A74FC39-CBE4-4E90-AB99-191F1A947CCA}" type="parTrans" cxnId="{B2617CD9-E8D4-4068-84A0-ABF1AA92EAE2}">
      <dgm:prSet/>
      <dgm:spPr/>
      <dgm:t>
        <a:bodyPr/>
        <a:lstStyle/>
        <a:p>
          <a:endParaRPr lang="en-MY"/>
        </a:p>
      </dgm:t>
    </dgm:pt>
    <dgm:pt modelId="{24973608-1FCD-4369-B49A-B94227B14ACC}" type="sibTrans" cxnId="{B2617CD9-E8D4-4068-84A0-ABF1AA92EAE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38100">
          <a:solidFill>
            <a:srgbClr val="008400"/>
          </a:solidFill>
        </a:ln>
      </dgm:spPr>
      <dgm:t>
        <a:bodyPr/>
        <a:lstStyle/>
        <a:p>
          <a:endParaRPr lang="en-MY"/>
        </a:p>
      </dgm:t>
    </dgm:pt>
    <dgm:pt modelId="{0A804C20-3379-4E92-B831-F0A80D62DFF5}">
      <dgm:prSet phldrT="[Text]" custT="1"/>
      <dgm:spPr/>
      <dgm:t>
        <a:bodyPr/>
        <a:lstStyle/>
        <a:p>
          <a:r>
            <a:rPr lang="en-MY" sz="1800" dirty="0"/>
            <a:t>Flowering buds</a:t>
          </a:r>
        </a:p>
      </dgm:t>
    </dgm:pt>
    <dgm:pt modelId="{2E98C903-D3E7-4F4A-B26F-192CFF1F4817}" type="parTrans" cxnId="{C076C267-30E8-4CB5-9B32-3DEB391C476F}">
      <dgm:prSet/>
      <dgm:spPr/>
      <dgm:t>
        <a:bodyPr/>
        <a:lstStyle/>
        <a:p>
          <a:endParaRPr lang="en-MY"/>
        </a:p>
      </dgm:t>
    </dgm:pt>
    <dgm:pt modelId="{3A17DC81-ED50-455C-80DC-46BADAAEE3E7}" type="sibTrans" cxnId="{C076C267-30E8-4CB5-9B32-3DEB391C476F}">
      <dgm:prSet/>
      <dgm:spPr/>
      <dgm:t>
        <a:bodyPr/>
        <a:lstStyle/>
        <a:p>
          <a:endParaRPr lang="en-MY"/>
        </a:p>
      </dgm:t>
    </dgm:pt>
    <dgm:pt modelId="{B6072C8C-5113-4AA9-8435-D921CAC965F3}">
      <dgm:prSet phldrT="[Text]" custT="1"/>
      <dgm:spPr/>
      <dgm:t>
        <a:bodyPr/>
        <a:lstStyle/>
        <a:p>
          <a:r>
            <a:rPr lang="en-MY" sz="1800" dirty="0"/>
            <a:t>Greatest number &amp; area of leaves</a:t>
          </a:r>
        </a:p>
      </dgm:t>
    </dgm:pt>
    <dgm:pt modelId="{ED137957-CFDC-4F08-BA56-94BA1DFD8B3F}" type="parTrans" cxnId="{C0A5221B-D0ED-4A17-8D38-EFF5686DFD7A}">
      <dgm:prSet/>
      <dgm:spPr/>
      <dgm:t>
        <a:bodyPr/>
        <a:lstStyle/>
        <a:p>
          <a:endParaRPr lang="en-MY"/>
        </a:p>
      </dgm:t>
    </dgm:pt>
    <dgm:pt modelId="{DC74AE14-CD9C-4DEE-94D5-0A67A032781A}" type="sibTrans" cxnId="{C0A5221B-D0ED-4A17-8D38-EFF5686DFD7A}">
      <dgm:prSet/>
      <dgm:spPr/>
      <dgm:t>
        <a:bodyPr/>
        <a:lstStyle/>
        <a:p>
          <a:endParaRPr lang="en-MY"/>
        </a:p>
      </dgm:t>
    </dgm:pt>
    <dgm:pt modelId="{303C3428-9349-4C3B-BBC9-23132B775C88}">
      <dgm:prSet phldrT="[Text]" custT="1"/>
      <dgm:spPr/>
      <dgm:t>
        <a:bodyPr/>
        <a:lstStyle/>
        <a:p>
          <a:r>
            <a:rPr lang="en-MY" sz="1800" dirty="0"/>
            <a:t>Thickest stem girth</a:t>
          </a:r>
        </a:p>
      </dgm:t>
    </dgm:pt>
    <dgm:pt modelId="{FF00F54A-32C3-4E7B-ADB3-C40C272C4D96}" type="parTrans" cxnId="{B58348A6-C7FC-456D-B93F-BC8C196A0653}">
      <dgm:prSet/>
      <dgm:spPr/>
      <dgm:t>
        <a:bodyPr/>
        <a:lstStyle/>
        <a:p>
          <a:endParaRPr lang="en-MY"/>
        </a:p>
      </dgm:t>
    </dgm:pt>
    <dgm:pt modelId="{E678B833-8F92-49F1-87CD-EE8A4A226D6A}" type="sibTrans" cxnId="{B58348A6-C7FC-456D-B93F-BC8C196A0653}">
      <dgm:prSet/>
      <dgm:spPr/>
      <dgm:t>
        <a:bodyPr/>
        <a:lstStyle/>
        <a:p>
          <a:endParaRPr lang="en-MY"/>
        </a:p>
      </dgm:t>
    </dgm:pt>
    <dgm:pt modelId="{CEF1BBBC-71FD-43DB-A808-5D89C5F2C41E}" type="pres">
      <dgm:prSet presAssocID="{E8371CCC-1F09-4DC8-A98F-F014DAAB0309}" presName="Name0" presStyleCnt="0">
        <dgm:presLayoutVars>
          <dgm:dir/>
        </dgm:presLayoutVars>
      </dgm:prSet>
      <dgm:spPr/>
    </dgm:pt>
    <dgm:pt modelId="{250A201F-1027-409A-8F17-D214693E8733}" type="pres">
      <dgm:prSet presAssocID="{24973608-1FCD-4369-B49A-B94227B14ACC}" presName="picture_1" presStyleLbl="bgImgPlace1" presStyleIdx="0" presStyleCnt="1" custScaleX="111384" custScaleY="112699" custLinFactNeighborX="5122" custLinFactNeighborY="-2267"/>
      <dgm:spPr/>
    </dgm:pt>
    <dgm:pt modelId="{5D066CEE-5734-4AE4-9A71-FA8D40776730}" type="pres">
      <dgm:prSet presAssocID="{7772504B-563F-4787-A2A6-49DBCD7C2851}" presName="text_1" presStyleLbl="node1" presStyleIdx="0" presStyleCnt="0" custScaleX="136297" custScaleY="41309" custLinFactNeighborX="14681" custLinFactNeighborY="40155">
        <dgm:presLayoutVars>
          <dgm:bulletEnabled val="1"/>
        </dgm:presLayoutVars>
      </dgm:prSet>
      <dgm:spPr/>
    </dgm:pt>
    <dgm:pt modelId="{72BD04F5-833A-46A3-B8BB-90161404AFCC}" type="pres">
      <dgm:prSet presAssocID="{E8371CCC-1F09-4DC8-A98F-F014DAAB0309}" presName="linV" presStyleCnt="0"/>
      <dgm:spPr/>
    </dgm:pt>
    <dgm:pt modelId="{1DBB8B7E-38C3-451F-8E31-32C0347F3E02}" type="pres">
      <dgm:prSet presAssocID="{0A804C20-3379-4E92-B831-F0A80D62DFF5}" presName="pair" presStyleCnt="0"/>
      <dgm:spPr/>
    </dgm:pt>
    <dgm:pt modelId="{B348B613-3BFB-4DD3-B4D9-B5BF2458535D}" type="pres">
      <dgm:prSet presAssocID="{0A804C20-3379-4E92-B831-F0A80D62DFF5}" presName="spaceH" presStyleLbl="node1" presStyleIdx="0" presStyleCnt="0"/>
      <dgm:spPr/>
    </dgm:pt>
    <dgm:pt modelId="{6DAACF55-CA32-4789-83FA-3926700A216D}" type="pres">
      <dgm:prSet presAssocID="{0A804C20-3379-4E92-B831-F0A80D62DFF5}" presName="desPictures" presStyleLbl="alignImgPlace1" presStyleIdx="0" presStyleCnt="3" custScaleX="96114" custScaleY="99226" custLinFactNeighborX="-277" custLinFactNeighborY="-6164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7572" t="-204473" r="-130796" b="-162337"/>
          </a:stretch>
        </a:blipFill>
        <a:ln>
          <a:solidFill>
            <a:srgbClr val="008400"/>
          </a:solidFill>
        </a:ln>
      </dgm:spPr>
    </dgm:pt>
    <dgm:pt modelId="{F278BAE4-9A47-41AD-814F-797AE30E0BC1}" type="pres">
      <dgm:prSet presAssocID="{0A804C20-3379-4E92-B831-F0A80D62DFF5}" presName="desTextWrapper" presStyleCnt="0"/>
      <dgm:spPr/>
    </dgm:pt>
    <dgm:pt modelId="{DD253A09-6E9A-4036-8347-260B3120ED77}" type="pres">
      <dgm:prSet presAssocID="{0A804C20-3379-4E92-B831-F0A80D62DFF5}" presName="desText" presStyleLbl="revTx" presStyleIdx="0" presStyleCnt="3" custLinFactNeighborX="2529">
        <dgm:presLayoutVars>
          <dgm:bulletEnabled val="1"/>
        </dgm:presLayoutVars>
      </dgm:prSet>
      <dgm:spPr/>
    </dgm:pt>
    <dgm:pt modelId="{E9E104EE-EAA5-4F7B-B314-2185818A9E61}" type="pres">
      <dgm:prSet presAssocID="{3A17DC81-ED50-455C-80DC-46BADAAEE3E7}" presName="spaceV" presStyleCnt="0"/>
      <dgm:spPr/>
    </dgm:pt>
    <dgm:pt modelId="{1EF5D361-8923-46E4-9ED5-B8FDD5B04D18}" type="pres">
      <dgm:prSet presAssocID="{B6072C8C-5113-4AA9-8435-D921CAC965F3}" presName="pair" presStyleCnt="0"/>
      <dgm:spPr/>
    </dgm:pt>
    <dgm:pt modelId="{5EB14765-BC9C-4B20-8281-753802716C2C}" type="pres">
      <dgm:prSet presAssocID="{B6072C8C-5113-4AA9-8435-D921CAC965F3}" presName="spaceH" presStyleLbl="node1" presStyleIdx="0" presStyleCnt="0"/>
      <dgm:spPr/>
    </dgm:pt>
    <dgm:pt modelId="{E27A05D9-61F9-4C62-B979-D5EE2EBC74BF}" type="pres">
      <dgm:prSet presAssocID="{B6072C8C-5113-4AA9-8435-D921CAC965F3}" presName="desPictures" presStyleLbl="alignImgPlace1" presStyleIdx="1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80" t="-14303" r="1560" b="-14685"/>
          </a:stretch>
        </a:blipFill>
        <a:ln>
          <a:solidFill>
            <a:srgbClr val="008400"/>
          </a:solidFill>
        </a:ln>
      </dgm:spPr>
    </dgm:pt>
    <dgm:pt modelId="{17EE825A-47F2-43D4-A319-DBF1A857FA06}" type="pres">
      <dgm:prSet presAssocID="{B6072C8C-5113-4AA9-8435-D921CAC965F3}" presName="desTextWrapper" presStyleCnt="0"/>
      <dgm:spPr/>
    </dgm:pt>
    <dgm:pt modelId="{ACA6B467-7D0C-4114-BA28-F8D1B195421D}" type="pres">
      <dgm:prSet presAssocID="{B6072C8C-5113-4AA9-8435-D921CAC965F3}" presName="desText" presStyleLbl="revTx" presStyleIdx="1" presStyleCnt="3" custScaleX="104880" custLinFactNeighborX="7248" custLinFactNeighborY="772">
        <dgm:presLayoutVars>
          <dgm:bulletEnabled val="1"/>
        </dgm:presLayoutVars>
      </dgm:prSet>
      <dgm:spPr/>
    </dgm:pt>
    <dgm:pt modelId="{23DBF80A-C8B5-48C0-85C8-B28B75DCE9AA}" type="pres">
      <dgm:prSet presAssocID="{DC74AE14-CD9C-4DEE-94D5-0A67A032781A}" presName="spaceV" presStyleCnt="0"/>
      <dgm:spPr/>
    </dgm:pt>
    <dgm:pt modelId="{A476FE26-78CD-478C-8D3E-E1AD81CA8C92}" type="pres">
      <dgm:prSet presAssocID="{303C3428-9349-4C3B-BBC9-23132B775C88}" presName="pair" presStyleCnt="0"/>
      <dgm:spPr/>
    </dgm:pt>
    <dgm:pt modelId="{529EB2F8-B06A-40EF-96B9-5B9EC907D482}" type="pres">
      <dgm:prSet presAssocID="{303C3428-9349-4C3B-BBC9-23132B775C88}" presName="spaceH" presStyleLbl="node1" presStyleIdx="0" presStyleCnt="0"/>
      <dgm:spPr/>
    </dgm:pt>
    <dgm:pt modelId="{2284BB27-100E-4ABD-98C1-2CE5E406BC36}" type="pres">
      <dgm:prSet presAssocID="{303C3428-9349-4C3B-BBC9-23132B775C88}" presName="desPictures" presStyleLbl="alignImgPlace1" presStyleIdx="2" presStyleCnt="3" custLinFactNeighborX="-179" custLinFactNeighborY="2696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697" t="-66725" r="-26697" b="-38824"/>
          </a:stretch>
        </a:blipFill>
        <a:ln>
          <a:solidFill>
            <a:srgbClr val="008400"/>
          </a:solidFill>
        </a:ln>
      </dgm:spPr>
    </dgm:pt>
    <dgm:pt modelId="{CC1E2D21-6FE8-4207-8C17-C785A6AB32C7}" type="pres">
      <dgm:prSet presAssocID="{303C3428-9349-4C3B-BBC9-23132B775C88}" presName="desTextWrapper" presStyleCnt="0"/>
      <dgm:spPr/>
    </dgm:pt>
    <dgm:pt modelId="{A31DB56D-7FA1-44D6-94A7-5F0402C26B7A}" type="pres">
      <dgm:prSet presAssocID="{303C3428-9349-4C3B-BBC9-23132B775C88}" presName="desText" presStyleLbl="revTx" presStyleIdx="2" presStyleCnt="3" custLinFactNeighborX="6048" custLinFactNeighborY="206">
        <dgm:presLayoutVars>
          <dgm:bulletEnabled val="1"/>
        </dgm:presLayoutVars>
      </dgm:prSet>
      <dgm:spPr/>
    </dgm:pt>
    <dgm:pt modelId="{69BFB858-1CFE-44C2-B1D3-13613571AB7A}" type="pres">
      <dgm:prSet presAssocID="{E8371CCC-1F09-4DC8-A98F-F014DAAB0309}" presName="maxNode" presStyleCnt="0"/>
      <dgm:spPr/>
    </dgm:pt>
    <dgm:pt modelId="{71116A0B-F915-4B5A-9FA8-4942ACD849C6}" type="pres">
      <dgm:prSet presAssocID="{E8371CCC-1F09-4DC8-A98F-F014DAAB0309}" presName="Name33" presStyleCnt="0"/>
      <dgm:spPr/>
    </dgm:pt>
  </dgm:ptLst>
  <dgm:cxnLst>
    <dgm:cxn modelId="{C0A5221B-D0ED-4A17-8D38-EFF5686DFD7A}" srcId="{E8371CCC-1F09-4DC8-A98F-F014DAAB0309}" destId="{B6072C8C-5113-4AA9-8435-D921CAC965F3}" srcOrd="2" destOrd="0" parTransId="{ED137957-CFDC-4F08-BA56-94BA1DFD8B3F}" sibTransId="{DC74AE14-CD9C-4DEE-94D5-0A67A032781A}"/>
    <dgm:cxn modelId="{C076C267-30E8-4CB5-9B32-3DEB391C476F}" srcId="{E8371CCC-1F09-4DC8-A98F-F014DAAB0309}" destId="{0A804C20-3379-4E92-B831-F0A80D62DFF5}" srcOrd="1" destOrd="0" parTransId="{2E98C903-D3E7-4F4A-B26F-192CFF1F4817}" sibTransId="{3A17DC81-ED50-455C-80DC-46BADAAEE3E7}"/>
    <dgm:cxn modelId="{50BFFE67-75C5-4B51-8A56-732ED4F95EF7}" type="presOf" srcId="{7772504B-563F-4787-A2A6-49DBCD7C2851}" destId="{5D066CEE-5734-4AE4-9A71-FA8D40776730}" srcOrd="0" destOrd="0" presId="urn:microsoft.com/office/officeart/2008/layout/AccentedPicture"/>
    <dgm:cxn modelId="{30214080-4FF3-4A77-BC0D-2291119B4015}" type="presOf" srcId="{303C3428-9349-4C3B-BBC9-23132B775C88}" destId="{A31DB56D-7FA1-44D6-94A7-5F0402C26B7A}" srcOrd="0" destOrd="0" presId="urn:microsoft.com/office/officeart/2008/layout/AccentedPicture"/>
    <dgm:cxn modelId="{B828D196-F6A6-497A-84DF-BDEF2F488135}" type="presOf" srcId="{0A804C20-3379-4E92-B831-F0A80D62DFF5}" destId="{DD253A09-6E9A-4036-8347-260B3120ED77}" srcOrd="0" destOrd="0" presId="urn:microsoft.com/office/officeart/2008/layout/AccentedPicture"/>
    <dgm:cxn modelId="{37797998-542B-43EE-A613-17237115DD22}" type="presOf" srcId="{B6072C8C-5113-4AA9-8435-D921CAC965F3}" destId="{ACA6B467-7D0C-4114-BA28-F8D1B195421D}" srcOrd="0" destOrd="0" presId="urn:microsoft.com/office/officeart/2008/layout/AccentedPicture"/>
    <dgm:cxn modelId="{CA7883A3-A10A-4402-998F-D3699DCFF9C9}" type="presOf" srcId="{E8371CCC-1F09-4DC8-A98F-F014DAAB0309}" destId="{CEF1BBBC-71FD-43DB-A808-5D89C5F2C41E}" srcOrd="0" destOrd="0" presId="urn:microsoft.com/office/officeart/2008/layout/AccentedPicture"/>
    <dgm:cxn modelId="{B58348A6-C7FC-456D-B93F-BC8C196A0653}" srcId="{E8371CCC-1F09-4DC8-A98F-F014DAAB0309}" destId="{303C3428-9349-4C3B-BBC9-23132B775C88}" srcOrd="3" destOrd="0" parTransId="{FF00F54A-32C3-4E7B-ADB3-C40C272C4D96}" sibTransId="{E678B833-8F92-49F1-87CD-EE8A4A226D6A}"/>
    <dgm:cxn modelId="{B2617CD9-E8D4-4068-84A0-ABF1AA92EAE2}" srcId="{E8371CCC-1F09-4DC8-A98F-F014DAAB0309}" destId="{7772504B-563F-4787-A2A6-49DBCD7C2851}" srcOrd="0" destOrd="0" parTransId="{9A74FC39-CBE4-4E90-AB99-191F1A947CCA}" sibTransId="{24973608-1FCD-4369-B49A-B94227B14ACC}"/>
    <dgm:cxn modelId="{F9E6D3F7-D41E-4805-9C8E-54B21FF53660}" type="presOf" srcId="{24973608-1FCD-4369-B49A-B94227B14ACC}" destId="{250A201F-1027-409A-8F17-D214693E8733}" srcOrd="0" destOrd="0" presId="urn:microsoft.com/office/officeart/2008/layout/AccentedPicture"/>
    <dgm:cxn modelId="{1AF3EA63-AC89-4BF9-932D-7C69D12803DE}" type="presParOf" srcId="{CEF1BBBC-71FD-43DB-A808-5D89C5F2C41E}" destId="{250A201F-1027-409A-8F17-D214693E8733}" srcOrd="0" destOrd="0" presId="urn:microsoft.com/office/officeart/2008/layout/AccentedPicture"/>
    <dgm:cxn modelId="{859B82B9-A805-4AA1-AD5A-343C94FC982E}" type="presParOf" srcId="{CEF1BBBC-71FD-43DB-A808-5D89C5F2C41E}" destId="{5D066CEE-5734-4AE4-9A71-FA8D40776730}" srcOrd="1" destOrd="0" presId="urn:microsoft.com/office/officeart/2008/layout/AccentedPicture"/>
    <dgm:cxn modelId="{043AA9B0-FF9F-40ED-9568-B6AC4FA602FE}" type="presParOf" srcId="{CEF1BBBC-71FD-43DB-A808-5D89C5F2C41E}" destId="{72BD04F5-833A-46A3-B8BB-90161404AFCC}" srcOrd="2" destOrd="0" presId="urn:microsoft.com/office/officeart/2008/layout/AccentedPicture"/>
    <dgm:cxn modelId="{6B3A0F1C-1B04-4C98-A3AD-8F393A5B24BA}" type="presParOf" srcId="{72BD04F5-833A-46A3-B8BB-90161404AFCC}" destId="{1DBB8B7E-38C3-451F-8E31-32C0347F3E02}" srcOrd="0" destOrd="0" presId="urn:microsoft.com/office/officeart/2008/layout/AccentedPicture"/>
    <dgm:cxn modelId="{5F8577A5-E87F-44F2-B068-69752197DC29}" type="presParOf" srcId="{1DBB8B7E-38C3-451F-8E31-32C0347F3E02}" destId="{B348B613-3BFB-4DD3-B4D9-B5BF2458535D}" srcOrd="0" destOrd="0" presId="urn:microsoft.com/office/officeart/2008/layout/AccentedPicture"/>
    <dgm:cxn modelId="{C90499DB-7E4D-4822-8EAD-530D0159C5E2}" type="presParOf" srcId="{1DBB8B7E-38C3-451F-8E31-32C0347F3E02}" destId="{6DAACF55-CA32-4789-83FA-3926700A216D}" srcOrd="1" destOrd="0" presId="urn:microsoft.com/office/officeart/2008/layout/AccentedPicture"/>
    <dgm:cxn modelId="{07AB5B9A-CAB1-415C-873F-AD1A124B2536}" type="presParOf" srcId="{1DBB8B7E-38C3-451F-8E31-32C0347F3E02}" destId="{F278BAE4-9A47-41AD-814F-797AE30E0BC1}" srcOrd="2" destOrd="0" presId="urn:microsoft.com/office/officeart/2008/layout/AccentedPicture"/>
    <dgm:cxn modelId="{9AF0FD34-75ED-47E4-B0E1-5AB308A8950F}" type="presParOf" srcId="{F278BAE4-9A47-41AD-814F-797AE30E0BC1}" destId="{DD253A09-6E9A-4036-8347-260B3120ED77}" srcOrd="0" destOrd="0" presId="urn:microsoft.com/office/officeart/2008/layout/AccentedPicture"/>
    <dgm:cxn modelId="{21AF82A0-F3C7-428D-9DBA-0935E5BB1F1B}" type="presParOf" srcId="{72BD04F5-833A-46A3-B8BB-90161404AFCC}" destId="{E9E104EE-EAA5-4F7B-B314-2185818A9E61}" srcOrd="1" destOrd="0" presId="urn:microsoft.com/office/officeart/2008/layout/AccentedPicture"/>
    <dgm:cxn modelId="{E76AFF9C-39EA-43EB-9AAF-287DF5AE1225}" type="presParOf" srcId="{72BD04F5-833A-46A3-B8BB-90161404AFCC}" destId="{1EF5D361-8923-46E4-9ED5-B8FDD5B04D18}" srcOrd="2" destOrd="0" presId="urn:microsoft.com/office/officeart/2008/layout/AccentedPicture"/>
    <dgm:cxn modelId="{A2D4803F-C5B3-4CA0-9797-49209947FE33}" type="presParOf" srcId="{1EF5D361-8923-46E4-9ED5-B8FDD5B04D18}" destId="{5EB14765-BC9C-4B20-8281-753802716C2C}" srcOrd="0" destOrd="0" presId="urn:microsoft.com/office/officeart/2008/layout/AccentedPicture"/>
    <dgm:cxn modelId="{FB5BFDAE-030D-4ABB-AA6A-5511ECB8B5B0}" type="presParOf" srcId="{1EF5D361-8923-46E4-9ED5-B8FDD5B04D18}" destId="{E27A05D9-61F9-4C62-B979-D5EE2EBC74BF}" srcOrd="1" destOrd="0" presId="urn:microsoft.com/office/officeart/2008/layout/AccentedPicture"/>
    <dgm:cxn modelId="{C3AE9BC6-6608-4D26-ACB1-8E4CC413217F}" type="presParOf" srcId="{1EF5D361-8923-46E4-9ED5-B8FDD5B04D18}" destId="{17EE825A-47F2-43D4-A319-DBF1A857FA06}" srcOrd="2" destOrd="0" presId="urn:microsoft.com/office/officeart/2008/layout/AccentedPicture"/>
    <dgm:cxn modelId="{0B03A1A0-D7FA-4F8A-BA68-BF8249B68E4A}" type="presParOf" srcId="{17EE825A-47F2-43D4-A319-DBF1A857FA06}" destId="{ACA6B467-7D0C-4114-BA28-F8D1B195421D}" srcOrd="0" destOrd="0" presId="urn:microsoft.com/office/officeart/2008/layout/AccentedPicture"/>
    <dgm:cxn modelId="{84A54AB8-D354-441B-9AB2-54BB65B41186}" type="presParOf" srcId="{72BD04F5-833A-46A3-B8BB-90161404AFCC}" destId="{23DBF80A-C8B5-48C0-85C8-B28B75DCE9AA}" srcOrd="3" destOrd="0" presId="urn:microsoft.com/office/officeart/2008/layout/AccentedPicture"/>
    <dgm:cxn modelId="{32825A5D-0E5E-4920-BBF5-4076F85FDC02}" type="presParOf" srcId="{72BD04F5-833A-46A3-B8BB-90161404AFCC}" destId="{A476FE26-78CD-478C-8D3E-E1AD81CA8C92}" srcOrd="4" destOrd="0" presId="urn:microsoft.com/office/officeart/2008/layout/AccentedPicture"/>
    <dgm:cxn modelId="{F5EEC075-294C-49E0-94C6-4A343D1CA336}" type="presParOf" srcId="{A476FE26-78CD-478C-8D3E-E1AD81CA8C92}" destId="{529EB2F8-B06A-40EF-96B9-5B9EC907D482}" srcOrd="0" destOrd="0" presId="urn:microsoft.com/office/officeart/2008/layout/AccentedPicture"/>
    <dgm:cxn modelId="{23D770DD-9A25-47F9-AF39-7F2E1944A24E}" type="presParOf" srcId="{A476FE26-78CD-478C-8D3E-E1AD81CA8C92}" destId="{2284BB27-100E-4ABD-98C1-2CE5E406BC36}" srcOrd="1" destOrd="0" presId="urn:microsoft.com/office/officeart/2008/layout/AccentedPicture"/>
    <dgm:cxn modelId="{E859E4B8-BAB6-4B3A-B94A-5E14809F748C}" type="presParOf" srcId="{A476FE26-78CD-478C-8D3E-E1AD81CA8C92}" destId="{CC1E2D21-6FE8-4207-8C17-C785A6AB32C7}" srcOrd="2" destOrd="0" presId="urn:microsoft.com/office/officeart/2008/layout/AccentedPicture"/>
    <dgm:cxn modelId="{70BBE62A-AF77-4CFB-8B92-5E0CAEBEAF69}" type="presParOf" srcId="{CC1E2D21-6FE8-4207-8C17-C785A6AB32C7}" destId="{A31DB56D-7FA1-44D6-94A7-5F0402C26B7A}" srcOrd="0" destOrd="0" presId="urn:microsoft.com/office/officeart/2008/layout/AccentedPicture"/>
    <dgm:cxn modelId="{3B42E9FD-DA5A-4237-91F5-8AD42AE30819}" type="presParOf" srcId="{CEF1BBBC-71FD-43DB-A808-5D89C5F2C41E}" destId="{69BFB858-1CFE-44C2-B1D3-13613571AB7A}" srcOrd="3" destOrd="0" presId="urn:microsoft.com/office/officeart/2008/layout/AccentedPicture"/>
    <dgm:cxn modelId="{7B74E2A6-C59B-4353-9FFF-E7AC69971AD2}" type="presParOf" srcId="{69BFB858-1CFE-44C2-B1D3-13613571AB7A}" destId="{71116A0B-F915-4B5A-9FA8-4942ACD849C6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24840-C181-4F26-BE5F-F9CEBC4BEF4A}">
      <dsp:nvSpPr>
        <dsp:cNvPr id="0" name=""/>
        <dsp:cNvSpPr/>
      </dsp:nvSpPr>
      <dsp:spPr>
        <a:xfrm>
          <a:off x="0" y="0"/>
          <a:ext cx="3009102" cy="207327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9692F-E287-4CC4-9EA8-677A434108BD}">
      <dsp:nvSpPr>
        <dsp:cNvPr id="0" name=""/>
        <dsp:cNvSpPr/>
      </dsp:nvSpPr>
      <dsp:spPr>
        <a:xfrm>
          <a:off x="279502" y="2072794"/>
          <a:ext cx="2812246" cy="1116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/>
            <a:t>Fresh Fruit Bunch (FFB</a:t>
          </a:r>
          <a:r>
            <a:rPr lang="en-MY" sz="2000" kern="1200" dirty="0"/>
            <a:t>)</a:t>
          </a:r>
        </a:p>
      </dsp:txBody>
      <dsp:txXfrm>
        <a:off x="279502" y="2072794"/>
        <a:ext cx="2812246" cy="1116376"/>
      </dsp:txXfrm>
    </dsp:sp>
    <dsp:sp modelId="{7B31E403-5E3A-4470-92DF-11B191BFA0F9}">
      <dsp:nvSpPr>
        <dsp:cNvPr id="0" name=""/>
        <dsp:cNvSpPr/>
      </dsp:nvSpPr>
      <dsp:spPr>
        <a:xfrm>
          <a:off x="3799346" y="57880"/>
          <a:ext cx="3009102" cy="2073271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ED6A7-063D-40D1-9C92-BA83BC742695}">
      <dsp:nvSpPr>
        <dsp:cNvPr id="0" name=""/>
        <dsp:cNvSpPr/>
      </dsp:nvSpPr>
      <dsp:spPr>
        <a:xfrm>
          <a:off x="3786196" y="2137505"/>
          <a:ext cx="3009102" cy="935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/>
            <a:t>Empty Fruit Bunch (EFB)</a:t>
          </a:r>
        </a:p>
      </dsp:txBody>
      <dsp:txXfrm>
        <a:off x="3786196" y="2137505"/>
        <a:ext cx="3009102" cy="935858"/>
      </dsp:txXfrm>
    </dsp:sp>
    <dsp:sp modelId="{9A591397-D8D9-48D2-9A19-8821F66BF845}">
      <dsp:nvSpPr>
        <dsp:cNvPr id="0" name=""/>
        <dsp:cNvSpPr/>
      </dsp:nvSpPr>
      <dsp:spPr>
        <a:xfrm>
          <a:off x="7609778" y="0"/>
          <a:ext cx="3009102" cy="2073271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7F2F8-A98F-43CD-91B3-5F50699AF3FA}">
      <dsp:nvSpPr>
        <dsp:cNvPr id="0" name=""/>
        <dsp:cNvSpPr/>
      </dsp:nvSpPr>
      <dsp:spPr>
        <a:xfrm>
          <a:off x="7608725" y="2100587"/>
          <a:ext cx="3009102" cy="1085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/>
            <a:t>Palm Bunch Ash </a:t>
          </a:r>
          <a:br>
            <a:rPr lang="en-MY" sz="2000" b="1" kern="1200" dirty="0"/>
          </a:br>
          <a:r>
            <a:rPr lang="en-MY" sz="2000" b="1" kern="1200" dirty="0"/>
            <a:t>(PBA)</a:t>
          </a:r>
        </a:p>
      </dsp:txBody>
      <dsp:txXfrm>
        <a:off x="7608725" y="2100587"/>
        <a:ext cx="3009102" cy="1085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BE5D8-7318-4FB6-93B5-15413E79F796}">
      <dsp:nvSpPr>
        <dsp:cNvPr id="0" name=""/>
        <dsp:cNvSpPr/>
      </dsp:nvSpPr>
      <dsp:spPr>
        <a:xfrm>
          <a:off x="265680" y="730555"/>
          <a:ext cx="2159004" cy="2119949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9" t="268" r="-5591" b="-8944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CC6A8B-D4CB-48CD-9D4D-A87C82438F39}">
      <dsp:nvSpPr>
        <dsp:cNvPr id="0" name=""/>
        <dsp:cNvSpPr/>
      </dsp:nvSpPr>
      <dsp:spPr>
        <a:xfrm>
          <a:off x="0" y="2954178"/>
          <a:ext cx="2552448" cy="137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/>
            <a:t>1) Seed Soaking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/>
            <a:t>- 60 seeds in GSH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/>
            <a:t>- 60 seeds in water</a:t>
          </a:r>
        </a:p>
      </dsp:txBody>
      <dsp:txXfrm>
        <a:off x="0" y="2954178"/>
        <a:ext cx="2552448" cy="1379398"/>
      </dsp:txXfrm>
    </dsp:sp>
    <dsp:sp modelId="{989081FF-9F7B-424D-A86D-85E42162940C}">
      <dsp:nvSpPr>
        <dsp:cNvPr id="0" name=""/>
        <dsp:cNvSpPr/>
      </dsp:nvSpPr>
      <dsp:spPr>
        <a:xfrm>
          <a:off x="2881547" y="610491"/>
          <a:ext cx="2288080" cy="2384039"/>
        </a:xfrm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8" t="-34406" r="488" b="406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CD75D2-8A71-45BD-8734-4DCDB9247581}">
      <dsp:nvSpPr>
        <dsp:cNvPr id="0" name=""/>
        <dsp:cNvSpPr/>
      </dsp:nvSpPr>
      <dsp:spPr>
        <a:xfrm>
          <a:off x="2738041" y="2994526"/>
          <a:ext cx="2533012" cy="120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/>
            <a:t>2) PBA: Soil Mixing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/>
            <a:t>- 200g PBA: 3 kg black soil for 8 pots</a:t>
          </a:r>
        </a:p>
      </dsp:txBody>
      <dsp:txXfrm>
        <a:off x="2738041" y="2994526"/>
        <a:ext cx="2533012" cy="1206387"/>
      </dsp:txXfrm>
    </dsp:sp>
    <dsp:sp modelId="{37A00870-2B4E-4E34-BA0D-6F6501D3BA82}">
      <dsp:nvSpPr>
        <dsp:cNvPr id="0" name=""/>
        <dsp:cNvSpPr/>
      </dsp:nvSpPr>
      <dsp:spPr>
        <a:xfrm>
          <a:off x="5574727" y="642067"/>
          <a:ext cx="2483007" cy="2383183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7" t="-7024" r="-324" b="-3827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338F0B-DA01-4DDA-86A5-5F4F3C30AE6F}">
      <dsp:nvSpPr>
        <dsp:cNvPr id="0" name=""/>
        <dsp:cNvSpPr/>
      </dsp:nvSpPr>
      <dsp:spPr>
        <a:xfrm>
          <a:off x="5592773" y="3033266"/>
          <a:ext cx="2355191" cy="1574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/>
            <a:t>3) Planting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/>
            <a:t>- 6 seeds in each pot accordingly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/>
            <a:t>- Watered daily</a:t>
          </a:r>
          <a:endParaRPr lang="en-MY" sz="1800" kern="1200" dirty="0"/>
        </a:p>
      </dsp:txBody>
      <dsp:txXfrm>
        <a:off x="5592773" y="3033266"/>
        <a:ext cx="2355191" cy="1574963"/>
      </dsp:txXfrm>
    </dsp:sp>
    <dsp:sp modelId="{ABBD4DC8-CA96-4A44-82C0-C23386830AEC}">
      <dsp:nvSpPr>
        <dsp:cNvPr id="0" name=""/>
        <dsp:cNvSpPr/>
      </dsp:nvSpPr>
      <dsp:spPr>
        <a:xfrm>
          <a:off x="8385055" y="640831"/>
          <a:ext cx="2243340" cy="2319164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84686A-7598-4974-B2E1-745A22E37EA6}">
      <dsp:nvSpPr>
        <dsp:cNvPr id="0" name=""/>
        <dsp:cNvSpPr/>
      </dsp:nvSpPr>
      <dsp:spPr>
        <a:xfrm>
          <a:off x="8071685" y="3023468"/>
          <a:ext cx="2828828" cy="143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/>
            <a:t>4) pH &amp; NPK Soil Test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/>
            <a:t>- Soil samples added with reagents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/>
            <a:t>- Compared against colour charts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8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600" kern="1200" dirty="0"/>
        </a:p>
      </dsp:txBody>
      <dsp:txXfrm>
        <a:off x="8071685" y="3023468"/>
        <a:ext cx="2828828" cy="1436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583FC-7B97-4C51-97FB-A76D4BA138C2}">
      <dsp:nvSpPr>
        <dsp:cNvPr id="0" name=""/>
        <dsp:cNvSpPr/>
      </dsp:nvSpPr>
      <dsp:spPr>
        <a:xfrm>
          <a:off x="256130" y="78464"/>
          <a:ext cx="2222960" cy="2778704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56" t="-19490" r="-16171" b="-16594"/>
          </a:stretch>
        </a:blip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475C1-0D14-4A0D-BC4B-00CD094BE624}">
      <dsp:nvSpPr>
        <dsp:cNvPr id="0" name=""/>
        <dsp:cNvSpPr/>
      </dsp:nvSpPr>
      <dsp:spPr>
        <a:xfrm>
          <a:off x="129532" y="2817587"/>
          <a:ext cx="2443028" cy="720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/>
            <a:t>Control: White Spots, Chlorosis, Wilting</a:t>
          </a:r>
        </a:p>
      </dsp:txBody>
      <dsp:txXfrm>
        <a:off x="129532" y="2817587"/>
        <a:ext cx="2443028" cy="720087"/>
      </dsp:txXfrm>
    </dsp:sp>
    <dsp:sp modelId="{EBE3DE04-F3EE-437A-93C2-AD2F67B7697B}">
      <dsp:nvSpPr>
        <dsp:cNvPr id="0" name=""/>
        <dsp:cNvSpPr/>
      </dsp:nvSpPr>
      <dsp:spPr>
        <a:xfrm>
          <a:off x="2922848" y="65843"/>
          <a:ext cx="2222960" cy="2778704"/>
        </a:xfrm>
        <a:prstGeom prst="round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-7062" t="-15784" r="-15550" b="-19088"/>
          </a:stretch>
        </a:blip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1D42B-A260-4138-83CC-C235DB490A58}">
      <dsp:nvSpPr>
        <dsp:cNvPr id="0" name=""/>
        <dsp:cNvSpPr/>
      </dsp:nvSpPr>
      <dsp:spPr>
        <a:xfrm>
          <a:off x="2728871" y="2812888"/>
          <a:ext cx="2443028" cy="435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/>
            <a:t>PBA: Curling &amp; shrunken leaves, White flies and eggs</a:t>
          </a:r>
        </a:p>
      </dsp:txBody>
      <dsp:txXfrm>
        <a:off x="2728871" y="2812888"/>
        <a:ext cx="2443028" cy="435471"/>
      </dsp:txXfrm>
    </dsp:sp>
    <dsp:sp modelId="{014B2C80-EAA2-48EC-9A54-580886CEABD0}">
      <dsp:nvSpPr>
        <dsp:cNvPr id="0" name=""/>
        <dsp:cNvSpPr/>
      </dsp:nvSpPr>
      <dsp:spPr>
        <a:xfrm>
          <a:off x="5549451" y="61127"/>
          <a:ext cx="2222960" cy="2778704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72" t="-18173" r="-8222" b="-2377"/>
          </a:stretch>
        </a:blipFill>
        <a:ln w="38100" cap="flat" cmpd="sng" algn="ctr">
          <a:solidFill>
            <a:srgbClr val="1616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5CC8A-206C-4FDB-ABAE-68EF3D08FD08}">
      <dsp:nvSpPr>
        <dsp:cNvPr id="0" name=""/>
        <dsp:cNvSpPr/>
      </dsp:nvSpPr>
      <dsp:spPr>
        <a:xfrm>
          <a:off x="5387331" y="2800693"/>
          <a:ext cx="2443028" cy="45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/>
            <a:t>GSH: Bigger leaves with a few yellow leaves</a:t>
          </a:r>
        </a:p>
      </dsp:txBody>
      <dsp:txXfrm>
        <a:off x="5387331" y="2800693"/>
        <a:ext cx="2443028" cy="454740"/>
      </dsp:txXfrm>
    </dsp:sp>
    <dsp:sp modelId="{6A9ACBB2-837C-4E93-A933-6DE3AC250C5B}">
      <dsp:nvSpPr>
        <dsp:cNvPr id="0" name=""/>
        <dsp:cNvSpPr/>
      </dsp:nvSpPr>
      <dsp:spPr>
        <a:xfrm>
          <a:off x="8211356" y="52633"/>
          <a:ext cx="2222960" cy="2778704"/>
        </a:xfrm>
        <a:prstGeom prst="round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10144" t="-18965" r="-452" b="-4903"/>
          </a:stretch>
        </a:blipFill>
        <a:ln w="38100" cap="flat" cmpd="sng" algn="ctr">
          <a:solidFill>
            <a:srgbClr val="0084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1CC94-E418-47DF-BE5D-15B964E7A0C1}">
      <dsp:nvSpPr>
        <dsp:cNvPr id="0" name=""/>
        <dsp:cNvSpPr/>
      </dsp:nvSpPr>
      <dsp:spPr>
        <a:xfrm>
          <a:off x="8013690" y="2764293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/>
            <a:t>PBA-GSH:</a:t>
          </a:r>
          <a:br>
            <a:rPr lang="en-MY" sz="1800" kern="1200" dirty="0"/>
          </a:br>
          <a:r>
            <a:rPr lang="en-MY" sz="1800" kern="1200" dirty="0">
              <a:solidFill>
                <a:schemeClr val="tx1"/>
              </a:solidFill>
            </a:rPr>
            <a:t>Bigger leaves with darker green </a:t>
          </a:r>
          <a:endParaRPr lang="en-MY" sz="1800" kern="1200" dirty="0"/>
        </a:p>
      </dsp:txBody>
      <dsp:txXfrm>
        <a:off x="8013690" y="2764293"/>
        <a:ext cx="2443028" cy="9063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A201F-1027-409A-8F17-D214693E8733}">
      <dsp:nvSpPr>
        <dsp:cNvPr id="0" name=""/>
        <dsp:cNvSpPr/>
      </dsp:nvSpPr>
      <dsp:spPr>
        <a:xfrm>
          <a:off x="370054" y="15624"/>
          <a:ext cx="3522431" cy="454593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38100" cap="flat" cmpd="sng" algn="ctr">
          <a:solidFill>
            <a:srgbClr val="0084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66CEE-5734-4AE4-9A71-FA8D40776730}">
      <dsp:nvSpPr>
        <dsp:cNvPr id="0" name=""/>
        <dsp:cNvSpPr/>
      </dsp:nvSpPr>
      <dsp:spPr>
        <a:xfrm>
          <a:off x="430141" y="3497385"/>
          <a:ext cx="3318919" cy="9997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/>
            <a:t>PBA-GSH (Combination) group</a:t>
          </a:r>
        </a:p>
      </dsp:txBody>
      <dsp:txXfrm>
        <a:off x="430141" y="3497385"/>
        <a:ext cx="3318919" cy="999768"/>
      </dsp:txXfrm>
    </dsp:sp>
    <dsp:sp modelId="{6DAACF55-CA32-4789-83FA-3926700A216D}">
      <dsp:nvSpPr>
        <dsp:cNvPr id="0" name=""/>
        <dsp:cNvSpPr/>
      </dsp:nvSpPr>
      <dsp:spPr>
        <a:xfrm>
          <a:off x="3024096" y="98585"/>
          <a:ext cx="1046776" cy="1080669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7572" t="-204473" r="-130796" b="-162337"/>
          </a:stretch>
        </a:blipFill>
        <a:ln w="12700" cap="flat" cmpd="sng" algn="ctr">
          <a:solidFill>
            <a:srgbClr val="0084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53A09-6E9A-4036-8347-260B3120ED77}">
      <dsp:nvSpPr>
        <dsp:cNvPr id="0" name=""/>
        <dsp:cNvSpPr/>
      </dsp:nvSpPr>
      <dsp:spPr>
        <a:xfrm>
          <a:off x="4124241" y="161502"/>
          <a:ext cx="1154239" cy="108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/>
            <a:t>Flowering buds</a:t>
          </a:r>
        </a:p>
      </dsp:txBody>
      <dsp:txXfrm>
        <a:off x="4124241" y="161502"/>
        <a:ext cx="1154239" cy="1089099"/>
      </dsp:txXfrm>
    </dsp:sp>
    <dsp:sp modelId="{E27A05D9-61F9-4C62-B979-D5EE2EBC74BF}">
      <dsp:nvSpPr>
        <dsp:cNvPr id="0" name=""/>
        <dsp:cNvSpPr/>
      </dsp:nvSpPr>
      <dsp:spPr>
        <a:xfrm>
          <a:off x="3005952" y="1446639"/>
          <a:ext cx="1089099" cy="1089099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80" t="-14303" r="1560" b="-14685"/>
          </a:stretch>
        </a:blipFill>
        <a:ln w="12700" cap="flat" cmpd="sng" algn="ctr">
          <a:solidFill>
            <a:srgbClr val="0084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6B467-7D0C-4114-BA28-F8D1B195421D}">
      <dsp:nvSpPr>
        <dsp:cNvPr id="0" name=""/>
        <dsp:cNvSpPr/>
      </dsp:nvSpPr>
      <dsp:spPr>
        <a:xfrm>
          <a:off x="4167701" y="1455047"/>
          <a:ext cx="1210565" cy="108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/>
            <a:t>Greatest number &amp; area of leaves</a:t>
          </a:r>
        </a:p>
      </dsp:txBody>
      <dsp:txXfrm>
        <a:off x="4167701" y="1455047"/>
        <a:ext cx="1210565" cy="1089099"/>
      </dsp:txXfrm>
    </dsp:sp>
    <dsp:sp modelId="{2284BB27-100E-4ABD-98C1-2CE5E406BC36}">
      <dsp:nvSpPr>
        <dsp:cNvPr id="0" name=""/>
        <dsp:cNvSpPr/>
      </dsp:nvSpPr>
      <dsp:spPr>
        <a:xfrm>
          <a:off x="3004002" y="2761138"/>
          <a:ext cx="1089099" cy="1089099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697" t="-66725" r="-26697" b="-38824"/>
          </a:stretch>
        </a:blipFill>
        <a:ln w="12700" cap="flat" cmpd="sng" algn="ctr">
          <a:solidFill>
            <a:srgbClr val="0084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DB56D-7FA1-44D6-94A7-5F0402C26B7A}">
      <dsp:nvSpPr>
        <dsp:cNvPr id="0" name=""/>
        <dsp:cNvSpPr/>
      </dsp:nvSpPr>
      <dsp:spPr>
        <a:xfrm>
          <a:off x="4164859" y="2734020"/>
          <a:ext cx="1154239" cy="108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kern="1200" dirty="0"/>
            <a:t>Thickest stem girth</a:t>
          </a:r>
        </a:p>
      </dsp:txBody>
      <dsp:txXfrm>
        <a:off x="4164859" y="2734020"/>
        <a:ext cx="1154239" cy="1089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80B5B-A293-4111-A74E-F34FEDF240C3}" type="datetimeFigureOut">
              <a:rPr lang="en-MY" smtClean="0"/>
              <a:t>12/1/2022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55A2A-9EB7-46A8-87EA-EBD535E58CE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7717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55A2A-9EB7-46A8-87EA-EBD535E58CE6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98141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55A2A-9EB7-46A8-87EA-EBD535E58CE6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3235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H.C., O. (2016). Potential of Palm Bunch Ash Application on the Growth and Yield of Okra (Abelmoschus esculentus (L.). Global Journal of Biology, Agriculture &amp; Health Sciences, 5(1), 8. doi:10.9734/IJPSS/2013/2039.</a:t>
            </a:r>
          </a:p>
          <a:p>
            <a:r>
              <a:rPr lang="en-US" b="1" i="0" u="none" baseline="0" dirty="0"/>
              <a:t>Clearly, PBA can be a great alternative to commercial </a:t>
            </a:r>
            <a:r>
              <a:rPr lang="en-US" b="1" i="0" u="none" baseline="0" dirty="0" err="1"/>
              <a:t>fertilisers</a:t>
            </a:r>
            <a:r>
              <a:rPr lang="en-US" b="1" i="0" u="none" baseline="0" dirty="0"/>
              <a:t> as it is organic and sustainable.</a:t>
            </a:r>
            <a:endParaRPr lang="en-MY" b="1" i="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55A2A-9EB7-46A8-87EA-EBD535E58CE6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0963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dirty="0"/>
              <a:t>[2] </a:t>
            </a:r>
            <a:r>
              <a:rPr lang="en-MY" dirty="0" err="1"/>
              <a:t>Hasanuzzaman</a:t>
            </a:r>
            <a:r>
              <a:rPr lang="en-MY" dirty="0"/>
              <a:t>, M., Nahar, K., </a:t>
            </a:r>
            <a:r>
              <a:rPr lang="en-MY" dirty="0" err="1"/>
              <a:t>Anee</a:t>
            </a:r>
            <a:r>
              <a:rPr lang="en-MY" dirty="0"/>
              <a:t>, T. I., &amp; Fujita, M. (2017). Glutathione in plants: biosynthesis and physiological role in environmental stress tolerance. Physiology and Molecular Biology of Plants, 23(2), 249-268. doi:10.1007/s12298-017-0422-2</a:t>
            </a:r>
            <a:endParaRPr lang="en-US" sz="12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55A2A-9EB7-46A8-87EA-EBD535E58CE6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3656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55A2A-9EB7-46A8-87EA-EBD535E58CE6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544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55A2A-9EB7-46A8-87EA-EBD535E58CE6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4965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dirty="0"/>
              <a:t>[3] Xu, X., Du, X., Wang, F., Sha, J., Chen, Q., Tian, G., Jiang, Y. (2020). Effects of Potassium Levels on Plant Growth, Accumulation and Distribution of Carbon, and Nitrate Metabolism in Apple Dwarf Rootstock Seedlings. Frontiers in Plant Science, 11. doi:10.3389/fpls.2020.00904 </a:t>
            </a:r>
            <a:endParaRPr lang="en-MY" sz="12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MY" dirty="0"/>
          </a:p>
          <a:p>
            <a:r>
              <a:rPr lang="en-MY" dirty="0"/>
              <a:t>Plant Height</a:t>
            </a:r>
          </a:p>
          <a:p>
            <a:r>
              <a:rPr lang="en-MY" dirty="0"/>
              <a:t>- Consistent trend: GSH &gt; Control &gt; PBA-GSH (combination) &gt; PBA </a:t>
            </a:r>
          </a:p>
          <a:p>
            <a:r>
              <a:rPr lang="en-MY" dirty="0"/>
              <a:t>- GSH: Increase enzymatic activities, increase in cell development of the shoots [2].</a:t>
            </a:r>
          </a:p>
          <a:p>
            <a:r>
              <a:rPr lang="en-MY" dirty="0"/>
              <a:t>- PBA: Surplus of potassium (K4) reduces N-metabolising enzymatic activity, decreasing N uptake [4].</a:t>
            </a:r>
          </a:p>
          <a:p>
            <a:pPr marL="171450" indent="-171450">
              <a:buFontTx/>
              <a:buChar char="-"/>
            </a:pPr>
            <a:r>
              <a:rPr lang="en-MY" dirty="0"/>
              <a:t>PBA-GSH: Outweighed effect of GSH, led to shorter plant height</a:t>
            </a:r>
          </a:p>
          <a:p>
            <a:pPr marL="0" indent="0">
              <a:buFontTx/>
              <a:buNone/>
            </a:pPr>
            <a:r>
              <a:rPr lang="en-MY" dirty="0"/>
              <a:t>Stem Girth</a:t>
            </a:r>
          </a:p>
          <a:p>
            <a:pPr marL="0" indent="0">
              <a:buFontTx/>
              <a:buNone/>
            </a:pPr>
            <a:r>
              <a:rPr lang="en-US" dirty="0"/>
              <a:t>- Earlier stages: GSH &gt; Control &gt; PBA &gt; PBA-GSH (combination)</a:t>
            </a:r>
          </a:p>
          <a:p>
            <a:pPr marL="0" indent="0">
              <a:buFontTx/>
              <a:buNone/>
            </a:pPr>
            <a:r>
              <a:rPr lang="en-US" dirty="0"/>
              <a:t>- Day 35 onwards, PBA and combination surpassed control group </a:t>
            </a:r>
          </a:p>
          <a:p>
            <a:pPr marL="0" indent="0">
              <a:buFontTx/>
              <a:buNone/>
            </a:pPr>
            <a:r>
              <a:rPr lang="en-US" dirty="0"/>
              <a:t>- Day 49 onwards, combination recorded the thickest stem girth</a:t>
            </a:r>
          </a:p>
          <a:p>
            <a:pPr marL="0" indent="0">
              <a:buFontTx/>
              <a:buNone/>
            </a:pPr>
            <a:r>
              <a:rPr lang="en-US" dirty="0"/>
              <a:t>- Synergistic effect observed,</a:t>
            </a:r>
          </a:p>
          <a:p>
            <a:pPr marL="0" indent="0">
              <a:buFontTx/>
              <a:buNone/>
            </a:pPr>
            <a:r>
              <a:rPr lang="en-US" dirty="0"/>
              <a:t>	- GSH: Increased enzymatic activities [5].</a:t>
            </a:r>
          </a:p>
          <a:p>
            <a:pPr marL="0" indent="0">
              <a:buFontTx/>
              <a:buNone/>
            </a:pPr>
            <a:r>
              <a:rPr lang="en-US" dirty="0"/>
              <a:t>	- PBA: No adverse effects as accumulation of K is lower in stems [4].</a:t>
            </a:r>
          </a:p>
          <a:p>
            <a:pPr marL="0" indent="0">
              <a:buFontTx/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55A2A-9EB7-46A8-87EA-EBD535E58CE6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5529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2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[4] </a:t>
            </a:r>
            <a:r>
              <a:rPr lang="en-MY" dirty="0"/>
              <a:t>Vittoria </a:t>
            </a:r>
            <a:r>
              <a:rPr lang="en-MY" dirty="0" err="1"/>
              <a:t>Locato</a:t>
            </a:r>
            <a:r>
              <a:rPr lang="en-MY" dirty="0"/>
              <a:t>, Sara </a:t>
            </a:r>
            <a:r>
              <a:rPr lang="en-MY" dirty="0" err="1"/>
              <a:t>Cimini</a:t>
            </a:r>
            <a:r>
              <a:rPr lang="en-MY" dirty="0"/>
              <a:t>, &amp; </a:t>
            </a:r>
            <a:r>
              <a:rPr lang="en-MY" dirty="0" err="1"/>
              <a:t>Gara</a:t>
            </a:r>
            <a:r>
              <a:rPr lang="en-MY" dirty="0"/>
              <a:t>, L. D. (2017). Glutathione as a Key Player in Plant Abiotic Stress Responses and Tolerance. In Glutathione in Plant Growth, Development (pp. 127-145). Unit of Food Science and Human Nutrition, Department of Medicine, Campus Bio-Medico, University of Rome, via Alvaro del Portillo 21, 00128 Rome, Italy: Springer International Publishing AG.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dirty="0"/>
              <a:t>[5] </a:t>
            </a:r>
            <a:r>
              <a:rPr lang="en-MY" dirty="0" err="1"/>
              <a:t>Nazli</a:t>
            </a:r>
            <a:r>
              <a:rPr lang="en-MY" dirty="0"/>
              <a:t>, F., Bushra, Iqbal, M., Bibi, F., Zafar-ul-Hye, D. M., Kashif, M. R., &amp; Ahmad, M. (2018). </a:t>
            </a:r>
            <a:r>
              <a:rPr lang="en-MY" dirty="0" err="1"/>
              <a:t>Modeling</a:t>
            </a:r>
            <a:r>
              <a:rPr lang="en-MY" dirty="0"/>
              <a:t> the potassium requirements of potato crop for yield and quality optimization. Asian Journal of Agriculture and Biology, 6, 169-180.</a:t>
            </a:r>
          </a:p>
          <a:p>
            <a:endParaRPr lang="en-US" dirty="0"/>
          </a:p>
          <a:p>
            <a:r>
              <a:rPr lang="en-US" dirty="0"/>
              <a:t>No of leaf</a:t>
            </a:r>
          </a:p>
          <a:p>
            <a:pPr>
              <a:lnSpc>
                <a:spcPct val="110000"/>
              </a:lnSpc>
            </a:pPr>
            <a:r>
              <a:rPr lang="en-MY" sz="1200" dirty="0"/>
              <a:t>- Earlier stages: </a:t>
            </a:r>
            <a:r>
              <a:rPr lang="en-MY" sz="1200" dirty="0">
                <a:solidFill>
                  <a:srgbClr val="0000FF"/>
                </a:solidFill>
              </a:rPr>
              <a:t>GSH</a:t>
            </a:r>
            <a:r>
              <a:rPr lang="en-MY" sz="1200" dirty="0"/>
              <a:t> &gt; Control &gt; </a:t>
            </a:r>
            <a:r>
              <a:rPr lang="en-MY" sz="1200" dirty="0">
                <a:solidFill>
                  <a:srgbClr val="FF0000"/>
                </a:solidFill>
              </a:rPr>
              <a:t>PBA</a:t>
            </a:r>
            <a:r>
              <a:rPr lang="en-MY" sz="1200" dirty="0"/>
              <a:t> &gt; </a:t>
            </a:r>
            <a:r>
              <a:rPr lang="en-MY" sz="1200" dirty="0">
                <a:solidFill>
                  <a:srgbClr val="008400"/>
                </a:solidFill>
              </a:rPr>
              <a:t>PBA-GSH (combination)</a:t>
            </a:r>
            <a:endParaRPr lang="en-MY" sz="1200" dirty="0"/>
          </a:p>
          <a:p>
            <a:pPr>
              <a:lnSpc>
                <a:spcPct val="120000"/>
              </a:lnSpc>
            </a:pPr>
            <a:r>
              <a:rPr lang="en-MY" sz="1200" dirty="0"/>
              <a:t>- Day 35, control group </a:t>
            </a:r>
            <a:r>
              <a:rPr lang="en-MY" sz="1200" b="1" dirty="0">
                <a:solidFill>
                  <a:srgbClr val="FF0000"/>
                </a:solidFill>
              </a:rPr>
              <a:t>decreased</a:t>
            </a:r>
            <a:r>
              <a:rPr lang="en-MY" sz="1200" dirty="0"/>
              <a:t> due to chlorosis and wilting</a:t>
            </a:r>
          </a:p>
          <a:p>
            <a:pPr>
              <a:lnSpc>
                <a:spcPct val="120000"/>
              </a:lnSpc>
            </a:pPr>
            <a:r>
              <a:rPr lang="en-MY" sz="1200" dirty="0"/>
              <a:t>- Day 49-56, </a:t>
            </a:r>
            <a:r>
              <a:rPr lang="en-MY" sz="1200" dirty="0">
                <a:solidFill>
                  <a:srgbClr val="008400"/>
                </a:solidFill>
              </a:rPr>
              <a:t>combination</a:t>
            </a:r>
            <a:r>
              <a:rPr lang="en-MY" sz="1200" dirty="0"/>
              <a:t> recorded the </a:t>
            </a:r>
            <a:r>
              <a:rPr lang="en-MY" sz="1200" b="1" dirty="0">
                <a:solidFill>
                  <a:schemeClr val="accent1"/>
                </a:solidFill>
              </a:rPr>
              <a:t>most</a:t>
            </a:r>
            <a:r>
              <a:rPr lang="en-MY" sz="1200" dirty="0"/>
              <a:t> number of leaves per plant </a:t>
            </a:r>
          </a:p>
          <a:p>
            <a:pPr>
              <a:lnSpc>
                <a:spcPct val="120000"/>
              </a:lnSpc>
            </a:pPr>
            <a:r>
              <a:rPr lang="en-MY" sz="1200" dirty="0"/>
              <a:t>- Overall trend for other groups showed slight </a:t>
            </a:r>
            <a:r>
              <a:rPr lang="en-MY" sz="1200" b="1" dirty="0">
                <a:solidFill>
                  <a:srgbClr val="FF0000"/>
                </a:solidFill>
              </a:rPr>
              <a:t>decrease</a:t>
            </a:r>
            <a:r>
              <a:rPr lang="en-MY" sz="1200" dirty="0"/>
              <a:t> after day 42 (next two slides)</a:t>
            </a:r>
          </a:p>
          <a:p>
            <a:r>
              <a:rPr lang="en-US" dirty="0"/>
              <a:t>Leaf area</a:t>
            </a:r>
          </a:p>
          <a:p>
            <a:r>
              <a:rPr lang="en-US" dirty="0"/>
              <a:t>- Earlier stages: GSH &gt; Control &gt; PBA &gt; PBA-GSH (combination)</a:t>
            </a:r>
          </a:p>
          <a:p>
            <a:r>
              <a:rPr lang="en-US" dirty="0"/>
              <a:t>- Day 42, PBA and combination group surpassed control group.</a:t>
            </a:r>
          </a:p>
          <a:p>
            <a:r>
              <a:rPr lang="en-US" dirty="0"/>
              <a:t>- Day 49 onwards, combination group recorded biggest leaf area</a:t>
            </a:r>
          </a:p>
          <a:p>
            <a:r>
              <a:rPr lang="en-US" dirty="0"/>
              <a:t>- Synergistic effects observed,</a:t>
            </a:r>
          </a:p>
          <a:p>
            <a:r>
              <a:rPr lang="en-US" dirty="0"/>
              <a:t>       - GSH: Increased photosynthetic pigments [5].</a:t>
            </a:r>
          </a:p>
          <a:p>
            <a:r>
              <a:rPr lang="en-US" dirty="0"/>
              <a:t>       - PBA: Fulfilled increasing demand of K caused by the increased rate of photosynthesis [9].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55A2A-9EB7-46A8-87EA-EBD535E58CE6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8587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dirty="0"/>
              <a:t>[5] </a:t>
            </a:r>
            <a:r>
              <a:rPr lang="en-MY" dirty="0" err="1"/>
              <a:t>Nazli</a:t>
            </a:r>
            <a:r>
              <a:rPr lang="en-MY" dirty="0"/>
              <a:t>, F., Bushra, Iqbal, M., Bibi, F., Zafar-ul-Hye, D. M., Kashif, M. R., &amp; Ahmad, M. (2018). </a:t>
            </a:r>
            <a:r>
              <a:rPr lang="en-MY" dirty="0" err="1"/>
              <a:t>Modeling</a:t>
            </a:r>
            <a:r>
              <a:rPr lang="en-MY" dirty="0"/>
              <a:t> the potassium requirements of potato crop for yield and quality optimization. Asian Journal of Agriculture and Biology, 6, 169-180.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b="0" i="0" u="none" baseline="0" dirty="0"/>
              <a:t>[6] </a:t>
            </a:r>
            <a:r>
              <a:rPr lang="en-MY" dirty="0"/>
              <a:t>Tripathi, K. K., </a:t>
            </a:r>
            <a:r>
              <a:rPr lang="en-MY" dirty="0" err="1"/>
              <a:t>Warrier</a:t>
            </a:r>
            <a:r>
              <a:rPr lang="en-MY" dirty="0"/>
              <a:t>, R., O.P. </a:t>
            </a:r>
            <a:r>
              <a:rPr lang="en-MY" dirty="0" err="1"/>
              <a:t>Govilla</a:t>
            </a:r>
            <a:r>
              <a:rPr lang="en-MY" dirty="0"/>
              <a:t>, &amp; Ahuja, V. (2011). Biology of Abelmoschus esculentus L. (Okra). India.</a:t>
            </a:r>
            <a:endParaRPr lang="en-MY" b="1" i="0" u="non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dirty="0"/>
              <a:t>[7] Mishra, G. P., Singh, B., Seth, T., Singh, A. K., Halder, J., Krishnan, N., Singh, P. M. (2017). Biotechnological Advancements and </a:t>
            </a:r>
            <a:r>
              <a:rPr lang="en-MY" dirty="0" err="1"/>
              <a:t>Begomovirus</a:t>
            </a:r>
            <a:r>
              <a:rPr lang="en-MY" dirty="0"/>
              <a:t> Management in Okra (Abelmoschus esculentus L.): Status and Perspectives. Frontiers in Plant Science, 8(360). doi:10.3389/fpls.2017.00360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55A2A-9EB7-46A8-87EA-EBD535E58CE6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5366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55A2A-9EB7-46A8-87EA-EBD535E58CE6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8422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7443-F892-4A52-85AE-168B3BF4B22D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03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F001-956F-4105-9406-AE33A1B23E56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93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3F7A-FDC9-4741-9EAD-61369A866600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39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6FFB-AB4C-4676-8927-E15C971E8983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8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AFA9-C39E-4B75-BAA1-213111D212C2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1F87-2FF9-4642-9CDE-4676D01AF178}" type="datetime1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00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136-08A8-46E7-A277-D0FA44D92407}" type="datetime1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57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08CF-900E-4619-BB0B-A4EBB0BB9099}" type="datetime1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96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85C-AAA3-4EF7-9DA8-731FBBE7C192}" type="datetime1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41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FAB3-30BB-442F-A540-103CBAB2D077}" type="datetime1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0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A56E-672B-4A57-A4CC-C130FE09B616}" type="datetime1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7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16286F7-466D-4308-B175-86DDF56E35EB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4037C1C0-FADA-40C7-B923-037899A24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66BE3-3E6B-4450-8B1A-E2AA2E2F8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8674" y="1881558"/>
            <a:ext cx="7077755" cy="20681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Unravelling Synergistic Effects of Palm Bunch Ash and Glutathione on Plant Growth </a:t>
            </a:r>
          </a:p>
        </p:txBody>
      </p:sp>
      <p:pic>
        <p:nvPicPr>
          <p:cNvPr id="5" name="Picture 4" descr="A group of potted plants&#10;&#10;Description automatically generated with low confidence">
            <a:extLst>
              <a:ext uri="{FF2B5EF4-FFF2-40B4-BE49-F238E27FC236}">
                <a16:creationId xmlns:a16="http://schemas.microsoft.com/office/drawing/2014/main" id="{81F922A7-BA52-4B0A-9BB7-529AD52EC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20758" r="14675" b="4192"/>
          <a:stretch/>
        </p:blipFill>
        <p:spPr>
          <a:xfrm>
            <a:off x="435470" y="639823"/>
            <a:ext cx="4107633" cy="5324027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2CFA2A2-42B0-45C6-AD90-1BBE87109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8744" y="3949703"/>
            <a:ext cx="6747786" cy="20681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Participant: Koh Yi Sze </a:t>
            </a:r>
          </a:p>
          <a:p>
            <a:r>
              <a:rPr lang="en-US" dirty="0"/>
              <a:t>University: Monash University Malaysia</a:t>
            </a:r>
          </a:p>
          <a:p>
            <a:r>
              <a:rPr lang="en-US" dirty="0"/>
              <a:t>Faculty: School of Engineering</a:t>
            </a:r>
          </a:p>
          <a:p>
            <a:r>
              <a:rPr lang="en-US" dirty="0"/>
              <a:t>Supervisors: Dr Patrick Tang, Dr Goh Bey Hing</a:t>
            </a:r>
          </a:p>
        </p:txBody>
      </p:sp>
      <p:sp>
        <p:nvSpPr>
          <p:cNvPr id="114" name="Arc 113">
            <a:extLst>
              <a:ext uri="{FF2B5EF4-FFF2-40B4-BE49-F238E27FC236}">
                <a16:creationId xmlns:a16="http://schemas.microsoft.com/office/drawing/2014/main" id="{4B56CC07-3AFD-4C79-AFB2-0428FBBD7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943208">
            <a:off x="-619225" y="5190398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3B336-F6E9-44CF-AB63-8D259DD3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264" y="6370541"/>
            <a:ext cx="2743200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fld id="{4854181D-6920-4594-9A5D-6CE56DC9F8B2}" type="slidenum">
              <a:rPr lang="en-US" sz="1800" b="1" smtClean="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sz="180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B8607-DF63-4061-8AE0-78C7B5AB2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674" y="608870"/>
            <a:ext cx="7012365" cy="11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30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ACA21-DB5D-4D79-8BEE-AF416F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33" cy="1325563"/>
          </a:xfrm>
        </p:spPr>
        <p:txBody>
          <a:bodyPr/>
          <a:lstStyle/>
          <a:p>
            <a:r>
              <a:rPr lang="en-MY" dirty="0"/>
              <a:t>No. of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FBCE0-76E1-46D0-8098-81BABFE2A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CAE20AB9-C86C-4431-B240-3317E73895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8454" r="11724" b="3981"/>
          <a:stretch/>
        </p:blipFill>
        <p:spPr>
          <a:xfrm>
            <a:off x="559802" y="1544685"/>
            <a:ext cx="5665931" cy="4811665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59E99137-6C0C-43F6-9862-BB1B789BB4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t="10122" r="12859" b="3852"/>
          <a:stretch/>
        </p:blipFill>
        <p:spPr>
          <a:xfrm>
            <a:off x="6003519" y="1672272"/>
            <a:ext cx="5760000" cy="468407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A060590-9AB0-4684-8909-81AD82026546}"/>
              </a:ext>
            </a:extLst>
          </p:cNvPr>
          <p:cNvSpPr/>
          <p:nvPr/>
        </p:nvSpPr>
        <p:spPr>
          <a:xfrm>
            <a:off x="4779278" y="2275840"/>
            <a:ext cx="1105665" cy="51412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97ECE7-C635-42C7-8EE0-57F89D406687}"/>
              </a:ext>
            </a:extLst>
          </p:cNvPr>
          <p:cNvCxnSpPr>
            <a:cxnSpLocks/>
          </p:cNvCxnSpPr>
          <p:nvPr/>
        </p:nvCxnSpPr>
        <p:spPr>
          <a:xfrm flipV="1">
            <a:off x="1320905" y="2520027"/>
            <a:ext cx="961955" cy="15745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A44489-3C4A-416F-8B39-F2E0ACB4FF6C}"/>
              </a:ext>
            </a:extLst>
          </p:cNvPr>
          <p:cNvCxnSpPr>
            <a:cxnSpLocks/>
          </p:cNvCxnSpPr>
          <p:nvPr/>
        </p:nvCxnSpPr>
        <p:spPr>
          <a:xfrm flipV="1">
            <a:off x="7240527" y="3694958"/>
            <a:ext cx="2284457" cy="12925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1FCA55EC-211E-4DD0-8677-9D7526150874}"/>
              </a:ext>
            </a:extLst>
          </p:cNvPr>
          <p:cNvSpPr txBox="1">
            <a:spLocks/>
          </p:cNvSpPr>
          <p:nvPr/>
        </p:nvSpPr>
        <p:spPr>
          <a:xfrm>
            <a:off x="6504131" y="423385"/>
            <a:ext cx="53875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dirty="0"/>
              <a:t>Leaf surface area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A59D9B-BBCC-4661-B754-45417F16B807}"/>
              </a:ext>
            </a:extLst>
          </p:cNvPr>
          <p:cNvGrpSpPr/>
          <p:nvPr/>
        </p:nvGrpSpPr>
        <p:grpSpPr>
          <a:xfrm>
            <a:off x="6959806" y="2135220"/>
            <a:ext cx="4676775" cy="1559738"/>
            <a:chOff x="6959806" y="2135220"/>
            <a:chExt cx="4676775" cy="15597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9F1864C-FA3B-45F4-A246-02F254ADE3B0}"/>
                </a:ext>
              </a:extLst>
            </p:cNvPr>
            <p:cNvSpPr/>
            <p:nvPr/>
          </p:nvSpPr>
          <p:spPr>
            <a:xfrm rot="19394617">
              <a:off x="10175058" y="2666325"/>
              <a:ext cx="1461523" cy="470917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44897B0E-D2C8-4C00-9072-C87B24B319CC}"/>
                </a:ext>
              </a:extLst>
            </p:cNvPr>
            <p:cNvSpPr txBox="1">
              <a:spLocks/>
            </p:cNvSpPr>
            <p:nvPr/>
          </p:nvSpPr>
          <p:spPr>
            <a:xfrm>
              <a:off x="6959806" y="2135220"/>
              <a:ext cx="3847426" cy="15597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MY" sz="1600" b="1" dirty="0"/>
                <a:t>Synergistic effects </a:t>
              </a:r>
              <a:r>
                <a:rPr lang="en-MY" sz="1600" dirty="0"/>
                <a:t>observed,</a:t>
              </a:r>
            </a:p>
            <a:p>
              <a:pPr marL="0" indent="0">
                <a:lnSpc>
                  <a:spcPct val="110000"/>
                </a:lnSpc>
                <a:buNone/>
              </a:pPr>
              <a:r>
                <a:rPr lang="en-MY" sz="1600" dirty="0"/>
                <a:t>GSH: </a:t>
              </a:r>
              <a:r>
                <a:rPr lang="en-MY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↑</a:t>
              </a:r>
              <a:r>
                <a:rPr lang="en-MY" sz="1600" dirty="0"/>
                <a:t> photosynthetic pigments [4].</a:t>
              </a:r>
            </a:p>
            <a:p>
              <a:pPr marL="0" indent="0">
                <a:lnSpc>
                  <a:spcPct val="110000"/>
                </a:lnSpc>
                <a:buNone/>
              </a:pPr>
              <a:r>
                <a:rPr lang="en-MY" sz="1600" dirty="0"/>
                <a:t>PBA: Fulfilled </a:t>
              </a:r>
              <a:r>
                <a:rPr lang="en-MY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↑</a:t>
              </a:r>
              <a:r>
                <a:rPr lang="en-MY" sz="1600" dirty="0"/>
                <a:t> demand of K, </a:t>
              </a:r>
              <a:br>
                <a:rPr lang="en-MY" sz="1600" dirty="0"/>
              </a:br>
              <a:r>
                <a:rPr lang="en-MY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↑</a:t>
              </a:r>
              <a:r>
                <a:rPr lang="en-MY" sz="1600" dirty="0"/>
                <a:t> rate of photosynthesis [5].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DCD48B-820D-4F44-BC4E-9CC8457A5BFE}"/>
              </a:ext>
            </a:extLst>
          </p:cNvPr>
          <p:cNvGrpSpPr/>
          <p:nvPr/>
        </p:nvGrpSpPr>
        <p:grpSpPr>
          <a:xfrm>
            <a:off x="3911844" y="3481348"/>
            <a:ext cx="1892481" cy="938338"/>
            <a:chOff x="3982893" y="3456197"/>
            <a:chExt cx="1892481" cy="93833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D376EE6-00F3-458C-BC05-ADE0D85C330B}"/>
                </a:ext>
              </a:extLst>
            </p:cNvPr>
            <p:cNvCxnSpPr>
              <a:cxnSpLocks/>
            </p:cNvCxnSpPr>
            <p:nvPr/>
          </p:nvCxnSpPr>
          <p:spPr>
            <a:xfrm>
              <a:off x="4300180" y="3456197"/>
              <a:ext cx="1365422" cy="2387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8D63E300-DCC8-401E-8A33-DBCCA780E67D}"/>
                </a:ext>
              </a:extLst>
            </p:cNvPr>
            <p:cNvSpPr txBox="1">
              <a:spLocks/>
            </p:cNvSpPr>
            <p:nvPr/>
          </p:nvSpPr>
          <p:spPr>
            <a:xfrm>
              <a:off x="3982893" y="3710467"/>
              <a:ext cx="1892481" cy="6840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MY" sz="2400" dirty="0"/>
                <a:t>Overall </a:t>
              </a:r>
              <a:r>
                <a:rPr lang="en-MY" sz="2300" dirty="0"/>
                <a:t>trend</a:t>
              </a:r>
              <a:r>
                <a:rPr lang="en-MY" sz="2400" dirty="0"/>
                <a:t>: Slight </a:t>
              </a:r>
              <a:r>
                <a:rPr lang="en-MY" sz="2400" b="1" dirty="0">
                  <a:solidFill>
                    <a:srgbClr val="FF0000"/>
                  </a:solidFill>
                </a:rPr>
                <a:t>decrease</a:t>
              </a:r>
              <a:endParaRPr lang="en-MY" sz="2400" dirty="0"/>
            </a:p>
          </p:txBody>
        </p:sp>
      </p:grp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DCC34A70-DC4D-4A1F-9E33-3922E2141478}"/>
              </a:ext>
            </a:extLst>
          </p:cNvPr>
          <p:cNvSpPr txBox="1">
            <a:spLocks/>
          </p:cNvSpPr>
          <p:nvPr/>
        </p:nvSpPr>
        <p:spPr>
          <a:xfrm>
            <a:off x="9281086" y="6314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cap="none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4854181D-6920-4594-9A5D-6CE56DC9F8B2}" type="slidenum">
              <a:rPr lang="en-US" sz="1800" b="1" smtClean="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sz="1800" b="1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24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13AD-63DB-4008-BB9B-612E500DF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Visual Assessment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124EFE88-2E21-49ED-A2C2-FC720B0D3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378740"/>
              </p:ext>
            </p:extLst>
          </p:nvPr>
        </p:nvGraphicFramePr>
        <p:xfrm>
          <a:off x="708660" y="1501683"/>
          <a:ext cx="10515600" cy="385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840D757-3918-4950-A6AF-0A5A473E2736}"/>
              </a:ext>
            </a:extLst>
          </p:cNvPr>
          <p:cNvSpPr txBox="1"/>
          <p:nvPr/>
        </p:nvSpPr>
        <p:spPr>
          <a:xfrm>
            <a:off x="955040" y="5433020"/>
            <a:ext cx="215138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1600" i="1" dirty="0"/>
              <a:t>Powdery mildew: </a:t>
            </a:r>
            <a:r>
              <a:rPr lang="en-MY" sz="1600" dirty="0"/>
              <a:t>Fungus that favours high humidity [6].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0A08C6-8620-4859-8F5A-B0A11555373E}"/>
              </a:ext>
            </a:extLst>
          </p:cNvPr>
          <p:cNvCxnSpPr>
            <a:cxnSpLocks/>
          </p:cNvCxnSpPr>
          <p:nvPr/>
        </p:nvCxnSpPr>
        <p:spPr>
          <a:xfrm flipV="1">
            <a:off x="1402081" y="5039360"/>
            <a:ext cx="0" cy="393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7C8945B-A099-474A-A13C-AC6086DE6021}"/>
              </a:ext>
            </a:extLst>
          </p:cNvPr>
          <p:cNvSpPr txBox="1"/>
          <p:nvPr/>
        </p:nvSpPr>
        <p:spPr>
          <a:xfrm>
            <a:off x="3548381" y="5433019"/>
            <a:ext cx="22809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1600" dirty="0"/>
              <a:t>Vectors of okra enation leaf curl disease (OECD) [7];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E90635-3BEA-4A5D-AB07-245A5B3D4650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4688841" y="5247262"/>
            <a:ext cx="0" cy="185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1A06401-FB69-4D6A-92F6-242F50F87632}"/>
              </a:ext>
            </a:extLst>
          </p:cNvPr>
          <p:cNvSpPr txBox="1"/>
          <p:nvPr/>
        </p:nvSpPr>
        <p:spPr>
          <a:xfrm>
            <a:off x="6604000" y="5451157"/>
            <a:ext cx="4216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1600" dirty="0"/>
              <a:t>Increased photosynthetic pigments and improved resistance to diseases; </a:t>
            </a:r>
            <a:br>
              <a:rPr lang="en-MY" sz="1600" dirty="0"/>
            </a:br>
            <a:r>
              <a:rPr lang="en-MY" sz="1600" dirty="0"/>
              <a:t>Indicates presence of more chlorophyll [5];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E7DC43C-9E92-4FB0-B81B-D427BD123866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8186420" y="5039360"/>
            <a:ext cx="525780" cy="411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E142EF5-18AA-41E8-ABEB-2B86F3231663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8712200" y="5039360"/>
            <a:ext cx="525780" cy="411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EBF60C35-08C4-4C1E-BCB5-2A72ACF0736E}"/>
              </a:ext>
            </a:extLst>
          </p:cNvPr>
          <p:cNvSpPr txBox="1">
            <a:spLocks/>
          </p:cNvSpPr>
          <p:nvPr/>
        </p:nvSpPr>
        <p:spPr>
          <a:xfrm>
            <a:off x="9281086" y="6314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cap="none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4854181D-6920-4594-9A5D-6CE56DC9F8B2}" type="slidenum">
              <a:rPr lang="en-US" sz="1800" b="1" smtClean="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sz="1800" b="1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36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D010-A48D-46A8-AE53-DDDD7A6E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Conclusion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EA434FF-3E84-4384-AB6A-F4108DD51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407960"/>
              </p:ext>
            </p:extLst>
          </p:nvPr>
        </p:nvGraphicFramePr>
        <p:xfrm>
          <a:off x="464814" y="1429401"/>
          <a:ext cx="5378267" cy="4760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4C4B5AB-C8AF-47A8-84AD-17F5905D2BE5}"/>
              </a:ext>
            </a:extLst>
          </p:cNvPr>
          <p:cNvGrpSpPr/>
          <p:nvPr/>
        </p:nvGrpSpPr>
        <p:grpSpPr>
          <a:xfrm>
            <a:off x="838200" y="1431326"/>
            <a:ext cx="1285025" cy="1595595"/>
            <a:chOff x="6628637" y="1496796"/>
            <a:chExt cx="1067564" cy="1325563"/>
          </a:xfrm>
          <a:solidFill>
            <a:srgbClr val="008400"/>
          </a:solidFill>
        </p:grpSpPr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DAEF0848-3FDA-4F38-9BDD-96BB9F7B02B3}"/>
                </a:ext>
              </a:extLst>
            </p:cNvPr>
            <p:cNvSpPr/>
            <p:nvPr/>
          </p:nvSpPr>
          <p:spPr>
            <a:xfrm>
              <a:off x="6628637" y="1496796"/>
              <a:ext cx="1067564" cy="1325563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515310-C01F-499E-B629-66D1035630DB}"/>
                </a:ext>
              </a:extLst>
            </p:cNvPr>
            <p:cNvSpPr txBox="1"/>
            <p:nvPr/>
          </p:nvSpPr>
          <p:spPr>
            <a:xfrm rot="18493012">
              <a:off x="6575761" y="1874353"/>
              <a:ext cx="865516" cy="3068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b="1" dirty="0">
                  <a:solidFill>
                    <a:schemeClr val="bg1"/>
                  </a:solidFill>
                </a:rPr>
                <a:t>BEST</a:t>
              </a:r>
            </a:p>
          </p:txBody>
        </p:sp>
      </p:grp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0C58B83-F5AB-4595-9AD0-41941705FADF}"/>
              </a:ext>
            </a:extLst>
          </p:cNvPr>
          <p:cNvSpPr txBox="1">
            <a:spLocks/>
          </p:cNvSpPr>
          <p:nvPr/>
        </p:nvSpPr>
        <p:spPr>
          <a:xfrm>
            <a:off x="9281086" y="6314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cap="none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4854181D-6920-4594-9A5D-6CE56DC9F8B2}" type="slidenum">
              <a:rPr lang="en-US" sz="1800" b="1" smtClean="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sz="180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1DE586-7118-4206-9BAD-2B5C9A0E3885}"/>
              </a:ext>
            </a:extLst>
          </p:cNvPr>
          <p:cNvSpPr/>
          <p:nvPr/>
        </p:nvSpPr>
        <p:spPr>
          <a:xfrm>
            <a:off x="4613446" y="1731285"/>
            <a:ext cx="1156983" cy="8453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E395F2-42AA-4C3D-98B5-47F6BF813D59}"/>
              </a:ext>
            </a:extLst>
          </p:cNvPr>
          <p:cNvSpPr/>
          <p:nvPr/>
        </p:nvSpPr>
        <p:spPr>
          <a:xfrm>
            <a:off x="4625222" y="2795877"/>
            <a:ext cx="1156983" cy="10711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B3642D-B525-4B77-BBF1-B61D00CE010D}"/>
              </a:ext>
            </a:extLst>
          </p:cNvPr>
          <p:cNvSpPr/>
          <p:nvPr/>
        </p:nvSpPr>
        <p:spPr>
          <a:xfrm>
            <a:off x="4686326" y="4314177"/>
            <a:ext cx="1256308" cy="7874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D9F44D-83E1-4335-92D6-9247F86BDB5F}"/>
              </a:ext>
            </a:extLst>
          </p:cNvPr>
          <p:cNvSpPr txBox="1">
            <a:spLocks/>
          </p:cNvSpPr>
          <p:nvPr/>
        </p:nvSpPr>
        <p:spPr>
          <a:xfrm>
            <a:off x="6042186" y="3809439"/>
            <a:ext cx="5378267" cy="2574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b="1" dirty="0"/>
              <a:t>Future Works:</a:t>
            </a:r>
          </a:p>
          <a:p>
            <a:pPr lvl="1">
              <a:lnSpc>
                <a:spcPct val="110000"/>
              </a:lnSpc>
            </a:pPr>
            <a:r>
              <a:rPr lang="en-MY" sz="1900" b="1" dirty="0"/>
              <a:t>Lab analysis </a:t>
            </a:r>
            <a:r>
              <a:rPr lang="en-MY" sz="1900" dirty="0"/>
              <a:t>of 1) Black soil and PBA composition; 2) Enzymatic and photosynthetic activities of plants</a:t>
            </a:r>
          </a:p>
          <a:p>
            <a:pPr lvl="1">
              <a:lnSpc>
                <a:spcPct val="110000"/>
              </a:lnSpc>
            </a:pPr>
            <a:r>
              <a:rPr lang="en-MY" sz="2000" b="1" dirty="0"/>
              <a:t>Encapsulation work </a:t>
            </a:r>
            <a:r>
              <a:rPr lang="en-MY" sz="2000" dirty="0"/>
              <a:t>to produce controlled release for PBA and GSH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FABF4F4-5B67-41AE-8F86-F205CA2B59A3}"/>
              </a:ext>
            </a:extLst>
          </p:cNvPr>
          <p:cNvSpPr txBox="1">
            <a:spLocks/>
          </p:cNvSpPr>
          <p:nvPr/>
        </p:nvSpPr>
        <p:spPr>
          <a:xfrm>
            <a:off x="6076957" y="1071745"/>
            <a:ext cx="5378267" cy="2574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b="1" dirty="0"/>
              <a:t>Synergistic effects of </a:t>
            </a:r>
            <a:r>
              <a:rPr lang="en-MY" sz="2400" b="1" dirty="0">
                <a:solidFill>
                  <a:srgbClr val="008400"/>
                </a:solidFill>
              </a:rPr>
              <a:t>combination PBA-GSH group </a:t>
            </a:r>
            <a:r>
              <a:rPr lang="en-US" sz="2400" dirty="0"/>
              <a:t>were evident in later stages:</a:t>
            </a:r>
          </a:p>
          <a:p>
            <a:pPr lvl="1">
              <a:lnSpc>
                <a:spcPct val="110000"/>
              </a:lnSpc>
            </a:pPr>
            <a:r>
              <a:rPr lang="en-US" sz="2000" b="1" dirty="0"/>
              <a:t>PBA</a:t>
            </a:r>
            <a:r>
              <a:rPr lang="en-US" sz="2000" dirty="0"/>
              <a:t> fulfilled the increasing nutrient demand</a:t>
            </a:r>
          </a:p>
          <a:p>
            <a:pPr lvl="1">
              <a:lnSpc>
                <a:spcPct val="110000"/>
              </a:lnSpc>
            </a:pPr>
            <a:r>
              <a:rPr lang="en-US" sz="2000" b="1" dirty="0"/>
              <a:t>GSH</a:t>
            </a:r>
            <a:r>
              <a:rPr lang="en-US" sz="2000" dirty="0"/>
              <a:t> enhanced enzymatic and photosynthetic activities</a:t>
            </a:r>
          </a:p>
        </p:txBody>
      </p:sp>
    </p:spTree>
    <p:extLst>
      <p:ext uri="{BB962C8B-B14F-4D97-AF65-F5344CB8AC3E}">
        <p14:creationId xmlns:p14="http://schemas.microsoft.com/office/powerpoint/2010/main" val="15703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11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9BBE8-1E56-4257-8CE4-CE154018A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en-MY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05B82-18E4-4005-B004-E3A613C39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endParaRPr lang="en-MY" dirty="0">
              <a:solidFill>
                <a:srgbClr val="FFFFFF"/>
              </a:solidFill>
            </a:endParaRPr>
          </a:p>
        </p:txBody>
      </p:sp>
      <p:sp>
        <p:nvSpPr>
          <p:cNvPr id="27" name="Arc 13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15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5A2B9E5-870D-4726-8A40-518158BEB767}"/>
              </a:ext>
            </a:extLst>
          </p:cNvPr>
          <p:cNvSpPr txBox="1">
            <a:spLocks/>
          </p:cNvSpPr>
          <p:nvPr/>
        </p:nvSpPr>
        <p:spPr>
          <a:xfrm>
            <a:off x="9281086" y="6314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cap="none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4854181D-6920-4594-9A5D-6CE56DC9F8B2}" type="slidenum">
              <a:rPr lang="en-US" sz="1800" b="1" smtClean="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 sz="1800" b="1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469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BDA9-04BE-41F4-97FE-DE8C8445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D2951-8279-449D-BEA7-AD2E4A531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688"/>
            <a:ext cx="10515600" cy="43459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MY" sz="2400" dirty="0"/>
              <a:t>I would like to express my highest gratitude to: </a:t>
            </a:r>
          </a:p>
          <a:p>
            <a:pPr>
              <a:lnSpc>
                <a:spcPct val="150000"/>
              </a:lnSpc>
            </a:pPr>
            <a:r>
              <a:rPr lang="en-MY" sz="2400" dirty="0"/>
              <a:t>Dr Patrick Tang </a:t>
            </a:r>
            <a:r>
              <a:rPr lang="en-MY" sz="2400" dirty="0" err="1"/>
              <a:t>Siah</a:t>
            </a:r>
            <a:r>
              <a:rPr lang="en-MY" sz="2400" dirty="0"/>
              <a:t> Ying, Dr Goh Bey Hing, Wong See </a:t>
            </a:r>
            <a:r>
              <a:rPr lang="en-MY" sz="2400" dirty="0" err="1"/>
              <a:t>Kiat</a:t>
            </a:r>
            <a:endParaRPr lang="en-MY" sz="2400" dirty="0"/>
          </a:p>
          <a:p>
            <a:pPr>
              <a:lnSpc>
                <a:spcPct val="150000"/>
              </a:lnSpc>
            </a:pPr>
            <a:r>
              <a:rPr lang="en-MY" sz="2400" dirty="0"/>
              <a:t>Chemical Engineering Department of Monash University Malaysia</a:t>
            </a:r>
          </a:p>
          <a:p>
            <a:pPr>
              <a:lnSpc>
                <a:spcPct val="150000"/>
              </a:lnSpc>
            </a:pPr>
            <a:r>
              <a:rPr lang="en-MY" sz="2400" dirty="0"/>
              <a:t>Family and friends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1BCFCAF-2D0A-4AC0-9FFC-899537257E64}"/>
              </a:ext>
            </a:extLst>
          </p:cNvPr>
          <p:cNvSpPr txBox="1">
            <a:spLocks/>
          </p:cNvSpPr>
          <p:nvPr/>
        </p:nvSpPr>
        <p:spPr>
          <a:xfrm>
            <a:off x="9281086" y="6314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cap="none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4854181D-6920-4594-9A5D-6CE56DC9F8B2}" type="slidenum">
              <a:rPr lang="en-US" sz="1800" b="1" smtClean="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 sz="1800" b="1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4142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90A4B-CAC6-4A2D-A876-941046C6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5"/>
            <a:ext cx="10515600" cy="1325563"/>
          </a:xfrm>
        </p:spPr>
        <p:txBody>
          <a:bodyPr/>
          <a:lstStyle/>
          <a:p>
            <a:r>
              <a:rPr lang="en-MY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24DDB-00C9-4A1C-874A-191D4F79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881"/>
            <a:ext cx="10515600" cy="501904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000" dirty="0"/>
              <a:t>[1]	H.C., O. (2016). Potential of Palm Bunch Ash Application on the Growth and Yield of Okra (Abelmoschus esculentus (L.). Global Journal of Biology, Agriculture &amp; Health Sciences, 5(1), 8. doi:10.9734/IJPSS/2013/2039.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MY" sz="2000" dirty="0"/>
              <a:t>[2] 	</a:t>
            </a:r>
            <a:r>
              <a:rPr lang="en-MY" sz="2000" dirty="0" err="1"/>
              <a:t>Hasanuzzaman</a:t>
            </a:r>
            <a:r>
              <a:rPr lang="en-MY" sz="2000" dirty="0"/>
              <a:t>, M., Nahar, K., </a:t>
            </a:r>
            <a:r>
              <a:rPr lang="en-MY" sz="2000" dirty="0" err="1"/>
              <a:t>Anee</a:t>
            </a:r>
            <a:r>
              <a:rPr lang="en-MY" sz="2000" dirty="0"/>
              <a:t>, T. I., &amp; Fujita, M. (2017). Glutathione in plants: biosynthesis and physiological role in environmental stress tolerance. Physiology and Molecular Biology of Plants, 23(2), 249-268. doi:10.1007/s12298-017-0422-2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MY" sz="2000" dirty="0"/>
              <a:t>[3] 	Xu, X., Du, X., Wang, F., Sha, J., Chen, Q., Tian, G., Jiang, Y. (2020). Effects of Potassium Levels on Plant Growth, Accumulation and Distribution of Carbon, and Nitrate Metabolism in Apple Dwarf Rootstock Seedlings. Frontiers in Plant Science, 11. doi:10.3389/fpls.2020.00904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[4]      </a:t>
            </a:r>
            <a:r>
              <a:rPr lang="en-MY" sz="2000" dirty="0"/>
              <a:t>Vittoria </a:t>
            </a:r>
            <a:r>
              <a:rPr lang="en-MY" sz="2000" dirty="0" err="1"/>
              <a:t>Locato</a:t>
            </a:r>
            <a:r>
              <a:rPr lang="en-MY" sz="2000" dirty="0"/>
              <a:t>, Sara </a:t>
            </a:r>
            <a:r>
              <a:rPr lang="en-MY" sz="2000" dirty="0" err="1"/>
              <a:t>Cimini</a:t>
            </a:r>
            <a:r>
              <a:rPr lang="en-MY" sz="2000" dirty="0"/>
              <a:t>, &amp; </a:t>
            </a:r>
            <a:r>
              <a:rPr lang="en-MY" sz="2000" dirty="0" err="1"/>
              <a:t>Gara</a:t>
            </a:r>
            <a:r>
              <a:rPr lang="en-MY" sz="2000" dirty="0"/>
              <a:t>, L. D. (2017). Glutathione as a Key Player in Plant Abiotic Stress Responses and Tolerance. In Glutathione in Plant Growth, Development (pp. 127-145). Unit of Food Science and Human Nutrition, Department of Medicine, Campus Bio-Medico, University of Rome, via Alvaro del Portillo 21, 00128 Rome, Italy: Springer International Publishing 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sz="20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 dirty="0"/>
              <a:t>[5]     </a:t>
            </a:r>
            <a:r>
              <a:rPr lang="en-MY" sz="2000" dirty="0" err="1"/>
              <a:t>Nazli</a:t>
            </a:r>
            <a:r>
              <a:rPr lang="en-MY" sz="2000" dirty="0"/>
              <a:t>, F., Bushra, Iqbal, M., Bibi, F., Zafar-ul-Hye, D. M., Kashif, M. R., &amp; Ahmad, M. (2018). </a:t>
            </a:r>
            <a:r>
              <a:rPr lang="en-MY" sz="2000" dirty="0" err="1"/>
              <a:t>Modeling</a:t>
            </a:r>
            <a:r>
              <a:rPr lang="en-MY" sz="2000" dirty="0"/>
              <a:t> the potassium requirements of potato crop for yield and quality optimization. Asian Journal of Agriculture and Biology, 6, 169-180.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sz="2000" b="0" i="0" u="non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2000" b="0" i="0" u="none" baseline="0" dirty="0"/>
              <a:t>[6]    </a:t>
            </a:r>
            <a:r>
              <a:rPr lang="en-MY" sz="2000" dirty="0"/>
              <a:t>Tripathi, K. K., </a:t>
            </a:r>
            <a:r>
              <a:rPr lang="en-MY" sz="2000" dirty="0" err="1"/>
              <a:t>Warrier</a:t>
            </a:r>
            <a:r>
              <a:rPr lang="en-MY" sz="2000" dirty="0"/>
              <a:t>, R., O.P. </a:t>
            </a:r>
            <a:r>
              <a:rPr lang="en-MY" sz="2000" dirty="0" err="1"/>
              <a:t>Govilla</a:t>
            </a:r>
            <a:r>
              <a:rPr lang="en-MY" sz="2000" dirty="0"/>
              <a:t>, &amp; Ahuja, V. (2011). Biology of Abelmoschus esculentus L. (Okra). India.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FontTx/>
              <a:buNone/>
              <a:tabLst>
                <a:tab pos="457200" algn="l"/>
              </a:tabLst>
            </a:pPr>
            <a:r>
              <a:rPr lang="en-MY" sz="2000" dirty="0"/>
              <a:t>[7] 	Mishra, G. P., Singh, B., Seth, T., Singh, A. K., Halder, J., Krishnan, N., Singh, P. M. (2017). Biotechnological Advancements and </a:t>
            </a:r>
            <a:r>
              <a:rPr lang="en-MY" sz="2000" dirty="0" err="1"/>
              <a:t>Begomovirus</a:t>
            </a:r>
            <a:r>
              <a:rPr lang="en-MY" sz="2000" dirty="0"/>
              <a:t> Management in Okra (Abelmoschus esculentus L.): Status and Perspectives. Frontiers in Plant Science, 8(360). doi:10.3389/fpls.2017.00360 </a:t>
            </a:r>
            <a:endParaRPr lang="en-MY" sz="16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  <a:tabLst>
                <a:tab pos="457200" algn="l"/>
              </a:tabLst>
            </a:pPr>
            <a:endParaRPr lang="en-MY" sz="700" b="1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FF94D36-00F2-4535-B105-D9FFD389CA72}"/>
              </a:ext>
            </a:extLst>
          </p:cNvPr>
          <p:cNvSpPr txBox="1">
            <a:spLocks/>
          </p:cNvSpPr>
          <p:nvPr/>
        </p:nvSpPr>
        <p:spPr>
          <a:xfrm>
            <a:off x="9281086" y="6314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cap="none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4854181D-6920-4594-9A5D-6CE56DC9F8B2}" type="slidenum">
              <a:rPr lang="en-US" sz="1800" b="1" smtClean="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 sz="1800" b="1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442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47DA-6B91-4F1E-A389-E85C6A44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99240"/>
            <a:ext cx="10515600" cy="1325563"/>
          </a:xfrm>
        </p:spPr>
        <p:txBody>
          <a:bodyPr/>
          <a:lstStyle/>
          <a:p>
            <a:r>
              <a:rPr lang="en-MY" dirty="0"/>
              <a:t>Introduction: Palm bunch ash (PBA)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4855D09-E85E-4A43-9C24-2404B1A76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374598"/>
              </p:ext>
            </p:extLst>
          </p:nvPr>
        </p:nvGraphicFramePr>
        <p:xfrm>
          <a:off x="734929" y="1832475"/>
          <a:ext cx="10722141" cy="3193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511B08D-4DA9-4591-B169-632FBB444781}"/>
              </a:ext>
            </a:extLst>
          </p:cNvPr>
          <p:cNvSpPr txBox="1"/>
          <p:nvPr/>
        </p:nvSpPr>
        <p:spPr>
          <a:xfrm>
            <a:off x="4338329" y="4693463"/>
            <a:ext cx="3406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MY" sz="2000" dirty="0"/>
              <a:t>22% of FFB, major waste</a:t>
            </a:r>
          </a:p>
          <a:p>
            <a:pPr marL="342900" indent="-342900">
              <a:buFontTx/>
              <a:buChar char="-"/>
            </a:pPr>
            <a:r>
              <a:rPr lang="en-MY" sz="2000" dirty="0"/>
              <a:t>Mostly incinerated to be disposed</a:t>
            </a:r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C36AD-A1A8-4F3B-A625-F51C8B288119}"/>
              </a:ext>
            </a:extLst>
          </p:cNvPr>
          <p:cNvSpPr txBox="1"/>
          <p:nvPr/>
        </p:nvSpPr>
        <p:spPr>
          <a:xfrm>
            <a:off x="8045256" y="4662685"/>
            <a:ext cx="3712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MY" sz="2000" dirty="0"/>
              <a:t>&gt; pH 7 &amp; rich in potassium</a:t>
            </a:r>
          </a:p>
          <a:p>
            <a:pPr marL="285750" indent="-285750">
              <a:buFontTx/>
              <a:buChar char="-"/>
            </a:pPr>
            <a:r>
              <a:rPr lang="en-MY" sz="2000" dirty="0"/>
              <a:t>Reduces soil acidity and acts as a potash fertiliser [1]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B1D51-F08B-45A0-8515-D61CF18A96D3}"/>
              </a:ext>
            </a:extLst>
          </p:cNvPr>
          <p:cNvSpPr txBox="1"/>
          <p:nvPr/>
        </p:nvSpPr>
        <p:spPr>
          <a:xfrm>
            <a:off x="734929" y="4662685"/>
            <a:ext cx="301603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MY" sz="2000" dirty="0"/>
              <a:t>Palm oil cultivated from mesocarps of the oil palm fruits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6F8A16F-144F-4D70-8B04-CD8DCAE9B32A}"/>
              </a:ext>
            </a:extLst>
          </p:cNvPr>
          <p:cNvSpPr/>
          <p:nvPr/>
        </p:nvSpPr>
        <p:spPr>
          <a:xfrm>
            <a:off x="3819311" y="2353634"/>
            <a:ext cx="695613" cy="669196"/>
          </a:xfrm>
          <a:prstGeom prst="rightArrow">
            <a:avLst>
              <a:gd name="adj1" fmla="val 41609"/>
              <a:gd name="adj2" fmla="val 56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E47A2A0-FD9B-4B4D-A773-1F3C99080426}"/>
              </a:ext>
            </a:extLst>
          </p:cNvPr>
          <p:cNvSpPr/>
          <p:nvPr/>
        </p:nvSpPr>
        <p:spPr>
          <a:xfrm>
            <a:off x="7614546" y="2429041"/>
            <a:ext cx="695613" cy="669196"/>
          </a:xfrm>
          <a:prstGeom prst="rightArrow">
            <a:avLst>
              <a:gd name="adj1" fmla="val 41609"/>
              <a:gd name="adj2" fmla="val 56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F12E37D-29C0-4846-A731-F03DAF6D5EF4}"/>
              </a:ext>
            </a:extLst>
          </p:cNvPr>
          <p:cNvSpPr txBox="1">
            <a:spLocks/>
          </p:cNvSpPr>
          <p:nvPr/>
        </p:nvSpPr>
        <p:spPr>
          <a:xfrm>
            <a:off x="9281086" y="6314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cap="none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4854181D-6920-4594-9A5D-6CE56DC9F8B2}" type="slidenum">
              <a:rPr lang="en-US" sz="1800" b="1" smtClean="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800" b="1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981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1E0E-E285-4699-A54B-D69E4027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4" y="494027"/>
            <a:ext cx="10515600" cy="1325563"/>
          </a:xfrm>
        </p:spPr>
        <p:txBody>
          <a:bodyPr/>
          <a:lstStyle/>
          <a:p>
            <a:r>
              <a:rPr lang="en-MY" dirty="0"/>
              <a:t>Introduction: Glutathione (GSH)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DB727C-EFC7-422C-9E73-E33FF121B188}"/>
              </a:ext>
            </a:extLst>
          </p:cNvPr>
          <p:cNvSpPr txBox="1"/>
          <p:nvPr/>
        </p:nvSpPr>
        <p:spPr>
          <a:xfrm>
            <a:off x="780317" y="1829766"/>
            <a:ext cx="3796962" cy="11237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2000" dirty="0"/>
              <a:t>GSH is a tripeptide, found abundantly in most plant tissue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4D437D-B989-4EE2-9B13-DBC88B628D8E}"/>
              </a:ext>
            </a:extLst>
          </p:cNvPr>
          <p:cNvSpPr txBox="1"/>
          <p:nvPr/>
        </p:nvSpPr>
        <p:spPr>
          <a:xfrm>
            <a:off x="762558" y="3429000"/>
            <a:ext cx="3814721" cy="11237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2000" dirty="0"/>
              <a:t>Roles: Antioxidant, regulates enzymatic &amp; photosynthetic activities</a:t>
            </a:r>
          </a:p>
        </p:txBody>
      </p:sp>
      <p:pic>
        <p:nvPicPr>
          <p:cNvPr id="13" name="Picture 12" descr="A plant in a pot&#10;&#10;Description automatically generated">
            <a:extLst>
              <a:ext uri="{FF2B5EF4-FFF2-40B4-BE49-F238E27FC236}">
                <a16:creationId xmlns:a16="http://schemas.microsoft.com/office/drawing/2014/main" id="{B4E9A440-FB7A-4D8A-B714-D0CD5E124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630" l="10000" r="90000">
                        <a14:foregroundMark x1="44938" y1="66296" x2="30123" y2="68889"/>
                        <a14:foregroundMark x1="32551" y1="94378" x2="32593" y2="94815"/>
                        <a14:foregroundMark x1="30123" y1="68889" x2="30756" y2="75536"/>
                        <a14:foregroundMark x1="40477" y1="95672" x2="43100" y2="95957"/>
                        <a14:foregroundMark x1="58916" y1="96432" x2="60480" y2="94065"/>
                        <a14:foregroundMark x1="66625" y1="79057" x2="67160" y2="75926"/>
                        <a14:foregroundMark x1="67160" y1="75926" x2="59700" y2="66199"/>
                        <a14:foregroundMark x1="52678" y1="64582" x2="52346" y2="64537"/>
                        <a14:foregroundMark x1="58350" y1="98373" x2="44072" y2="98183"/>
                        <a14:foregroundMark x1="38750" y1="94466" x2="37324" y2="92544"/>
                        <a14:foregroundMark x1="59316" y1="66651" x2="63086" y2="67315"/>
                        <a14:foregroundMark x1="50988" y1="65185" x2="52013" y2="65365"/>
                        <a14:foregroundMark x1="31358" y1="77778" x2="31652" y2="82157"/>
                        <a14:foregroundMark x1="40410" y1="95625" x2="50741" y2="99630"/>
                        <a14:foregroundMark x1="50741" y1="99630" x2="60184" y2="97964"/>
                        <a14:foregroundMark x1="67321" y1="79079" x2="67284" y2="76019"/>
                        <a14:foregroundMark x1="36914" y1="37963" x2="25185" y2="49074"/>
                        <a14:foregroundMark x1="25185" y1="49074" x2="40159" y2="45361"/>
                        <a14:foregroundMark x1="40428" y1="44886" x2="39259" y2="37963"/>
                        <a14:foregroundMark x1="66648" y1="79057" x2="66667" y2="78241"/>
                        <a14:foregroundMark x1="66667" y1="78241" x2="66296" y2="77778"/>
                        <a14:foregroundMark x1="42093" y1="43452" x2="49877" y2="47315"/>
                        <a14:foregroundMark x1="41481" y1="43148" x2="42056" y2="43434"/>
                        <a14:foregroundMark x1="67654" y1="78056" x2="67574" y2="79087"/>
                        <a14:foregroundMark x1="63035" y1="96617" x2="61605" y2="98333"/>
                        <a14:foregroundMark x1="66722" y1="79060" x2="67160" y2="77315"/>
                        <a14:foregroundMark x1="63031" y1="93759" x2="63883" y2="90366"/>
                        <a14:foregroundMark x1="61975" y1="97963" x2="62406" y2="96246"/>
                        <a14:backgroundMark x1="30000" y1="31389" x2="46420" y2="27778"/>
                        <a14:backgroundMark x1="46420" y1="27778" x2="37654" y2="35833"/>
                        <a14:backgroundMark x1="37654" y1="35833" x2="29012" y2="32407"/>
                        <a14:backgroundMark x1="52840" y1="21944" x2="68642" y2="28796"/>
                        <a14:backgroundMark x1="68642" y1="28796" x2="63457" y2="17870"/>
                        <a14:backgroundMark x1="63457" y1="17870" x2="50988" y2="22315"/>
                        <a14:backgroundMark x1="61430" y1="99240" x2="61235" y2="99815"/>
                        <a14:backgroundMark x1="51852" y1="65556" x2="60247" y2="65556"/>
                        <a14:backgroundMark x1="30000" y1="75648" x2="30576" y2="77808"/>
                        <a14:backgroundMark x1="30864" y1="82315" x2="35432" y2="94815"/>
                        <a14:backgroundMark x1="35432" y1="94815" x2="42593" y2="99815"/>
                        <a14:backgroundMark x1="41605" y1="38704" x2="42963" y2="38333"/>
                        <a14:backgroundMark x1="61793" y1="98196" x2="61605" y2="98704"/>
                        <a14:backgroundMark x1="66076" y1="96678" x2="66296" y2="99815"/>
                        <a14:backgroundMark x1="65953" y1="96825" x2="65802" y2="98056"/>
                        <a14:backgroundMark x1="61230" y1="99444" x2="59259" y2="99444"/>
                        <a14:backgroundMark x1="62593" y1="99444" x2="61307" y2="99444"/>
                        <a14:backgroundMark x1="39630" y1="46296" x2="41111" y2="45185"/>
                        <a14:backgroundMark x1="32222" y1="95556" x2="34568" y2="95556"/>
                        <a14:backgroundMark x1="63618" y1="99176" x2="63457" y2="99722"/>
                        <a14:backgroundMark x1="62469" y1="97963" x2="67407" y2="86019"/>
                        <a14:backgroundMark x1="67407" y1="86019" x2="67654" y2="77685"/>
                        <a14:backgroundMark x1="68519" y1="89259" x2="66173" y2="94444"/>
                        <a14:backgroundMark x1="64815" y1="95556" x2="67160" y2="93056"/>
                        <a14:backgroundMark x1="64815" y1="95833" x2="64815" y2="93796"/>
                        <a14:backgroundMark x1="67160" y1="79074" x2="66296" y2="94074"/>
                        <a14:backgroundMark x1="66296" y1="94074" x2="62963" y2="9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23" y="1415910"/>
            <a:ext cx="3445693" cy="459425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88CEC4-3DB7-447E-B332-FB25988AC8B6}"/>
              </a:ext>
            </a:extLst>
          </p:cNvPr>
          <p:cNvSpPr txBox="1"/>
          <p:nvPr/>
        </p:nvSpPr>
        <p:spPr>
          <a:xfrm>
            <a:off x="7123369" y="3410709"/>
            <a:ext cx="1910690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2000" dirty="0"/>
              <a:t>Exogenous applied GSH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2C5974-DA72-465B-AB67-E7B4F75B39C3}"/>
              </a:ext>
            </a:extLst>
          </p:cNvPr>
          <p:cNvSpPr txBox="1"/>
          <p:nvPr/>
        </p:nvSpPr>
        <p:spPr>
          <a:xfrm>
            <a:off x="6367458" y="2491030"/>
            <a:ext cx="191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Foliar spray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FFA7654-F410-456F-B374-1EDEDD7C4F90}"/>
              </a:ext>
            </a:extLst>
          </p:cNvPr>
          <p:cNvSpPr txBox="1"/>
          <p:nvPr/>
        </p:nvSpPr>
        <p:spPr>
          <a:xfrm>
            <a:off x="6676868" y="5072758"/>
            <a:ext cx="168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Seed soaking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26E245-665E-4167-85F3-46FC37B1D628}"/>
              </a:ext>
            </a:extLst>
          </p:cNvPr>
          <p:cNvSpPr txBox="1"/>
          <p:nvPr/>
        </p:nvSpPr>
        <p:spPr>
          <a:xfrm>
            <a:off x="780317" y="5072758"/>
            <a:ext cx="3814722" cy="78319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2000" dirty="0"/>
              <a:t>Induced by abiotic stresses; Inhibited by extreme stresses.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3A2550B-6795-4895-A5A4-4095E4D137A6}"/>
              </a:ext>
            </a:extLst>
          </p:cNvPr>
          <p:cNvCxnSpPr>
            <a:cxnSpLocks/>
            <a:stCxn id="27" idx="0"/>
            <a:endCxn id="43" idx="2"/>
          </p:cNvCxnSpPr>
          <p:nvPr/>
        </p:nvCxnSpPr>
        <p:spPr>
          <a:xfrm flipH="1" flipV="1">
            <a:off x="7322803" y="2860362"/>
            <a:ext cx="755911" cy="550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ABD3CB5-FD8B-4DC3-B4C7-6E91030C7AF1}"/>
              </a:ext>
            </a:extLst>
          </p:cNvPr>
          <p:cNvCxnSpPr>
            <a:cxnSpLocks/>
            <a:stCxn id="27" idx="2"/>
            <a:endCxn id="44" idx="0"/>
          </p:cNvCxnSpPr>
          <p:nvPr/>
        </p:nvCxnSpPr>
        <p:spPr>
          <a:xfrm flipH="1">
            <a:off x="7521797" y="4193902"/>
            <a:ext cx="556917" cy="878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0E5A9E2-256B-41E3-ADC8-1B916AB5F41E}"/>
              </a:ext>
            </a:extLst>
          </p:cNvPr>
          <p:cNvSpPr txBox="1"/>
          <p:nvPr/>
        </p:nvSpPr>
        <p:spPr>
          <a:xfrm>
            <a:off x="8607380" y="1871308"/>
            <a:ext cx="2852065" cy="11237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2000" dirty="0"/>
              <a:t>Mitigate oxidative stress and damage to plants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CFCCD6D-3EC8-4BCD-85B7-49A0B17A45FD}"/>
              </a:ext>
            </a:extLst>
          </p:cNvPr>
          <p:cNvSpPr txBox="1"/>
          <p:nvPr/>
        </p:nvSpPr>
        <p:spPr>
          <a:xfrm>
            <a:off x="8706734" y="4717695"/>
            <a:ext cx="2852065" cy="11237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2000" dirty="0"/>
              <a:t>Improved growth and yield of various plants [2]  </a:t>
            </a:r>
          </a:p>
        </p:txBody>
      </p:sp>
      <p:pic>
        <p:nvPicPr>
          <p:cNvPr id="96" name="Graphic 95" descr="Checkmark with solid fill">
            <a:extLst>
              <a:ext uri="{FF2B5EF4-FFF2-40B4-BE49-F238E27FC236}">
                <a16:creationId xmlns:a16="http://schemas.microsoft.com/office/drawing/2014/main" id="{4546E400-BA3C-4370-A7AB-3085EAEDF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8496" y="2350424"/>
            <a:ext cx="914400" cy="914400"/>
          </a:xfrm>
          <a:prstGeom prst="rect">
            <a:avLst/>
          </a:prstGeom>
        </p:spPr>
      </p:pic>
      <p:pic>
        <p:nvPicPr>
          <p:cNvPr id="97" name="Graphic 96" descr="Checkmark with solid fill">
            <a:extLst>
              <a:ext uri="{FF2B5EF4-FFF2-40B4-BE49-F238E27FC236}">
                <a16:creationId xmlns:a16="http://schemas.microsoft.com/office/drawing/2014/main" id="{C2DD9E38-96F0-4900-BDF3-41C0BF481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8496" y="5100698"/>
            <a:ext cx="914400" cy="914400"/>
          </a:xfrm>
          <a:prstGeom prst="rect">
            <a:avLst/>
          </a:prstGeom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089A4AB1-D81E-4253-A58E-8A1F1FBA11F0}"/>
              </a:ext>
            </a:extLst>
          </p:cNvPr>
          <p:cNvSpPr txBox="1">
            <a:spLocks/>
          </p:cNvSpPr>
          <p:nvPr/>
        </p:nvSpPr>
        <p:spPr>
          <a:xfrm>
            <a:off x="9281086" y="6314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cap="none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4854181D-6920-4594-9A5D-6CE56DC9F8B2}" type="slidenum">
              <a:rPr lang="en-US" sz="1800" b="1" smtClean="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1800" b="1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104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3" grpId="0"/>
      <p:bldP spid="44" grpId="0"/>
      <p:bldP spid="71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ECB4-DA2B-446C-A8F4-EB94B011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316685"/>
            <a:ext cx="10515600" cy="1325563"/>
          </a:xfrm>
        </p:spPr>
        <p:txBody>
          <a:bodyPr/>
          <a:lstStyle/>
          <a:p>
            <a:r>
              <a:rPr lang="en-MY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BF6F7-E0E4-4703-9EB3-8495409CA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1452880"/>
            <a:ext cx="10515600" cy="1867201"/>
          </a:xfrm>
          <a:prstGeom prst="roundRect">
            <a:avLst/>
          </a:prstGeom>
          <a:solidFill>
            <a:srgbClr val="CFE5D3"/>
          </a:solidFill>
        </p:spPr>
        <p:txBody>
          <a:bodyPr>
            <a:normAutofit/>
          </a:bodyPr>
          <a:lstStyle/>
          <a:p>
            <a:r>
              <a:rPr lang="en-MY" sz="2400" dirty="0"/>
              <a:t>Plants are susceptible to environmental stresses.</a:t>
            </a:r>
          </a:p>
          <a:p>
            <a:r>
              <a:rPr lang="en-MY" sz="2400" dirty="0"/>
              <a:t>Individual application of PBA and GSH improve growth of plants.</a:t>
            </a:r>
            <a:endParaRPr lang="en-US" sz="2400" dirty="0"/>
          </a:p>
          <a:p>
            <a:r>
              <a:rPr lang="en-MY" sz="2400" dirty="0"/>
              <a:t>However, there is yet to be a research on the effects of the </a:t>
            </a:r>
            <a:r>
              <a:rPr lang="en-MY" sz="2400" b="1" dirty="0"/>
              <a:t>combined application </a:t>
            </a:r>
            <a:r>
              <a:rPr lang="en-MY" sz="2400" dirty="0"/>
              <a:t>of PBA and GSH on plant growth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E8E16E-1DF9-4D19-9D71-7B586B1F1841}"/>
              </a:ext>
            </a:extLst>
          </p:cNvPr>
          <p:cNvSpPr txBox="1">
            <a:spLocks/>
          </p:cNvSpPr>
          <p:nvPr/>
        </p:nvSpPr>
        <p:spPr>
          <a:xfrm>
            <a:off x="756920" y="3320081"/>
            <a:ext cx="10515600" cy="96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dirty="0"/>
              <a:t>Objective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25AD46-ABA5-4446-8E96-593A7762847E}"/>
              </a:ext>
            </a:extLst>
          </p:cNvPr>
          <p:cNvSpPr txBox="1">
            <a:spLocks/>
          </p:cNvSpPr>
          <p:nvPr/>
        </p:nvSpPr>
        <p:spPr>
          <a:xfrm>
            <a:off x="756920" y="4167068"/>
            <a:ext cx="10515600" cy="20740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MY" sz="3200" b="1" dirty="0">
                <a:ea typeface="DengXian" panose="02010600030101010101" pitchFamily="2" charset="-122"/>
                <a:cs typeface="Times New Roman" panose="02020603050405020304" pitchFamily="18" charset="0"/>
              </a:rPr>
              <a:t>To assess the effects of PBA, GSH and their combined application </a:t>
            </a:r>
            <a:r>
              <a:rPr lang="en-MY" sz="3200" dirty="0">
                <a:ea typeface="DengXian" panose="02010600030101010101" pitchFamily="2" charset="-122"/>
                <a:cs typeface="Times New Roman" panose="02020603050405020304" pitchFamily="18" charset="0"/>
              </a:rPr>
              <a:t>on okra plant growth through: 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en-MY" sz="2800" dirty="0">
                <a:ea typeface="DengXian" panose="02010600030101010101" pitchFamily="2" charset="-122"/>
                <a:cs typeface="Times New Roman" panose="02020603050405020304" pitchFamily="18" charset="0"/>
              </a:rPr>
              <a:t>Examination of growth parameters like </a:t>
            </a:r>
            <a:r>
              <a:rPr lang="en-MY" sz="2800" b="1" dirty="0">
                <a:ea typeface="DengXian" panose="02010600030101010101" pitchFamily="2" charset="-122"/>
                <a:cs typeface="Times New Roman" panose="02020603050405020304" pitchFamily="18" charset="0"/>
              </a:rPr>
              <a:t>plant height</a:t>
            </a:r>
            <a:r>
              <a:rPr lang="en-MY" sz="2800" dirty="0"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MY" sz="2800" b="1" dirty="0">
                <a:ea typeface="DengXian" panose="02010600030101010101" pitchFamily="2" charset="-122"/>
                <a:cs typeface="Times New Roman" panose="02020603050405020304" pitchFamily="18" charset="0"/>
              </a:rPr>
              <a:t>stem girth</a:t>
            </a:r>
            <a:r>
              <a:rPr lang="en-MY" sz="2800" dirty="0"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MY" sz="2800" b="1" dirty="0">
                <a:ea typeface="DengXian" panose="02010600030101010101" pitchFamily="2" charset="-122"/>
                <a:cs typeface="Times New Roman" panose="02020603050405020304" pitchFamily="18" charset="0"/>
              </a:rPr>
              <a:t>number of leaves per plant</a:t>
            </a:r>
            <a:r>
              <a:rPr lang="en-MY" sz="2800" dirty="0">
                <a:ea typeface="DengXia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MY" sz="2800" b="1" dirty="0">
                <a:ea typeface="DengXian" panose="02010600030101010101" pitchFamily="2" charset="-122"/>
                <a:cs typeface="Times New Roman" panose="02020603050405020304" pitchFamily="18" charset="0"/>
              </a:rPr>
              <a:t>leaf area</a:t>
            </a:r>
            <a:r>
              <a:rPr lang="en-MY" sz="2800" dirty="0"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1C0CCAD-4BE4-439A-BE01-1FF575CF10C9}"/>
              </a:ext>
            </a:extLst>
          </p:cNvPr>
          <p:cNvSpPr txBox="1">
            <a:spLocks/>
          </p:cNvSpPr>
          <p:nvPr/>
        </p:nvSpPr>
        <p:spPr>
          <a:xfrm>
            <a:off x="9281086" y="6314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cap="none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4854181D-6920-4594-9A5D-6CE56DC9F8B2}" type="slidenum">
              <a:rPr lang="en-US" sz="1800" b="1" smtClean="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sz="1800" b="1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99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BE92B-3CDF-46DD-8D57-EC7EE2D12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4" b="1296"/>
          <a:stretch/>
        </p:blipFill>
        <p:spPr>
          <a:xfrm>
            <a:off x="8104093" y="1850068"/>
            <a:ext cx="3594848" cy="391731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9" name="Arc 2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97EE93-1558-4908-B70D-566155717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MY" dirty="0"/>
              <a:t>Experimental Design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9EDCF0-A1C5-4376-8FFB-C881C6999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9401"/>
            <a:ext cx="7014881" cy="43986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MY" sz="2000" dirty="0"/>
              <a:t>4 groups , 4 replicate pots &amp; 6 seeds each: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MY" sz="2000" b="1" dirty="0"/>
              <a:t>Control group</a:t>
            </a:r>
          </a:p>
          <a:p>
            <a:pPr lvl="1">
              <a:lnSpc>
                <a:spcPct val="100000"/>
              </a:lnSpc>
            </a:pPr>
            <a:r>
              <a:rPr lang="en-MY" sz="2000" dirty="0"/>
              <a:t>Water-soaked &amp; planted in black soil (3 kg) only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MY" sz="2000" b="1" dirty="0"/>
              <a:t>PBA group</a:t>
            </a:r>
          </a:p>
          <a:p>
            <a:pPr lvl="1">
              <a:lnSpc>
                <a:spcPct val="100000"/>
              </a:lnSpc>
            </a:pPr>
            <a:r>
              <a:rPr lang="en-MY" sz="2000" dirty="0"/>
              <a:t>Water-soaked &amp; planted in PBA-soil (200 g: 3 kg) mix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MY" sz="2000" b="1" dirty="0"/>
              <a:t>GSH group</a:t>
            </a:r>
          </a:p>
          <a:p>
            <a:pPr lvl="1">
              <a:lnSpc>
                <a:spcPct val="100000"/>
              </a:lnSpc>
            </a:pPr>
            <a:r>
              <a:rPr lang="en-MY" sz="2000" dirty="0"/>
              <a:t>GSH-soaked (100 mg/L) &amp; planted in black soil (3 kg) only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MY" sz="2000" b="1" dirty="0"/>
              <a:t>PBA-GSH (Combination) group</a:t>
            </a:r>
          </a:p>
          <a:p>
            <a:pPr lvl="1">
              <a:lnSpc>
                <a:spcPct val="100000"/>
              </a:lnSpc>
            </a:pPr>
            <a:r>
              <a:rPr lang="en-MY" sz="2000" dirty="0"/>
              <a:t>GSH-soaked (100 mg/L) &amp; planted in PBA-soil (200 g: 3 kg) mix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A2926-2AB0-4697-BE6C-09796CCE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665" y="6359684"/>
            <a:ext cx="2743200" cy="3651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 sz="1800" b="1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5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D2124-EB64-4B12-82B9-05B786F59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031"/>
            <a:ext cx="10515600" cy="1325563"/>
          </a:xfrm>
        </p:spPr>
        <p:txBody>
          <a:bodyPr/>
          <a:lstStyle/>
          <a:p>
            <a:r>
              <a:rPr lang="en-MY" dirty="0"/>
              <a:t>Experimental Procedures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565A6F5-A0B3-4D0D-93DB-8C48862BD4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175106"/>
              </p:ext>
            </p:extLst>
          </p:nvPr>
        </p:nvGraphicFramePr>
        <p:xfrm>
          <a:off x="421784" y="1022660"/>
          <a:ext cx="10932016" cy="4865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6DDA4F06-845F-490F-90F1-8BDB817B0F54}"/>
              </a:ext>
            </a:extLst>
          </p:cNvPr>
          <p:cNvSpPr txBox="1">
            <a:spLocks/>
          </p:cNvSpPr>
          <p:nvPr/>
        </p:nvSpPr>
        <p:spPr>
          <a:xfrm>
            <a:off x="9281086" y="6314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cap="none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4854181D-6920-4594-9A5D-6CE56DC9F8B2}" type="slidenum">
              <a:rPr lang="en-US" sz="1800" b="1" smtClean="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180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10C52D8-8D5A-4359-8F1C-CC8296507841}"/>
              </a:ext>
            </a:extLst>
          </p:cNvPr>
          <p:cNvSpPr/>
          <p:nvPr/>
        </p:nvSpPr>
        <p:spPr>
          <a:xfrm>
            <a:off x="2797491" y="2472535"/>
            <a:ext cx="695613" cy="669196"/>
          </a:xfrm>
          <a:prstGeom prst="rightArrow">
            <a:avLst>
              <a:gd name="adj1" fmla="val 41609"/>
              <a:gd name="adj2" fmla="val 56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2F89CE1-1049-4DF3-9D51-597FEE213B3D}"/>
              </a:ext>
            </a:extLst>
          </p:cNvPr>
          <p:cNvSpPr/>
          <p:nvPr/>
        </p:nvSpPr>
        <p:spPr>
          <a:xfrm>
            <a:off x="5373592" y="2499290"/>
            <a:ext cx="695613" cy="669196"/>
          </a:xfrm>
          <a:prstGeom prst="rightArrow">
            <a:avLst>
              <a:gd name="adj1" fmla="val 41609"/>
              <a:gd name="adj2" fmla="val 56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D1034B1-C370-48ED-86A4-1C5B84D3F2FA}"/>
              </a:ext>
            </a:extLst>
          </p:cNvPr>
          <p:cNvSpPr/>
          <p:nvPr/>
        </p:nvSpPr>
        <p:spPr>
          <a:xfrm>
            <a:off x="8437238" y="2499290"/>
            <a:ext cx="695613" cy="669196"/>
          </a:xfrm>
          <a:prstGeom prst="rightArrow">
            <a:avLst>
              <a:gd name="adj1" fmla="val 41609"/>
              <a:gd name="adj2" fmla="val 56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73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37782D-5E48-4912-99B7-4BF6E183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 &amp; Discussion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203FDB-59CF-4845-8EA0-771DEC44A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8999" y="4076802"/>
            <a:ext cx="5447969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Soil Test, Plant Height, Stem Girth, Number of Leaves per Plant, Leaf Area</a:t>
            </a: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781BBC-6C3C-4403-AECB-143209BB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7</a:t>
            </a:fld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9036F5A-06C7-4E3D-952D-9FF728685E4A}"/>
              </a:ext>
            </a:extLst>
          </p:cNvPr>
          <p:cNvSpPr txBox="1">
            <a:spLocks/>
          </p:cNvSpPr>
          <p:nvPr/>
        </p:nvSpPr>
        <p:spPr>
          <a:xfrm>
            <a:off x="9281086" y="6314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cap="none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4854181D-6920-4594-9A5D-6CE56DC9F8B2}" type="slidenum">
              <a:rPr lang="en-US" sz="1800" b="1" smtClean="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1800" b="1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757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E3769-7684-4DA1-A0D9-79933CC2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381865"/>
            <a:ext cx="10793987" cy="9044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Soil Test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11269">
            <a:extLst>
              <a:ext uri="{FF2B5EF4-FFF2-40B4-BE49-F238E27FC236}">
                <a16:creationId xmlns:a16="http://schemas.microsoft.com/office/drawing/2014/main" id="{26B7BAB3-05E5-4F68-ADD8-4726A00EE8F4}"/>
              </a:ext>
            </a:extLst>
          </p:cNvPr>
          <p:cNvSpPr txBox="1">
            <a:spLocks/>
          </p:cNvSpPr>
          <p:nvPr/>
        </p:nvSpPr>
        <p:spPr>
          <a:xfrm>
            <a:off x="1167543" y="4735570"/>
            <a:ext cx="9952419" cy="1356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r>
              <a:rPr lang="en-US" sz="2400" dirty="0"/>
              <a:t>No change in properties; pH: 6.5 – black soil, 7 – PBA-soil mix. </a:t>
            </a:r>
          </a:p>
          <a:p>
            <a:pPr marL="457200"/>
            <a:r>
              <a:rPr lang="en-US" sz="2400" dirty="0"/>
              <a:t>Nitrogen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/>
              <a:t>level </a:t>
            </a:r>
            <a:r>
              <a:rPr lang="en-US" sz="2400" b="1" dirty="0">
                <a:solidFill>
                  <a:srgbClr val="0070C0"/>
                </a:solidFill>
              </a:rPr>
              <a:t>adequate</a:t>
            </a:r>
            <a:r>
              <a:rPr lang="en-US" sz="2400" b="1" dirty="0"/>
              <a:t>; </a:t>
            </a:r>
            <a:r>
              <a:rPr lang="en-US" sz="2400" dirty="0"/>
              <a:t>Phosphorus level </a:t>
            </a:r>
            <a:r>
              <a:rPr lang="en-US" sz="2400" b="1" dirty="0">
                <a:solidFill>
                  <a:schemeClr val="accent1"/>
                </a:solidFill>
              </a:rPr>
              <a:t>sufficient</a:t>
            </a:r>
            <a:r>
              <a:rPr lang="en-US" sz="2400" dirty="0"/>
              <a:t> in all soils</a:t>
            </a:r>
          </a:p>
          <a:p>
            <a:pPr marL="457200"/>
            <a:r>
              <a:rPr lang="en-US" sz="2400" dirty="0"/>
              <a:t>Potassium level </a:t>
            </a:r>
            <a:r>
              <a:rPr lang="en-US" sz="2400" b="1" dirty="0">
                <a:solidFill>
                  <a:srgbClr val="FF0000"/>
                </a:solidFill>
              </a:rPr>
              <a:t>surplus</a:t>
            </a:r>
            <a:r>
              <a:rPr lang="en-US" sz="2400" dirty="0"/>
              <a:t> for PBA-soil mix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0350A5-09B6-48B6-889A-E74F710410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067343"/>
              </p:ext>
            </p:extLst>
          </p:nvPr>
        </p:nvGraphicFramePr>
        <p:xfrm>
          <a:off x="776764" y="1252676"/>
          <a:ext cx="10283044" cy="326838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50014">
                  <a:extLst>
                    <a:ext uri="{9D8B030D-6E8A-4147-A177-3AD203B41FA5}">
                      <a16:colId xmlns:a16="http://schemas.microsoft.com/office/drawing/2014/main" val="4139602475"/>
                    </a:ext>
                  </a:extLst>
                </a:gridCol>
                <a:gridCol w="865182">
                  <a:extLst>
                    <a:ext uri="{9D8B030D-6E8A-4147-A177-3AD203B41FA5}">
                      <a16:colId xmlns:a16="http://schemas.microsoft.com/office/drawing/2014/main" val="2003463936"/>
                    </a:ext>
                  </a:extLst>
                </a:gridCol>
                <a:gridCol w="834013">
                  <a:extLst>
                    <a:ext uri="{9D8B030D-6E8A-4147-A177-3AD203B41FA5}">
                      <a16:colId xmlns:a16="http://schemas.microsoft.com/office/drawing/2014/main" val="1409835992"/>
                    </a:ext>
                  </a:extLst>
                </a:gridCol>
                <a:gridCol w="1115367">
                  <a:extLst>
                    <a:ext uri="{9D8B030D-6E8A-4147-A177-3AD203B41FA5}">
                      <a16:colId xmlns:a16="http://schemas.microsoft.com/office/drawing/2014/main" val="3424773277"/>
                    </a:ext>
                  </a:extLst>
                </a:gridCol>
                <a:gridCol w="1396721">
                  <a:extLst>
                    <a:ext uri="{9D8B030D-6E8A-4147-A177-3AD203B41FA5}">
                      <a16:colId xmlns:a16="http://schemas.microsoft.com/office/drawing/2014/main" val="557830258"/>
                    </a:ext>
                  </a:extLst>
                </a:gridCol>
                <a:gridCol w="1276141">
                  <a:extLst>
                    <a:ext uri="{9D8B030D-6E8A-4147-A177-3AD203B41FA5}">
                      <a16:colId xmlns:a16="http://schemas.microsoft.com/office/drawing/2014/main" val="929734613"/>
                    </a:ext>
                  </a:extLst>
                </a:gridCol>
                <a:gridCol w="1448402">
                  <a:extLst>
                    <a:ext uri="{9D8B030D-6E8A-4147-A177-3AD203B41FA5}">
                      <a16:colId xmlns:a16="http://schemas.microsoft.com/office/drawing/2014/main" val="1810851029"/>
                    </a:ext>
                  </a:extLst>
                </a:gridCol>
                <a:gridCol w="1497204">
                  <a:extLst>
                    <a:ext uri="{9D8B030D-6E8A-4147-A177-3AD203B41FA5}">
                      <a16:colId xmlns:a16="http://schemas.microsoft.com/office/drawing/2014/main" val="593176620"/>
                    </a:ext>
                  </a:extLst>
                </a:gridCol>
              </a:tblGrid>
              <a:tr h="352149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1" u="none" strike="noStrike" dirty="0">
                          <a:effectLst/>
                        </a:rPr>
                        <a:t>Soil Sample</a:t>
                      </a:r>
                      <a:endParaRPr lang="en-MY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3" marR="87953" marT="43976" marB="43976" anchor="ctr"/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1" u="none" strike="noStrike" dirty="0">
                          <a:effectLst/>
                        </a:rPr>
                        <a:t>Day 0</a:t>
                      </a:r>
                      <a:endParaRPr lang="en-MY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3" marR="87953" marT="43976" marB="43976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1" u="none" strike="noStrike" dirty="0">
                          <a:effectLst/>
                        </a:rPr>
                        <a:t>Day 42</a:t>
                      </a:r>
                      <a:endParaRPr lang="en-MY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953" marR="87953" marT="43976" marB="43976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846840"/>
                  </a:ext>
                </a:extLst>
              </a:tr>
              <a:tr h="104611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Black soil</a:t>
                      </a:r>
                      <a:endParaRPr lang="en-MY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PBA</a:t>
                      </a:r>
                      <a:endParaRPr lang="en-MY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PBA-soil mix</a:t>
                      </a:r>
                      <a:endParaRPr lang="en-MY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Control group </a:t>
                      </a:r>
                      <a:br>
                        <a:rPr lang="en-MY" sz="1800" b="0" u="none" strike="noStrike" dirty="0">
                          <a:effectLst/>
                        </a:rPr>
                      </a:br>
                      <a:r>
                        <a:rPr lang="en-MY" sz="1800" b="0" u="none" strike="noStrike" dirty="0">
                          <a:effectLst/>
                        </a:rPr>
                        <a:t>(</a:t>
                      </a:r>
                      <a:r>
                        <a:rPr lang="en-MY" sz="1800" b="1" u="none" strike="noStrike" dirty="0">
                          <a:effectLst/>
                        </a:rPr>
                        <a:t>Black soil</a:t>
                      </a:r>
                      <a:r>
                        <a:rPr lang="en-MY" sz="1800" b="0" u="none" strike="noStrike" dirty="0">
                          <a:effectLst/>
                        </a:rPr>
                        <a:t>)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0" u="none" strike="noStrike" dirty="0">
                          <a:effectLst/>
                        </a:rPr>
                        <a:t>PBA group (</a:t>
                      </a:r>
                      <a:r>
                        <a:rPr lang="en-MY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PBA-soil mix</a:t>
                      </a:r>
                      <a:r>
                        <a:rPr lang="en-MY" sz="1800" b="0" u="none" strike="noStrike" dirty="0">
                          <a:effectLst/>
                        </a:rPr>
                        <a:t>)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GSH group (</a:t>
                      </a:r>
                      <a:r>
                        <a:rPr lang="en-MY" sz="1800" b="1" u="none" strike="noStrike" dirty="0">
                          <a:effectLst/>
                        </a:rPr>
                        <a:t>Black soil</a:t>
                      </a:r>
                      <a:r>
                        <a:rPr lang="en-MY" sz="1800" b="0" u="none" strike="noStrike" dirty="0">
                          <a:effectLst/>
                        </a:rPr>
                        <a:t>)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0" u="none" strike="noStrike" dirty="0">
                          <a:effectLst/>
                        </a:rPr>
                        <a:t>PBA-GSH group (</a:t>
                      </a:r>
                      <a:r>
                        <a:rPr lang="en-MY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PBA-soil mix</a:t>
                      </a:r>
                      <a:r>
                        <a:rPr lang="en-MY" sz="1800" b="0" u="none" strike="noStrike" dirty="0">
                          <a:effectLst/>
                        </a:rPr>
                        <a:t>)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extLst>
                  <a:ext uri="{0D108BD9-81ED-4DB2-BD59-A6C34878D82A}">
                    <a16:rowId xmlns:a16="http://schemas.microsoft.com/office/drawing/2014/main" val="3662885815"/>
                  </a:ext>
                </a:extLst>
              </a:tr>
              <a:tr h="4338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pH 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6.5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&gt; 7.5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7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6.5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7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6.5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7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extLst>
                  <a:ext uri="{0D108BD9-81ED-4DB2-BD59-A6C34878D82A}">
                    <a16:rowId xmlns:a16="http://schemas.microsoft.com/office/drawing/2014/main" val="2191282459"/>
                  </a:ext>
                </a:extLst>
              </a:tr>
              <a:tr h="4742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>
                          <a:effectLst/>
                        </a:rPr>
                        <a:t>Nitrogen, N</a:t>
                      </a:r>
                      <a:endParaRPr lang="en-MY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N2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N0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N2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N2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N2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N2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N2</a:t>
                      </a:r>
                      <a:endParaRPr lang="en-MY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extLst>
                  <a:ext uri="{0D108BD9-81ED-4DB2-BD59-A6C34878D82A}">
                    <a16:rowId xmlns:a16="http://schemas.microsoft.com/office/drawing/2014/main" val="3679516192"/>
                  </a:ext>
                </a:extLst>
              </a:tr>
              <a:tr h="4777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Phosphorus, P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P3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P3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P3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P3</a:t>
                      </a:r>
                      <a:endParaRPr lang="en-MY" sz="2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P3</a:t>
                      </a:r>
                      <a:endParaRPr lang="en-MY" sz="2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P3</a:t>
                      </a:r>
                      <a:endParaRPr lang="en-MY" sz="2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P3</a:t>
                      </a:r>
                      <a:endParaRPr lang="en-MY" sz="2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extLst>
                  <a:ext uri="{0D108BD9-81ED-4DB2-BD59-A6C34878D82A}">
                    <a16:rowId xmlns:a16="http://schemas.microsoft.com/office/drawing/2014/main" val="3128726015"/>
                  </a:ext>
                </a:extLst>
              </a:tr>
              <a:tr h="4742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Potassium, K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effectLst/>
                        </a:rPr>
                        <a:t>K2</a:t>
                      </a:r>
                      <a:endParaRPr lang="en-MY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K4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K4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K2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K4</a:t>
                      </a:r>
                      <a:endParaRPr lang="en-MY" sz="2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K2</a:t>
                      </a:r>
                      <a:endParaRPr lang="en-MY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MY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K4</a:t>
                      </a:r>
                      <a:endParaRPr lang="en-MY" sz="2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964" marR="65964" marT="9161" marB="0" anchor="ctr"/>
                </a:tc>
                <a:extLst>
                  <a:ext uri="{0D108BD9-81ED-4DB2-BD59-A6C34878D82A}">
                    <a16:rowId xmlns:a16="http://schemas.microsoft.com/office/drawing/2014/main" val="40551541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1143E91-255B-49CF-A616-5A57CA0DDF74}"/>
              </a:ext>
            </a:extLst>
          </p:cNvPr>
          <p:cNvSpPr txBox="1"/>
          <p:nvPr/>
        </p:nvSpPr>
        <p:spPr>
          <a:xfrm>
            <a:off x="3367630" y="413650"/>
            <a:ext cx="7659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MY" dirty="0">
                <a:effectLst/>
                <a:latin typeface="Avenir Next LT Pro" panose="020B05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For NPK level</a:t>
            </a:r>
            <a:r>
              <a:rPr lang="en-MY" dirty="0">
                <a:latin typeface="Avenir Next LT Pro" panose="020B05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MY" dirty="0">
                <a:effectLst/>
                <a:latin typeface="Avenir Next LT Pro" panose="020B05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0 = depleted, 1 = deficient, 2 = adequate, 3 = sufficient, and 4 = surplus.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32D8A7-02C0-48BE-94B2-E86DEBE4B52B}"/>
              </a:ext>
            </a:extLst>
          </p:cNvPr>
          <p:cNvSpPr/>
          <p:nvPr/>
        </p:nvSpPr>
        <p:spPr>
          <a:xfrm>
            <a:off x="7197133" y="4029494"/>
            <a:ext cx="573932" cy="5398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127C0E-2CA9-4D4D-8D16-640F0A98BC72}"/>
              </a:ext>
            </a:extLst>
          </p:cNvPr>
          <p:cNvSpPr/>
          <p:nvPr/>
        </p:nvSpPr>
        <p:spPr>
          <a:xfrm>
            <a:off x="10025414" y="4019713"/>
            <a:ext cx="573932" cy="5398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352903-040E-4B45-9E8C-38B1515022FA}"/>
              </a:ext>
            </a:extLst>
          </p:cNvPr>
          <p:cNvSpPr/>
          <p:nvPr/>
        </p:nvSpPr>
        <p:spPr>
          <a:xfrm>
            <a:off x="5446207" y="3104365"/>
            <a:ext cx="5613601" cy="42140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1688AD-E266-492A-A8AA-3F0272D7782E}"/>
              </a:ext>
            </a:extLst>
          </p:cNvPr>
          <p:cNvSpPr/>
          <p:nvPr/>
        </p:nvSpPr>
        <p:spPr>
          <a:xfrm>
            <a:off x="5446207" y="3590578"/>
            <a:ext cx="5613600" cy="42140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5804EC6-234C-4801-B11D-908D8DC36C60}"/>
              </a:ext>
            </a:extLst>
          </p:cNvPr>
          <p:cNvSpPr txBox="1">
            <a:spLocks/>
          </p:cNvSpPr>
          <p:nvPr/>
        </p:nvSpPr>
        <p:spPr>
          <a:xfrm>
            <a:off x="9281086" y="6314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cap="none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4854181D-6920-4594-9A5D-6CE56DC9F8B2}" type="slidenum">
              <a:rPr lang="en-US" sz="1800" b="1" smtClean="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180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D607A6-4D6D-4134-8C32-BB83D0911307}"/>
              </a:ext>
            </a:extLst>
          </p:cNvPr>
          <p:cNvSpPr/>
          <p:nvPr/>
        </p:nvSpPr>
        <p:spPr>
          <a:xfrm>
            <a:off x="5451459" y="2618152"/>
            <a:ext cx="5613601" cy="4214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8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29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4B82-26EB-487E-A7E1-D0DAD12B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MY" dirty="0"/>
              <a:t>Plant Height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B63F9-7A99-4C9C-92E6-F330E7251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F2288D2B-1C5F-47A2-AA3B-212F2E69D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10196" r="10725" b="5256"/>
          <a:stretch/>
        </p:blipFill>
        <p:spPr>
          <a:xfrm>
            <a:off x="158137" y="1564639"/>
            <a:ext cx="5968986" cy="4716000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51B326E4-6C5E-4E75-B96A-F333A2E32F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8300" r="12813" b="2252"/>
          <a:stretch/>
        </p:blipFill>
        <p:spPr>
          <a:xfrm>
            <a:off x="6009788" y="1686553"/>
            <a:ext cx="5452978" cy="4711866"/>
          </a:xfrm>
          <a:prstGeom prst="rect">
            <a:avLst/>
          </a:prstGeom>
          <a:ln>
            <a:noFill/>
          </a:ln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4C1D9FD-5DFA-4EAB-B2C9-B0925F16C53E}"/>
              </a:ext>
            </a:extLst>
          </p:cNvPr>
          <p:cNvSpPr txBox="1">
            <a:spLocks/>
          </p:cNvSpPr>
          <p:nvPr/>
        </p:nvSpPr>
        <p:spPr>
          <a:xfrm>
            <a:off x="6150483" y="365124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dirty="0"/>
              <a:t>Stem Girth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AA89A6-8D6C-4068-8291-D1A4F6F7CD36}"/>
              </a:ext>
            </a:extLst>
          </p:cNvPr>
          <p:cNvGrpSpPr/>
          <p:nvPr/>
        </p:nvGrpSpPr>
        <p:grpSpPr>
          <a:xfrm>
            <a:off x="1121980" y="2062874"/>
            <a:ext cx="2719573" cy="2153420"/>
            <a:chOff x="1121980" y="2062874"/>
            <a:chExt cx="2719573" cy="215342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C0826FD-B6E0-41ED-A6B1-9B2178511C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4637" y="2524539"/>
              <a:ext cx="2666916" cy="16917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62641F-5919-4386-BB8F-80D71A357E51}"/>
                </a:ext>
              </a:extLst>
            </p:cNvPr>
            <p:cNvSpPr txBox="1"/>
            <p:nvPr/>
          </p:nvSpPr>
          <p:spPr>
            <a:xfrm>
              <a:off x="1121980" y="2062874"/>
              <a:ext cx="255092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MY" sz="1800" dirty="0">
                  <a:solidFill>
                    <a:srgbClr val="0000FF"/>
                  </a:solidFill>
                </a:rPr>
                <a:t>GSH</a:t>
              </a:r>
              <a:r>
                <a:rPr lang="en-MY" sz="1800" dirty="0"/>
                <a:t> &gt; Control &gt; </a:t>
              </a:r>
              <a:r>
                <a:rPr lang="en-MY" sz="1800" dirty="0">
                  <a:solidFill>
                    <a:srgbClr val="008400"/>
                  </a:solidFill>
                </a:rPr>
                <a:t>PBA-GSH </a:t>
              </a:r>
              <a:r>
                <a:rPr lang="en-MY" sz="1600" dirty="0">
                  <a:solidFill>
                    <a:srgbClr val="008400"/>
                  </a:solidFill>
                </a:rPr>
                <a:t>(combination)</a:t>
              </a:r>
              <a:r>
                <a:rPr lang="en-MY" sz="1800" dirty="0"/>
                <a:t> &gt; </a:t>
              </a:r>
              <a:r>
                <a:rPr lang="en-MY" sz="1800" dirty="0">
                  <a:solidFill>
                    <a:srgbClr val="FF0000"/>
                  </a:solidFill>
                </a:rPr>
                <a:t>PBA</a:t>
              </a:r>
              <a:r>
                <a:rPr lang="en-MY" sz="1800" dirty="0"/>
                <a:t>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0A8D49-F538-4932-9090-4C3B256730B3}"/>
              </a:ext>
            </a:extLst>
          </p:cNvPr>
          <p:cNvGrpSpPr/>
          <p:nvPr/>
        </p:nvGrpSpPr>
        <p:grpSpPr>
          <a:xfrm>
            <a:off x="4100456" y="3030498"/>
            <a:ext cx="1881788" cy="2229102"/>
            <a:chOff x="4100456" y="3030498"/>
            <a:chExt cx="1881788" cy="22291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AB8A92-A52E-4674-9182-76A2E1DB7C9A}"/>
                </a:ext>
              </a:extLst>
            </p:cNvPr>
            <p:cNvSpPr/>
            <p:nvPr/>
          </p:nvSpPr>
          <p:spPr>
            <a:xfrm>
              <a:off x="5290536" y="3030498"/>
              <a:ext cx="407504" cy="104992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F90F72-F52D-41F0-8A0E-9AA9AD4DF377}"/>
                </a:ext>
              </a:extLst>
            </p:cNvPr>
            <p:cNvSpPr txBox="1"/>
            <p:nvPr/>
          </p:nvSpPr>
          <p:spPr>
            <a:xfrm>
              <a:off x="4100456" y="4428603"/>
              <a:ext cx="18817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MY" sz="1600" b="1" dirty="0">
                  <a:solidFill>
                    <a:srgbClr val="FF0000"/>
                  </a:solidFill>
                </a:rPr>
                <a:t>Surplus in K</a:t>
              </a:r>
              <a:r>
                <a:rPr lang="en-MY" sz="1600" dirty="0"/>
                <a:t>: </a:t>
              </a:r>
              <a:br>
                <a:rPr lang="en-MY" sz="1600" dirty="0"/>
              </a:br>
              <a:r>
                <a:rPr lang="en-MY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↓</a:t>
              </a:r>
              <a:r>
                <a:rPr lang="en-MY" sz="1600" dirty="0"/>
                <a:t> N-metabolising enzymes [3].</a:t>
              </a:r>
            </a:p>
          </p:txBody>
        </p:sp>
      </p:grp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D2332A29-8414-44F0-AB0D-A4903B97A836}"/>
              </a:ext>
            </a:extLst>
          </p:cNvPr>
          <p:cNvSpPr txBox="1">
            <a:spLocks/>
          </p:cNvSpPr>
          <p:nvPr/>
        </p:nvSpPr>
        <p:spPr>
          <a:xfrm>
            <a:off x="9281086" y="6314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cap="none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4854181D-6920-4594-9A5D-6CE56DC9F8B2}" type="slidenum">
              <a:rPr lang="en-US" sz="1800" b="1" smtClean="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sz="180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800AE0-3994-4DCB-88EB-53408DC1743F}"/>
              </a:ext>
            </a:extLst>
          </p:cNvPr>
          <p:cNvCxnSpPr>
            <a:cxnSpLocks/>
          </p:cNvCxnSpPr>
          <p:nvPr/>
        </p:nvCxnSpPr>
        <p:spPr>
          <a:xfrm flipV="1">
            <a:off x="6857639" y="3107270"/>
            <a:ext cx="1823549" cy="1202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4A67A5F-2331-400C-93F7-0903BA90FC46}"/>
              </a:ext>
            </a:extLst>
          </p:cNvPr>
          <p:cNvGrpSpPr/>
          <p:nvPr/>
        </p:nvGrpSpPr>
        <p:grpSpPr>
          <a:xfrm>
            <a:off x="6961708" y="2179678"/>
            <a:ext cx="4744797" cy="3290592"/>
            <a:chOff x="6961708" y="2179678"/>
            <a:chExt cx="4744797" cy="329059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C40E182-9174-42D1-99C5-3E882863A7A6}"/>
                </a:ext>
              </a:extLst>
            </p:cNvPr>
            <p:cNvGrpSpPr/>
            <p:nvPr/>
          </p:nvGrpSpPr>
          <p:grpSpPr>
            <a:xfrm>
              <a:off x="8464007" y="2604069"/>
              <a:ext cx="3242498" cy="2866201"/>
              <a:chOff x="8464007" y="2604069"/>
              <a:chExt cx="3242498" cy="28662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002E31A-0251-49F4-A8AA-09704F442C7D}"/>
                  </a:ext>
                </a:extLst>
              </p:cNvPr>
              <p:cNvSpPr/>
              <p:nvPr/>
            </p:nvSpPr>
            <p:spPr>
              <a:xfrm rot="19609451">
                <a:off x="8588397" y="2604069"/>
                <a:ext cx="2871468" cy="1345969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>
                  <a:solidFill>
                    <a:srgbClr val="FFFF00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C87A2B-D30A-4E8A-8EAA-0146125B3D80}"/>
                  </a:ext>
                </a:extLst>
              </p:cNvPr>
              <p:cNvSpPr txBox="1"/>
              <p:nvPr/>
            </p:nvSpPr>
            <p:spPr>
              <a:xfrm>
                <a:off x="8464007" y="4311491"/>
                <a:ext cx="3242498" cy="1158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MY" sz="1600" b="1" dirty="0"/>
                  <a:t>Synergistic effect </a:t>
                </a:r>
                <a:r>
                  <a:rPr lang="en-MY" sz="1600" dirty="0"/>
                  <a:t>observed,</a:t>
                </a:r>
              </a:p>
              <a:p>
                <a:pPr>
                  <a:lnSpc>
                    <a:spcPct val="110000"/>
                  </a:lnSpc>
                </a:pPr>
                <a:r>
                  <a:rPr lang="en-MY" sz="1600" dirty="0"/>
                  <a:t>GSH: </a:t>
                </a:r>
                <a:r>
                  <a:rPr lang="en-MY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↑</a:t>
                </a:r>
                <a:r>
                  <a:rPr lang="en-MY" sz="1600" dirty="0"/>
                  <a:t> photosynthetic activities</a:t>
                </a:r>
              </a:p>
              <a:p>
                <a:pPr>
                  <a:lnSpc>
                    <a:spcPct val="110000"/>
                  </a:lnSpc>
                </a:pPr>
                <a:r>
                  <a:rPr lang="en-MY" sz="1600" dirty="0"/>
                  <a:t>PBA: Accumulation of K is lower in stems [3].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0695571-FD6C-459E-B59F-6664A931FCAC}"/>
                </a:ext>
              </a:extLst>
            </p:cNvPr>
            <p:cNvSpPr txBox="1"/>
            <p:nvPr/>
          </p:nvSpPr>
          <p:spPr>
            <a:xfrm>
              <a:off x="6961708" y="2179678"/>
              <a:ext cx="266729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FontTx/>
                <a:buNone/>
              </a:pPr>
              <a:r>
                <a:rPr lang="en-MY" dirty="0">
                  <a:solidFill>
                    <a:srgbClr val="008400"/>
                  </a:solidFill>
                </a:rPr>
                <a:t>C</a:t>
              </a:r>
              <a:r>
                <a:rPr lang="en-MY" sz="1800" dirty="0">
                  <a:solidFill>
                    <a:srgbClr val="008400"/>
                  </a:solidFill>
                </a:rPr>
                <a:t>ombination</a:t>
              </a:r>
              <a:r>
                <a:rPr lang="en-US" dirty="0"/>
                <a:t> recorded the thickest stem girth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74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323820"/>
      </a:dk2>
      <a:lt2>
        <a:srgbClr val="E8E2E6"/>
      </a:lt2>
      <a:accent1>
        <a:srgbClr val="47B663"/>
      </a:accent1>
      <a:accent2>
        <a:srgbClr val="4EB13B"/>
      </a:accent2>
      <a:accent3>
        <a:srgbClr val="82AF45"/>
      </a:accent3>
      <a:accent4>
        <a:srgbClr val="A5A637"/>
      </a:accent4>
      <a:accent5>
        <a:srgbClr val="C3924D"/>
      </a:accent5>
      <a:accent6>
        <a:srgbClr val="B14F3B"/>
      </a:accent6>
      <a:hlink>
        <a:srgbClr val="987F32"/>
      </a:hlink>
      <a:folHlink>
        <a:srgbClr val="7F7F7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16651</TotalTime>
  <Words>2063</Words>
  <Application>Microsoft Office PowerPoint</Application>
  <PresentationFormat>Widescreen</PresentationFormat>
  <Paragraphs>212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Aharoni</vt:lpstr>
      <vt:lpstr>Arial</vt:lpstr>
      <vt:lpstr>Avenir Next LT Pro</vt:lpstr>
      <vt:lpstr>Calibri</vt:lpstr>
      <vt:lpstr>ShapesVTI</vt:lpstr>
      <vt:lpstr>Unravelling Synergistic Effects of Palm Bunch Ash and Glutathione on Plant Growth </vt:lpstr>
      <vt:lpstr>Introduction: Palm bunch ash (PBA)</vt:lpstr>
      <vt:lpstr>Introduction: Glutathione (GSH)</vt:lpstr>
      <vt:lpstr>Problem Statement</vt:lpstr>
      <vt:lpstr>Experimental Design</vt:lpstr>
      <vt:lpstr>Experimental Procedures</vt:lpstr>
      <vt:lpstr>Results &amp; Discussion</vt:lpstr>
      <vt:lpstr>Soil Test</vt:lpstr>
      <vt:lpstr>Plant Height </vt:lpstr>
      <vt:lpstr>No. of leaves</vt:lpstr>
      <vt:lpstr>Visual Assessment</vt:lpstr>
      <vt:lpstr>Conclusion</vt:lpstr>
      <vt:lpstr>Thank You</vt:lpstr>
      <vt:lpstr>Acknowledgement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Glutathione and Palm Bunch Ash application on Okra plant growth and yield</dc:title>
  <dc:creator>Yi Koh</dc:creator>
  <cp:lastModifiedBy>Yi Koh</cp:lastModifiedBy>
  <cp:revision>323</cp:revision>
  <dcterms:created xsi:type="dcterms:W3CDTF">2021-03-25T08:54:51Z</dcterms:created>
  <dcterms:modified xsi:type="dcterms:W3CDTF">2022-01-12T14:50:01Z</dcterms:modified>
</cp:coreProperties>
</file>