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972800" cy="12344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20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020253"/>
            <a:ext cx="9326880" cy="4297680"/>
          </a:xfrm>
        </p:spPr>
        <p:txBody>
          <a:bodyPr anchor="b"/>
          <a:lstStyle>
            <a:lvl1pPr algn="ctr">
              <a:defRPr sz="7200"/>
            </a:lvl1pPr>
          </a:lstStyle>
          <a:p>
            <a:r>
              <a:rPr lang="en-US"/>
              <a:t>Click to edit Master title style</a:t>
            </a:r>
            <a:endParaRPr lang="en-US" dirty="0"/>
          </a:p>
        </p:txBody>
      </p:sp>
      <p:sp>
        <p:nvSpPr>
          <p:cNvPr id="3" name="Subtitle 2"/>
          <p:cNvSpPr>
            <a:spLocks noGrp="1"/>
          </p:cNvSpPr>
          <p:nvPr>
            <p:ph type="subTitle" idx="1"/>
          </p:nvPr>
        </p:nvSpPr>
        <p:spPr>
          <a:xfrm>
            <a:off x="1371600" y="6483668"/>
            <a:ext cx="8229600" cy="2980372"/>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95F4D1-8C4A-42F0-9EEB-01E895D94E8D}"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426962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5F4D1-8C4A-42F0-9EEB-01E895D94E8D}"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45697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1" y="657225"/>
            <a:ext cx="2366010" cy="1046130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54381" y="657225"/>
            <a:ext cx="6960870" cy="104613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5F4D1-8C4A-42F0-9EEB-01E895D94E8D}"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299748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5F4D1-8C4A-42F0-9EEB-01E895D94E8D}"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420437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6" y="3077531"/>
            <a:ext cx="9464040" cy="5134927"/>
          </a:xfrm>
        </p:spPr>
        <p:txBody>
          <a:bodyPr anchor="b"/>
          <a:lstStyle>
            <a:lvl1pPr>
              <a:defRPr sz="7200"/>
            </a:lvl1pPr>
          </a:lstStyle>
          <a:p>
            <a:r>
              <a:rPr lang="en-US"/>
              <a:t>Click to edit Master title style</a:t>
            </a:r>
            <a:endParaRPr lang="en-US" dirty="0"/>
          </a:p>
        </p:txBody>
      </p:sp>
      <p:sp>
        <p:nvSpPr>
          <p:cNvPr id="3" name="Text Placeholder 2"/>
          <p:cNvSpPr>
            <a:spLocks noGrp="1"/>
          </p:cNvSpPr>
          <p:nvPr>
            <p:ph type="body" idx="1"/>
          </p:nvPr>
        </p:nvSpPr>
        <p:spPr>
          <a:xfrm>
            <a:off x="748666" y="8261036"/>
            <a:ext cx="9464040" cy="2700337"/>
          </a:xfrm>
        </p:spPr>
        <p:txBody>
          <a:bodyPr/>
          <a:lstStyle>
            <a:lvl1pPr marL="0" indent="0">
              <a:buNone/>
              <a:defRPr sz="2880">
                <a:solidFill>
                  <a:schemeClr val="tx1"/>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95F4D1-8C4A-42F0-9EEB-01E895D94E8D}"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95420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54380" y="3286125"/>
            <a:ext cx="4663440" cy="7832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54980" y="3286125"/>
            <a:ext cx="4663440" cy="7832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95F4D1-8C4A-42F0-9EEB-01E895D94E8D}"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152799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657228"/>
            <a:ext cx="9464040" cy="2386013"/>
          </a:xfrm>
        </p:spPr>
        <p:txBody>
          <a:bodyPr/>
          <a:lstStyle/>
          <a:p>
            <a:r>
              <a:rPr lang="en-US"/>
              <a:t>Click to edit Master title style</a:t>
            </a:r>
            <a:endParaRPr lang="en-US" dirty="0"/>
          </a:p>
        </p:txBody>
      </p:sp>
      <p:sp>
        <p:nvSpPr>
          <p:cNvPr id="3" name="Text Placeholder 2"/>
          <p:cNvSpPr>
            <a:spLocks noGrp="1"/>
          </p:cNvSpPr>
          <p:nvPr>
            <p:ph type="body" idx="1"/>
          </p:nvPr>
        </p:nvSpPr>
        <p:spPr>
          <a:xfrm>
            <a:off x="755810" y="3026093"/>
            <a:ext cx="4642008" cy="1483042"/>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4" name="Content Placeholder 3"/>
          <p:cNvSpPr>
            <a:spLocks noGrp="1"/>
          </p:cNvSpPr>
          <p:nvPr>
            <p:ph sz="half" idx="2"/>
          </p:nvPr>
        </p:nvSpPr>
        <p:spPr>
          <a:xfrm>
            <a:off x="755810" y="4509135"/>
            <a:ext cx="4642008" cy="66322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54981" y="3026093"/>
            <a:ext cx="4664869" cy="1483042"/>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6" name="Content Placeholder 5"/>
          <p:cNvSpPr>
            <a:spLocks noGrp="1"/>
          </p:cNvSpPr>
          <p:nvPr>
            <p:ph sz="quarter" idx="4"/>
          </p:nvPr>
        </p:nvSpPr>
        <p:spPr>
          <a:xfrm>
            <a:off x="5554981" y="4509135"/>
            <a:ext cx="4664869" cy="66322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95F4D1-8C4A-42F0-9EEB-01E895D94E8D}" type="datetimeFigureOut">
              <a:rPr lang="en-US" smtClean="0"/>
              <a:t>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358644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95F4D1-8C4A-42F0-9EEB-01E895D94E8D}" type="datetimeFigureOut">
              <a:rPr lang="en-US" smtClean="0"/>
              <a:t>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318998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5F4D1-8C4A-42F0-9EEB-01E895D94E8D}" type="datetimeFigureOut">
              <a:rPr lang="en-US" smtClean="0"/>
              <a:t>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285612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09" y="822960"/>
            <a:ext cx="3539014" cy="2880360"/>
          </a:xfrm>
        </p:spPr>
        <p:txBody>
          <a:bodyPr anchor="b"/>
          <a:lstStyle>
            <a:lvl1pPr>
              <a:defRPr sz="3840"/>
            </a:lvl1pPr>
          </a:lstStyle>
          <a:p>
            <a:r>
              <a:rPr lang="en-US"/>
              <a:t>Click to edit Master title style</a:t>
            </a:r>
            <a:endParaRPr lang="en-US" dirty="0"/>
          </a:p>
        </p:txBody>
      </p:sp>
      <p:sp>
        <p:nvSpPr>
          <p:cNvPr id="3" name="Content Placeholder 2"/>
          <p:cNvSpPr>
            <a:spLocks noGrp="1"/>
          </p:cNvSpPr>
          <p:nvPr>
            <p:ph idx="1"/>
          </p:nvPr>
        </p:nvSpPr>
        <p:spPr>
          <a:xfrm>
            <a:off x="4664869" y="1777368"/>
            <a:ext cx="5554980" cy="8772525"/>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55809" y="3703320"/>
            <a:ext cx="3539014" cy="6860858"/>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E395F4D1-8C4A-42F0-9EEB-01E895D94E8D}"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3607486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09" y="822960"/>
            <a:ext cx="3539014" cy="2880360"/>
          </a:xfrm>
        </p:spPr>
        <p:txBody>
          <a:bodyPr anchor="b"/>
          <a:lstStyle>
            <a:lvl1pPr>
              <a:defRPr sz="3840"/>
            </a:lvl1pPr>
          </a:lstStyle>
          <a:p>
            <a:r>
              <a:rPr lang="en-US"/>
              <a:t>Click to edit Master title style</a:t>
            </a:r>
            <a:endParaRPr lang="en-US" dirty="0"/>
          </a:p>
        </p:txBody>
      </p:sp>
      <p:sp>
        <p:nvSpPr>
          <p:cNvPr id="3" name="Picture Placeholder 2"/>
          <p:cNvSpPr>
            <a:spLocks noGrp="1" noChangeAspect="1"/>
          </p:cNvSpPr>
          <p:nvPr>
            <p:ph type="pic" idx="1"/>
          </p:nvPr>
        </p:nvSpPr>
        <p:spPr>
          <a:xfrm>
            <a:off x="4664869" y="1777368"/>
            <a:ext cx="5554980" cy="8772525"/>
          </a:xfrm>
        </p:spPr>
        <p:txBody>
          <a:bodyPr anchor="t"/>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r>
              <a:rPr lang="en-US"/>
              <a:t>Click icon to add picture</a:t>
            </a:r>
            <a:endParaRPr lang="en-US" dirty="0"/>
          </a:p>
        </p:txBody>
      </p:sp>
      <p:sp>
        <p:nvSpPr>
          <p:cNvPr id="4" name="Text Placeholder 3"/>
          <p:cNvSpPr>
            <a:spLocks noGrp="1"/>
          </p:cNvSpPr>
          <p:nvPr>
            <p:ph type="body" sz="half" idx="2"/>
          </p:nvPr>
        </p:nvSpPr>
        <p:spPr>
          <a:xfrm>
            <a:off x="755809" y="3703320"/>
            <a:ext cx="3539014" cy="6860858"/>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E395F4D1-8C4A-42F0-9EEB-01E895D94E8D}"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095FA-913D-480B-9DF1-8257B8D4381D}" type="slidenum">
              <a:rPr lang="en-US" smtClean="0"/>
              <a:t>‹#›</a:t>
            </a:fld>
            <a:endParaRPr lang="en-US"/>
          </a:p>
        </p:txBody>
      </p:sp>
    </p:spTree>
    <p:extLst>
      <p:ext uri="{BB962C8B-B14F-4D97-AF65-F5344CB8AC3E}">
        <p14:creationId xmlns:p14="http://schemas.microsoft.com/office/powerpoint/2010/main" val="43675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657228"/>
            <a:ext cx="9464040" cy="238601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54380" y="3286125"/>
            <a:ext cx="9464040" cy="783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4380" y="11441433"/>
            <a:ext cx="2468880" cy="657225"/>
          </a:xfrm>
          <a:prstGeom prst="rect">
            <a:avLst/>
          </a:prstGeom>
        </p:spPr>
        <p:txBody>
          <a:bodyPr vert="horz" lIns="91440" tIns="45720" rIns="91440" bIns="45720" rtlCol="0" anchor="ctr"/>
          <a:lstStyle>
            <a:lvl1pPr algn="l">
              <a:defRPr sz="1440">
                <a:solidFill>
                  <a:schemeClr val="tx1">
                    <a:tint val="75000"/>
                  </a:schemeClr>
                </a:solidFill>
              </a:defRPr>
            </a:lvl1pPr>
          </a:lstStyle>
          <a:p>
            <a:fld id="{E395F4D1-8C4A-42F0-9EEB-01E895D94E8D}" type="datetimeFigureOut">
              <a:rPr lang="en-US" smtClean="0"/>
              <a:t>1/5/2022</a:t>
            </a:fld>
            <a:endParaRPr lang="en-US"/>
          </a:p>
        </p:txBody>
      </p:sp>
      <p:sp>
        <p:nvSpPr>
          <p:cNvPr id="5" name="Footer Placeholder 4"/>
          <p:cNvSpPr>
            <a:spLocks noGrp="1"/>
          </p:cNvSpPr>
          <p:nvPr>
            <p:ph type="ftr" sz="quarter" idx="3"/>
          </p:nvPr>
        </p:nvSpPr>
        <p:spPr>
          <a:xfrm>
            <a:off x="3634740" y="11441433"/>
            <a:ext cx="3703320" cy="657225"/>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49540" y="11441433"/>
            <a:ext cx="2468880" cy="657225"/>
          </a:xfrm>
          <a:prstGeom prst="rect">
            <a:avLst/>
          </a:prstGeom>
        </p:spPr>
        <p:txBody>
          <a:bodyPr vert="horz" lIns="91440" tIns="45720" rIns="91440" bIns="45720" rtlCol="0" anchor="ctr"/>
          <a:lstStyle>
            <a:lvl1pPr algn="r">
              <a:defRPr sz="1440">
                <a:solidFill>
                  <a:schemeClr val="tx1">
                    <a:tint val="75000"/>
                  </a:schemeClr>
                </a:solidFill>
              </a:defRPr>
            </a:lvl1pPr>
          </a:lstStyle>
          <a:p>
            <a:fld id="{03C095FA-913D-480B-9DF1-8257B8D4381D}" type="slidenum">
              <a:rPr lang="en-US" smtClean="0"/>
              <a:t>‹#›</a:t>
            </a:fld>
            <a:endParaRPr lang="en-US"/>
          </a:p>
        </p:txBody>
      </p:sp>
    </p:spTree>
    <p:extLst>
      <p:ext uri="{BB962C8B-B14F-4D97-AF65-F5344CB8AC3E}">
        <p14:creationId xmlns:p14="http://schemas.microsoft.com/office/powerpoint/2010/main" val="3044961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07/relationships/hdphoto" Target="../media/hdphoto1.wdp"/><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ramezanian@shirazu.ac.ir" TargetMode="External"/><Relationship Id="rId5" Type="http://schemas.openxmlformats.org/officeDocument/2006/relationships/hyperlink" Target="mailto:azam_ranjbar91@yahoo.com"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2909C10-86D5-4AC5-AD96-DEA7897D54B5}"/>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2000"/>
                    </a14:imgEffect>
                    <a14:imgEffect>
                      <a14:brightnessContrast contrast="-40000"/>
                    </a14:imgEffect>
                  </a14:imgLayer>
                </a14:imgProps>
              </a:ext>
            </a:extLst>
          </a:blip>
          <a:stretch>
            <a:fillRect/>
          </a:stretch>
        </p:blipFill>
        <p:spPr>
          <a:xfrm>
            <a:off x="0" y="0"/>
            <a:ext cx="10972801" cy="12344400"/>
          </a:xfrm>
          <a:prstGeom prst="rect">
            <a:avLst/>
          </a:prstGeom>
        </p:spPr>
      </p:pic>
      <p:sp>
        <p:nvSpPr>
          <p:cNvPr id="7" name="TextBox 6">
            <a:extLst>
              <a:ext uri="{FF2B5EF4-FFF2-40B4-BE49-F238E27FC236}">
                <a16:creationId xmlns:a16="http://schemas.microsoft.com/office/drawing/2014/main" id="{BFB74E5C-340C-45A2-B6BD-D6F97D54A531}"/>
              </a:ext>
            </a:extLst>
          </p:cNvPr>
          <p:cNvSpPr txBox="1"/>
          <p:nvPr/>
        </p:nvSpPr>
        <p:spPr>
          <a:xfrm>
            <a:off x="0" y="31119"/>
            <a:ext cx="6738425" cy="646331"/>
          </a:xfrm>
          <a:prstGeom prst="rect">
            <a:avLst/>
          </a:prstGeom>
          <a:noFill/>
        </p:spPr>
        <p:txBody>
          <a:bodyPr wrap="square" rtlCol="0">
            <a:spAutoFit/>
          </a:bodyPr>
          <a:lstStyle/>
          <a:p>
            <a:r>
              <a:rPr lang="en-US" sz="1200" b="1" dirty="0">
                <a:solidFill>
                  <a:srgbClr val="92D050"/>
                </a:solidFill>
                <a:latin typeface="Times New Roman" panose="02020603050405020304" pitchFamily="18" charset="0"/>
                <a:cs typeface="Times New Roman" panose="02020603050405020304" pitchFamily="18" charset="0"/>
              </a:rPr>
              <a:t>The 1</a:t>
            </a:r>
            <a:r>
              <a:rPr lang="en-US" sz="1200" b="1" baseline="30000" dirty="0">
                <a:solidFill>
                  <a:srgbClr val="92D050"/>
                </a:solidFill>
                <a:latin typeface="Times New Roman" panose="02020603050405020304" pitchFamily="18" charset="0"/>
                <a:cs typeface="Times New Roman" panose="02020603050405020304" pitchFamily="18" charset="0"/>
              </a:rPr>
              <a:t>st</a:t>
            </a:r>
            <a:r>
              <a:rPr lang="en-US" sz="1200" b="1" dirty="0">
                <a:solidFill>
                  <a:srgbClr val="92D050"/>
                </a:solidFill>
                <a:latin typeface="Times New Roman" panose="02020603050405020304" pitchFamily="18" charset="0"/>
                <a:cs typeface="Times New Roman" panose="02020603050405020304" pitchFamily="18" charset="0"/>
              </a:rPr>
              <a:t> International Online Conference on Agriculture:</a:t>
            </a:r>
          </a:p>
          <a:p>
            <a:r>
              <a:rPr lang="en-US" sz="1200" b="1" dirty="0">
                <a:solidFill>
                  <a:srgbClr val="92D050"/>
                </a:solidFill>
                <a:latin typeface="Times New Roman" panose="02020603050405020304" pitchFamily="18" charset="0"/>
                <a:cs typeface="Times New Roman" panose="02020603050405020304" pitchFamily="18" charset="0"/>
              </a:rPr>
              <a:t>ADVANCES IN AGRICULTURAL AND TECHNOLOGY</a:t>
            </a:r>
          </a:p>
          <a:p>
            <a:r>
              <a:rPr lang="en-US" sz="1200" b="1" dirty="0">
                <a:solidFill>
                  <a:srgbClr val="92D050"/>
                </a:solidFill>
                <a:latin typeface="Times New Roman" panose="02020603050405020304" pitchFamily="18" charset="0"/>
                <a:cs typeface="Times New Roman" panose="02020603050405020304" pitchFamily="18" charset="0"/>
              </a:rPr>
              <a:t>10-25 FEBRUARY 2022│ONLINE</a:t>
            </a:r>
          </a:p>
        </p:txBody>
      </p:sp>
      <p:sp>
        <p:nvSpPr>
          <p:cNvPr id="9" name="Rectangle: Rounded Corners 8">
            <a:extLst>
              <a:ext uri="{FF2B5EF4-FFF2-40B4-BE49-F238E27FC236}">
                <a16:creationId xmlns:a16="http://schemas.microsoft.com/office/drawing/2014/main" id="{B1BBE541-A80D-4866-A980-D6332719C847}"/>
              </a:ext>
            </a:extLst>
          </p:cNvPr>
          <p:cNvSpPr/>
          <p:nvPr/>
        </p:nvSpPr>
        <p:spPr>
          <a:xfrm>
            <a:off x="1733646" y="562016"/>
            <a:ext cx="7505507" cy="1571227"/>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FE924D29-C199-4820-B5B9-50C6A4BA0770}"/>
              </a:ext>
            </a:extLst>
          </p:cNvPr>
          <p:cNvSpPr/>
          <p:nvPr/>
        </p:nvSpPr>
        <p:spPr>
          <a:xfrm>
            <a:off x="161157" y="2260467"/>
            <a:ext cx="5259904" cy="10003245"/>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565345EF-B960-4452-9A0C-9C159FDEFCDB}"/>
              </a:ext>
            </a:extLst>
          </p:cNvPr>
          <p:cNvSpPr/>
          <p:nvPr/>
        </p:nvSpPr>
        <p:spPr>
          <a:xfrm>
            <a:off x="5551740" y="2260467"/>
            <a:ext cx="5259904" cy="10003247"/>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A72DE04-C99F-4BB6-94ED-9FD5AA79D46D}"/>
              </a:ext>
            </a:extLst>
          </p:cNvPr>
          <p:cNvPicPr>
            <a:picLocks noChangeAspect="1"/>
          </p:cNvPicPr>
          <p:nvPr/>
        </p:nvPicPr>
        <p:blipFill>
          <a:blip r:embed="rId4"/>
          <a:stretch>
            <a:fillRect/>
          </a:stretch>
        </p:blipFill>
        <p:spPr>
          <a:xfrm>
            <a:off x="9314544" y="-30185"/>
            <a:ext cx="1658256" cy="1377815"/>
          </a:xfrm>
          <a:prstGeom prst="rect">
            <a:avLst/>
          </a:prstGeom>
        </p:spPr>
      </p:pic>
      <p:sp>
        <p:nvSpPr>
          <p:cNvPr id="3" name="Rectangle 2">
            <a:extLst>
              <a:ext uri="{FF2B5EF4-FFF2-40B4-BE49-F238E27FC236}">
                <a16:creationId xmlns:a16="http://schemas.microsoft.com/office/drawing/2014/main" id="{462FC4B0-5889-450E-B036-4D1BB9D5B8B3}"/>
              </a:ext>
            </a:extLst>
          </p:cNvPr>
          <p:cNvSpPr/>
          <p:nvPr/>
        </p:nvSpPr>
        <p:spPr>
          <a:xfrm>
            <a:off x="1733645" y="545572"/>
            <a:ext cx="7505508" cy="1672253"/>
          </a:xfrm>
          <a:prstGeom prst="rect">
            <a:avLst/>
          </a:prstGeom>
        </p:spPr>
        <p:txBody>
          <a:bodyPr wrap="square">
            <a:spAutoFit/>
          </a:bodyPr>
          <a:lstStyle/>
          <a:p>
            <a:pPr algn="ctr">
              <a:spcAft>
                <a:spcPts val="800"/>
              </a:spcAft>
            </a:pPr>
            <a:r>
              <a:rPr lang="en-US" sz="1200" b="1" dirty="0">
                <a:latin typeface="Times New Roman" panose="02020603050405020304" pitchFamily="18" charset="0"/>
                <a:ea typeface="Calibri" panose="020F0502020204030204" pitchFamily="34" charset="0"/>
                <a:cs typeface="Arial" panose="020B0604020202020204" pitchFamily="34" charset="0"/>
              </a:rPr>
              <a:t>Effects of thymol on the morphology of the main fungi causing pomegranate fruit rot</a:t>
            </a:r>
            <a:r>
              <a:rPr lang="en-US" sz="1200" dirty="0">
                <a:latin typeface="Calibri" panose="020F0502020204030204" pitchFamily="34" charset="0"/>
                <a:ea typeface="Calibri" panose="020F0502020204030204" pitchFamily="34" charset="0"/>
                <a:cs typeface="Arial" panose="020B0604020202020204" pitchFamily="34" charset="0"/>
              </a:rPr>
              <a:t> </a:t>
            </a:r>
          </a:p>
          <a:p>
            <a:pPr algn="ctr"/>
            <a:r>
              <a:rPr lang="en-US" sz="1200" dirty="0">
                <a:latin typeface="Times New Roman" panose="02020603050405020304" pitchFamily="18" charset="0"/>
                <a:ea typeface="Calibri" panose="020F0502020204030204" pitchFamily="34" charset="0"/>
                <a:cs typeface="Arial" panose="020B0604020202020204" pitchFamily="34" charset="0"/>
              </a:rPr>
              <a:t>Azam </a:t>
            </a:r>
            <a:r>
              <a:rPr lang="en-US" sz="1200" dirty="0" err="1">
                <a:latin typeface="Times New Roman" panose="02020603050405020304" pitchFamily="18" charset="0"/>
                <a:ea typeface="Calibri" panose="020F0502020204030204" pitchFamily="34" charset="0"/>
                <a:cs typeface="Arial" panose="020B0604020202020204" pitchFamily="34" charset="0"/>
              </a:rPr>
              <a:t>Ranjbar</a:t>
            </a:r>
            <a:r>
              <a:rPr lang="en-US" sz="1200" dirty="0">
                <a:latin typeface="Times New Roman" panose="02020603050405020304" pitchFamily="18" charset="0"/>
                <a:ea typeface="Calibri" panose="020F0502020204030204" pitchFamily="34" charset="0"/>
                <a:cs typeface="Arial" panose="020B0604020202020204" pitchFamily="34" charset="0"/>
              </a:rPr>
              <a:t> </a:t>
            </a:r>
            <a:r>
              <a:rPr lang="en-US" sz="1200" baseline="30000" dirty="0">
                <a:latin typeface="Times New Roman" panose="02020603050405020304" pitchFamily="18" charset="0"/>
                <a:ea typeface="Calibri" panose="020F0502020204030204" pitchFamily="34" charset="0"/>
                <a:cs typeface="Arial" panose="020B0604020202020204" pitchFamily="34" charset="0"/>
              </a:rPr>
              <a:t>1*</a:t>
            </a:r>
            <a:r>
              <a:rPr lang="en-US" sz="1200" dirty="0">
                <a:latin typeface="Times New Roman" panose="02020603050405020304" pitchFamily="18" charset="0"/>
                <a:ea typeface="Calibri" panose="020F0502020204030204" pitchFamily="34" charset="0"/>
                <a:cs typeface="Arial" panose="020B0604020202020204" pitchFamily="34" charset="0"/>
              </a:rPr>
              <a:t>, Asghar </a:t>
            </a:r>
            <a:r>
              <a:rPr lang="en-US" sz="1200" dirty="0" err="1">
                <a:latin typeface="Times New Roman" panose="02020603050405020304" pitchFamily="18" charset="0"/>
                <a:ea typeface="Calibri" panose="020F0502020204030204" pitchFamily="34" charset="0"/>
                <a:cs typeface="Arial" panose="020B0604020202020204" pitchFamily="34" charset="0"/>
              </a:rPr>
              <a:t>Ramezanian</a:t>
            </a:r>
            <a:r>
              <a:rPr lang="en-US" sz="1200" dirty="0">
                <a:latin typeface="Times New Roman" panose="02020603050405020304" pitchFamily="18" charset="0"/>
                <a:ea typeface="Calibri" panose="020F0502020204030204" pitchFamily="34" charset="0"/>
                <a:cs typeface="Arial" panose="020B0604020202020204" pitchFamily="34" charset="0"/>
              </a:rPr>
              <a:t> </a:t>
            </a:r>
            <a:r>
              <a:rPr lang="en-US" sz="1200" baseline="30000" dirty="0">
                <a:latin typeface="Times New Roman" panose="02020603050405020304" pitchFamily="18" charset="0"/>
                <a:ea typeface="Calibri" panose="020F0502020204030204" pitchFamily="34" charset="0"/>
                <a:cs typeface="Arial" panose="020B0604020202020204" pitchFamily="34" charset="0"/>
              </a:rPr>
              <a:t>2</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r>
              <a:rPr lang="en-US" sz="1200" baseline="30000" dirty="0">
                <a:latin typeface="Times New Roman" panose="02020603050405020304" pitchFamily="18"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mj-lt"/>
              <a:buAutoNum type="arabicPeriod"/>
            </a:pPr>
            <a:r>
              <a:rPr lang="en-US" sz="1200" dirty="0">
                <a:latin typeface="Times New Roman" panose="02020603050405020304" pitchFamily="18" charset="0"/>
                <a:ea typeface="Calibri" panose="020F0502020204030204" pitchFamily="34" charset="0"/>
                <a:cs typeface="Arial" panose="020B0604020202020204" pitchFamily="34" charset="0"/>
              </a:rPr>
              <a:t>Department of Horticultural Science, School of Agriculture, Shiraz University, Shiraz, Iran; </a:t>
            </a:r>
            <a:r>
              <a:rPr lang="en-US" sz="1200" u="sng" dirty="0">
                <a:solidFill>
                  <a:srgbClr val="000000"/>
                </a:solidFill>
                <a:latin typeface="Times New Roman" panose="02020603050405020304" pitchFamily="18"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azam_ranjbar91@yahoo.com</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mj-lt"/>
              <a:buAutoNum type="arabicPeriod"/>
            </a:pPr>
            <a:r>
              <a:rPr lang="en-US" sz="1200" dirty="0">
                <a:latin typeface="Times New Roman" panose="02020603050405020304" pitchFamily="18" charset="0"/>
                <a:ea typeface="Calibri" panose="020F0502020204030204" pitchFamily="34" charset="0"/>
                <a:cs typeface="Arial" panose="020B0604020202020204" pitchFamily="34" charset="0"/>
              </a:rPr>
              <a:t>Department of Horticultural Science, School of Agriculture, Shiraz University, Shiraz, Iran; </a:t>
            </a:r>
            <a:r>
              <a:rPr lang="en-US" sz="1200" u="sng" dirty="0">
                <a:solidFill>
                  <a:srgbClr val="000000"/>
                </a:solidFill>
                <a:latin typeface="Times New Roman" panose="02020603050405020304" pitchFamily="18"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ramezanian@shirazu.ac.ir</a:t>
            </a:r>
            <a:endParaRPr lang="en-US" sz="1200" dirty="0">
              <a:latin typeface="Calibri" panose="020F0502020204030204" pitchFamily="34" charset="0"/>
              <a:ea typeface="Calibri" panose="020F0502020204030204" pitchFamily="34" charset="0"/>
              <a:cs typeface="Arial" panose="020B0604020202020204" pitchFamily="34" charset="0"/>
            </a:endParaRPr>
          </a:p>
          <a:p>
            <a:r>
              <a:rPr lang="en-US" sz="1200" dirty="0">
                <a:latin typeface="Times New Roman" panose="02020603050405020304" pitchFamily="18" charset="0"/>
                <a:ea typeface="Calibri" panose="020F0502020204030204" pitchFamily="34" charset="0"/>
                <a:cs typeface="Arial" panose="020B0604020202020204" pitchFamily="34" charset="0"/>
              </a:rPr>
              <a:t>* Corresponding author:</a:t>
            </a:r>
            <a:r>
              <a:rPr lang="en-US" sz="1200"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sz="1200" u="sng" dirty="0">
                <a:solidFill>
                  <a:srgbClr val="000000"/>
                </a:solidFill>
                <a:latin typeface="Times New Roman" panose="02020603050405020304" pitchFamily="18"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azam_ranjbar91@yahoo.com</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309D2AD0-331A-41F9-9089-D6B2D8230336}"/>
              </a:ext>
            </a:extLst>
          </p:cNvPr>
          <p:cNvSpPr/>
          <p:nvPr/>
        </p:nvSpPr>
        <p:spPr>
          <a:xfrm>
            <a:off x="231923" y="2649014"/>
            <a:ext cx="5118371" cy="2862322"/>
          </a:xfrm>
          <a:prstGeom prst="rect">
            <a:avLst/>
          </a:prstGeom>
        </p:spPr>
        <p:txBody>
          <a:bodyPr wrap="square">
            <a:spAutoFit/>
          </a:bodyPr>
          <a:lstStyle/>
          <a:p>
            <a:pPr algn="just"/>
            <a:r>
              <a:rPr lang="en-US" sz="1200" b="1" dirty="0">
                <a:latin typeface="Times New Roman" panose="02020603050405020304" pitchFamily="18" charset="0"/>
                <a:ea typeface="Calibri" panose="020F0502020204030204" pitchFamily="34" charset="0"/>
                <a:cs typeface="Times New Roman" panose="02020603050405020304" pitchFamily="18" charset="0"/>
              </a:rPr>
              <a:t>Abstract</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dirty="0">
                <a:latin typeface="Times New Roman" panose="02020603050405020304" pitchFamily="18" charset="0"/>
                <a:ea typeface="Calibri" panose="020F0502020204030204" pitchFamily="34" charset="0"/>
                <a:cs typeface="Times New Roman" panose="02020603050405020304" pitchFamily="18" charset="0"/>
              </a:rPr>
              <a:t>Pomegranate fruit rot leads to lose of significant quantity of fruit worldwide. In present study, the antifungal effects of thymol on the morphology of </a:t>
            </a:r>
            <a:r>
              <a:rPr lang="en-US" sz="1200" i="1" dirty="0">
                <a:latin typeface="Times New Roman" panose="02020603050405020304" pitchFamily="18" charset="0"/>
                <a:ea typeface="Calibri" panose="020F0502020204030204" pitchFamily="34" charset="0"/>
                <a:cs typeface="Times New Roman" panose="02020603050405020304" pitchFamily="18" charset="0"/>
              </a:rPr>
              <a:t>Aspergillus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niger</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and </a:t>
            </a:r>
            <a:r>
              <a:rPr lang="en-US" sz="1200" i="1" dirty="0">
                <a:latin typeface="Times New Roman" panose="02020603050405020304" pitchFamily="18" charset="0"/>
                <a:ea typeface="Calibri" panose="020F0502020204030204" pitchFamily="34" charset="0"/>
                <a:cs typeface="Times New Roman" panose="02020603050405020304" pitchFamily="18" charset="0"/>
              </a:rPr>
              <a:t>Penicillium commune</a:t>
            </a:r>
            <a:r>
              <a:rPr lang="en-US" sz="1200" dirty="0">
                <a:latin typeface="Times New Roman" panose="02020603050405020304" pitchFamily="18" charset="0"/>
                <a:ea typeface="Calibri" panose="020F0502020204030204" pitchFamily="34" charset="0"/>
                <a:cs typeface="Times New Roman" panose="02020603050405020304" pitchFamily="18" charset="0"/>
              </a:rPr>
              <a:t> as the main fungi causing pomegranate fruit rot investigated in </a:t>
            </a:r>
            <a:r>
              <a:rPr lang="en-US" sz="1200" i="1" dirty="0">
                <a:latin typeface="Times New Roman" panose="02020603050405020304" pitchFamily="18" charset="0"/>
                <a:ea typeface="Calibri" panose="020F0502020204030204" pitchFamily="34" charset="0"/>
                <a:cs typeface="Times New Roman" panose="02020603050405020304" pitchFamily="18" charset="0"/>
              </a:rPr>
              <a:t>in vitro</a:t>
            </a:r>
            <a:r>
              <a:rPr lang="en-US" sz="1200" dirty="0">
                <a:latin typeface="Times New Roman" panose="02020603050405020304" pitchFamily="18" charset="0"/>
                <a:ea typeface="Calibri" panose="020F0502020204030204" pitchFamily="34" charset="0"/>
                <a:cs typeface="Times New Roman" panose="02020603050405020304" pitchFamily="18" charset="0"/>
              </a:rPr>
              <a:t> conditions. Examination of cell morphology using scanning electron microscope (SEM) in </a:t>
            </a:r>
            <a:r>
              <a:rPr lang="en-US" sz="1200" i="1" dirty="0">
                <a:latin typeface="Times New Roman" panose="02020603050405020304" pitchFamily="18" charset="0"/>
                <a:ea typeface="Calibri" panose="020F0502020204030204" pitchFamily="34" charset="0"/>
                <a:cs typeface="Times New Roman" panose="02020603050405020304" pitchFamily="18" charset="0"/>
              </a:rPr>
              <a:t>Aspergillus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niger</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colony showed that cell deformation was observed due to destruction of the cell membrane and loss of cell wall strength at concentration of 250 µg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a:t>
            </a:r>
            <a:r>
              <a:rPr lang="en-US" sz="1200" dirty="0">
                <a:latin typeface="Times New Roman" panose="02020603050405020304" pitchFamily="18" charset="0"/>
                <a:ea typeface="Calibri" panose="020F0502020204030204" pitchFamily="34" charset="0"/>
                <a:cs typeface="Times New Roman" panose="02020603050405020304" pitchFamily="18" charset="0"/>
              </a:rPr>
              <a:t> (FC50) after 168 h.  Produced hyphae had irregular branching and no spore production was observed. Evaluation of </a:t>
            </a:r>
            <a:r>
              <a:rPr lang="en-US" sz="1200" i="1" dirty="0">
                <a:latin typeface="Times New Roman" panose="02020603050405020304" pitchFamily="18" charset="0"/>
                <a:ea typeface="Calibri" panose="020F0502020204030204" pitchFamily="34" charset="0"/>
                <a:cs typeface="Times New Roman" panose="02020603050405020304" pitchFamily="18" charset="0"/>
              </a:rPr>
              <a:t>Penicillium commune</a:t>
            </a:r>
            <a:r>
              <a:rPr lang="en-US" sz="1200" dirty="0">
                <a:latin typeface="Times New Roman" panose="02020603050405020304" pitchFamily="18" charset="0"/>
                <a:ea typeface="Calibri" panose="020F0502020204030204" pitchFamily="34" charset="0"/>
                <a:cs typeface="Times New Roman" panose="02020603050405020304" pitchFamily="18" charset="0"/>
              </a:rPr>
              <a:t> colony cell morphology using SEM showed that thymol at concentration of 250 µg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a:t>
            </a:r>
            <a:r>
              <a:rPr lang="en-US" sz="1200" dirty="0">
                <a:latin typeface="Times New Roman" panose="02020603050405020304" pitchFamily="18" charset="0"/>
                <a:ea typeface="Calibri" panose="020F0502020204030204" pitchFamily="34" charset="0"/>
                <a:cs typeface="Times New Roman" panose="02020603050405020304" pitchFamily="18" charset="0"/>
              </a:rPr>
              <a:t> (FC50) caused superficial wrinkles, bifurcation of hyphal apex and no spore production was observed.</a:t>
            </a:r>
          </a:p>
          <a:p>
            <a:pPr algn="just">
              <a:spcAft>
                <a:spcPts val="800"/>
              </a:spcAft>
            </a:pPr>
            <a:r>
              <a:rPr lang="en-US" sz="1200" b="1" dirty="0">
                <a:latin typeface="Times New Roman" panose="02020603050405020304" pitchFamily="18" charset="0"/>
                <a:ea typeface="Calibri" panose="020F0502020204030204" pitchFamily="34" charset="0"/>
                <a:cs typeface="Times New Roman" panose="02020603050405020304" pitchFamily="18" charset="0"/>
              </a:rPr>
              <a:t>Keywords:</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Antifungal effects, </a:t>
            </a:r>
            <a:r>
              <a:rPr lang="en-US" sz="1200" i="1" dirty="0">
                <a:latin typeface="Times New Roman" panose="02020603050405020304" pitchFamily="18" charset="0"/>
                <a:ea typeface="Calibri" panose="020F0502020204030204" pitchFamily="34" charset="0"/>
                <a:cs typeface="Times New Roman" panose="02020603050405020304" pitchFamily="18" charset="0"/>
              </a:rPr>
              <a:t>Aspergillus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niger</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1200" i="1" dirty="0">
                <a:latin typeface="Times New Roman" panose="02020603050405020304" pitchFamily="18" charset="0"/>
                <a:ea typeface="Calibri" panose="020F0502020204030204" pitchFamily="34" charset="0"/>
                <a:cs typeface="Times New Roman" panose="02020603050405020304" pitchFamily="18" charset="0"/>
              </a:rPr>
              <a:t> Penicillium commune, </a:t>
            </a:r>
            <a:r>
              <a:rPr lang="en-US" sz="1200" dirty="0">
                <a:latin typeface="Times New Roman" panose="02020603050405020304" pitchFamily="18" charset="0"/>
                <a:ea typeface="Calibri" panose="020F0502020204030204" pitchFamily="34" charset="0"/>
                <a:cs typeface="Times New Roman" panose="02020603050405020304" pitchFamily="18" charset="0"/>
              </a:rPr>
              <a:t>Scanning electron microscopy</a:t>
            </a:r>
          </a:p>
        </p:txBody>
      </p:sp>
      <p:sp>
        <p:nvSpPr>
          <p:cNvPr id="13" name="Rectangle 12">
            <a:extLst>
              <a:ext uri="{FF2B5EF4-FFF2-40B4-BE49-F238E27FC236}">
                <a16:creationId xmlns:a16="http://schemas.microsoft.com/office/drawing/2014/main" id="{312FBE0C-2B77-444D-BBB3-80B8D4D8C0AD}"/>
              </a:ext>
            </a:extLst>
          </p:cNvPr>
          <p:cNvSpPr/>
          <p:nvPr/>
        </p:nvSpPr>
        <p:spPr>
          <a:xfrm>
            <a:off x="231923" y="5533817"/>
            <a:ext cx="5118371" cy="2308324"/>
          </a:xfrm>
          <a:prstGeom prst="rect">
            <a:avLst/>
          </a:prstGeom>
        </p:spPr>
        <p:txBody>
          <a:bodyPr wrap="square">
            <a:spAutoFit/>
          </a:bodyPr>
          <a:lstStyle/>
          <a:p>
            <a:pPr algn="just"/>
            <a:r>
              <a:rPr lang="en-US" sz="1200" b="1" dirty="0">
                <a:latin typeface="Times New Roman" panose="02020603050405020304" pitchFamily="18" charset="0"/>
                <a:ea typeface="Calibri" panose="020F0502020204030204" pitchFamily="34" charset="0"/>
                <a:cs typeface="Times New Roman" panose="02020603050405020304" pitchFamily="18" charset="0"/>
              </a:rPr>
              <a:t>Introduction</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dirty="0">
                <a:latin typeface="Times New Roman" panose="02020603050405020304" pitchFamily="18" charset="0"/>
                <a:ea typeface="Calibri" panose="020F0502020204030204" pitchFamily="34" charset="0"/>
                <a:cs typeface="Times New Roman" panose="02020603050405020304" pitchFamily="18" charset="0"/>
              </a:rPr>
              <a:t>Postharvest losses of fresh fruits and vegetables are estimated at about 55% (</a:t>
            </a:r>
            <a:r>
              <a:rPr lang="en-US" sz="1200" dirty="0" err="1">
                <a:latin typeface="Times New Roman" panose="02020603050405020304" pitchFamily="18" charset="0"/>
                <a:ea typeface="Calibri" panose="020F0502020204030204" pitchFamily="34" charset="0"/>
                <a:cs typeface="Times New Roman" panose="02020603050405020304" pitchFamily="18" charset="0"/>
              </a:rPr>
              <a:t>Eguillor</a:t>
            </a:r>
            <a:r>
              <a:rPr lang="en-US" sz="1200" dirty="0">
                <a:latin typeface="Times New Roman" panose="02020603050405020304" pitchFamily="18" charset="0"/>
                <a:ea typeface="Calibri" panose="020F0502020204030204" pitchFamily="34" charset="0"/>
                <a:cs typeface="Times New Roman" panose="02020603050405020304" pitchFamily="18" charset="0"/>
              </a:rPr>
              <a:t>, 2019; FAO, 2019). Fungi are the most common postharvest fruit and vegetable pathogens worldwide (Xiao and Rogers, 2004).</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Control of pathogens with fungicides causes consumer concern, as well as biological imbalance and environmental pollution (Arias and Toledo, 2018).</a:t>
            </a:r>
            <a:r>
              <a:rPr lang="en-US" sz="1200" dirty="0">
                <a:latin typeface="Times New Roman" panose="02020603050405020304" pitchFamily="18" charset="0"/>
                <a:ea typeface="Calibri" panose="020F0502020204030204" pitchFamily="34" charset="0"/>
                <a:cs typeface="Times New Roman" panose="02020603050405020304" pitchFamily="18" charset="0"/>
              </a:rPr>
              <a:t> The active ingredients of medicinal plants are proposed to control postharvest rot due to lack of pathogen resistance, low production costs, degradability and non-pollution of the environment. In addition, pH, low temperature and oxygen levels in storage conditions of horticultural products improve their antifungal activity (Burt, 2004). Therefore, the aim of this research was to investigate the antifungal potential of thymol and study of morphological changes in fungi.</a:t>
            </a:r>
          </a:p>
        </p:txBody>
      </p:sp>
      <p:sp>
        <p:nvSpPr>
          <p:cNvPr id="14" name="Rectangle 13">
            <a:extLst>
              <a:ext uri="{FF2B5EF4-FFF2-40B4-BE49-F238E27FC236}">
                <a16:creationId xmlns:a16="http://schemas.microsoft.com/office/drawing/2014/main" id="{27DC85D3-320F-4504-999B-EEA16CE7E225}"/>
              </a:ext>
            </a:extLst>
          </p:cNvPr>
          <p:cNvSpPr/>
          <p:nvPr/>
        </p:nvSpPr>
        <p:spPr>
          <a:xfrm>
            <a:off x="231923" y="7870142"/>
            <a:ext cx="5118371" cy="4154984"/>
          </a:xfrm>
          <a:prstGeom prst="rect">
            <a:avLst/>
          </a:prstGeom>
        </p:spPr>
        <p:txBody>
          <a:bodyPr wrap="square">
            <a:spAutoFit/>
          </a:bodyPr>
          <a:lstStyle/>
          <a:p>
            <a:pPr algn="just"/>
            <a:r>
              <a:rPr lang="en-US" sz="1200" b="1" dirty="0">
                <a:latin typeface="Times New Roman" panose="02020603050405020304" pitchFamily="18" charset="0"/>
                <a:ea typeface="Calibri" panose="020F0502020204030204" pitchFamily="34" charset="0"/>
                <a:cs typeface="Times New Roman" panose="02020603050405020304" pitchFamily="18" charset="0"/>
              </a:rPr>
              <a:t>Materials and methods</a:t>
            </a:r>
          </a:p>
          <a:p>
            <a:pPr algn="just"/>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b="1" dirty="0">
                <a:latin typeface="Times New Roman" panose="02020603050405020304" pitchFamily="18" charset="0"/>
                <a:ea typeface="Calibri" panose="020F0502020204030204" pitchFamily="34" charset="0"/>
                <a:cs typeface="Times New Roman" panose="02020603050405020304" pitchFamily="18" charset="0"/>
              </a:rPr>
              <a:t>Morphological analysis of fungus growth</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Minimum </a:t>
            </a:r>
            <a:r>
              <a:rPr lang="en-US" sz="1200" dirty="0">
                <a:latin typeface="Times New Roman" panose="02020603050405020304" pitchFamily="18" charset="0"/>
                <a:ea typeface="Calibri" panose="020F0502020204030204" pitchFamily="34" charset="0"/>
                <a:cs typeface="Times New Roman" panose="02020603050405020304" pitchFamily="18" charset="0"/>
              </a:rPr>
              <a:t>inhibitory</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concentration (MIC) of thymol was determined by micro-broth dilution method; different concentrations of thymol were diluted serially from 2000 to 7.81 µg mL</a:t>
            </a:r>
            <a:r>
              <a:rPr lang="en-US" sz="12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and mixed with 200 </a:t>
            </a:r>
            <a:r>
              <a:rPr lang="en-US" sz="1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μL</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of potato dextrose broth</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(PDB) medium. Minimum fungicidal concentration (MFC) of thymol was determined </a:t>
            </a:r>
            <a:r>
              <a:rPr lang="en-US" sz="1200" dirty="0">
                <a:latin typeface="Times New Roman" panose="02020603050405020304" pitchFamily="18" charset="0"/>
                <a:ea typeface="Calibri" panose="020F0502020204030204" pitchFamily="34" charset="0"/>
                <a:cs typeface="Times New Roman" panose="02020603050405020304" pitchFamily="18" charset="0"/>
              </a:rPr>
              <a:t>by the plate assay in PDA medium (</a:t>
            </a:r>
            <a:r>
              <a:rPr lang="en-US" sz="12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Plodpai</a:t>
            </a:r>
            <a:r>
              <a:rPr lang="en-US" sz="12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1200"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et al</a:t>
            </a:r>
            <a:r>
              <a:rPr lang="en-US" sz="12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2013</a:t>
            </a:r>
            <a:r>
              <a:rPr lang="en-US" sz="1200" dirty="0">
                <a:latin typeface="Times New Roman" panose="02020603050405020304" pitchFamily="18" charset="0"/>
                <a:ea typeface="Calibri" panose="020F0502020204030204" pitchFamily="34" charset="0"/>
                <a:cs typeface="Times New Roman" panose="02020603050405020304" pitchFamily="18" charset="0"/>
              </a:rPr>
              <a:t>). Considering that MIC and MFC of thymol for both fungi were 250 and 500 µg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a:t>
            </a:r>
            <a:r>
              <a:rPr lang="en-US" sz="1200" dirty="0">
                <a:latin typeface="Times New Roman" panose="02020603050405020304" pitchFamily="18" charset="0"/>
                <a:ea typeface="Calibri" panose="020F0502020204030204" pitchFamily="34" charset="0"/>
                <a:cs typeface="Times New Roman" panose="02020603050405020304" pitchFamily="18" charset="0"/>
              </a:rPr>
              <a:t>, respectively. For morphological analysis, 20</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µL</a:t>
            </a:r>
            <a:r>
              <a:rPr lang="en-US" sz="1200" dirty="0">
                <a:latin typeface="Times New Roman" panose="02020603050405020304" pitchFamily="18" charset="0"/>
                <a:ea typeface="Calibri" panose="020F0502020204030204" pitchFamily="34" charset="0"/>
                <a:cs typeface="Times New Roman" panose="02020603050405020304" pitchFamily="18" charset="0"/>
              </a:rPr>
              <a:t> of fungi spores inoculated in PDA medium treated with thymol at IC</a:t>
            </a:r>
            <a:r>
              <a:rPr lang="en-US" sz="1200" baseline="-25000" dirty="0">
                <a:latin typeface="Times New Roman" panose="02020603050405020304" pitchFamily="18" charset="0"/>
                <a:ea typeface="Calibri" panose="020F0502020204030204" pitchFamily="34" charset="0"/>
                <a:cs typeface="Times New Roman" panose="02020603050405020304" pitchFamily="18" charset="0"/>
              </a:rPr>
              <a:t>50</a:t>
            </a:r>
            <a:r>
              <a:rPr lang="en-US" sz="1200" dirty="0">
                <a:latin typeface="Times New Roman" panose="02020603050405020304" pitchFamily="18" charset="0"/>
                <a:ea typeface="Calibri" panose="020F0502020204030204" pitchFamily="34" charset="0"/>
                <a:cs typeface="Times New Roman" panose="02020603050405020304" pitchFamily="18" charset="0"/>
              </a:rPr>
              <a:t> and FC</a:t>
            </a:r>
            <a:r>
              <a:rPr lang="en-US" sz="1200" baseline="-25000" dirty="0">
                <a:latin typeface="Times New Roman" panose="02020603050405020304" pitchFamily="18" charset="0"/>
                <a:ea typeface="Calibri" panose="020F0502020204030204" pitchFamily="34" charset="0"/>
                <a:cs typeface="Times New Roman" panose="02020603050405020304" pitchFamily="18" charset="0"/>
              </a:rPr>
              <a:t>50</a:t>
            </a:r>
            <a:r>
              <a:rPr lang="en-US" sz="1200" dirty="0">
                <a:latin typeface="Times New Roman" panose="02020603050405020304" pitchFamily="18" charset="0"/>
                <a:ea typeface="Calibri" panose="020F0502020204030204" pitchFamily="34" charset="0"/>
                <a:cs typeface="Times New Roman" panose="02020603050405020304" pitchFamily="18" charset="0"/>
              </a:rPr>
              <a:t> 125 </a:t>
            </a:r>
            <a:r>
              <a:rPr lang="en-US" sz="1200" dirty="0" err="1">
                <a:latin typeface="Times New Roman" panose="02020603050405020304" pitchFamily="18" charset="0"/>
                <a:ea typeface="Calibri" panose="020F0502020204030204" pitchFamily="34" charset="0"/>
                <a:cs typeface="Times New Roman" panose="02020603050405020304" pitchFamily="18" charset="0"/>
              </a:rPr>
              <a:t>μg</a:t>
            </a:r>
            <a:r>
              <a:rPr lang="en-US" sz="1200" dirty="0">
                <a:latin typeface="Times New Roman" panose="02020603050405020304" pitchFamily="18" charset="0"/>
                <a:ea typeface="Calibri" panose="020F0502020204030204" pitchFamily="34" charset="0"/>
                <a:cs typeface="Times New Roman" panose="02020603050405020304" pitchFamily="18" charset="0"/>
              </a:rPr>
              <a:t>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a:t>
            </a:r>
            <a:r>
              <a:rPr lang="en-US" sz="1200" dirty="0">
                <a:latin typeface="Times New Roman" panose="02020603050405020304" pitchFamily="18" charset="0"/>
                <a:ea typeface="Calibri" panose="020F0502020204030204" pitchFamily="34" charset="0"/>
                <a:cs typeface="Times New Roman" panose="02020603050405020304" pitchFamily="18" charset="0"/>
              </a:rPr>
              <a:t> and 250 </a:t>
            </a:r>
            <a:r>
              <a:rPr lang="en-US" sz="1200" dirty="0" err="1">
                <a:latin typeface="Times New Roman" panose="02020603050405020304" pitchFamily="18" charset="0"/>
                <a:ea typeface="Calibri" panose="020F0502020204030204" pitchFamily="34" charset="0"/>
                <a:cs typeface="Times New Roman" panose="02020603050405020304" pitchFamily="18" charset="0"/>
              </a:rPr>
              <a:t>μg</a:t>
            </a:r>
            <a:r>
              <a:rPr lang="en-US" sz="1200" dirty="0">
                <a:latin typeface="Times New Roman" panose="02020603050405020304" pitchFamily="18" charset="0"/>
                <a:ea typeface="Calibri" panose="020F0502020204030204" pitchFamily="34" charset="0"/>
                <a:cs typeface="Times New Roman" panose="02020603050405020304" pitchFamily="18" charset="0"/>
              </a:rPr>
              <a:t>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a:t>
            </a:r>
            <a:r>
              <a:rPr lang="en-US" sz="1200" dirty="0">
                <a:latin typeface="Times New Roman" panose="02020603050405020304" pitchFamily="18" charset="0"/>
                <a:ea typeface="Calibri" panose="020F0502020204030204" pitchFamily="34" charset="0"/>
                <a:cs typeface="Times New Roman" panose="02020603050405020304" pitchFamily="18" charset="0"/>
              </a:rPr>
              <a:t>, respectively against control (</a:t>
            </a:r>
            <a:r>
              <a:rPr lang="en-US" sz="1200" i="1" dirty="0">
                <a:latin typeface="Times New Roman" panose="02020603050405020304" pitchFamily="18" charset="0"/>
                <a:ea typeface="Calibri" panose="020F0502020204030204" pitchFamily="34" charset="0"/>
                <a:cs typeface="Times New Roman" panose="02020603050405020304" pitchFamily="18" charset="0"/>
              </a:rPr>
              <a:t>Aspergillus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niger</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and </a:t>
            </a:r>
            <a:r>
              <a:rPr lang="en-US" sz="1200" i="1" dirty="0">
                <a:latin typeface="Times New Roman" panose="02020603050405020304" pitchFamily="18" charset="0"/>
                <a:ea typeface="Calibri" panose="020F0502020204030204" pitchFamily="34" charset="0"/>
                <a:cs typeface="Times New Roman" panose="02020603050405020304" pitchFamily="18" charset="0"/>
              </a:rPr>
              <a:t>Penicillium commune</a:t>
            </a:r>
            <a:r>
              <a:rPr lang="en-US" sz="1200" dirty="0">
                <a:latin typeface="Times New Roman" panose="02020603050405020304" pitchFamily="18" charset="0"/>
                <a:ea typeface="Calibri" panose="020F0502020204030204" pitchFamily="34" charset="0"/>
                <a:cs typeface="Times New Roman" panose="02020603050405020304" pitchFamily="18" charset="0"/>
              </a:rPr>
              <a:t> inoculated in PDA medium without thymol) </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28 </a:t>
            </a:r>
            <a:r>
              <a:rPr lang="en-US" sz="1200" baseline="30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a:t>
            </a:r>
            <a:r>
              <a:rPr lang="en-US" sz="1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US" sz="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for 168 h. Subsequently, washing with 0.1 mM phosphate buffer saline (PBS) (pH 7) was performed. Then, 2.5% glutaraldehyde solution (diluted in PBS) was added to each sample and again washed twice with PBS. The samples were dehydrated in ethanol solution with increasing concentration (50-100%), and finally subjected to drying under CO</a:t>
            </a:r>
            <a:r>
              <a:rPr lang="en-US" sz="12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Zhang </a:t>
            </a:r>
            <a:r>
              <a:rPr lang="en-US" sz="1200"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et al</a:t>
            </a:r>
            <a:r>
              <a:rPr lang="en-US" sz="12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2019). Prior to imaging, the samples were coated with a thin layer of gold and morphological characteristics of the microconidia were determined with a scanning electron microscope (SEM) (TESCAN vega3, Czech).</a:t>
            </a:r>
          </a:p>
          <a:p>
            <a:pPr algn="just"/>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19E0527D-9759-4978-B989-37B43CDA8969}"/>
              </a:ext>
            </a:extLst>
          </p:cNvPr>
          <p:cNvSpPr/>
          <p:nvPr/>
        </p:nvSpPr>
        <p:spPr>
          <a:xfrm>
            <a:off x="5632319" y="2662719"/>
            <a:ext cx="5108558" cy="3970318"/>
          </a:xfrm>
          <a:prstGeom prst="rect">
            <a:avLst/>
          </a:prstGeom>
        </p:spPr>
        <p:txBody>
          <a:bodyPr wrap="square">
            <a:spAutoFit/>
          </a:bodyPr>
          <a:lstStyle/>
          <a:p>
            <a:pPr algn="just"/>
            <a:r>
              <a:rPr lang="en-US" sz="1200" b="1" dirty="0">
                <a:latin typeface="Times New Roman" panose="02020603050405020304" pitchFamily="18" charset="0"/>
                <a:ea typeface="Calibri" panose="020F0502020204030204" pitchFamily="34" charset="0"/>
                <a:cs typeface="Times New Roman" panose="02020603050405020304" pitchFamily="18" charset="0"/>
              </a:rPr>
              <a:t>Results and Discussion</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dirty="0">
                <a:latin typeface="Times New Roman" panose="02020603050405020304" pitchFamily="18" charset="0"/>
                <a:ea typeface="Calibri" panose="020F0502020204030204" pitchFamily="34" charset="0"/>
                <a:cs typeface="Times New Roman" panose="02020603050405020304" pitchFamily="18" charset="0"/>
              </a:rPr>
              <a:t>Examination of cell morphology in </a:t>
            </a:r>
            <a:r>
              <a:rPr lang="en-US" sz="1200" i="1" dirty="0">
                <a:latin typeface="Times New Roman" panose="02020603050405020304" pitchFamily="18" charset="0"/>
                <a:ea typeface="Calibri" panose="020F0502020204030204" pitchFamily="34" charset="0"/>
                <a:cs typeface="Times New Roman" panose="02020603050405020304" pitchFamily="18" charset="0"/>
              </a:rPr>
              <a:t>Aspergillus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niger</a:t>
            </a:r>
            <a:r>
              <a:rPr lang="en-US" sz="1200" dirty="0">
                <a:latin typeface="Times New Roman" panose="02020603050405020304" pitchFamily="18" charset="0"/>
                <a:ea typeface="Calibri" panose="020F0502020204030204" pitchFamily="34" charset="0"/>
                <a:cs typeface="Times New Roman" panose="02020603050405020304" pitchFamily="18" charset="0"/>
              </a:rPr>
              <a:t> using SEM showed that cell morphology was normal in the control samples (Fig 1a, 1b, 1c). Also, hyphae with normal structure, long and smooth surface with constant diameter and abundant spores were observed (Fig 1a, 1b). Cell morphology was normal in samples treated with 125 µg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 </a:t>
            </a:r>
            <a:r>
              <a:rPr lang="en-US" sz="1200" dirty="0">
                <a:latin typeface="Times New Roman" panose="02020603050405020304" pitchFamily="18" charset="0"/>
                <a:ea typeface="Calibri" panose="020F0502020204030204" pitchFamily="34" charset="0"/>
                <a:cs typeface="Times New Roman" panose="02020603050405020304" pitchFamily="18" charset="0"/>
              </a:rPr>
              <a:t>of thymol (IC50) (Fig 1d, 1e, 1f), a lower density and dispersion of the spore-producing structure was observed (Fig 1d, 1e). Cell deformation was observed in samples treated with 250 µg mL</a:t>
            </a:r>
            <a:r>
              <a:rPr lang="en-US" sz="1200" baseline="30000" dirty="0">
                <a:latin typeface="Times New Roman" panose="02020603050405020304" pitchFamily="18" charset="0"/>
                <a:ea typeface="Calibri" panose="020F0502020204030204" pitchFamily="34" charset="0"/>
                <a:cs typeface="Times New Roman" panose="02020603050405020304" pitchFamily="18" charset="0"/>
              </a:rPr>
              <a:t>-1 </a:t>
            </a:r>
            <a:r>
              <a:rPr lang="en-US" sz="1200" dirty="0">
                <a:latin typeface="Times New Roman" panose="02020603050405020304" pitchFamily="18" charset="0"/>
                <a:ea typeface="Calibri" panose="020F0502020204030204" pitchFamily="34" charset="0"/>
                <a:cs typeface="Times New Roman" panose="02020603050405020304" pitchFamily="18" charset="0"/>
              </a:rPr>
              <a:t>of thymol due to destruction of the cell membrane and loss of cell wall strength (Fig 1g, 1h, 1i). Furthermore, hyphae production with irregular branching was observed (Fig 1g, 1h), and spore production was prevented (Fig 1i).</a:t>
            </a:r>
            <a:r>
              <a:rPr lang="en-US" sz="1200" dirty="0">
                <a:latin typeface="Times New Roman" panose="02020603050405020304" pitchFamily="18" charset="0"/>
                <a:cs typeface="Times New Roman" panose="02020603050405020304" pitchFamily="18" charset="0"/>
              </a:rPr>
              <a:t> Examination of cell morphology in </a:t>
            </a:r>
            <a:r>
              <a:rPr lang="en-US" sz="1200" i="1" dirty="0">
                <a:latin typeface="Times New Roman" panose="02020603050405020304" pitchFamily="18" charset="0"/>
                <a:cs typeface="Times New Roman" panose="02020603050405020304" pitchFamily="18" charset="0"/>
              </a:rPr>
              <a:t>Penicillium commune</a:t>
            </a:r>
            <a:r>
              <a:rPr lang="en-US" sz="1200" dirty="0">
                <a:latin typeface="Times New Roman" panose="02020603050405020304" pitchFamily="18" charset="0"/>
                <a:cs typeface="Times New Roman" panose="02020603050405020304" pitchFamily="18" charset="0"/>
              </a:rPr>
              <a:t> using SEM showed that cell morphology was normal in the control samples (Fig 2a, 2b, 2c), spores were round and chain-like were placed on the mycelia (Fig 2b). At the concentration of 125 µg mL</a:t>
            </a:r>
            <a:r>
              <a:rPr lang="en-US" sz="1200" baseline="30000" dirty="0">
                <a:latin typeface="Times New Roman" panose="02020603050405020304" pitchFamily="18" charset="0"/>
                <a:cs typeface="Times New Roman" panose="02020603050405020304" pitchFamily="18" charset="0"/>
              </a:rPr>
              <a:t>-1 </a:t>
            </a:r>
            <a:r>
              <a:rPr lang="en-US" sz="1200" dirty="0">
                <a:latin typeface="Times New Roman" panose="02020603050405020304" pitchFamily="18" charset="0"/>
                <a:cs typeface="Times New Roman" panose="02020603050405020304" pitchFamily="18" charset="0"/>
              </a:rPr>
              <a:t>of thymol (IC50), the number of spores decreased and the fungal mycelia were visible (Fig 2d, 2e). Furthermore, superficial wrinkles in the fungal hyphae and less spores were observed (Fig 2f). At the concentration of 250 µg mL</a:t>
            </a:r>
            <a:r>
              <a:rPr lang="en-US" sz="1200" baseline="30000" dirty="0">
                <a:latin typeface="Times New Roman" panose="02020603050405020304" pitchFamily="18" charset="0"/>
                <a:cs typeface="Times New Roman" panose="02020603050405020304" pitchFamily="18" charset="0"/>
              </a:rPr>
              <a:t>-1</a:t>
            </a:r>
            <a:r>
              <a:rPr lang="en-US" sz="1200" dirty="0">
                <a:latin typeface="Times New Roman" panose="02020603050405020304" pitchFamily="18" charset="0"/>
                <a:cs typeface="Times New Roman" panose="02020603050405020304" pitchFamily="18" charset="0"/>
              </a:rPr>
              <a:t> of thymol (FC50), superficial wrinkles and tip bulge out in the fungal hyphae, bifurcation of hyphal apex (Fig 2g, 2h) and no spore production was observed (Fig 2i).</a:t>
            </a:r>
          </a:p>
          <a:p>
            <a:pPr algn="just"/>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6" name="Picture 35">
            <a:extLst>
              <a:ext uri="{FF2B5EF4-FFF2-40B4-BE49-F238E27FC236}">
                <a16:creationId xmlns:a16="http://schemas.microsoft.com/office/drawing/2014/main" id="{8611B0EC-2E6B-43FB-BF18-F53A725EEA9E}"/>
              </a:ext>
            </a:extLst>
          </p:cNvPr>
          <p:cNvPicPr>
            <a:picLocks noChangeAspect="1"/>
          </p:cNvPicPr>
          <p:nvPr/>
        </p:nvPicPr>
        <p:blipFill>
          <a:blip r:embed="rId7"/>
          <a:stretch>
            <a:fillRect/>
          </a:stretch>
        </p:blipFill>
        <p:spPr>
          <a:xfrm>
            <a:off x="5632319" y="6371326"/>
            <a:ext cx="2527908" cy="1881995"/>
          </a:xfrm>
          <a:prstGeom prst="rect">
            <a:avLst/>
          </a:prstGeom>
        </p:spPr>
      </p:pic>
      <p:pic>
        <p:nvPicPr>
          <p:cNvPr id="37" name="Picture 36">
            <a:extLst>
              <a:ext uri="{FF2B5EF4-FFF2-40B4-BE49-F238E27FC236}">
                <a16:creationId xmlns:a16="http://schemas.microsoft.com/office/drawing/2014/main" id="{7365696B-28D5-4855-9B9D-46ACB6A3413C}"/>
              </a:ext>
            </a:extLst>
          </p:cNvPr>
          <p:cNvPicPr>
            <a:picLocks noChangeAspect="1"/>
          </p:cNvPicPr>
          <p:nvPr/>
        </p:nvPicPr>
        <p:blipFill>
          <a:blip r:embed="rId8"/>
          <a:stretch>
            <a:fillRect/>
          </a:stretch>
        </p:blipFill>
        <p:spPr>
          <a:xfrm>
            <a:off x="8181692" y="6394592"/>
            <a:ext cx="2492972" cy="1858729"/>
          </a:xfrm>
          <a:prstGeom prst="rect">
            <a:avLst/>
          </a:prstGeom>
        </p:spPr>
      </p:pic>
      <p:sp>
        <p:nvSpPr>
          <p:cNvPr id="39" name="TextBox 38">
            <a:extLst>
              <a:ext uri="{FF2B5EF4-FFF2-40B4-BE49-F238E27FC236}">
                <a16:creationId xmlns:a16="http://schemas.microsoft.com/office/drawing/2014/main" id="{24D3C1CE-0117-4063-8AFC-097607BD2501}"/>
              </a:ext>
            </a:extLst>
          </p:cNvPr>
          <p:cNvSpPr txBox="1"/>
          <p:nvPr/>
        </p:nvSpPr>
        <p:spPr>
          <a:xfrm>
            <a:off x="5632319" y="8216428"/>
            <a:ext cx="2598674" cy="1169551"/>
          </a:xfrm>
          <a:prstGeom prst="rect">
            <a:avLst/>
          </a:prstGeom>
          <a:noFill/>
        </p:spPr>
        <p:txBody>
          <a:bodyPr wrap="square" rtlCol="0">
            <a:spAutoFit/>
          </a:bodyPr>
          <a:lstStyle/>
          <a:p>
            <a:pPr algn="just"/>
            <a:r>
              <a:rPr lang="en-US" sz="1000" dirty="0">
                <a:latin typeface="Times New Roman" panose="02020603050405020304" pitchFamily="18" charset="0"/>
                <a:cs typeface="Times New Roman" panose="02020603050405020304" pitchFamily="18" charset="0"/>
              </a:rPr>
              <a:t>Figure 1. Scanning electron microscope images of </a:t>
            </a:r>
            <a:r>
              <a:rPr lang="en-US" sz="1000" i="1" dirty="0">
                <a:latin typeface="Times New Roman" panose="02020603050405020304" pitchFamily="18" charset="0"/>
                <a:cs typeface="Times New Roman" panose="02020603050405020304" pitchFamily="18" charset="0"/>
              </a:rPr>
              <a:t>A. </a:t>
            </a:r>
            <a:r>
              <a:rPr lang="en-US" sz="1000" i="1" dirty="0" err="1">
                <a:latin typeface="Times New Roman" panose="02020603050405020304" pitchFamily="18" charset="0"/>
                <a:cs typeface="Times New Roman" panose="02020603050405020304" pitchFamily="18" charset="0"/>
              </a:rPr>
              <a:t>niger</a:t>
            </a:r>
            <a:r>
              <a:rPr lang="en-US" sz="1000" i="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mycelia and conidia after 168 h (a, b, c), </a:t>
            </a:r>
            <a:r>
              <a:rPr lang="en-US" sz="1000" i="1" dirty="0">
                <a:latin typeface="Times New Roman" panose="02020603050405020304" pitchFamily="18" charset="0"/>
                <a:cs typeface="Times New Roman" panose="02020603050405020304" pitchFamily="18" charset="0"/>
              </a:rPr>
              <a:t>A. </a:t>
            </a:r>
            <a:r>
              <a:rPr lang="en-US" sz="1000" i="1" dirty="0" err="1">
                <a:latin typeface="Times New Roman" panose="02020603050405020304" pitchFamily="18" charset="0"/>
                <a:cs typeface="Times New Roman" panose="02020603050405020304" pitchFamily="18" charset="0"/>
              </a:rPr>
              <a:t>niger</a:t>
            </a:r>
            <a:r>
              <a:rPr lang="en-US" sz="1000" dirty="0">
                <a:latin typeface="Times New Roman" panose="02020603050405020304" pitchFamily="18" charset="0"/>
                <a:cs typeface="Times New Roman" panose="02020603050405020304" pitchFamily="18" charset="0"/>
              </a:rPr>
              <a:t> mycelia and conidia</a:t>
            </a:r>
            <a:r>
              <a:rPr lang="en-US" sz="1000" i="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in the presence of 125 µg mL</a:t>
            </a:r>
            <a:r>
              <a:rPr lang="en-US" sz="1000" baseline="30000" dirty="0">
                <a:latin typeface="Times New Roman" panose="02020603050405020304" pitchFamily="18" charset="0"/>
                <a:cs typeface="Times New Roman" panose="02020603050405020304" pitchFamily="18" charset="0"/>
              </a:rPr>
              <a:t>-1 </a:t>
            </a:r>
            <a:r>
              <a:rPr lang="en-US" sz="1000" dirty="0">
                <a:latin typeface="Times New Roman" panose="02020603050405020304" pitchFamily="18" charset="0"/>
                <a:cs typeface="Times New Roman" panose="02020603050405020304" pitchFamily="18" charset="0"/>
              </a:rPr>
              <a:t>thymol (IC50) after 168 h (d, e, f), and </a:t>
            </a:r>
            <a:r>
              <a:rPr lang="en-US" sz="1000" i="1" dirty="0">
                <a:latin typeface="Times New Roman" panose="02020603050405020304" pitchFamily="18" charset="0"/>
                <a:cs typeface="Times New Roman" panose="02020603050405020304" pitchFamily="18" charset="0"/>
              </a:rPr>
              <a:t>A. </a:t>
            </a:r>
            <a:r>
              <a:rPr lang="en-US" sz="1000" i="1" dirty="0" err="1">
                <a:latin typeface="Times New Roman" panose="02020603050405020304" pitchFamily="18" charset="0"/>
                <a:cs typeface="Times New Roman" panose="02020603050405020304" pitchFamily="18" charset="0"/>
              </a:rPr>
              <a:t>niger</a:t>
            </a:r>
            <a:r>
              <a:rPr lang="en-US" sz="1000" dirty="0">
                <a:latin typeface="Times New Roman" panose="02020603050405020304" pitchFamily="18" charset="0"/>
                <a:cs typeface="Times New Roman" panose="02020603050405020304" pitchFamily="18" charset="0"/>
              </a:rPr>
              <a:t> mycelia and conidia</a:t>
            </a:r>
            <a:r>
              <a:rPr lang="en-US" sz="1000" i="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in the presence of 250 µg mL</a:t>
            </a:r>
            <a:r>
              <a:rPr lang="en-US" sz="1000" baseline="30000" dirty="0">
                <a:latin typeface="Times New Roman" panose="02020603050405020304" pitchFamily="18" charset="0"/>
                <a:cs typeface="Times New Roman" panose="02020603050405020304" pitchFamily="18" charset="0"/>
              </a:rPr>
              <a:t>-1 </a:t>
            </a:r>
            <a:r>
              <a:rPr lang="en-US" sz="1000" dirty="0">
                <a:latin typeface="Times New Roman" panose="02020603050405020304" pitchFamily="18" charset="0"/>
                <a:cs typeface="Times New Roman" panose="02020603050405020304" pitchFamily="18" charset="0"/>
              </a:rPr>
              <a:t>thymol (FC50) after 168 h (g, h, </a:t>
            </a:r>
            <a:r>
              <a:rPr lang="en-US" sz="1000" dirty="0" err="1">
                <a:latin typeface="Times New Roman" panose="02020603050405020304" pitchFamily="18" charset="0"/>
                <a:cs typeface="Times New Roman" panose="02020603050405020304" pitchFamily="18" charset="0"/>
              </a:rPr>
              <a:t>i</a:t>
            </a:r>
            <a:r>
              <a:rPr lang="en-US" sz="1000" dirty="0">
                <a:latin typeface="Times New Roman" panose="02020603050405020304" pitchFamily="18" charset="0"/>
                <a:cs typeface="Times New Roman" panose="02020603050405020304" pitchFamily="18" charset="0"/>
              </a:rPr>
              <a:t>).</a:t>
            </a:r>
          </a:p>
        </p:txBody>
      </p:sp>
      <p:sp>
        <p:nvSpPr>
          <p:cNvPr id="44" name="TextBox 43">
            <a:extLst>
              <a:ext uri="{FF2B5EF4-FFF2-40B4-BE49-F238E27FC236}">
                <a16:creationId xmlns:a16="http://schemas.microsoft.com/office/drawing/2014/main" id="{EFDBCDE0-C975-443F-AAA2-FEDD9FC37F92}"/>
              </a:ext>
            </a:extLst>
          </p:cNvPr>
          <p:cNvSpPr txBox="1"/>
          <p:nvPr/>
        </p:nvSpPr>
        <p:spPr>
          <a:xfrm>
            <a:off x="8160227" y="8197903"/>
            <a:ext cx="2580650" cy="1169551"/>
          </a:xfrm>
          <a:prstGeom prst="rect">
            <a:avLst/>
          </a:prstGeom>
          <a:noFill/>
        </p:spPr>
        <p:txBody>
          <a:bodyPr wrap="square" rtlCol="0">
            <a:spAutoFit/>
          </a:bodyPr>
          <a:lstStyle/>
          <a:p>
            <a:pPr algn="just"/>
            <a:r>
              <a:rPr lang="en-US" sz="1000" dirty="0">
                <a:latin typeface="Times New Roman" panose="02020603050405020304" pitchFamily="18" charset="0"/>
                <a:cs typeface="Times New Roman" panose="02020603050405020304" pitchFamily="18" charset="0"/>
              </a:rPr>
              <a:t>Figure 2. Scanning electron microscope images of </a:t>
            </a:r>
            <a:r>
              <a:rPr lang="en-US" sz="1000" i="1" dirty="0">
                <a:latin typeface="Times New Roman" panose="02020603050405020304" pitchFamily="18" charset="0"/>
                <a:cs typeface="Times New Roman" panose="02020603050405020304" pitchFamily="18" charset="0"/>
              </a:rPr>
              <a:t>P. commune </a:t>
            </a:r>
            <a:r>
              <a:rPr lang="en-US" sz="1000" dirty="0">
                <a:latin typeface="Times New Roman" panose="02020603050405020304" pitchFamily="18" charset="0"/>
                <a:cs typeface="Times New Roman" panose="02020603050405020304" pitchFamily="18" charset="0"/>
              </a:rPr>
              <a:t>mycelia and conidia after 168 h (a, b, c), </a:t>
            </a:r>
            <a:r>
              <a:rPr lang="en-US" sz="1000" i="1" dirty="0">
                <a:latin typeface="Times New Roman" panose="02020603050405020304" pitchFamily="18" charset="0"/>
                <a:cs typeface="Times New Roman" panose="02020603050405020304" pitchFamily="18" charset="0"/>
              </a:rPr>
              <a:t>P. commune </a:t>
            </a:r>
            <a:r>
              <a:rPr lang="en-US" sz="1000" dirty="0">
                <a:latin typeface="Times New Roman" panose="02020603050405020304" pitchFamily="18" charset="0"/>
                <a:cs typeface="Times New Roman" panose="02020603050405020304" pitchFamily="18" charset="0"/>
              </a:rPr>
              <a:t>mycelia and conidia in the presence of 125 µg mL</a:t>
            </a:r>
            <a:r>
              <a:rPr lang="en-US" sz="1000" baseline="30000" dirty="0">
                <a:latin typeface="Times New Roman" panose="02020603050405020304" pitchFamily="18" charset="0"/>
                <a:cs typeface="Times New Roman" panose="02020603050405020304" pitchFamily="18" charset="0"/>
              </a:rPr>
              <a:t>-1 </a:t>
            </a:r>
            <a:r>
              <a:rPr lang="en-US" sz="1000" dirty="0">
                <a:latin typeface="Times New Roman" panose="02020603050405020304" pitchFamily="18" charset="0"/>
                <a:cs typeface="Times New Roman" panose="02020603050405020304" pitchFamily="18" charset="0"/>
              </a:rPr>
              <a:t>thymol (IC50) after 168 h (d, e, f), and </a:t>
            </a:r>
            <a:r>
              <a:rPr lang="en-US" sz="1000" i="1" dirty="0">
                <a:latin typeface="Times New Roman" panose="02020603050405020304" pitchFamily="18" charset="0"/>
                <a:cs typeface="Times New Roman" panose="02020603050405020304" pitchFamily="18" charset="0"/>
              </a:rPr>
              <a:t>P. commune</a:t>
            </a:r>
            <a:r>
              <a:rPr lang="en-US" sz="1000" dirty="0">
                <a:latin typeface="Times New Roman" panose="02020603050405020304" pitchFamily="18" charset="0"/>
                <a:cs typeface="Times New Roman" panose="02020603050405020304" pitchFamily="18" charset="0"/>
              </a:rPr>
              <a:t> mycelia and conidia in the presence of 250 µg mL</a:t>
            </a:r>
            <a:r>
              <a:rPr lang="en-US" sz="1000" baseline="30000" dirty="0">
                <a:latin typeface="Times New Roman" panose="02020603050405020304" pitchFamily="18" charset="0"/>
                <a:cs typeface="Times New Roman" panose="02020603050405020304" pitchFamily="18" charset="0"/>
              </a:rPr>
              <a:t>-1 </a:t>
            </a:r>
            <a:r>
              <a:rPr lang="en-US" sz="1000" dirty="0">
                <a:latin typeface="Times New Roman" panose="02020603050405020304" pitchFamily="18" charset="0"/>
                <a:cs typeface="Times New Roman" panose="02020603050405020304" pitchFamily="18" charset="0"/>
              </a:rPr>
              <a:t>thymol (FC50) after 168 h (g, h, </a:t>
            </a:r>
            <a:r>
              <a:rPr lang="en-US" sz="1000" dirty="0" err="1">
                <a:latin typeface="Times New Roman" panose="02020603050405020304" pitchFamily="18" charset="0"/>
                <a:cs typeface="Times New Roman" panose="02020603050405020304" pitchFamily="18" charset="0"/>
              </a:rPr>
              <a:t>i</a:t>
            </a:r>
            <a:r>
              <a:rPr lang="en-US" sz="1000" dirty="0">
                <a:latin typeface="Times New Roman" panose="02020603050405020304" pitchFamily="18" charset="0"/>
                <a:cs typeface="Times New Roman" panose="02020603050405020304" pitchFamily="18" charset="0"/>
              </a:rPr>
              <a:t>).</a:t>
            </a:r>
          </a:p>
        </p:txBody>
      </p:sp>
      <p:sp>
        <p:nvSpPr>
          <p:cNvPr id="45" name="Rectangle 44">
            <a:extLst>
              <a:ext uri="{FF2B5EF4-FFF2-40B4-BE49-F238E27FC236}">
                <a16:creationId xmlns:a16="http://schemas.microsoft.com/office/drawing/2014/main" id="{2145AFAD-7E66-4CB3-91A0-44CF5509AD43}"/>
              </a:ext>
            </a:extLst>
          </p:cNvPr>
          <p:cNvSpPr/>
          <p:nvPr/>
        </p:nvSpPr>
        <p:spPr>
          <a:xfrm>
            <a:off x="5605948" y="9341524"/>
            <a:ext cx="5108558" cy="1200329"/>
          </a:xfrm>
          <a:prstGeom prst="rect">
            <a:avLst/>
          </a:prstGeom>
        </p:spPr>
        <p:txBody>
          <a:bodyPr wrap="square">
            <a:spAutoFit/>
          </a:bodyPr>
          <a:lstStyle/>
          <a:p>
            <a:pPr algn="just"/>
            <a:r>
              <a:rPr lang="en-US" sz="1200" dirty="0">
                <a:latin typeface="Times New Roman" panose="02020603050405020304" pitchFamily="18" charset="0"/>
                <a:ea typeface="Calibri" panose="020F0502020204030204" pitchFamily="34" charset="0"/>
                <a:cs typeface="Arial" panose="020B0604020202020204" pitchFamily="34" charset="0"/>
              </a:rPr>
              <a:t>Thyme essential oil completely prevents the growth of green mold due to the presence of secondary compounds of thymol and carvacrol (</a:t>
            </a:r>
            <a:r>
              <a:rPr lang="en-US" sz="1200" dirty="0" err="1">
                <a:latin typeface="Times New Roman" panose="02020603050405020304" pitchFamily="18" charset="0"/>
                <a:ea typeface="Calibri" panose="020F0502020204030204" pitchFamily="34" charset="0"/>
                <a:cs typeface="Arial" panose="020B0604020202020204" pitchFamily="34" charset="0"/>
              </a:rPr>
              <a:t>Gholchinno</a:t>
            </a:r>
            <a:r>
              <a:rPr lang="en-US" sz="1200" dirty="0">
                <a:latin typeface="Times New Roman" panose="02020603050405020304" pitchFamily="18" charset="0"/>
                <a:ea typeface="Calibri" panose="020F0502020204030204" pitchFamily="34" charset="0"/>
                <a:cs typeface="Arial" panose="020B0604020202020204" pitchFamily="34" charset="0"/>
              </a:rPr>
              <a:t> </a:t>
            </a:r>
            <a:r>
              <a:rPr lang="en-US" sz="1200" i="1" dirty="0">
                <a:latin typeface="Times New Roman" panose="02020603050405020304" pitchFamily="18" charset="0"/>
                <a:ea typeface="Calibri" panose="020F0502020204030204" pitchFamily="34" charset="0"/>
                <a:cs typeface="Arial" panose="020B0604020202020204" pitchFamily="34" charset="0"/>
              </a:rPr>
              <a:t>et al</a:t>
            </a:r>
            <a:r>
              <a:rPr lang="en-US" sz="1200" dirty="0">
                <a:latin typeface="Times New Roman" panose="02020603050405020304" pitchFamily="18" charset="0"/>
                <a:ea typeface="Calibri" panose="020F0502020204030204" pitchFamily="34" charset="0"/>
                <a:cs typeface="Arial" panose="020B0604020202020204" pitchFamily="34" charset="0"/>
              </a:rPr>
              <a:t>., 2018). According to our results, changes in morphology and surface structure such as superficial wrinkles, flaking and destruction in the fungus hyphae, loss of cytoplasm and plasma membrane has also been observed (Oliveira </a:t>
            </a:r>
            <a:r>
              <a:rPr lang="en-US" sz="1200" i="1" dirty="0">
                <a:latin typeface="Times New Roman" panose="02020603050405020304" pitchFamily="18" charset="0"/>
                <a:ea typeface="Calibri" panose="020F0502020204030204" pitchFamily="34" charset="0"/>
                <a:cs typeface="Arial" panose="020B0604020202020204" pitchFamily="34" charset="0"/>
              </a:rPr>
              <a:t>et al</a:t>
            </a:r>
            <a:r>
              <a:rPr lang="en-US" sz="1200" dirty="0">
                <a:latin typeface="Times New Roman" panose="02020603050405020304" pitchFamily="18" charset="0"/>
                <a:ea typeface="Calibri" panose="020F0502020204030204" pitchFamily="34" charset="0"/>
                <a:cs typeface="Arial" panose="020B0604020202020204" pitchFamily="34" charset="0"/>
              </a:rPr>
              <a:t>., 2019).</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47" name="Rectangle 46">
            <a:extLst>
              <a:ext uri="{FF2B5EF4-FFF2-40B4-BE49-F238E27FC236}">
                <a16:creationId xmlns:a16="http://schemas.microsoft.com/office/drawing/2014/main" id="{8E600B4C-928D-4993-870A-390B2459E197}"/>
              </a:ext>
            </a:extLst>
          </p:cNvPr>
          <p:cNvSpPr/>
          <p:nvPr/>
        </p:nvSpPr>
        <p:spPr>
          <a:xfrm>
            <a:off x="5658690" y="10319913"/>
            <a:ext cx="5082187" cy="1754326"/>
          </a:xfrm>
          <a:prstGeom prst="rect">
            <a:avLst/>
          </a:prstGeom>
        </p:spPr>
        <p:txBody>
          <a:bodyPr wrap="square">
            <a:spAutoFit/>
          </a:bodyPr>
          <a:lstStyle/>
          <a:p>
            <a:pPr algn="just">
              <a:lnSpc>
                <a:spcPct val="200000"/>
              </a:lnSpc>
            </a:pPr>
            <a:r>
              <a:rPr lang="en-US" sz="1200" b="1" dirty="0">
                <a:latin typeface="Times New Roman" panose="02020603050405020304" pitchFamily="18" charset="0"/>
                <a:ea typeface="Calibri" panose="020F0502020204030204" pitchFamily="34" charset="0"/>
                <a:cs typeface="Times New Roman" panose="02020603050405020304" pitchFamily="18" charset="0"/>
              </a:rPr>
              <a:t>References</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200" dirty="0">
                <a:latin typeface="Times New Roman" panose="02020603050405020304" pitchFamily="18" charset="0"/>
                <a:ea typeface="Calibri" panose="020F0502020204030204" pitchFamily="34" charset="0"/>
                <a:cs typeface="Times New Roman" panose="02020603050405020304" pitchFamily="18" charset="0"/>
              </a:rPr>
              <a:t>Arias, C. J ; Toledo, J. </a:t>
            </a:r>
            <a:r>
              <a:rPr lang="en-US" sz="1200" i="1" dirty="0">
                <a:latin typeface="Times New Roman" panose="02020603050405020304" pitchFamily="18" charset="0"/>
                <a:ea typeface="Calibri" panose="020F0502020204030204" pitchFamily="34" charset="0"/>
                <a:cs typeface="Times New Roman" panose="02020603050405020304" pitchFamily="18" charset="0"/>
              </a:rPr>
              <a:t>Manual de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Manejo</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Postcosecha</a:t>
            </a:r>
            <a:r>
              <a:rPr lang="en-US" sz="1200" i="1" dirty="0">
                <a:latin typeface="Times New Roman" panose="02020603050405020304" pitchFamily="18" charset="0"/>
                <a:ea typeface="Calibri" panose="020F0502020204030204" pitchFamily="34" charset="0"/>
                <a:cs typeface="Times New Roman" panose="02020603050405020304" pitchFamily="18" charset="0"/>
              </a:rPr>
              <a:t> de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Frutas</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Tropicales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err="1">
                <a:latin typeface="Times New Roman" panose="02020603050405020304" pitchFamily="18" charset="0"/>
                <a:ea typeface="Calibri" panose="020F0502020204030204" pitchFamily="34" charset="0"/>
                <a:cs typeface="Times New Roman" panose="02020603050405020304" pitchFamily="18" charset="0"/>
              </a:rPr>
              <a:t>Organización</a:t>
            </a:r>
            <a:r>
              <a:rPr lang="en-US" sz="1200" dirty="0">
                <a:latin typeface="Times New Roman" panose="02020603050405020304" pitchFamily="18" charset="0"/>
                <a:ea typeface="Calibri" panose="020F0502020204030204" pitchFamily="34" charset="0"/>
                <a:cs typeface="Times New Roman" panose="02020603050405020304" pitchFamily="18" charset="0"/>
              </a:rPr>
              <a:t> de las </a:t>
            </a:r>
            <a:r>
              <a:rPr lang="en-US" sz="1200" dirty="0" err="1">
                <a:latin typeface="Times New Roman" panose="02020603050405020304" pitchFamily="18" charset="0"/>
                <a:ea typeface="Calibri" panose="020F0502020204030204" pitchFamily="34" charset="0"/>
                <a:cs typeface="Times New Roman" panose="02020603050405020304" pitchFamily="18" charset="0"/>
              </a:rPr>
              <a:t>Naciones</a:t>
            </a: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err="1">
                <a:latin typeface="Times New Roman" panose="02020603050405020304" pitchFamily="18" charset="0"/>
                <a:ea typeface="Calibri" panose="020F0502020204030204" pitchFamily="34" charset="0"/>
                <a:cs typeface="Times New Roman" panose="02020603050405020304" pitchFamily="18" charset="0"/>
              </a:rPr>
              <a:t>Unidas</a:t>
            </a:r>
            <a:r>
              <a:rPr lang="en-US" sz="1200" dirty="0">
                <a:latin typeface="Times New Roman" panose="02020603050405020304" pitchFamily="18" charset="0"/>
                <a:ea typeface="Calibri" panose="020F0502020204030204" pitchFamily="34" charset="0"/>
                <a:cs typeface="Times New Roman" panose="02020603050405020304" pitchFamily="18" charset="0"/>
              </a:rPr>
              <a:t> para la </a:t>
            </a:r>
            <a:r>
              <a:rPr lang="en-US" sz="1200" dirty="0" err="1">
                <a:latin typeface="Times New Roman" panose="02020603050405020304" pitchFamily="18" charset="0"/>
                <a:ea typeface="Calibri" panose="020F0502020204030204" pitchFamily="34" charset="0"/>
                <a:cs typeface="Times New Roman" panose="02020603050405020304" pitchFamily="18" charset="0"/>
              </a:rPr>
              <a:t>Agriculturay</a:t>
            </a:r>
            <a:r>
              <a:rPr lang="en-US" sz="1200" dirty="0">
                <a:latin typeface="Times New Roman" panose="02020603050405020304" pitchFamily="18" charset="0"/>
                <a:ea typeface="Calibri" panose="020F0502020204030204" pitchFamily="34" charset="0"/>
                <a:cs typeface="Times New Roman" panose="02020603050405020304" pitchFamily="18" charset="0"/>
              </a:rPr>
              <a:t> la </a:t>
            </a:r>
            <a:r>
              <a:rPr lang="en-US" sz="1200" dirty="0" err="1">
                <a:latin typeface="Times New Roman" panose="02020603050405020304" pitchFamily="18" charset="0"/>
                <a:ea typeface="Calibri" panose="020F0502020204030204" pitchFamily="34" charset="0"/>
                <a:cs typeface="Times New Roman" panose="02020603050405020304" pitchFamily="18" charset="0"/>
              </a:rPr>
              <a:t>Alimentación</a:t>
            </a:r>
            <a:r>
              <a:rPr lang="en-US" sz="1200" dirty="0">
                <a:latin typeface="Times New Roman" panose="02020603050405020304" pitchFamily="18" charset="0"/>
                <a:ea typeface="Calibri" panose="020F0502020204030204" pitchFamily="34" charset="0"/>
                <a:cs typeface="Times New Roman" panose="02020603050405020304" pitchFamily="18" charset="0"/>
              </a:rPr>
              <a:t> (FAO). 2018. </a:t>
            </a:r>
          </a:p>
          <a:p>
            <a:pPr algn="just"/>
            <a:r>
              <a:rPr lang="en-US" sz="1200" dirty="0">
                <a:latin typeface="Times New Roman" panose="02020603050405020304" pitchFamily="18" charset="0"/>
                <a:cs typeface="Times New Roman" panose="02020603050405020304" pitchFamily="18" charset="0"/>
              </a:rPr>
              <a:t>FAO. El </a:t>
            </a:r>
            <a:r>
              <a:rPr lang="en-US" sz="1200" dirty="0" err="1">
                <a:latin typeface="Times New Roman" panose="02020603050405020304" pitchFamily="18" charset="0"/>
                <a:cs typeface="Times New Roman" panose="02020603050405020304" pitchFamily="18" charset="0"/>
              </a:rPr>
              <a:t>sistema</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alimentario</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en</a:t>
            </a:r>
            <a:r>
              <a:rPr lang="en-US" sz="1200" dirty="0">
                <a:latin typeface="Times New Roman" panose="02020603050405020304" pitchFamily="18" charset="0"/>
                <a:cs typeface="Times New Roman" panose="02020603050405020304" pitchFamily="18" charset="0"/>
              </a:rPr>
              <a:t> Mexico </a:t>
            </a:r>
            <a:r>
              <a:rPr lang="en-US" sz="1200" dirty="0" err="1">
                <a:latin typeface="Times New Roman" panose="02020603050405020304" pitchFamily="18" charset="0"/>
                <a:cs typeface="Times New Roman" panose="02020603050405020304" pitchFamily="18" charset="0"/>
              </a:rPr>
              <a:t>Oportunidades</a:t>
            </a:r>
            <a:r>
              <a:rPr lang="en-US" sz="1200" dirty="0">
                <a:latin typeface="Times New Roman" panose="02020603050405020304" pitchFamily="18" charset="0"/>
                <a:cs typeface="Times New Roman" panose="02020603050405020304" pitchFamily="18" charset="0"/>
              </a:rPr>
              <a:t> para el campo </a:t>
            </a:r>
            <a:r>
              <a:rPr lang="en-US" sz="1200" dirty="0" err="1">
                <a:latin typeface="Times New Roman" panose="02020603050405020304" pitchFamily="18" charset="0"/>
                <a:cs typeface="Times New Roman" panose="02020603050405020304" pitchFamily="18" charset="0"/>
              </a:rPr>
              <a:t>mexicano</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en</a:t>
            </a:r>
            <a:r>
              <a:rPr lang="en-US" sz="1200" dirty="0">
                <a:latin typeface="Times New Roman" panose="02020603050405020304" pitchFamily="18" charset="0"/>
                <a:cs typeface="Times New Roman" panose="02020603050405020304" pitchFamily="18" charset="0"/>
              </a:rPr>
              <a:t> la Agenda 2030 de Desarrollo </a:t>
            </a:r>
            <a:r>
              <a:rPr lang="en-US" sz="1200" dirty="0" err="1">
                <a:latin typeface="Times New Roman" panose="02020603050405020304" pitchFamily="18" charset="0"/>
                <a:cs typeface="Times New Roman" panose="02020603050405020304" pitchFamily="18" charset="0"/>
              </a:rPr>
              <a:t>Sostenible</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Organización</a:t>
            </a:r>
            <a:r>
              <a:rPr lang="en-US" sz="1200" dirty="0">
                <a:latin typeface="Times New Roman" panose="02020603050405020304" pitchFamily="18" charset="0"/>
                <a:cs typeface="Times New Roman" panose="02020603050405020304" pitchFamily="18" charset="0"/>
              </a:rPr>
              <a:t> de </a:t>
            </a:r>
            <a:r>
              <a:rPr lang="en-US" sz="1200" dirty="0" err="1">
                <a:latin typeface="Times New Roman" panose="02020603050405020304" pitchFamily="18" charset="0"/>
                <a:cs typeface="Times New Roman" panose="02020603050405020304" pitchFamily="18" charset="0"/>
              </a:rPr>
              <a:t>Naciones</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Unidas</a:t>
            </a:r>
            <a:r>
              <a:rPr lang="en-US" sz="1200" dirty="0">
                <a:latin typeface="Times New Roman" panose="02020603050405020304" pitchFamily="18" charset="0"/>
                <a:cs typeface="Times New Roman" panose="02020603050405020304" pitchFamily="18" charset="0"/>
              </a:rPr>
              <a:t> para la </a:t>
            </a:r>
            <a:r>
              <a:rPr lang="en-US" sz="1200" dirty="0" err="1">
                <a:latin typeface="Times New Roman" panose="02020603050405020304" pitchFamily="18" charset="0"/>
                <a:cs typeface="Times New Roman" panose="02020603050405020304" pitchFamily="18" charset="0"/>
              </a:rPr>
              <a:t>Alimentación</a:t>
            </a:r>
            <a:r>
              <a:rPr lang="en-US" sz="1200" dirty="0">
                <a:latin typeface="Times New Roman" panose="02020603050405020304" pitchFamily="18" charset="0"/>
                <a:cs typeface="Times New Roman" panose="02020603050405020304" pitchFamily="18" charset="0"/>
              </a:rPr>
              <a:t> y la Agricultura. 2019.</a:t>
            </a:r>
          </a:p>
          <a:p>
            <a:pPr algn="just"/>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6987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1222</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AZAM</dc:creator>
  <cp:lastModifiedBy>AZAM</cp:lastModifiedBy>
  <cp:revision>21</cp:revision>
  <dcterms:created xsi:type="dcterms:W3CDTF">2022-01-05T10:45:48Z</dcterms:created>
  <dcterms:modified xsi:type="dcterms:W3CDTF">2022-01-05T14:50:53Z</dcterms:modified>
</cp:coreProperties>
</file>