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46"/>
  </p:notesMasterIdLst>
  <p:handoutMasterIdLst>
    <p:handoutMasterId r:id="rId47"/>
  </p:handoutMasterIdLst>
  <p:sldIdLst>
    <p:sldId id="305" r:id="rId2"/>
    <p:sldId id="258" r:id="rId3"/>
    <p:sldId id="259" r:id="rId4"/>
    <p:sldId id="260" r:id="rId5"/>
    <p:sldId id="261" r:id="rId6"/>
    <p:sldId id="264" r:id="rId7"/>
    <p:sldId id="262" r:id="rId8"/>
    <p:sldId id="265" r:id="rId9"/>
    <p:sldId id="307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03" r:id="rId26"/>
    <p:sldId id="282" r:id="rId27"/>
    <p:sldId id="283" r:id="rId28"/>
    <p:sldId id="284" r:id="rId29"/>
    <p:sldId id="30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301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F8E32-3E9F-4B1E-8706-6F2844FF6D1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AAU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59A04-F25B-4C9D-B7E7-A703BDC00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392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F9227-F232-41B5-B5B3-906697767C0F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AAU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13B16-9470-4512-9E33-AB8C900E3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896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EEDE-ADB3-4DF4-BD3C-972F45559FEC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7425-FD6A-4037-86A8-84EB528BD6EA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C58-818F-4699-9660-F1D66ADB70C4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58A-BBF2-4B5A-B622-A188053CBF1D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3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F568-708C-4802-BCB9-FD604572284C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2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5274-E964-4E63-9122-644C205FAB1F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16DA-CE2F-438C-8A46-93172AE705FA}" type="datetime1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1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82E5-3B86-414A-B555-7CB70D7DF4AE}" type="datetime1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EC8B-88DF-44F4-AED0-76490A90E24C}" type="datetime1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0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E0A7-2965-434A-B3B5-8F8F0A36BC95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6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2744-C199-425F-A9F7-43AAF68E4361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07C64-EEA7-4051-8CB3-51988E9B66A4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95456-427E-42B3-8443-91060EB23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1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elkamu\Desktop\douments\data\flight%20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elkamu\Desktop\douments\Link\Report.pdf" TargetMode="External"/><Relationship Id="rId2" Type="http://schemas.openxmlformats.org/officeDocument/2006/relationships/hyperlink" Target="file:///C:\Users\Melkamu\Desktop\douments\Link\DSM%20&amp;DTM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664" y="157595"/>
            <a:ext cx="3203862" cy="424815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41" y="2370634"/>
            <a:ext cx="8297142" cy="442543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10440" y="1170304"/>
            <a:ext cx="82140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Crop Field Classification using blending of Unmanned Aerial Vehicle (UAV) and Sentinel 2A satellite data: the case of Oda Dhawata Kebele Cluster farmland, Oromia Region, Ethiopia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45285" y="4675568"/>
            <a:ext cx="3001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By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Melkamu Demelash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June/2021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7E9A-6AC8-4E65-B77D-CDE870F29796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354"/>
            <a:ext cx="10515600" cy="518101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Cont.….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3580" y="549276"/>
            <a:ext cx="9347592" cy="5500650"/>
          </a:xfrm>
          <a:prstGeom prst="rect">
            <a:avLst/>
          </a:prstGeom>
          <a:ln w="3175">
            <a:noFill/>
          </a:ln>
        </p:spPr>
      </p:pic>
      <p:sp>
        <p:nvSpPr>
          <p:cNvPr id="3" name="Rectangle 2"/>
          <p:cNvSpPr/>
          <p:nvPr/>
        </p:nvSpPr>
        <p:spPr>
          <a:xfrm>
            <a:off x="6930552" y="2781062"/>
            <a:ext cx="3434576" cy="284356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8847-5908-4DBB-81AD-4C323CA35D13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6" y="115746"/>
            <a:ext cx="10515600" cy="64279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855" y="872835"/>
            <a:ext cx="11159836" cy="5572569"/>
          </a:xfrm>
          <a:ln w="1905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UAV- Parrot Blues Grass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 drone technology have the great potential to develop how to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crops and mapping crop type. </a:t>
            </a:r>
          </a:p>
          <a:p>
            <a:pPr algn="just">
              <a:lnSpc>
                <a:spcPct val="150000"/>
              </a:lnSpc>
              <a:buSzPct val="150000"/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Parrot blue grass is equipped with multispectral sensors, sequoia capture spectrally accurate high-resolution (fine grain) imagery in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visible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infrared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of electromagnetic spectrum, providing supplement to satellite and aircraft image.</a:t>
            </a:r>
          </a:p>
          <a:p>
            <a:pPr algn="just">
              <a:lnSpc>
                <a:spcPct val="150000"/>
              </a:lnSpc>
              <a:buSzPct val="150000"/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Sequoia has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16mp RGB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camera and internal memory of capacity of 64GB.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7379-7143-4DF6-A8FD-968C56839C76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37"/>
            <a:ext cx="10515600" cy="673964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Cont.……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1273"/>
            <a:ext cx="10435683" cy="610985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parrot sequoia collects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of features in four spectral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 in different wavelengths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22475"/>
              </p:ext>
            </p:extLst>
          </p:nvPr>
        </p:nvGraphicFramePr>
        <p:xfrm>
          <a:off x="1232041" y="2509022"/>
          <a:ext cx="8334594" cy="4212988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{21E4AEA4-8DFA-4A89-87EB-49C32662AFE0}</a:tableStyleId>
              </a:tblPr>
              <a:tblGrid>
                <a:gridCol w="4167297">
                  <a:extLst>
                    <a:ext uri="{9D8B030D-6E8A-4147-A177-3AD203B41FA5}">
                      <a16:colId xmlns:a16="http://schemas.microsoft.com/office/drawing/2014/main" val="3082397565"/>
                    </a:ext>
                  </a:extLst>
                </a:gridCol>
                <a:gridCol w="4167297">
                  <a:extLst>
                    <a:ext uri="{9D8B030D-6E8A-4147-A177-3AD203B41FA5}">
                      <a16:colId xmlns:a16="http://schemas.microsoft.com/office/drawing/2014/main" val="649295587"/>
                    </a:ext>
                  </a:extLst>
                </a:gridCol>
              </a:tblGrid>
              <a:tr h="1346601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baseline="0" dirty="0" smtClean="0"/>
                        <a:t>      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Band name</a:t>
                      </a:r>
                      <a:endParaRPr lang="en-US" sz="28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Wavelengths(nm)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247713"/>
                  </a:ext>
                </a:extLst>
              </a:tr>
              <a:tr h="6951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Green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550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297247"/>
                  </a:ext>
                </a:extLst>
              </a:tr>
              <a:tr h="6951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660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573942"/>
                  </a:ext>
                </a:extLst>
              </a:tr>
              <a:tr h="6951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Red edge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735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001629"/>
                  </a:ext>
                </a:extLst>
              </a:tr>
              <a:tr h="6951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Near</a:t>
                      </a:r>
                      <a:r>
                        <a:rPr lang="en-US" sz="2800" baseline="0" dirty="0" smtClean="0"/>
                        <a:t> infrared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790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613431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92B3-CA0E-4567-9B32-5167A09B0663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645" y="63791"/>
            <a:ext cx="10515600" cy="549273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Calibrating Sequoia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09" y="696191"/>
            <a:ext cx="6120246" cy="5335299"/>
          </a:xfrm>
          <a:ln w="19050"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efore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sequoia the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needed.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sensors (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multispectral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sunshine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sensor) should be properly connected to the drone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recommended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calibration of these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sensors is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4000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</a:t>
            </a:r>
            <a:r>
              <a:rPr lang="en-US" sz="40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also calibrate each separately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sunshine sensor must be connected the Multispectral sensor to be calibrated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70963" y="937564"/>
            <a:ext cx="4821382" cy="460079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EC44-5612-4F8F-B856-774653F1BD1E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4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18" y="94963"/>
            <a:ext cx="10515600" cy="570055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Checklists of parrot blue grass before flight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118" y="808074"/>
            <a:ext cx="10515600" cy="5773479"/>
          </a:xfrm>
          <a:ln w="19050"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14400" dirty="0" smtClean="0"/>
              <a:t>     </a:t>
            </a:r>
            <a:r>
              <a:rPr lang="en-US" sz="112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field </a:t>
            </a:r>
            <a:endParaRPr lang="en-US" sz="14400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you have 10 m of diameter of free space for takeoff and landing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 that the flight area has no obstacles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the Sequoia lenses are clean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Connect the battery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Connect your smartphone or tablet to the sky controller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 on the drone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the GPS is detected on Free flight Pro or Pix4DCapture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Calibrate the drone and sequoia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the SD card of the Sequoia is empty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the front camera of the drone is clean</a:t>
            </a:r>
            <a:endParaRPr lang="en-US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584F-D664-4D25-AD27-8EC7DF970146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464" y="72736"/>
            <a:ext cx="10515600" cy="675409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Data acquisition and Orthomosaic generation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645" y="826946"/>
            <a:ext cx="11021291" cy="557197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1862 separate images acquired, at an altitude flight of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within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mission time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cover an area of the field. Before starting the flight mission, the design of the flight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 covering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area of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interest was performed by the pilot of the drone.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flight controlled both 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crop mapping.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approach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applied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when capturing images and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landing.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436B-8D61-49D2-ABB4-B4AA50941EC6}" type="datetime1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464" y="72736"/>
            <a:ext cx="10515600" cy="675409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Data acquisition and Orthomosaic generation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060" y="925032"/>
            <a:ext cx="6624003" cy="526297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46568" y="925032"/>
            <a:ext cx="4136064" cy="483209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Multispectral drone sensors are used to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the surface reflectance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using two bands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wavelengths (e.g., the Red band and Near-infrared band) which is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 as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base for calculating vegetation Index like NDVI or to form surface over classifications.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E1A-BA92-44C5-98FB-46038B41BAE8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3517"/>
            <a:ext cx="10515600" cy="49876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Cont.…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0327" y="592282"/>
            <a:ext cx="10577946" cy="606829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8676-3F71-4942-A98D-EDFF0C4448C4}" type="datetime1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3517"/>
            <a:ext cx="10515600" cy="49876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dirty="0" smtClean="0"/>
              <a:t>.…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881963"/>
            <a:ext cx="9996377" cy="4635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197" y="592282"/>
            <a:ext cx="1043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Multispectral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 have been acquired in October 16/2020 and downloaded via server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192.168.42.2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drone in each flight mission in the field.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532A-D5F7-42C0-A042-7478B7D8E9BD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18" y="115746"/>
            <a:ext cx="10515600" cy="54927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Orthomosaic generation process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118" y="835623"/>
            <a:ext cx="11277600" cy="5428818"/>
          </a:xfrm>
          <a:ln w="190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images need to be and stitched together to get a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image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 analysis.</a:t>
            </a:r>
          </a:p>
          <a:p>
            <a:pPr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orthomosaic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been done using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pix4Dfield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it combines all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individuals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overlapped images.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Pix4Dfield approach applied to process the drone images and then produce orthomosaic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allows the structure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scene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a number of images with corresponding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used to generate orthophoto.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113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Another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pix4Dfield is feature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002-8FF0-4427-8FF2-C54560AB58F8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188" y="102462"/>
            <a:ext cx="10515600" cy="64181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1273"/>
            <a:ext cx="10873564" cy="5399406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Clr>
                <a:srgbClr val="FF0000"/>
              </a:buClr>
              <a:buSzPct val="103000"/>
              <a:buFont typeface="Wingdings" panose="05000000000000000000" pitchFamily="2" charset="2"/>
              <a:buChar char="q"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recent years, </a:t>
            </a:r>
            <a:r>
              <a:rPr lang="en-US" sz="9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technology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a major role in </a:t>
            </a:r>
            <a:r>
              <a:rPr lang="en-US" sz="9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 data extraction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9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 information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9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 distribution mapping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 Jiankang et al, 2012a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9600" dirty="0" smtClean="0"/>
              <a:t> and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</a:t>
            </a:r>
            <a:r>
              <a:rPr lang="en-US" sz="9600" u="sng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of electromagnetic radiation with surface features </a:t>
            </a:r>
            <a:endParaRPr lang="en-US" sz="9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>
              <a:lnSpc>
                <a:spcPct val="170000"/>
              </a:lnSpc>
              <a:buClr>
                <a:srgbClr val="C00000"/>
              </a:buClr>
              <a:buSzPct val="108000"/>
              <a:buFont typeface="Wingdings" panose="05000000000000000000" pitchFamily="2" charset="2"/>
              <a:buChar char="q"/>
            </a:pP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assesses the amount of sunshine </a:t>
            </a:r>
            <a:r>
              <a:rPr lang="en-US" sz="1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reflected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surface features like </a:t>
            </a:r>
            <a:r>
              <a:rPr lang="en-US" sz="1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soil, water</a:t>
            </a:r>
            <a:r>
              <a:rPr lang="en-US" sz="1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</a:t>
            </a:r>
            <a:r>
              <a:rPr lang="en-US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application of remote sensing in agriculture has been applied since 1950s (Colewell, 1956).  </a:t>
            </a:r>
          </a:p>
          <a:p>
            <a:pPr algn="just">
              <a:lnSpc>
                <a:spcPct val="17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9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 provided by satellite is </a:t>
            </a:r>
            <a:r>
              <a:rPr lang="en-US" sz="9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low/medium-spatial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9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resolutions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compared to UAV image is simply too </a:t>
            </a:r>
            <a:r>
              <a:rPr lang="en-US" sz="9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insignificant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result comparatively.</a:t>
            </a:r>
            <a:r>
              <a:rPr lang="en-US" sz="9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en-US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16D8-70C4-4457-9AC0-C29570D9CA6A}" type="datetime1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0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18" y="115746"/>
            <a:ext cx="10515600" cy="54927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Cont.……..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881" y="748145"/>
            <a:ext cx="10397837" cy="58500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3BE6-4B5A-4C58-9FE8-475B7E5389E9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18" y="115746"/>
            <a:ext cx="10515600" cy="54927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Cont.……..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26" y="758535"/>
            <a:ext cx="10655192" cy="5897445"/>
          </a:xfrm>
          <a:ln w="19050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final product of Pix4Dfield is orthomosaic 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digital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model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DSM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different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vegetation indices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62" y="1648526"/>
            <a:ext cx="8986284" cy="47522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A39B2-F007-483B-A329-E92D8ABE3E7C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18" y="115746"/>
            <a:ext cx="10515600" cy="54927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 2A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673" y="758536"/>
            <a:ext cx="10616045" cy="5631874"/>
          </a:xfrm>
          <a:ln w="19050">
            <a:solidFill>
              <a:srgbClr val="00B0F0"/>
            </a:solidFill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 2A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13 spectral bands in total, in which four bands (Blue, green,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infrared) have spatial resolution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10m.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SzPct val="104000"/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Drone capturing data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cloud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possible and fine but not for satellite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(Sentinel 2A) product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Thus, the only free cloud coverage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on 20 October 2020 was downloaded and preprocessed.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4195-6C16-4C8B-9CB0-8C4BD7E03493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18" y="115746"/>
            <a:ext cx="10515600" cy="54927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Cont..…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118" y="758536"/>
            <a:ext cx="10515600" cy="5590310"/>
          </a:xfrm>
          <a:ln w="19050"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wavelengths b/n UAV &amp;S2A</a:t>
            </a: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67299"/>
              </p:ext>
            </p:extLst>
          </p:nvPr>
        </p:nvGraphicFramePr>
        <p:xfrm>
          <a:off x="820882" y="1537856"/>
          <a:ext cx="10048008" cy="466551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74668">
                  <a:extLst>
                    <a:ext uri="{9D8B030D-6E8A-4147-A177-3AD203B41FA5}">
                      <a16:colId xmlns:a16="http://schemas.microsoft.com/office/drawing/2014/main" val="3184824020"/>
                    </a:ext>
                  </a:extLst>
                </a:gridCol>
                <a:gridCol w="1674668">
                  <a:extLst>
                    <a:ext uri="{9D8B030D-6E8A-4147-A177-3AD203B41FA5}">
                      <a16:colId xmlns:a16="http://schemas.microsoft.com/office/drawing/2014/main" val="1982750793"/>
                    </a:ext>
                  </a:extLst>
                </a:gridCol>
                <a:gridCol w="1674668">
                  <a:extLst>
                    <a:ext uri="{9D8B030D-6E8A-4147-A177-3AD203B41FA5}">
                      <a16:colId xmlns:a16="http://schemas.microsoft.com/office/drawing/2014/main" val="57666130"/>
                    </a:ext>
                  </a:extLst>
                </a:gridCol>
                <a:gridCol w="1674668">
                  <a:extLst>
                    <a:ext uri="{9D8B030D-6E8A-4147-A177-3AD203B41FA5}">
                      <a16:colId xmlns:a16="http://schemas.microsoft.com/office/drawing/2014/main" val="1656217613"/>
                    </a:ext>
                  </a:extLst>
                </a:gridCol>
                <a:gridCol w="1674668">
                  <a:extLst>
                    <a:ext uri="{9D8B030D-6E8A-4147-A177-3AD203B41FA5}">
                      <a16:colId xmlns:a16="http://schemas.microsoft.com/office/drawing/2014/main" val="3039645197"/>
                    </a:ext>
                  </a:extLst>
                </a:gridCol>
                <a:gridCol w="1674668">
                  <a:extLst>
                    <a:ext uri="{9D8B030D-6E8A-4147-A177-3AD203B41FA5}">
                      <a16:colId xmlns:a16="http://schemas.microsoft.com/office/drawing/2014/main" val="1664362208"/>
                    </a:ext>
                  </a:extLst>
                </a:gridCol>
              </a:tblGrid>
              <a:tr h="155517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dirty="0" smtClean="0"/>
                        <a:t>Sensor</a:t>
                      </a: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400" dirty="0" smtClean="0"/>
                        <a:t>Green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800" dirty="0" smtClean="0"/>
                        <a:t>red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Red edge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NIR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137215"/>
                  </a:ext>
                </a:extLst>
              </a:tr>
              <a:tr h="1555172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400" dirty="0" smtClean="0"/>
                        <a:t>parrot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-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550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660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735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790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015218"/>
                  </a:ext>
                </a:extLst>
              </a:tr>
              <a:tr h="1555172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400" dirty="0" smtClean="0"/>
                        <a:t>S2A(10m)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492.4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559.8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664.6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-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864.7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11908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3298-C59A-4866-BFBE-3186B84ED88E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18" y="115746"/>
            <a:ext cx="10515600" cy="53284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118" y="758536"/>
            <a:ext cx="10515600" cy="559031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756" y="758537"/>
            <a:ext cx="8347765" cy="559781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A8A23-DF0D-4504-9E7E-1DB19F5AA6C3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314"/>
            <a:ext cx="10515600" cy="517375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4800" b="1" dirty="0" smtClean="0"/>
              <a:t>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sz="4800" b="1" dirty="0" smtClean="0"/>
              <a:t>….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5544"/>
            <a:ext cx="10515600" cy="5590806"/>
          </a:xfrm>
          <a:ln w="1905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fusion using Gram Schmidt Approach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 is the combination of spectral characteristics of 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low-resolution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feature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resolution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to produce the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spatially enhanced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Gram-Schmidt pan sharpening 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sharpen multispectral data using high spatial resolution data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fusion the high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information  content of the images much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in detail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provides synthetic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close to reality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enhancing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purpose is  to improve the medium resolution(S2A)  data  which was 10m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F084-CE3A-48D9-99CB-621268E8D9C7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314"/>
            <a:ext cx="10515600" cy="517375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4800" dirty="0" smtClean="0"/>
              <a:t>             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778"/>
            <a:ext cx="10940716" cy="5650365"/>
          </a:xfrm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ultispectral Analysis of UAV raw data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overlapping  images computed</a:t>
            </a:r>
          </a:p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Orthomosaic and sparse DSM before densification</a:t>
            </a:r>
          </a:p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Key points and Tie point positions</a:t>
            </a:r>
          </a:p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Internal camera parameters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8D02-CB99-44D8-B84F-0F45FF0B59E0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4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211"/>
            <a:ext cx="10515600" cy="517375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4800" dirty="0" smtClean="0"/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The Fusion approach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5544"/>
            <a:ext cx="10515600" cy="541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77" y="765543"/>
            <a:ext cx="9776918" cy="55908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C4E4-8F54-4C7F-B475-6172718BF702}" type="datetime1">
              <a:rPr lang="en-US" smtClean="0"/>
              <a:t>1/31/2022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9946"/>
            <a:ext cx="10872355" cy="559906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Approach for fusion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547" y="770020"/>
            <a:ext cx="6015790" cy="558632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779" y="770021"/>
            <a:ext cx="4727849" cy="5864437"/>
          </a:xfrm>
          <a:ln w="19050"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50000"/>
              </a:lnSpc>
              <a:buSzPct val="400000"/>
              <a:buBlip>
                <a:blip r:embed="rId3"/>
              </a:buBlip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training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points, there is a possibility to generate to 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pixel values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At each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locations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pixel values are extracted from raster data set.</a:t>
            </a: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sample pixels are used to </a:t>
            </a:r>
            <a:r>
              <a:rPr lang="en-US" sz="9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a statistical predictive model that it provides practices various statistical techniques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training data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it distinguishes between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classes 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C06B-E85A-45BC-BED0-E44EA083F632}" type="datetime1">
              <a:rPr lang="en-US" smtClean="0"/>
              <a:t>1/31/2022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-384464"/>
            <a:ext cx="12065578" cy="673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0982" y="5237018"/>
            <a:ext cx="277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Overall accuracy=94%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8718" y="5237018"/>
            <a:ext cx="283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Overall accuracy=84%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E6FA-8F9C-44F8-AFB7-040F7D2898F6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692"/>
            <a:ext cx="10515600" cy="39340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  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Cont.……..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672235"/>
            <a:ext cx="10725615" cy="5666221"/>
          </a:xfrm>
          <a:ln w="19050">
            <a:solidFill>
              <a:srgbClr val="00B0F0"/>
            </a:solidFill>
          </a:ln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a days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UAV-based approach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gains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popularity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just for its high spatial and temporal resolution; however for its ability to get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band spatial data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same time (Licheng Zhao, 2019).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low, medium and high resolution,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play a great role and might generate additional </a:t>
            </a:r>
            <a:r>
              <a:rPr 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feasible crop distribution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that could be significant to the development and application of crop monitoring technology.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of crop type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image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challenging task due to 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complexities within cluster farmland field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having similar spectral properties of different crop type.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858B-F0FF-4135-89B9-E74A3FF010D4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97" y="109946"/>
            <a:ext cx="11036596" cy="559906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likelihood classification Approach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097" y="1017552"/>
            <a:ext cx="4708545" cy="4047744"/>
          </a:xfrm>
          <a:ln w="285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ct val="200000"/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conducted to compare RF approach within the traditional algorithm which is Maximum likelihood classification.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ct val="200000"/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maximum likelihood has been for a long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and easily implemented.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2338" y="1017551"/>
            <a:ext cx="6340642" cy="5058396"/>
          </a:xfrm>
          <a:ln w="285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7" y="1116418"/>
            <a:ext cx="5906946" cy="461061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9336-D15C-4DFB-946C-BBC5354264E3}" type="datetime1">
              <a:rPr lang="en-US" smtClean="0"/>
              <a:t>1/31/2022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210"/>
            <a:ext cx="10515600" cy="506743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Assessments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363" y="1091978"/>
            <a:ext cx="5509437" cy="535038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assessment is a quantification of estimation with aid of remotely sensed data set to classification conditions:-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 is useful for evaluation of classification approach.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also important to determination the error that might involves.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5752216"/>
              </p:ext>
            </p:extLst>
          </p:nvPr>
        </p:nvGraphicFramePr>
        <p:xfrm>
          <a:off x="6096000" y="1091978"/>
          <a:ext cx="5257800" cy="449757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27427599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80673668"/>
                    </a:ext>
                  </a:extLst>
                </a:gridCol>
              </a:tblGrid>
              <a:tr h="1525185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Approach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Overall accuracy(%)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504787"/>
                  </a:ext>
                </a:extLst>
              </a:tr>
              <a:tr h="148619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en-US" sz="2000" dirty="0" smtClean="0"/>
                        <a:t>Random</a:t>
                      </a:r>
                      <a:r>
                        <a:rPr lang="en-US" sz="2000" baseline="0" dirty="0" smtClean="0"/>
                        <a:t> Forest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aseline="0" dirty="0" smtClean="0"/>
                        <a:t>      94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32440"/>
                  </a:ext>
                </a:extLst>
              </a:tr>
              <a:tr h="1486193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sz="2000" dirty="0" smtClean="0"/>
                        <a:t>Maximum Likelihood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    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01472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46718" y="5772950"/>
            <a:ext cx="390698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UAV accuracy assessment=84%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8F3AA-B2AA-40F0-BC70-83E1665ECFE7}" type="datetime1">
              <a:rPr lang="en-US" smtClean="0"/>
              <a:t>1/31/2022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210"/>
            <a:ext cx="10515600" cy="506743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reflectance of crop types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58" y="804899"/>
            <a:ext cx="5337544" cy="539388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SzPct val="30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spectral response of each band is calculated by considering the average response of all pixel values in each crop type in the study area.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30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spectral reflectance curves are created the average value of surface reflectance of spectral bands.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30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spectral response of each crops is more distinguishable after band four to last bands range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200000"/>
              <a:buBlip>
                <a:blip r:embed="rId2"/>
              </a:buBlip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21" y="804900"/>
            <a:ext cx="5784112" cy="55514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4853-E88A-4468-A73F-3722F705DAD8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210"/>
            <a:ext cx="10515600" cy="506743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Cont.….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4" y="1180214"/>
            <a:ext cx="5816010" cy="50504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212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crop type classification was pixel based digital number (DN) values of reflectance curve of each type evaluated after fusion.</a:t>
            </a:r>
          </a:p>
          <a:p>
            <a:pPr marL="0" indent="0" algn="just">
              <a:lnSpc>
                <a:spcPct val="150000"/>
              </a:lnSpc>
              <a:buClr>
                <a:srgbClr val="C00000"/>
              </a:buClr>
              <a:buSzPct val="21200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7762" y="1180214"/>
            <a:ext cx="4976038" cy="49866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22B9-CDCA-4518-B2B5-7BF779D2AE35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210"/>
            <a:ext cx="10515600" cy="506743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 comparison b/n UAV and S2A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652" y="733647"/>
            <a:ext cx="5720314" cy="5709682"/>
          </a:xfrm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C00000"/>
              </a:buClr>
              <a:buSzPct val="212000"/>
              <a:buBlip>
                <a:blip r:embed="rId2"/>
              </a:buBlip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NIR(Near-infrared) and or Band4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 length is useful in vegetation and also in Crop identification soil/crop and land/water contrast.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SzPct val="21200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SzPct val="21200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Clr>
                <a:srgbClr val="C00000"/>
              </a:buClr>
              <a:buSzPct val="21200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3088" y="925034"/>
            <a:ext cx="5358809" cy="551829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37" y="2195622"/>
            <a:ext cx="5566144" cy="41413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6D67E-E50C-40D4-AAE0-CECB0B6314FB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0215" y="563527"/>
            <a:ext cx="996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527" y="101862"/>
            <a:ext cx="9973338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NDVI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for UAV &amp;S2A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11" y="563527"/>
            <a:ext cx="10536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shows the Vegetated plot in which:-</a:t>
            </a:r>
          </a:p>
          <a:p>
            <a:pPr marL="342900" indent="-342900" algn="just">
              <a:buClr>
                <a:srgbClr val="FF0000"/>
              </a:buClr>
              <a:buSzPct val="116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highest value is the crop type features that its spectral reflectance was almost good at maturation (finer green).</a:t>
            </a:r>
          </a:p>
          <a:p>
            <a:pPr marL="342900" indent="-342900" algn="just">
              <a:buClr>
                <a:srgbClr val="FF0000"/>
              </a:buClr>
              <a:buSzPct val="116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lowest value indicates the reflectance of each crop type was least, this is due to different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 of farming practices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any other.</a:t>
            </a:r>
          </a:p>
          <a:p>
            <a:pPr algn="just">
              <a:buClr>
                <a:srgbClr val="FF0000"/>
              </a:buClr>
              <a:buSzPct val="116000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FF0000"/>
              </a:buClr>
              <a:buSzPct val="116000"/>
              <a:buFont typeface="Courier New" panose="02070309020205020404" pitchFamily="49" charset="0"/>
              <a:buChar char="o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733" y="2444529"/>
            <a:ext cx="7846828" cy="3987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-875307" y="3976469"/>
            <a:ext cx="3836436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𝐍𝐃𝐕𝐈</a:t>
            </a:r>
            <a:r>
              <a:rPr lang="en-US" i="1" dirty="0" smtClean="0">
                <a:solidFill>
                  <a:srgbClr val="FF0000"/>
                </a:solidFill>
              </a:rPr>
              <a:t>UAV</a:t>
            </a:r>
            <a:r>
              <a:rPr lang="en-US" dirty="0" smtClean="0"/>
              <a:t>=𝑁𝐼𝑅(𝑏𝑎𝑛𝑑4)-𝑅𝑒𝑑(𝑏𝑎𝑛𝑑2)</a:t>
            </a:r>
          </a:p>
          <a:p>
            <a:r>
              <a:rPr lang="en-US" dirty="0" smtClean="0"/>
              <a:t>                    𝑁𝐼𝑅(𝑏𝑎𝑛𝑑4) + 𝑅𝑒𝑑(𝑏𝑎𝑛𝑑2)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8173780" y="4051856"/>
            <a:ext cx="3987209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𝐍𝐃𝐕𝐈</a:t>
            </a:r>
            <a:r>
              <a:rPr lang="en-US" i="1" dirty="0" smtClean="0">
                <a:solidFill>
                  <a:srgbClr val="FF0000"/>
                </a:solidFill>
              </a:rPr>
              <a:t>𝐒𝟐𝐀</a:t>
            </a:r>
            <a:r>
              <a:rPr lang="en-US" dirty="0" smtClean="0"/>
              <a:t> =𝑁𝐼𝑅(𝑏𝑎𝑛𝑑8) − 𝑅𝑒𝑑(𝑏𝑎𝑛𝑑4)</a:t>
            </a:r>
          </a:p>
          <a:p>
            <a:r>
              <a:rPr lang="en-US" dirty="0" smtClean="0"/>
              <a:t>                     𝑁𝐼𝑅(𝑏𝑎𝑛𝑑8) + 𝑅𝑒𝑑(𝑏𝑎𝑛𝑑4)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24354" y="2721935"/>
            <a:ext cx="3264196" cy="334925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378A-24ED-4653-A08C-EABCFFDEAEBF}" type="datetime1">
              <a:rPr lang="en-US" smtClean="0"/>
              <a:t>1/31/2022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14" y="99312"/>
            <a:ext cx="10515600" cy="453582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dirty="0" smtClean="0"/>
              <a:t>.……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813" y="1052623"/>
            <a:ext cx="5638801" cy="5209953"/>
          </a:xfrm>
        </p:spPr>
        <p:txBody>
          <a:bodyPr>
            <a:normAutofit/>
          </a:bodyPr>
          <a:lstStyle/>
          <a:p>
            <a:pPr algn="just">
              <a:buSzPct val="200000"/>
              <a:buBlip>
                <a:blip r:embed="rId2"/>
              </a:buBlip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NDVI correlation value(0.57) shows how much the classification of fused image was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ppropriate classification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crop type mapping. </a:t>
            </a:r>
          </a:p>
          <a:p>
            <a:pPr marL="0" indent="0" algn="just">
              <a:buSzPct val="20000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4614" y="1052622"/>
            <a:ext cx="5257800" cy="5209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13" y="2519917"/>
            <a:ext cx="5433237" cy="37426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2632-929A-4527-859C-2248D38C5532}" type="datetime1">
              <a:rPr lang="en-US" smtClean="0"/>
              <a:t>1/31/2022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14" y="99312"/>
            <a:ext cx="10515600" cy="453582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flight of Parrot blue grass factors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5215" y="725124"/>
            <a:ext cx="4744589" cy="255611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88558" y="3281242"/>
            <a:ext cx="4765978" cy="3576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268" y="3623591"/>
            <a:ext cx="3845949" cy="3106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536" y="725124"/>
            <a:ext cx="4401059" cy="28984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6675-7BC5-465A-B653-2D5C27A95017}" type="datetime1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26"/>
            <a:ext cx="10515600" cy="478466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40" y="765545"/>
            <a:ext cx="10749516" cy="5592171"/>
          </a:xfrm>
          <a:ln w="1905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this study the  supervised Random forest and the traditional Maximum likelihood classification have used.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algorithm is selected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its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classifying raster images 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fragmented crop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 landscape components.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Sentinel 2A and UAV has been fused together using Gram Schmidt (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technique for crop type mapping.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fused approach, the Random forest classification algorithm obtained high classification accuracy 94% ,the maximum likelihood classification accuracy was 90 % and UAV 84%.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classification was not done only from multispectral image based of the fusion; it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needs ground data.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F3FA-D664-4159-988D-418AC19B2C29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26"/>
            <a:ext cx="10515600" cy="478466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Cont.….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40" y="584792"/>
            <a:ext cx="10749516" cy="609245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ix4Dfield preprocess of the raw image have been done and “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zonal prescription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“that it categorizes and /or classify the study area into regional plots of farmlands.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purpose of categorized area is to know the high spot areas of diseases, stress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76" y="1967024"/>
            <a:ext cx="7623544" cy="471022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E1E8-5EC5-42F5-B591-B39EC79ACA5D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1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521"/>
            <a:ext cx="10515600" cy="529935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Cont.…..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8538"/>
            <a:ext cx="10515600" cy="5418427"/>
          </a:xfrm>
          <a:ln w="19050">
            <a:solidFill>
              <a:srgbClr val="00B0F0"/>
            </a:solidFill>
          </a:ln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sentinel satellite data launched with high resolution (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20 and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13 spectral bands, and fast revisit time.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UAV-technology is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choice for crop type mapping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its running comprises four spectral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 classification makes it possible to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obtain the spatial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and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planting area information of crops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multiple crop mapping helps to show the 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 of agricultural fields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may serve as 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basis of crop structure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UAV has image composition with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 data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2EB8-5339-4F5C-9CED-F2D00079168C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26"/>
            <a:ext cx="10515600" cy="478466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701750"/>
            <a:ext cx="11119883" cy="5497031"/>
          </a:xfrm>
          <a:ln w="1905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crop type classification of the fused image performed well, with advanced Random forest to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and discriminate different crop types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cluster farmland and machine learning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algorithm is promising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algorithm is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powerful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classification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runout huge amount of data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high accuracy</a:t>
            </a:r>
          </a:p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overall accuracies from RF approach resulted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94%,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because of UAV data played a great role in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the low resolution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sentinel 2A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4380-8FEB-43D0-94E4-F0C3D106B5F8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26"/>
            <a:ext cx="10515600" cy="478466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70" y="776177"/>
            <a:ext cx="10749516" cy="5688418"/>
          </a:xfrm>
          <a:ln w="19050"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70000"/>
              </a:lnSpc>
              <a:buSzPct val="150000"/>
              <a:buBlip>
                <a:blip r:embed="rId2"/>
              </a:buBlip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better way if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of interest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Ethiopian agricultural practices, detect stress and crop type mapping by using blending of UVA with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newly launching satellite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Ethiopia. </a:t>
            </a:r>
          </a:p>
          <a:p>
            <a:pPr algn="just">
              <a:lnSpc>
                <a:spcPct val="170000"/>
              </a:lnSpc>
              <a:buSzPct val="150000"/>
              <a:buBlip>
                <a:blip r:embed="rId2"/>
              </a:buBlip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 studies need to develop a technique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capable of accurately analyzing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discriminating the crop types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 in small agricultural fields in Ethiopia landscape. </a:t>
            </a:r>
          </a:p>
          <a:p>
            <a:pPr algn="just">
              <a:lnSpc>
                <a:spcPct val="170000"/>
              </a:lnSpc>
              <a:buSzPct val="150000"/>
              <a:buBlip>
                <a:blip r:embed="rId2"/>
              </a:buBlip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Furthermore, now a days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in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agriculture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is highly running so that the study strongly recommend that the agriculture sector should to interact, select the good approach for crop type mapping and monitoring</a:t>
            </a:r>
          </a:p>
          <a:p>
            <a:pPr algn="just">
              <a:lnSpc>
                <a:spcPct val="170000"/>
              </a:lnSpc>
              <a:buSzPct val="150000"/>
              <a:buBlip>
                <a:blip r:embed="rId2"/>
              </a:buBlip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integration of high resolution data to detect the weed availability in crop type mapping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BFE-D2A5-4B78-80E9-77B18F1FF625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26"/>
            <a:ext cx="10515600" cy="478466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70" y="776177"/>
            <a:ext cx="10749516" cy="5688418"/>
          </a:xfrm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Drone battery durability per flight ,obstacles frequent crashing's, distance from pilots</a:t>
            </a:r>
          </a:p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Mission flight mistakes</a:t>
            </a:r>
          </a:p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of flight ..wind, sun angle, weather(natural problems)</a:t>
            </a:r>
          </a:p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to engage experts with diverse specialization</a:t>
            </a:r>
          </a:p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capability (limited functionality) and license issue</a:t>
            </a:r>
          </a:p>
          <a:p>
            <a:pPr algn="just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and storage requirements </a:t>
            </a:r>
          </a:p>
          <a:p>
            <a:pPr algn="just">
              <a:lnSpc>
                <a:spcPct val="100000"/>
              </a:lnSpc>
              <a:buSzPct val="150000"/>
              <a:buBlip>
                <a:blip r:embed="rId2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Blip>
                <a:blip r:embed="rId3"/>
              </a:buBlip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2D4E-D779-4421-98B8-77283625A38D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26"/>
            <a:ext cx="10515600" cy="478466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70" y="669073"/>
            <a:ext cx="10749516" cy="5795522"/>
          </a:xfrm>
          <a:ln w="1905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appreciation goes to my Advisor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Binyam Tesfaw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Hailu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(PhD)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your guidance, knowledge sharing, critical advices, helpful comments and insight in my study.</a:t>
            </a:r>
          </a:p>
          <a:p>
            <a:pPr algn="just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Secondly, my special thank goes to my co-Advisor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Degefei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Tibebe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(PhD)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,who propose the title of this thesis and gave me modifications from the beginning to the present form of this thesis. 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also thankful and recognize my sponsored institution,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Ethiopian Institute of Agricultural Research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(EIAR),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sponsored me for my MSc study, trained me for piloting Unmanned Aerial vehicle and provided me the UAV itself for my primary data collection, encourage me well. </a:t>
            </a:r>
          </a:p>
          <a:p>
            <a:pPr marL="0" indent="0" algn="just">
              <a:lnSpc>
                <a:spcPct val="150000"/>
              </a:lnSpc>
              <a:buSzPct val="10000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ct val="100000"/>
              <a:buBlip>
                <a:blip r:embed="rId2"/>
              </a:buBlip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SzPct val="20000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A6097-9A9D-4650-BF15-A7519082DA2E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1444336" y="322118"/>
            <a:ext cx="10275596" cy="589068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txBody>
          <a:bodyPr vert="horz" anchor="t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9600" spc="-100" dirty="0" smtClean="0">
                <a:solidFill>
                  <a:schemeClr val="tx2">
                    <a:satMod val="200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   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en-US" sz="9600" spc="-10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Thank </a:t>
            </a:r>
            <a:r>
              <a:rPr lang="en-US" sz="9600" spc="-100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you</a:t>
            </a:r>
            <a:r>
              <a:rPr lang="en-US" sz="9600" spc="-100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!!!</a:t>
            </a:r>
          </a:p>
          <a:p>
            <a:pPr algn="ctr" defTabSz="914400">
              <a:spcBef>
                <a:spcPct val="0"/>
              </a:spcBef>
              <a:defRPr/>
            </a:pPr>
            <a:endParaRPr lang="en-US" sz="9600" b="1" spc="-100" dirty="0" smtClean="0">
              <a:solidFill>
                <a:schemeClr val="tx2">
                  <a:satMod val="200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  <a:p>
            <a:pPr marL="1143000" indent="-1143000" algn="ctr" defTabSz="914400">
              <a:spcBef>
                <a:spcPct val="0"/>
              </a:spcBef>
              <a:buBlip>
                <a:blip r:embed="rId3"/>
              </a:buBlip>
              <a:defRPr/>
            </a:pPr>
            <a:endParaRPr lang="en-US" sz="41300" spc="-100" dirty="0">
              <a:solidFill>
                <a:schemeClr val="tx2">
                  <a:satMod val="200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  <a:p>
            <a:pPr marL="1143000" indent="-1143000" algn="ctr" defTabSz="914400">
              <a:spcBef>
                <a:spcPct val="0"/>
              </a:spcBef>
              <a:buSzPct val="400000"/>
              <a:buBlip>
                <a:blip r:embed="rId3"/>
              </a:buBlip>
              <a:defRPr/>
            </a:pPr>
            <a:endParaRPr lang="en-US" sz="9600" spc="-100" dirty="0" smtClean="0">
              <a:solidFill>
                <a:schemeClr val="tx2">
                  <a:satMod val="200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  <a:p>
            <a:pPr marL="1143000" indent="-1143000" algn="ctr" defTabSz="914400">
              <a:spcBef>
                <a:spcPct val="0"/>
              </a:spcBef>
              <a:buSzPct val="400000"/>
              <a:buBlip>
                <a:blip r:embed="rId3"/>
              </a:buBlip>
              <a:defRPr/>
            </a:pPr>
            <a:endParaRPr lang="en-US" sz="9600" spc="-100" dirty="0">
              <a:solidFill>
                <a:schemeClr val="tx2">
                  <a:satMod val="200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8476-834D-4161-8B91-8CF961A6F00A}" type="datetime1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58044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6973"/>
            <a:ext cx="10515600" cy="5459990"/>
          </a:xfrm>
          <a:ln w="19050">
            <a:solidFill>
              <a:srgbClr val="00B0F0"/>
            </a:solidFill>
          </a:ln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the game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application of remote sensing and </a:t>
            </a:r>
            <a:r>
              <a:rPr lang="en-US" sz="9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 digital technology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agricultural sector by making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capture more affordable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96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timely accessible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applications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crop type identification and mapping,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</a:t>
            </a:r>
            <a:r>
              <a:rPr lang="en-US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health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to know about farm plot/field plays a major role in piloting and implementing drone-based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precision agriculture is </a:t>
            </a:r>
            <a:r>
              <a:rPr lang="en-US" sz="9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</a:t>
            </a:r>
            <a:r>
              <a:rPr lang="en-US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 by day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Bansod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et.al, 2017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agriculture are becoming important systems to </a:t>
            </a:r>
            <a:r>
              <a:rPr lang="en-US" sz="9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 data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9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</a:t>
            </a:r>
            <a:r>
              <a:rPr lang="en-US" sz="9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productions, </a:t>
            </a:r>
            <a:r>
              <a:rPr lang="en-US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productivity of the agricultural practices</a:t>
            </a: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4FE4-444C-4606-BB5E-BF42D4EBC473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918"/>
            <a:ext cx="10515600" cy="757093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92" y="1046305"/>
            <a:ext cx="10841181" cy="5310045"/>
          </a:xfrm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far, there has been lack of 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feasible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affordable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at farm level for agricultural sector for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making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practices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scaling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properly and accurately map the agricultural landscape crops in the area, it is necessary to use the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technology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fields are  highly complex for mapping crop types that is a problem to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accurately detect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crop type and also classification mapping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best approach for such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crop complexity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classification mapping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77F0-7393-40E6-8556-61BBE9FEAC4F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0" y="209262"/>
            <a:ext cx="10515600" cy="59083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893621"/>
            <a:ext cx="10792690" cy="5205844"/>
          </a:xfrm>
          <a:ln w="19050">
            <a:solidFill>
              <a:srgbClr val="00B0F0"/>
            </a:solidFill>
          </a:ln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Objective</a:t>
            </a:r>
            <a:endParaRPr lang="en-US" sz="1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evaluate the potential of blending Unmanned Aerial Vehicle (UAV) images and Sentinel 2A imageries for crop field classification from Ethiopia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</a:t>
            </a:r>
            <a:r>
              <a:rPr lang="en-US" sz="1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pPr marL="0" indent="0">
              <a:buNone/>
            </a:pPr>
            <a:endParaRPr lang="en-US" sz="9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UAV data for crop classification and mapping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of farmland using Sentinel 2A satellite image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potential of blending of UAV and Sentinel 2A images for Crop classification.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691F-F626-49C2-8CFC-C06C42DD26CB}" type="datetime1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182"/>
            <a:ext cx="10515600" cy="694745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 of the study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45" y="841664"/>
            <a:ext cx="10889673" cy="5514686"/>
          </a:xfrm>
          <a:ln w="19050"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Ethiopian Agricultural practices is 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also </a:t>
            </a:r>
            <a:r>
              <a:rPr lang="en-US" sz="3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fragmented land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farmers 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 multiple crops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similar plant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cycles and 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inter-cropping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common practice .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SzPct val="200000"/>
              <a:buFont typeface="Courier New" panose="02070309020205020404" pitchFamily="49" charset="0"/>
              <a:buChar char="o"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images cannot adequately capture in such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agricultural landscapes and farming systems of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Ethiopia ,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so:-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medium resolution data of 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sentinel 2A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downloaded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</a:t>
            </a:r>
            <a:r>
              <a:rPr lang="en-US" sz="3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of UAV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captured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truth data</a:t>
            </a:r>
          </a:p>
          <a:p>
            <a:pPr marL="0" indent="0" algn="just">
              <a:lnSpc>
                <a:spcPct val="150000"/>
              </a:lnSpc>
              <a:buClr>
                <a:srgbClr val="FF0000"/>
              </a:buClr>
              <a:buSzPct val="110000"/>
              <a:buNone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The fusion approach proceeded to improve the lower resolution and then classify crop types </a:t>
            </a:r>
          </a:p>
          <a:p>
            <a:pPr marL="0" indent="0">
              <a:buClr>
                <a:srgbClr val="FF0000"/>
              </a:buClr>
              <a:buSzPct val="15000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38200" y="5465135"/>
            <a:ext cx="265814" cy="255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B360-AA21-4045-A313-DFB0C8D5F177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476"/>
            <a:ext cx="10515600" cy="511841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and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874" y="727239"/>
            <a:ext cx="5295014" cy="546090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</a:p>
          <a:p>
            <a:pPr marL="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area is located in Arsi zone, which is called Oda Dhawata Kebele, known for Agricultural land with </a:t>
            </a:r>
            <a:r>
              <a:rPr lang="en-US" sz="9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1’57.05</a:t>
            </a:r>
            <a:r>
              <a:rPr lang="en-US" sz="9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N and </a:t>
            </a:r>
            <a:r>
              <a:rPr lang="en-US" sz="9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en-US" sz="9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10’39” E and area covering of 7.55ha</a:t>
            </a:r>
          </a:p>
          <a:p>
            <a:pPr marL="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average temperature ranges 10-25 0c and the altitude over all Arsi zone ranges from from 500 to 3000 mean sea level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major crops in the study area are  </a:t>
            </a:r>
            <a:r>
              <a:rPr lang="en-US" sz="9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wheat, Faba bean, barley, sorghum and teff.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barley is the most dominant in the higher altitude of the zone wide, whereas wheat is the major crop in the middle altitude areas (chilot yirga et al., 1989).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5274-E964-4E63-9122-644C205FAB1F}" type="datetime1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Remote sensing and Geoinformaatics                                                                                     </a:t>
            </a:r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88" y="727240"/>
            <a:ext cx="5707912" cy="5232032"/>
          </a:xfrm>
        </p:spPr>
      </p:pic>
    </p:spTree>
    <p:extLst>
      <p:ext uri="{BB962C8B-B14F-4D97-AF65-F5344CB8AC3E}">
        <p14:creationId xmlns:p14="http://schemas.microsoft.com/office/powerpoint/2010/main" val="2700262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21492</TotalTime>
  <Words>2758</Words>
  <Application>Microsoft Office PowerPoint</Application>
  <PresentationFormat>Widescreen</PresentationFormat>
  <Paragraphs>367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Courier New</vt:lpstr>
      <vt:lpstr>Monotype Corsiva</vt:lpstr>
      <vt:lpstr>Times New Roman</vt:lpstr>
      <vt:lpstr>Wingdings</vt:lpstr>
      <vt:lpstr>Office Theme</vt:lpstr>
      <vt:lpstr>PowerPoint Presentation</vt:lpstr>
      <vt:lpstr>     Introduction</vt:lpstr>
      <vt:lpstr>       Cont.……..</vt:lpstr>
      <vt:lpstr>Cont.…..</vt:lpstr>
      <vt:lpstr>Cont..…</vt:lpstr>
      <vt:lpstr>Statement problem</vt:lpstr>
      <vt:lpstr>   Objectives</vt:lpstr>
      <vt:lpstr>Significance of the study</vt:lpstr>
      <vt:lpstr>Data and methodology</vt:lpstr>
      <vt:lpstr>Cont.….</vt:lpstr>
      <vt:lpstr>Materials </vt:lpstr>
      <vt:lpstr>Cont.……</vt:lpstr>
      <vt:lpstr>Calibrating Sequoia</vt:lpstr>
      <vt:lpstr>Checklists of parrot blue grass before flight</vt:lpstr>
      <vt:lpstr>UAV Data acquisition and Orthomosaic generation</vt:lpstr>
      <vt:lpstr>UAV Data acquisition and Orthomosaic generation</vt:lpstr>
      <vt:lpstr>Cont.…</vt:lpstr>
      <vt:lpstr>Cont.…</vt:lpstr>
      <vt:lpstr>Orthomosaic generation process</vt:lpstr>
      <vt:lpstr>Cont.……..</vt:lpstr>
      <vt:lpstr>Cont.……..</vt:lpstr>
      <vt:lpstr>Sentinel 2A</vt:lpstr>
      <vt:lpstr>Cont..…</vt:lpstr>
      <vt:lpstr>Methodology</vt:lpstr>
      <vt:lpstr>   Cont.…. </vt:lpstr>
      <vt:lpstr>                Results and Discussion </vt:lpstr>
      <vt:lpstr>   The Fusion approach</vt:lpstr>
      <vt:lpstr>Random Forest classification Approach for fusion</vt:lpstr>
      <vt:lpstr>PowerPoint Presentation</vt:lpstr>
      <vt:lpstr>Maximum likelihood classification Approach</vt:lpstr>
      <vt:lpstr>Accuracy Assessments</vt:lpstr>
      <vt:lpstr>Spectral reflectance of crop types</vt:lpstr>
      <vt:lpstr>Cont.….</vt:lpstr>
      <vt:lpstr>Band comparison b/n UAV and S2A</vt:lpstr>
      <vt:lpstr>PowerPoint Presentation</vt:lpstr>
      <vt:lpstr> Cont.……</vt:lpstr>
      <vt:lpstr> The flight of Parrot blue grass factors</vt:lpstr>
      <vt:lpstr>Discussions</vt:lpstr>
      <vt:lpstr>Cont.….</vt:lpstr>
      <vt:lpstr>Conclusion </vt:lpstr>
      <vt:lpstr>Recommendations </vt:lpstr>
      <vt:lpstr>           Challenges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Melkamu</dc:creator>
  <cp:lastModifiedBy>Melkamu</cp:lastModifiedBy>
  <cp:revision>234</cp:revision>
  <dcterms:created xsi:type="dcterms:W3CDTF">2021-05-26T07:55:53Z</dcterms:created>
  <dcterms:modified xsi:type="dcterms:W3CDTF">2022-01-31T18:22:14Z</dcterms:modified>
</cp:coreProperties>
</file>