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7"/>
  </p:notesMasterIdLst>
  <p:handoutMasterIdLst>
    <p:handoutMasterId r:id="rId8"/>
  </p:handoutMasterIdLst>
  <p:sldIdLst>
    <p:sldId id="256" r:id="rId6"/>
  </p:sldIdLst>
  <p:sldSz cx="30275213" cy="42803763"/>
  <p:notesSz cx="6858000" cy="9144000"/>
  <p:defaultTextStyle>
    <a:defPPr>
      <a:defRPr lang="en-US"/>
    </a:defPPr>
    <a:lvl1pPr marL="0" algn="l" defTabSz="2087941" rtl="0" eaLnBrk="1" latinLnBrk="0" hangingPunct="1">
      <a:defRPr sz="8200" kern="1200">
        <a:solidFill>
          <a:schemeClr val="tx1"/>
        </a:solidFill>
        <a:latin typeface="+mn-lt"/>
        <a:ea typeface="+mn-ea"/>
        <a:cs typeface="+mn-cs"/>
      </a:defRPr>
    </a:lvl1pPr>
    <a:lvl2pPr marL="2087941" algn="l" defTabSz="2087941" rtl="0" eaLnBrk="1" latinLnBrk="0" hangingPunct="1">
      <a:defRPr sz="8200" kern="1200">
        <a:solidFill>
          <a:schemeClr val="tx1"/>
        </a:solidFill>
        <a:latin typeface="+mn-lt"/>
        <a:ea typeface="+mn-ea"/>
        <a:cs typeface="+mn-cs"/>
      </a:defRPr>
    </a:lvl2pPr>
    <a:lvl3pPr marL="4175882" algn="l" defTabSz="2087941" rtl="0" eaLnBrk="1" latinLnBrk="0" hangingPunct="1">
      <a:defRPr sz="8200" kern="1200">
        <a:solidFill>
          <a:schemeClr val="tx1"/>
        </a:solidFill>
        <a:latin typeface="+mn-lt"/>
        <a:ea typeface="+mn-ea"/>
        <a:cs typeface="+mn-cs"/>
      </a:defRPr>
    </a:lvl3pPr>
    <a:lvl4pPr marL="6263823" algn="l" defTabSz="2087941" rtl="0" eaLnBrk="1" latinLnBrk="0" hangingPunct="1">
      <a:defRPr sz="8200" kern="1200">
        <a:solidFill>
          <a:schemeClr val="tx1"/>
        </a:solidFill>
        <a:latin typeface="+mn-lt"/>
        <a:ea typeface="+mn-ea"/>
        <a:cs typeface="+mn-cs"/>
      </a:defRPr>
    </a:lvl4pPr>
    <a:lvl5pPr marL="8351764" algn="l" defTabSz="2087941" rtl="0" eaLnBrk="1" latinLnBrk="0" hangingPunct="1">
      <a:defRPr sz="8200" kern="1200">
        <a:solidFill>
          <a:schemeClr val="tx1"/>
        </a:solidFill>
        <a:latin typeface="+mn-lt"/>
        <a:ea typeface="+mn-ea"/>
        <a:cs typeface="+mn-cs"/>
      </a:defRPr>
    </a:lvl5pPr>
    <a:lvl6pPr marL="10439705" algn="l" defTabSz="2087941" rtl="0" eaLnBrk="1" latinLnBrk="0" hangingPunct="1">
      <a:defRPr sz="8200" kern="1200">
        <a:solidFill>
          <a:schemeClr val="tx1"/>
        </a:solidFill>
        <a:latin typeface="+mn-lt"/>
        <a:ea typeface="+mn-ea"/>
        <a:cs typeface="+mn-cs"/>
      </a:defRPr>
    </a:lvl6pPr>
    <a:lvl7pPr marL="12527646" algn="l" defTabSz="2087941" rtl="0" eaLnBrk="1" latinLnBrk="0" hangingPunct="1">
      <a:defRPr sz="8200" kern="1200">
        <a:solidFill>
          <a:schemeClr val="tx1"/>
        </a:solidFill>
        <a:latin typeface="+mn-lt"/>
        <a:ea typeface="+mn-ea"/>
        <a:cs typeface="+mn-cs"/>
      </a:defRPr>
    </a:lvl7pPr>
    <a:lvl8pPr marL="14615587" algn="l" defTabSz="2087941" rtl="0" eaLnBrk="1" latinLnBrk="0" hangingPunct="1">
      <a:defRPr sz="8200" kern="1200">
        <a:solidFill>
          <a:schemeClr val="tx1"/>
        </a:solidFill>
        <a:latin typeface="+mn-lt"/>
        <a:ea typeface="+mn-ea"/>
        <a:cs typeface="+mn-cs"/>
      </a:defRPr>
    </a:lvl8pPr>
    <a:lvl9pPr marL="16703528" algn="l" defTabSz="208794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p15:clr>
            <a:srgbClr val="A4A3A4"/>
          </p15:clr>
        </p15:guide>
        <p15:guide id="2"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A3A"/>
    <a:srgbClr val="872175"/>
    <a:srgbClr val="99C74B"/>
    <a:srgbClr val="78A22F"/>
    <a:srgbClr val="584330"/>
    <a:srgbClr val="618636"/>
    <a:srgbClr val="569B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EF25DE-793A-94D7-74AE-76B65826153E}" v="2" dt="2020-12-22T14:05:24.3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125" autoAdjust="0"/>
  </p:normalViewPr>
  <p:slideViewPr>
    <p:cSldViewPr snapToGrid="0">
      <p:cViewPr varScale="1">
        <p:scale>
          <a:sx n="10" d="100"/>
          <a:sy n="10" d="100"/>
        </p:scale>
        <p:origin x="2584" y="128"/>
      </p:cViewPr>
      <p:guideLst>
        <p:guide orient="horz" pos="13481"/>
        <p:guide pos="953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2EE934-69F3-5941-ADF8-9A478A38E988}" type="datetimeFigureOut">
              <a:rPr lang="en-GB"/>
              <a:pPr/>
              <a:t>22/02/2022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96ED16-3541-1041-9F96-E79E95DE9A67}" type="slidenum">
              <a:rPr/>
              <a:pPr/>
              <a:t>‹#›</a:t>
            </a:fld>
            <a:endParaRPr lang="en-US"/>
          </a:p>
        </p:txBody>
      </p:sp>
    </p:spTree>
    <p:extLst>
      <p:ext uri="{BB962C8B-B14F-4D97-AF65-F5344CB8AC3E}">
        <p14:creationId xmlns:p14="http://schemas.microsoft.com/office/powerpoint/2010/main" val="2968647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4A823-6FA9-3743-9310-B3C829E3CFA1}" type="datetimeFigureOut">
              <a:rPr lang="en-GB"/>
              <a:pPr/>
              <a:t>22/02/2022</a:t>
            </a:fld>
            <a:endParaRPr lang="en-US"/>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EED9A5-F830-7F49-9B34-00E0ACAA11F8}" type="slidenum">
              <a:rPr/>
              <a:pPr/>
              <a:t>‹#›</a:t>
            </a:fld>
            <a:endParaRPr lang="en-US"/>
          </a:p>
        </p:txBody>
      </p:sp>
    </p:spTree>
    <p:extLst>
      <p:ext uri="{BB962C8B-B14F-4D97-AF65-F5344CB8AC3E}">
        <p14:creationId xmlns:p14="http://schemas.microsoft.com/office/powerpoint/2010/main" val="14929547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087941" rtl="0" eaLnBrk="1" latinLnBrk="0" hangingPunct="1">
        <a:spcBef>
          <a:spcPct val="0"/>
        </a:spcBef>
        <a:buNone/>
        <a:defRPr sz="20100" kern="1200">
          <a:solidFill>
            <a:schemeClr val="tx1"/>
          </a:solidFill>
          <a:latin typeface="+mj-lt"/>
          <a:ea typeface="+mj-ea"/>
          <a:cs typeface="+mj-cs"/>
        </a:defRPr>
      </a:lvl1pPr>
    </p:titleStyle>
    <p:bodyStyle>
      <a:lvl1pPr marL="1565956" indent="-1565956" algn="l" defTabSz="2087941" rtl="0" eaLnBrk="1" latinLnBrk="0" hangingPunct="1">
        <a:spcBef>
          <a:spcPct val="20000"/>
        </a:spcBef>
        <a:buFont typeface="Arial"/>
        <a:buChar char="•"/>
        <a:defRPr sz="14600" kern="1200">
          <a:solidFill>
            <a:schemeClr val="tx1"/>
          </a:solidFill>
          <a:latin typeface="+mn-lt"/>
          <a:ea typeface="+mn-ea"/>
          <a:cs typeface="+mn-cs"/>
        </a:defRPr>
      </a:lvl1pPr>
      <a:lvl2pPr marL="3392904" indent="-1304963" algn="l" defTabSz="2087941" rtl="0" eaLnBrk="1" latinLnBrk="0" hangingPunct="1">
        <a:spcBef>
          <a:spcPct val="20000"/>
        </a:spcBef>
        <a:buFont typeface="Arial"/>
        <a:buChar char="–"/>
        <a:defRPr sz="12800" kern="1200">
          <a:solidFill>
            <a:schemeClr val="tx1"/>
          </a:solidFill>
          <a:latin typeface="+mn-lt"/>
          <a:ea typeface="+mn-ea"/>
          <a:cs typeface="+mn-cs"/>
        </a:defRPr>
      </a:lvl2pPr>
      <a:lvl3pPr marL="5219852" indent="-1043970" algn="l" defTabSz="2087941" rtl="0" eaLnBrk="1" latinLnBrk="0" hangingPunct="1">
        <a:spcBef>
          <a:spcPct val="20000"/>
        </a:spcBef>
        <a:buFont typeface="Arial"/>
        <a:buChar char="•"/>
        <a:defRPr sz="11000" kern="1200">
          <a:solidFill>
            <a:schemeClr val="tx1"/>
          </a:solidFill>
          <a:latin typeface="+mn-lt"/>
          <a:ea typeface="+mn-ea"/>
          <a:cs typeface="+mn-cs"/>
        </a:defRPr>
      </a:lvl3pPr>
      <a:lvl4pPr marL="7307793" indent="-1043970" algn="l" defTabSz="2087941" rtl="0" eaLnBrk="1" latinLnBrk="0" hangingPunct="1">
        <a:spcBef>
          <a:spcPct val="20000"/>
        </a:spcBef>
        <a:buFont typeface="Arial"/>
        <a:buChar char="–"/>
        <a:defRPr sz="9100" kern="1200">
          <a:solidFill>
            <a:schemeClr val="tx1"/>
          </a:solidFill>
          <a:latin typeface="+mn-lt"/>
          <a:ea typeface="+mn-ea"/>
          <a:cs typeface="+mn-cs"/>
        </a:defRPr>
      </a:lvl4pPr>
      <a:lvl5pPr marL="9395734" indent="-1043970" algn="l" defTabSz="2087941" rtl="0" eaLnBrk="1" latinLnBrk="0" hangingPunct="1">
        <a:spcBef>
          <a:spcPct val="20000"/>
        </a:spcBef>
        <a:buFont typeface="Arial"/>
        <a:buChar char="»"/>
        <a:defRPr sz="9100" kern="1200">
          <a:solidFill>
            <a:schemeClr val="tx1"/>
          </a:solidFill>
          <a:latin typeface="+mn-lt"/>
          <a:ea typeface="+mn-ea"/>
          <a:cs typeface="+mn-cs"/>
        </a:defRPr>
      </a:lvl5pPr>
      <a:lvl6pPr marL="11483675" indent="-1043970" algn="l" defTabSz="2087941" rtl="0" eaLnBrk="1" latinLnBrk="0" hangingPunct="1">
        <a:spcBef>
          <a:spcPct val="20000"/>
        </a:spcBef>
        <a:buFont typeface="Arial"/>
        <a:buChar char="•"/>
        <a:defRPr sz="9100" kern="1200">
          <a:solidFill>
            <a:schemeClr val="tx1"/>
          </a:solidFill>
          <a:latin typeface="+mn-lt"/>
          <a:ea typeface="+mn-ea"/>
          <a:cs typeface="+mn-cs"/>
        </a:defRPr>
      </a:lvl6pPr>
      <a:lvl7pPr marL="13571616" indent="-1043970" algn="l" defTabSz="2087941" rtl="0" eaLnBrk="1" latinLnBrk="0" hangingPunct="1">
        <a:spcBef>
          <a:spcPct val="20000"/>
        </a:spcBef>
        <a:buFont typeface="Arial"/>
        <a:buChar char="•"/>
        <a:defRPr sz="9100" kern="1200">
          <a:solidFill>
            <a:schemeClr val="tx1"/>
          </a:solidFill>
          <a:latin typeface="+mn-lt"/>
          <a:ea typeface="+mn-ea"/>
          <a:cs typeface="+mn-cs"/>
        </a:defRPr>
      </a:lvl7pPr>
      <a:lvl8pPr marL="15659557" indent="-1043970" algn="l" defTabSz="2087941" rtl="0" eaLnBrk="1" latinLnBrk="0" hangingPunct="1">
        <a:spcBef>
          <a:spcPct val="20000"/>
        </a:spcBef>
        <a:buFont typeface="Arial"/>
        <a:buChar char="•"/>
        <a:defRPr sz="9100" kern="1200">
          <a:solidFill>
            <a:schemeClr val="tx1"/>
          </a:solidFill>
          <a:latin typeface="+mn-lt"/>
          <a:ea typeface="+mn-ea"/>
          <a:cs typeface="+mn-cs"/>
        </a:defRPr>
      </a:lvl8pPr>
      <a:lvl9pPr marL="17747498" indent="-1043970" algn="l" defTabSz="208794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7941" rtl="0" eaLnBrk="1" latinLnBrk="0" hangingPunct="1">
        <a:defRPr sz="8200" kern="1200">
          <a:solidFill>
            <a:schemeClr val="tx1"/>
          </a:solidFill>
          <a:latin typeface="+mn-lt"/>
          <a:ea typeface="+mn-ea"/>
          <a:cs typeface="+mn-cs"/>
        </a:defRPr>
      </a:lvl1pPr>
      <a:lvl2pPr marL="2087941" algn="l" defTabSz="2087941" rtl="0" eaLnBrk="1" latinLnBrk="0" hangingPunct="1">
        <a:defRPr sz="8200" kern="1200">
          <a:solidFill>
            <a:schemeClr val="tx1"/>
          </a:solidFill>
          <a:latin typeface="+mn-lt"/>
          <a:ea typeface="+mn-ea"/>
          <a:cs typeface="+mn-cs"/>
        </a:defRPr>
      </a:lvl2pPr>
      <a:lvl3pPr marL="4175882" algn="l" defTabSz="2087941" rtl="0" eaLnBrk="1" latinLnBrk="0" hangingPunct="1">
        <a:defRPr sz="8200" kern="1200">
          <a:solidFill>
            <a:schemeClr val="tx1"/>
          </a:solidFill>
          <a:latin typeface="+mn-lt"/>
          <a:ea typeface="+mn-ea"/>
          <a:cs typeface="+mn-cs"/>
        </a:defRPr>
      </a:lvl3pPr>
      <a:lvl4pPr marL="6263823" algn="l" defTabSz="2087941" rtl="0" eaLnBrk="1" latinLnBrk="0" hangingPunct="1">
        <a:defRPr sz="8200" kern="1200">
          <a:solidFill>
            <a:schemeClr val="tx1"/>
          </a:solidFill>
          <a:latin typeface="+mn-lt"/>
          <a:ea typeface="+mn-ea"/>
          <a:cs typeface="+mn-cs"/>
        </a:defRPr>
      </a:lvl4pPr>
      <a:lvl5pPr marL="8351764" algn="l" defTabSz="2087941" rtl="0" eaLnBrk="1" latinLnBrk="0" hangingPunct="1">
        <a:defRPr sz="8200" kern="1200">
          <a:solidFill>
            <a:schemeClr val="tx1"/>
          </a:solidFill>
          <a:latin typeface="+mn-lt"/>
          <a:ea typeface="+mn-ea"/>
          <a:cs typeface="+mn-cs"/>
        </a:defRPr>
      </a:lvl5pPr>
      <a:lvl6pPr marL="10439705" algn="l" defTabSz="2087941" rtl="0" eaLnBrk="1" latinLnBrk="0" hangingPunct="1">
        <a:defRPr sz="8200" kern="1200">
          <a:solidFill>
            <a:schemeClr val="tx1"/>
          </a:solidFill>
          <a:latin typeface="+mn-lt"/>
          <a:ea typeface="+mn-ea"/>
          <a:cs typeface="+mn-cs"/>
        </a:defRPr>
      </a:lvl6pPr>
      <a:lvl7pPr marL="12527646" algn="l" defTabSz="2087941" rtl="0" eaLnBrk="1" latinLnBrk="0" hangingPunct="1">
        <a:defRPr sz="8200" kern="1200">
          <a:solidFill>
            <a:schemeClr val="tx1"/>
          </a:solidFill>
          <a:latin typeface="+mn-lt"/>
          <a:ea typeface="+mn-ea"/>
          <a:cs typeface="+mn-cs"/>
        </a:defRPr>
      </a:lvl7pPr>
      <a:lvl8pPr marL="14615587" algn="l" defTabSz="2087941" rtl="0" eaLnBrk="1" latinLnBrk="0" hangingPunct="1">
        <a:defRPr sz="8200" kern="1200">
          <a:solidFill>
            <a:schemeClr val="tx1"/>
          </a:solidFill>
          <a:latin typeface="+mn-lt"/>
          <a:ea typeface="+mn-ea"/>
          <a:cs typeface="+mn-cs"/>
        </a:defRPr>
      </a:lvl8pPr>
      <a:lvl9pPr marL="16703528" algn="l" defTabSz="208794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914400" y="756849"/>
            <a:ext cx="28298274" cy="41209298"/>
          </a:xfrm>
          <a:prstGeom prst="rect">
            <a:avLst/>
          </a:prstGeom>
          <a:noFill/>
          <a:ln w="12700">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ounded Rectangle 25"/>
          <p:cNvSpPr/>
          <p:nvPr/>
        </p:nvSpPr>
        <p:spPr>
          <a:xfrm>
            <a:off x="10740628" y="37394491"/>
            <a:ext cx="18240003" cy="4568565"/>
          </a:xfrm>
          <a:prstGeom prst="roundRect">
            <a:avLst>
              <a:gd name="adj" fmla="val 0"/>
            </a:avLst>
          </a:prstGeom>
          <a:solidFill>
            <a:schemeClr val="accent3">
              <a:lumMod val="50000"/>
            </a:schemeClr>
          </a:solidFill>
          <a:ln w="508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41" name="TextBox 40"/>
          <p:cNvSpPr txBox="1"/>
          <p:nvPr/>
        </p:nvSpPr>
        <p:spPr>
          <a:xfrm>
            <a:off x="11166759" y="37604139"/>
            <a:ext cx="17387739" cy="810478"/>
          </a:xfrm>
          <a:prstGeom prst="rect">
            <a:avLst/>
          </a:prstGeom>
          <a:solidFill>
            <a:schemeClr val="accent3">
              <a:lumMod val="50000"/>
            </a:schemeClr>
          </a:solidFill>
        </p:spPr>
        <p:txBody>
          <a:bodyPr wrap="square" rtlCol="0">
            <a:spAutoFit/>
          </a:bodyPr>
          <a:lstStyle/>
          <a:p>
            <a:pPr>
              <a:lnSpc>
                <a:spcPts val="5640"/>
              </a:lnSpc>
            </a:pPr>
            <a:r>
              <a:rPr lang="lt-LT" sz="5200" b="1" dirty="0">
                <a:solidFill>
                  <a:schemeClr val="bg1"/>
                </a:solidFill>
                <a:latin typeface="Calibri"/>
              </a:rPr>
              <a:t>CONCLUSIONS </a:t>
            </a:r>
            <a:endParaRPr lang="en-US" sz="5200" b="1" dirty="0">
              <a:solidFill>
                <a:schemeClr val="bg1"/>
              </a:solidFill>
              <a:latin typeface="Calibri"/>
            </a:endParaRPr>
          </a:p>
        </p:txBody>
      </p:sp>
      <p:sp>
        <p:nvSpPr>
          <p:cNvPr id="46" name="Flowchart: Manual Input 12"/>
          <p:cNvSpPr/>
          <p:nvPr/>
        </p:nvSpPr>
        <p:spPr>
          <a:xfrm flipH="1" flipV="1">
            <a:off x="914400" y="827062"/>
            <a:ext cx="28298274" cy="97948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6549 w 10000"/>
              <a:gd name="connsiteY0" fmla="*/ 2930 h 10000"/>
              <a:gd name="connsiteX1" fmla="*/ 10000 w 10000"/>
              <a:gd name="connsiteY1" fmla="*/ 0 h 10000"/>
              <a:gd name="connsiteX2" fmla="*/ 10000 w 10000"/>
              <a:gd name="connsiteY2" fmla="*/ 10000 h 10000"/>
              <a:gd name="connsiteX3" fmla="*/ 0 w 10000"/>
              <a:gd name="connsiteY3" fmla="*/ 10000 h 10000"/>
              <a:gd name="connsiteX4" fmla="*/ 6549 w 10000"/>
              <a:gd name="connsiteY4" fmla="*/ 2930 h 10000"/>
              <a:gd name="connsiteX0" fmla="*/ 6549 w 10000"/>
              <a:gd name="connsiteY0" fmla="*/ 0 h 7070"/>
              <a:gd name="connsiteX1" fmla="*/ 7066 w 10000"/>
              <a:gd name="connsiteY1" fmla="*/ 2885 h 7070"/>
              <a:gd name="connsiteX2" fmla="*/ 10000 w 10000"/>
              <a:gd name="connsiteY2" fmla="*/ 7070 h 7070"/>
              <a:gd name="connsiteX3" fmla="*/ 0 w 10000"/>
              <a:gd name="connsiteY3" fmla="*/ 7070 h 7070"/>
              <a:gd name="connsiteX4" fmla="*/ 6549 w 10000"/>
              <a:gd name="connsiteY4" fmla="*/ 0 h 7070"/>
              <a:gd name="connsiteX0" fmla="*/ 4855 w 10000"/>
              <a:gd name="connsiteY0" fmla="*/ 0 h 9342"/>
              <a:gd name="connsiteX1" fmla="*/ 7066 w 10000"/>
              <a:gd name="connsiteY1" fmla="*/ 3423 h 9342"/>
              <a:gd name="connsiteX2" fmla="*/ 10000 w 10000"/>
              <a:gd name="connsiteY2" fmla="*/ 9342 h 9342"/>
              <a:gd name="connsiteX3" fmla="*/ 0 w 10000"/>
              <a:gd name="connsiteY3" fmla="*/ 9342 h 9342"/>
              <a:gd name="connsiteX4" fmla="*/ 4855 w 10000"/>
              <a:gd name="connsiteY4" fmla="*/ 0 h 9342"/>
              <a:gd name="connsiteX0" fmla="*/ 4855 w 10000"/>
              <a:gd name="connsiteY0" fmla="*/ 96 h 10096"/>
              <a:gd name="connsiteX1" fmla="*/ 7066 w 10000"/>
              <a:gd name="connsiteY1" fmla="*/ 3760 h 10096"/>
              <a:gd name="connsiteX2" fmla="*/ 10000 w 10000"/>
              <a:gd name="connsiteY2" fmla="*/ 10096 h 10096"/>
              <a:gd name="connsiteX3" fmla="*/ 0 w 10000"/>
              <a:gd name="connsiteY3" fmla="*/ 10096 h 10096"/>
              <a:gd name="connsiteX4" fmla="*/ 4855 w 10000"/>
              <a:gd name="connsiteY4" fmla="*/ 96 h 10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96">
                <a:moveTo>
                  <a:pt x="4855" y="96"/>
                </a:moveTo>
                <a:cubicBezTo>
                  <a:pt x="5167" y="-560"/>
                  <a:pt x="6894" y="2303"/>
                  <a:pt x="7066" y="3760"/>
                </a:cubicBezTo>
                <a:lnTo>
                  <a:pt x="10000" y="10096"/>
                </a:lnTo>
                <a:lnTo>
                  <a:pt x="0" y="10096"/>
                </a:lnTo>
                <a:lnTo>
                  <a:pt x="4855" y="96"/>
                </a:lnTo>
                <a:close/>
              </a:path>
            </a:pathLst>
          </a:custGeom>
          <a:solidFill>
            <a:schemeClr val="accent3">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914400" y="3344664"/>
            <a:ext cx="28298274" cy="5478423"/>
          </a:xfrm>
          <a:prstGeom prst="rect">
            <a:avLst/>
          </a:prstGeom>
          <a:noFill/>
        </p:spPr>
        <p:txBody>
          <a:bodyPr wrap="square" rtlCol="0">
            <a:spAutoFit/>
          </a:bodyPr>
          <a:lstStyle/>
          <a:p>
            <a:pPr algn="ctr"/>
            <a:r>
              <a:rPr lang="en-US" sz="8000" b="1" dirty="0"/>
              <a:t>Research on the efficiency of manure and granular manure fertilizers in terms of costs and environmental pollution</a:t>
            </a:r>
            <a:endParaRPr lang="lt-LT" sz="8000" b="1" dirty="0"/>
          </a:p>
          <a:p>
            <a:pPr algn="ctr"/>
            <a:r>
              <a:rPr lang="en-US" sz="5400" dirty="0"/>
              <a:t>Kristina LEKAVIČIENĖ,</a:t>
            </a:r>
            <a:r>
              <a:rPr lang="lt-LT" sz="5400" dirty="0"/>
              <a:t> </a:t>
            </a:r>
            <a:r>
              <a:rPr lang="en-US" sz="5400" dirty="0"/>
              <a:t>Vilma NAUJOKIENĖ, </a:t>
            </a:r>
            <a:r>
              <a:rPr lang="en-US" sz="5400" dirty="0" err="1"/>
              <a:t>Egidijus</a:t>
            </a:r>
            <a:r>
              <a:rPr lang="en-US" sz="5400" dirty="0"/>
              <a:t> ŠARAUSKIS,</a:t>
            </a:r>
            <a:r>
              <a:rPr lang="lt-LT" sz="5400" dirty="0"/>
              <a:t> Zita KRIAUČIŪNIENĖ, Eglė JOTAUTIENĖ, Algirdas JASINSKAS, Raimonda ZINKEVIČIENĖ</a:t>
            </a:r>
            <a:r>
              <a:rPr lang="en-US" sz="6000" dirty="0"/>
              <a:t/>
            </a:r>
            <a:br>
              <a:rPr lang="en-US" sz="6000" dirty="0"/>
            </a:br>
            <a:endParaRPr lang="en-US" dirty="0"/>
          </a:p>
        </p:txBody>
      </p:sp>
      <p:sp>
        <p:nvSpPr>
          <p:cNvPr id="47" name="Text Box 471"/>
          <p:cNvSpPr txBox="1">
            <a:spLocks noChangeArrowheads="1"/>
          </p:cNvSpPr>
          <p:nvPr/>
        </p:nvSpPr>
        <p:spPr bwMode="auto">
          <a:xfrm>
            <a:off x="1280736" y="8016959"/>
            <a:ext cx="9321800" cy="906570"/>
          </a:xfrm>
          <a:prstGeom prst="rect">
            <a:avLst/>
          </a:prstGeom>
          <a:solidFill>
            <a:schemeClr val="accent3">
              <a:lumMod val="50000"/>
            </a:schemeClr>
          </a:solidFill>
          <a:ln>
            <a:noFill/>
          </a:ln>
        </p:spPr>
        <p:txBody>
          <a:bodyPr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fr-FR" sz="5400" b="1" dirty="0">
                <a:solidFill>
                  <a:schemeClr val="bg1"/>
                </a:solidFill>
                <a:latin typeface="+mn-lt"/>
              </a:rPr>
              <a:t>INTRODUCTION</a:t>
            </a:r>
          </a:p>
        </p:txBody>
      </p:sp>
      <p:sp>
        <p:nvSpPr>
          <p:cNvPr id="48" name="Text Box 472"/>
          <p:cNvSpPr txBox="1">
            <a:spLocks noChangeArrowheads="1"/>
          </p:cNvSpPr>
          <p:nvPr/>
        </p:nvSpPr>
        <p:spPr bwMode="auto">
          <a:xfrm>
            <a:off x="1283117" y="8866120"/>
            <a:ext cx="9317038" cy="33096936"/>
          </a:xfrm>
          <a:prstGeom prst="rect">
            <a:avLst/>
          </a:prstGeom>
          <a:solidFill>
            <a:schemeClr val="bg1">
              <a:lumMod val="95000"/>
            </a:schemeClr>
          </a:solidFill>
          <a:ln>
            <a:noFill/>
          </a:ln>
        </p:spPr>
        <p:txBody>
          <a:bodyPr lIns="374995" tIns="374995" rIns="374995" bIns="374995">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just">
              <a:spcBef>
                <a:spcPct val="0"/>
              </a:spcBef>
              <a:buNone/>
            </a:pPr>
            <a:r>
              <a:rPr lang="en-US" altLang="fr-FR" sz="4400" dirty="0">
                <a:solidFill>
                  <a:schemeClr val="tx1"/>
                </a:solidFill>
                <a:latin typeface="+mn-lt"/>
              </a:rPr>
              <a:t>Fertilizer is a great and advanced tool to increase productivity</a:t>
            </a:r>
            <a:r>
              <a:rPr lang="lt-LT" altLang="fr-FR" sz="4400" dirty="0">
                <a:solidFill>
                  <a:schemeClr val="tx1"/>
                </a:solidFill>
                <a:latin typeface="+mn-lt"/>
              </a:rPr>
              <a:t> [1]</a:t>
            </a:r>
            <a:r>
              <a:rPr lang="en-US" altLang="fr-FR" sz="4400" dirty="0">
                <a:solidFill>
                  <a:schemeClr val="tx1"/>
                </a:solidFill>
                <a:latin typeface="+mn-lt"/>
              </a:rPr>
              <a:t>. However, some elements of organic and mineral fertilizers are dispersed in the environment during fertilization, into the atmosphere in the form of GHG and in groundwater and surface waters, causing more intensive eutrophication processes and acidification of environmental elements.</a:t>
            </a:r>
            <a:r>
              <a:rPr lang="lt-LT" altLang="fr-FR" sz="4400" dirty="0">
                <a:solidFill>
                  <a:schemeClr val="tx1"/>
                </a:solidFill>
                <a:latin typeface="+mn-lt"/>
              </a:rPr>
              <a:t> </a:t>
            </a:r>
            <a:r>
              <a:rPr lang="en-US" altLang="fr-FR" sz="4400" dirty="0">
                <a:solidFill>
                  <a:schemeClr val="tx1"/>
                </a:solidFill>
                <a:latin typeface="+mn-lt"/>
              </a:rPr>
              <a:t>The increase in the use of chemical fertilizers soil quality deteriorates, increases greenhouse gas emissions into the air, and water pollution</a:t>
            </a:r>
            <a:r>
              <a:rPr lang="lt-LT" altLang="fr-FR" sz="4400" dirty="0">
                <a:solidFill>
                  <a:schemeClr val="tx1"/>
                </a:solidFill>
                <a:latin typeface="+mn-lt"/>
              </a:rPr>
              <a:t> [2]</a:t>
            </a:r>
            <a:r>
              <a:rPr lang="en-US" altLang="fr-FR" sz="4400" dirty="0">
                <a:solidFill>
                  <a:schemeClr val="tx1"/>
                </a:solidFill>
                <a:latin typeface="+mn-lt"/>
              </a:rPr>
              <a:t>. Also, livestock manure increases GHG, mainly due to the emission of dinitrogen monoxide. And the agricultural sector accounts for the largest share of NH</a:t>
            </a:r>
            <a:r>
              <a:rPr lang="en-US" altLang="fr-FR" sz="4400" baseline="-25000" dirty="0">
                <a:solidFill>
                  <a:schemeClr val="tx1"/>
                </a:solidFill>
                <a:latin typeface="+mn-lt"/>
              </a:rPr>
              <a:t>3</a:t>
            </a:r>
            <a:r>
              <a:rPr lang="en-US" altLang="fr-FR" sz="4400" dirty="0">
                <a:solidFill>
                  <a:schemeClr val="tx1"/>
                </a:solidFill>
                <a:latin typeface="+mn-lt"/>
              </a:rPr>
              <a:t> emissions in the European Union</a:t>
            </a:r>
            <a:r>
              <a:rPr lang="lt-LT" altLang="fr-FR" sz="4400" dirty="0">
                <a:solidFill>
                  <a:schemeClr val="tx1"/>
                </a:solidFill>
                <a:latin typeface="+mn-lt"/>
              </a:rPr>
              <a:t> [3]</a:t>
            </a:r>
            <a:r>
              <a:rPr lang="en-US" altLang="fr-FR" sz="4400" dirty="0">
                <a:solidFill>
                  <a:schemeClr val="tx1"/>
                </a:solidFill>
                <a:latin typeface="+mn-lt"/>
              </a:rPr>
              <a:t>. It is important to encourage the use of slow-release fertilizers in agricultural production</a:t>
            </a:r>
            <a:r>
              <a:rPr lang="lt-LT" altLang="fr-FR" sz="4400" dirty="0">
                <a:solidFill>
                  <a:schemeClr val="tx1"/>
                </a:solidFill>
                <a:latin typeface="+mn-lt"/>
              </a:rPr>
              <a:t> [4]</a:t>
            </a:r>
            <a:r>
              <a:rPr lang="en-US" altLang="fr-FR" sz="4400" dirty="0">
                <a:solidFill>
                  <a:schemeClr val="tx1"/>
                </a:solidFill>
                <a:latin typeface="+mn-lt"/>
              </a:rPr>
              <a:t>.</a:t>
            </a:r>
            <a:r>
              <a:rPr lang="lt-LT" altLang="fr-FR" sz="4400" dirty="0">
                <a:solidFill>
                  <a:schemeClr val="tx1"/>
                </a:solidFill>
                <a:latin typeface="+mn-lt"/>
              </a:rPr>
              <a:t> </a:t>
            </a:r>
            <a:r>
              <a:rPr lang="en-US" altLang="fr-FR" sz="4400" dirty="0">
                <a:solidFill>
                  <a:schemeClr val="tx1"/>
                </a:solidFill>
                <a:latin typeface="+mn-lt"/>
              </a:rPr>
              <a:t>Therefore, granular organic fertilizers are used to supplement the soil with the necessary substances for plants and reduce the negative effects of chemical fertilizers and livestock manure.</a:t>
            </a:r>
            <a:r>
              <a:rPr lang="lt-LT" altLang="fr-FR" sz="4400" dirty="0">
                <a:solidFill>
                  <a:schemeClr val="tx1"/>
                </a:solidFill>
                <a:latin typeface="+mn-lt"/>
              </a:rPr>
              <a:t> </a:t>
            </a:r>
            <a:r>
              <a:rPr lang="en-US" altLang="fr-FR" sz="4400" dirty="0">
                <a:solidFill>
                  <a:schemeClr val="tx1"/>
                </a:solidFill>
                <a:latin typeface="+mn-lt"/>
              </a:rPr>
              <a:t>The aim of this study is to determine the costs of manure and manure pellet fertilization, as well as the impact on the environment.</a:t>
            </a:r>
            <a:endParaRPr lang="lt-LT" altLang="fr-FR" sz="4400" dirty="0">
              <a:solidFill>
                <a:schemeClr val="tx1"/>
              </a:solidFill>
              <a:latin typeface="+mn-lt"/>
            </a:endParaRPr>
          </a:p>
          <a:p>
            <a:pPr>
              <a:spcBef>
                <a:spcPct val="0"/>
              </a:spcBef>
              <a:buNone/>
            </a:pPr>
            <a:endParaRPr lang="lt-LT" altLang="fr-FR" sz="4400" dirty="0">
              <a:solidFill>
                <a:schemeClr val="tx1"/>
              </a:solidFill>
              <a:latin typeface="+mn-lt"/>
            </a:endParaRPr>
          </a:p>
          <a:p>
            <a:pPr>
              <a:spcBef>
                <a:spcPct val="0"/>
              </a:spcBef>
              <a:buNone/>
            </a:pPr>
            <a:endParaRPr lang="lt-LT" altLang="fr-FR" sz="4400" dirty="0">
              <a:solidFill>
                <a:schemeClr val="tx1"/>
              </a:solidFill>
              <a:latin typeface="+mn-lt"/>
            </a:endParaRPr>
          </a:p>
          <a:p>
            <a:pPr>
              <a:spcBef>
                <a:spcPct val="0"/>
              </a:spcBef>
              <a:buNone/>
            </a:pPr>
            <a:r>
              <a:rPr lang="lt-LT" altLang="fr-FR" sz="2750" dirty="0">
                <a:solidFill>
                  <a:schemeClr val="tx1"/>
                </a:solidFill>
                <a:latin typeface="+mn-lt"/>
              </a:rPr>
              <a:t>1. </a:t>
            </a:r>
            <a:r>
              <a:rPr lang="en-US" altLang="fr-FR" sz="2750" dirty="0">
                <a:solidFill>
                  <a:schemeClr val="tx1"/>
                </a:solidFill>
                <a:latin typeface="+mn-lt"/>
              </a:rPr>
              <a:t>Prasad, P. </a:t>
            </a:r>
            <a:r>
              <a:rPr lang="lt-LT" altLang="fr-FR" sz="2750" dirty="0">
                <a:solidFill>
                  <a:schemeClr val="tx1"/>
                </a:solidFill>
                <a:latin typeface="+mn-lt"/>
              </a:rPr>
              <a:t>2009. </a:t>
            </a:r>
            <a:r>
              <a:rPr lang="en-US" altLang="fr-FR" sz="2750" dirty="0" err="1">
                <a:solidFill>
                  <a:schemeClr val="tx1"/>
                </a:solidFill>
                <a:latin typeface="+mn-lt"/>
              </a:rPr>
              <a:t>Efficent</a:t>
            </a:r>
            <a:r>
              <a:rPr lang="en-US" altLang="fr-FR" sz="2750" dirty="0">
                <a:solidFill>
                  <a:schemeClr val="tx1"/>
                </a:solidFill>
                <a:latin typeface="+mn-lt"/>
              </a:rPr>
              <a:t> fertilizer use: The key to food security and better environment.</a:t>
            </a:r>
            <a:r>
              <a:rPr lang="lt-LT" altLang="fr-FR" sz="2750" dirty="0">
                <a:solidFill>
                  <a:schemeClr val="tx1"/>
                </a:solidFill>
                <a:latin typeface="+mn-lt"/>
              </a:rPr>
              <a:t> </a:t>
            </a:r>
            <a:r>
              <a:rPr lang="en-US" altLang="fr-FR" sz="2750" dirty="0">
                <a:solidFill>
                  <a:schemeClr val="tx1"/>
                </a:solidFill>
                <a:latin typeface="+mn-lt"/>
              </a:rPr>
              <a:t>Journal of Tropical Agriculture.</a:t>
            </a:r>
            <a:r>
              <a:rPr lang="lt-LT" altLang="fr-FR" sz="2750" dirty="0">
                <a:solidFill>
                  <a:schemeClr val="tx1"/>
                </a:solidFill>
                <a:latin typeface="+mn-lt"/>
              </a:rPr>
              <a:t> </a:t>
            </a:r>
            <a:r>
              <a:rPr lang="en-US" altLang="fr-FR" sz="2750" dirty="0">
                <a:solidFill>
                  <a:schemeClr val="tx1"/>
                </a:solidFill>
                <a:latin typeface="+mn-lt"/>
              </a:rPr>
              <a:t>4</a:t>
            </a:r>
            <a:r>
              <a:rPr lang="lt-LT" altLang="fr-FR" sz="2750" dirty="0">
                <a:solidFill>
                  <a:schemeClr val="tx1"/>
                </a:solidFill>
                <a:latin typeface="+mn-lt"/>
              </a:rPr>
              <a:t>7</a:t>
            </a:r>
            <a:r>
              <a:rPr lang="en-US" altLang="fr-FR" sz="2750" dirty="0">
                <a:solidFill>
                  <a:schemeClr val="tx1"/>
                </a:solidFill>
                <a:latin typeface="+mn-lt"/>
              </a:rPr>
              <a:t> (1–2)</a:t>
            </a:r>
            <a:r>
              <a:rPr lang="lt-LT" altLang="fr-FR" sz="2750" dirty="0">
                <a:solidFill>
                  <a:schemeClr val="tx1"/>
                </a:solidFill>
                <a:latin typeface="+mn-lt"/>
              </a:rPr>
              <a:t>, </a:t>
            </a:r>
            <a:r>
              <a:rPr lang="en-US" altLang="fr-FR" sz="2750" dirty="0">
                <a:solidFill>
                  <a:schemeClr val="tx1"/>
                </a:solidFill>
                <a:latin typeface="+mn-lt"/>
              </a:rPr>
              <a:t>1–17.</a:t>
            </a:r>
            <a:endParaRPr lang="lt-LT" altLang="fr-FR" sz="2750" dirty="0">
              <a:solidFill>
                <a:schemeClr val="tx1"/>
              </a:solidFill>
              <a:latin typeface="+mn-lt"/>
            </a:endParaRPr>
          </a:p>
          <a:p>
            <a:pPr>
              <a:spcBef>
                <a:spcPct val="0"/>
              </a:spcBef>
              <a:buNone/>
            </a:pPr>
            <a:r>
              <a:rPr lang="en-US" altLang="fr-FR" sz="2750" dirty="0">
                <a:solidFill>
                  <a:schemeClr val="tx1"/>
                </a:solidFill>
                <a:latin typeface="+mn-lt"/>
              </a:rPr>
              <a:t>2. Li, L.; Wu, W.; </a:t>
            </a:r>
            <a:r>
              <a:rPr lang="en-US" altLang="fr-FR" sz="2750" dirty="0" err="1">
                <a:solidFill>
                  <a:schemeClr val="tx1"/>
                </a:solidFill>
                <a:latin typeface="+mn-lt"/>
              </a:rPr>
              <a:t>Giller</a:t>
            </a:r>
            <a:r>
              <a:rPr lang="en-US" altLang="fr-FR" sz="2750" dirty="0">
                <a:solidFill>
                  <a:schemeClr val="tx1"/>
                </a:solidFill>
                <a:latin typeface="+mn-lt"/>
              </a:rPr>
              <a:t>, P.; O’Halloran, J.; Liang, L.; Peng, P.; Zhao, G. 2018. Life Cycle Assessment of a Highly Diverse Vegetable. Multi-Cropping System in </a:t>
            </a:r>
            <a:r>
              <a:rPr lang="en-US" altLang="fr-FR" sz="2750" dirty="0" err="1">
                <a:solidFill>
                  <a:schemeClr val="tx1"/>
                </a:solidFill>
                <a:latin typeface="+mn-lt"/>
              </a:rPr>
              <a:t>Fengqiu</a:t>
            </a:r>
            <a:r>
              <a:rPr lang="en-US" altLang="fr-FR" sz="2750" dirty="0">
                <a:solidFill>
                  <a:schemeClr val="tx1"/>
                </a:solidFill>
                <a:latin typeface="+mn-lt"/>
              </a:rPr>
              <a:t> County, China. Sustainability. 10, 983. DOI: 10.3390/su10040983</a:t>
            </a:r>
            <a:endParaRPr lang="lt-LT" altLang="fr-FR" sz="2750" dirty="0">
              <a:solidFill>
                <a:schemeClr val="tx1"/>
              </a:solidFill>
              <a:latin typeface="+mn-lt"/>
            </a:endParaRPr>
          </a:p>
          <a:p>
            <a:pPr>
              <a:spcBef>
                <a:spcPct val="0"/>
              </a:spcBef>
              <a:buNone/>
            </a:pPr>
            <a:r>
              <a:rPr lang="lt-LT" altLang="fr-FR" sz="2750" dirty="0">
                <a:solidFill>
                  <a:schemeClr val="tx1"/>
                </a:solidFill>
                <a:latin typeface="+mn-lt"/>
              </a:rPr>
              <a:t>3. </a:t>
            </a:r>
            <a:r>
              <a:rPr lang="en-US" altLang="fr-FR" sz="2750" dirty="0">
                <a:solidFill>
                  <a:schemeClr val="tx1"/>
                </a:solidFill>
                <a:latin typeface="+mn-lt"/>
              </a:rPr>
              <a:t>European Union Emission Inventory Report 1990–2016 under the UNECE Convention on Long-Range Transboundary Air Pollution (LRTAP). 2018. Available online: https://www.eea.europa.eu/publications/european-union-emission-inventory-report-1990-2016 (accessed on 12 </a:t>
            </a:r>
            <a:r>
              <a:rPr lang="lt-LT" altLang="fr-FR" sz="2750" dirty="0" err="1">
                <a:solidFill>
                  <a:schemeClr val="tx1"/>
                </a:solidFill>
                <a:latin typeface="+mn-lt"/>
              </a:rPr>
              <a:t>September</a:t>
            </a:r>
            <a:r>
              <a:rPr lang="en-US" altLang="fr-FR" sz="2750" dirty="0">
                <a:solidFill>
                  <a:schemeClr val="tx1"/>
                </a:solidFill>
                <a:latin typeface="+mn-lt"/>
              </a:rPr>
              <a:t> 202</a:t>
            </a:r>
            <a:r>
              <a:rPr lang="lt-LT" altLang="fr-FR" sz="2750" dirty="0">
                <a:solidFill>
                  <a:schemeClr val="tx1"/>
                </a:solidFill>
                <a:latin typeface="+mn-lt"/>
              </a:rPr>
              <a:t>1</a:t>
            </a:r>
            <a:r>
              <a:rPr lang="en-US" altLang="fr-FR" sz="2750" dirty="0">
                <a:solidFill>
                  <a:schemeClr val="tx1"/>
                </a:solidFill>
                <a:latin typeface="+mn-lt"/>
              </a:rPr>
              <a:t>).</a:t>
            </a:r>
            <a:endParaRPr lang="lt-LT" altLang="fr-FR" sz="2750" dirty="0">
              <a:solidFill>
                <a:schemeClr val="tx1"/>
              </a:solidFill>
              <a:latin typeface="+mn-lt"/>
            </a:endParaRPr>
          </a:p>
          <a:p>
            <a:pPr>
              <a:spcBef>
                <a:spcPct val="0"/>
              </a:spcBef>
              <a:buNone/>
            </a:pPr>
            <a:r>
              <a:rPr lang="lt-LT" altLang="fr-FR" sz="2750" dirty="0">
                <a:solidFill>
                  <a:schemeClr val="tx1"/>
                </a:solidFill>
                <a:latin typeface="+mn-lt"/>
              </a:rPr>
              <a:t>4. </a:t>
            </a:r>
            <a:r>
              <a:rPr lang="en-US" altLang="fr-FR" sz="2750" dirty="0">
                <a:solidFill>
                  <a:schemeClr val="tx1"/>
                </a:solidFill>
                <a:latin typeface="+mn-lt"/>
              </a:rPr>
              <a:t>Jensen, L.S.,  </a:t>
            </a:r>
            <a:r>
              <a:rPr lang="en-US" altLang="fr-FR" sz="2750" dirty="0" err="1">
                <a:solidFill>
                  <a:schemeClr val="tx1"/>
                </a:solidFill>
                <a:latin typeface="+mn-lt"/>
              </a:rPr>
              <a:t>Oelofse</a:t>
            </a:r>
            <a:r>
              <a:rPr lang="en-US" altLang="fr-FR" sz="2750" dirty="0">
                <a:solidFill>
                  <a:schemeClr val="tx1"/>
                </a:solidFill>
                <a:latin typeface="+mn-lt"/>
              </a:rPr>
              <a:t>, M., </a:t>
            </a:r>
            <a:r>
              <a:rPr lang="en-US" altLang="fr-FR" sz="2750" dirty="0" err="1">
                <a:solidFill>
                  <a:schemeClr val="tx1"/>
                </a:solidFill>
                <a:latin typeface="+mn-lt"/>
              </a:rPr>
              <a:t>Hoeve</a:t>
            </a:r>
            <a:r>
              <a:rPr lang="en-US" altLang="fr-FR" sz="2750" dirty="0">
                <a:solidFill>
                  <a:schemeClr val="tx1"/>
                </a:solidFill>
                <a:latin typeface="+mn-lt"/>
              </a:rPr>
              <a:t>, M.,  </a:t>
            </a:r>
            <a:r>
              <a:rPr lang="en-US" altLang="fr-FR" sz="2750" dirty="0" err="1">
                <a:solidFill>
                  <a:schemeClr val="tx1"/>
                </a:solidFill>
                <a:latin typeface="+mn-lt"/>
              </a:rPr>
              <a:t>Bruun</a:t>
            </a:r>
            <a:r>
              <a:rPr lang="en-US" altLang="fr-FR" sz="2750" dirty="0">
                <a:solidFill>
                  <a:schemeClr val="tx1"/>
                </a:solidFill>
                <a:latin typeface="+mn-lt"/>
              </a:rPr>
              <a:t>, S. 2020. Environmental Impact Assessment on the Production and Use of Biobased Fertilizers. Biorefinery of Inorganics. 1, 329–362. </a:t>
            </a:r>
            <a:endParaRPr lang="lt-LT" altLang="fr-FR" sz="2750" dirty="0">
              <a:solidFill>
                <a:schemeClr val="tx1"/>
              </a:solidFill>
              <a:latin typeface="+mn-lt"/>
            </a:endParaRPr>
          </a:p>
          <a:p>
            <a:pPr algn="just">
              <a:spcBef>
                <a:spcPct val="0"/>
              </a:spcBef>
              <a:buNone/>
            </a:pPr>
            <a:r>
              <a:rPr lang="en-US" altLang="fr-FR" sz="2750" dirty="0">
                <a:solidFill>
                  <a:schemeClr val="tx1"/>
                </a:solidFill>
                <a:latin typeface="+mn-lt"/>
              </a:rPr>
              <a:t>5. Prices of Mechanized Agricultural Services, Part 1, Main tillage; LIAE: Vilnius, Lithuania, 2018. Available online: https://www.laei.lt/?mt=leidiniai&amp;metai=201 (accessed 14 September 2021)</a:t>
            </a:r>
          </a:p>
          <a:p>
            <a:pPr algn="just">
              <a:spcBef>
                <a:spcPct val="0"/>
              </a:spcBef>
              <a:buNone/>
            </a:pPr>
            <a:endParaRPr lang="lt-LT" altLang="fr-FR" sz="2800" dirty="0">
              <a:solidFill>
                <a:schemeClr val="tx1"/>
              </a:solidFill>
              <a:latin typeface="+mn-lt"/>
            </a:endParaRPr>
          </a:p>
        </p:txBody>
      </p:sp>
      <p:sp>
        <p:nvSpPr>
          <p:cNvPr id="49" name="Text Box 471"/>
          <p:cNvSpPr txBox="1">
            <a:spLocks noChangeArrowheads="1"/>
          </p:cNvSpPr>
          <p:nvPr/>
        </p:nvSpPr>
        <p:spPr bwMode="auto">
          <a:xfrm>
            <a:off x="10740628" y="8016959"/>
            <a:ext cx="18240002" cy="906570"/>
          </a:xfrm>
          <a:prstGeom prst="rect">
            <a:avLst/>
          </a:prstGeom>
          <a:solidFill>
            <a:schemeClr val="accent3">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lt-LT" altLang="fr-FR" sz="5400" b="1" dirty="0">
                <a:solidFill>
                  <a:schemeClr val="bg1"/>
                </a:solidFill>
                <a:latin typeface="+mn-lt"/>
              </a:rPr>
              <a:t>MATERIALS AND METHODS</a:t>
            </a:r>
            <a:endParaRPr lang="en-US" altLang="fr-FR" sz="5400" b="1" dirty="0">
              <a:solidFill>
                <a:schemeClr val="bg1"/>
              </a:solidFill>
              <a:latin typeface="+mn-lt"/>
            </a:endParaRPr>
          </a:p>
        </p:txBody>
      </p:sp>
      <p:sp>
        <p:nvSpPr>
          <p:cNvPr id="50" name="Text Box 472"/>
          <p:cNvSpPr txBox="1">
            <a:spLocks noChangeArrowheads="1"/>
          </p:cNvSpPr>
          <p:nvPr/>
        </p:nvSpPr>
        <p:spPr bwMode="auto">
          <a:xfrm>
            <a:off x="10743009" y="8866120"/>
            <a:ext cx="18240002" cy="11591049"/>
          </a:xfrm>
          <a:prstGeom prst="rect">
            <a:avLst/>
          </a:prstGeom>
          <a:solidFill>
            <a:schemeClr val="bg1">
              <a:lumMod val="95000"/>
            </a:schemeClr>
          </a:solidFill>
          <a:ln>
            <a:noFill/>
          </a:ln>
        </p:spPr>
        <p:txBody>
          <a:bodyPr wrap="square" lIns="374995" tIns="374995" rIns="374995" bIns="374995">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just">
              <a:spcBef>
                <a:spcPct val="0"/>
              </a:spcBef>
              <a:buNone/>
            </a:pPr>
            <a:r>
              <a:rPr lang="en-US" altLang="fr-FR" sz="4400" dirty="0">
                <a:solidFill>
                  <a:schemeClr val="tx1"/>
                </a:solidFill>
                <a:latin typeface="+mn-lt"/>
              </a:rPr>
              <a:t>The research was conducted in Lithuania. Costs are calculated for mechanized technological operations (fertilizer loading, transportation, and spreading) were estimated according to the prices of mechanized agricultural services prepared by the Lithuanian Institute of Agrarian Economics</a:t>
            </a:r>
            <a:r>
              <a:rPr lang="lt-LT" altLang="fr-FR" sz="4400" dirty="0">
                <a:solidFill>
                  <a:schemeClr val="tx1"/>
                </a:solidFill>
                <a:latin typeface="+mn-lt"/>
              </a:rPr>
              <a:t> [5]</a:t>
            </a:r>
            <a:r>
              <a:rPr lang="en-US" altLang="fr-FR" sz="4400" dirty="0">
                <a:solidFill>
                  <a:schemeClr val="tx1"/>
                </a:solidFill>
                <a:latin typeface="+mn-lt"/>
              </a:rPr>
              <a:t>. According to the rates [5], it is known that the normative price of manure varies from 7 to 12 Eur per </a:t>
            </a:r>
            <a:r>
              <a:rPr lang="en-US" altLang="fr-FR" sz="4400" dirty="0" err="1">
                <a:solidFill>
                  <a:schemeClr val="tx1"/>
                </a:solidFill>
                <a:latin typeface="+mn-lt"/>
              </a:rPr>
              <a:t>tonne</a:t>
            </a:r>
            <a:r>
              <a:rPr lang="en-US" altLang="fr-FR" sz="4400" dirty="0">
                <a:solidFill>
                  <a:schemeClr val="tx1"/>
                </a:solidFill>
                <a:latin typeface="+mn-lt"/>
              </a:rPr>
              <a:t> (accepted 8 Eur t</a:t>
            </a:r>
            <a:r>
              <a:rPr lang="en-US" altLang="fr-FR" sz="4400" baseline="30000" dirty="0">
                <a:solidFill>
                  <a:schemeClr val="tx1"/>
                </a:solidFill>
                <a:latin typeface="+mn-lt"/>
              </a:rPr>
              <a:t>-1</a:t>
            </a:r>
            <a:r>
              <a:rPr lang="en-US" altLang="fr-FR" sz="4400" dirty="0">
                <a:solidFill>
                  <a:schemeClr val="tx1"/>
                </a:solidFill>
                <a:latin typeface="+mn-lt"/>
              </a:rPr>
              <a:t>), granular organic fertilizer (manure) - from 190 to 220 Eur t</a:t>
            </a:r>
            <a:r>
              <a:rPr lang="en-US" altLang="fr-FR" sz="4400" baseline="30000" dirty="0">
                <a:solidFill>
                  <a:schemeClr val="tx1"/>
                </a:solidFill>
                <a:latin typeface="+mn-lt"/>
              </a:rPr>
              <a:t>-1</a:t>
            </a:r>
            <a:r>
              <a:rPr lang="en-US" altLang="fr-FR" sz="4400" dirty="0">
                <a:solidFill>
                  <a:schemeClr val="tx1"/>
                </a:solidFill>
                <a:latin typeface="+mn-lt"/>
              </a:rPr>
              <a:t> (accepted 200 Eur t</a:t>
            </a:r>
            <a:r>
              <a:rPr lang="en-US" altLang="fr-FR" sz="4400" baseline="30000" dirty="0">
                <a:solidFill>
                  <a:schemeClr val="tx1"/>
                </a:solidFill>
                <a:latin typeface="+mn-lt"/>
              </a:rPr>
              <a:t>-1</a:t>
            </a:r>
            <a:r>
              <a:rPr lang="en-US" altLang="fr-FR" sz="4400" dirty="0">
                <a:solidFill>
                  <a:schemeClr val="tx1"/>
                </a:solidFill>
                <a:latin typeface="+mn-lt"/>
              </a:rPr>
              <a:t>).</a:t>
            </a:r>
            <a:r>
              <a:rPr lang="lt-LT" altLang="fr-FR" sz="4400" dirty="0">
                <a:solidFill>
                  <a:schemeClr val="tx1"/>
                </a:solidFill>
                <a:latin typeface="+mn-lt"/>
              </a:rPr>
              <a:t> </a:t>
            </a:r>
            <a:r>
              <a:rPr lang="en-US" altLang="fr-FR" sz="4400" dirty="0">
                <a:solidFill>
                  <a:schemeClr val="tx1"/>
                </a:solidFill>
                <a:latin typeface="+mn-lt"/>
              </a:rPr>
              <a:t>Different rates of organic fertilizer were used for costs calculation: manure 16.0 t ha</a:t>
            </a:r>
            <a:r>
              <a:rPr lang="en-US" altLang="fr-FR" sz="4400" baseline="30000" dirty="0">
                <a:solidFill>
                  <a:schemeClr val="tx1"/>
                </a:solidFill>
                <a:latin typeface="+mn-lt"/>
              </a:rPr>
              <a:t>−1</a:t>
            </a:r>
            <a:r>
              <a:rPr lang="en-US" altLang="fr-FR" sz="4400" dirty="0">
                <a:solidFill>
                  <a:schemeClr val="tx1"/>
                </a:solidFill>
                <a:latin typeface="+mn-lt"/>
              </a:rPr>
              <a:t>, manure pellet 2.0 t ha</a:t>
            </a:r>
            <a:r>
              <a:rPr lang="en-US" altLang="fr-FR" sz="4400" baseline="30000" dirty="0">
                <a:solidFill>
                  <a:schemeClr val="tx1"/>
                </a:solidFill>
                <a:latin typeface="+mn-lt"/>
              </a:rPr>
              <a:t>−1</a:t>
            </a:r>
            <a:r>
              <a:rPr lang="en-US" altLang="fr-FR" sz="4400" dirty="0">
                <a:solidFill>
                  <a:schemeClr val="tx1"/>
                </a:solidFill>
                <a:latin typeface="+mn-lt"/>
              </a:rPr>
              <a:t>. </a:t>
            </a:r>
            <a:endParaRPr lang="lt-LT" altLang="fr-FR" sz="4400" dirty="0">
              <a:solidFill>
                <a:schemeClr val="tx1"/>
              </a:solidFill>
              <a:latin typeface="+mn-lt"/>
            </a:endParaRPr>
          </a:p>
          <a:p>
            <a:pPr algn="just">
              <a:spcBef>
                <a:spcPct val="0"/>
              </a:spcBef>
              <a:buNone/>
            </a:pPr>
            <a:r>
              <a:rPr lang="en-US" altLang="fr-FR" sz="4400" dirty="0">
                <a:solidFill>
                  <a:schemeClr val="tx1"/>
                </a:solidFill>
                <a:latin typeface="+mn-lt"/>
              </a:rPr>
              <a:t>Experimental research of NH</a:t>
            </a:r>
            <a:r>
              <a:rPr lang="en-US" altLang="fr-FR" sz="4400" baseline="-25000" dirty="0">
                <a:solidFill>
                  <a:schemeClr val="tx1"/>
                </a:solidFill>
                <a:latin typeface="+mn-lt"/>
              </a:rPr>
              <a:t>3</a:t>
            </a:r>
            <a:r>
              <a:rPr lang="en-US" altLang="fr-FR" sz="4400" dirty="0">
                <a:solidFill>
                  <a:schemeClr val="tx1"/>
                </a:solidFill>
                <a:latin typeface="+mn-lt"/>
              </a:rPr>
              <a:t> emissions is performed in 6 replicates</a:t>
            </a:r>
            <a:r>
              <a:rPr lang="lt-LT" altLang="fr-FR" sz="4400" dirty="0">
                <a:solidFill>
                  <a:schemeClr val="tx1"/>
                </a:solidFill>
                <a:latin typeface="+mn-lt"/>
              </a:rPr>
              <a:t> </a:t>
            </a:r>
            <a:r>
              <a:rPr lang="en-US" altLang="fr-FR" sz="4400" dirty="0">
                <a:solidFill>
                  <a:schemeClr val="tx1"/>
                </a:solidFill>
                <a:latin typeface="+mn-lt"/>
              </a:rPr>
              <a:t>on a laboratory stand using the mass flow method of laser spectroscopy. Samples were placed in a wind tunnel section and sealed with a cover. A gas analyzer GME700 was used to measure the ammonia gas concentration. At the start of the study, the gas analyzer was programmed to record the average NH</a:t>
            </a:r>
            <a:r>
              <a:rPr lang="en-US" altLang="fr-FR" sz="4400" baseline="-25000" dirty="0">
                <a:solidFill>
                  <a:schemeClr val="tx1"/>
                </a:solidFill>
                <a:latin typeface="+mn-lt"/>
              </a:rPr>
              <a:t>3</a:t>
            </a:r>
            <a:r>
              <a:rPr lang="en-US" altLang="fr-FR" sz="4400" dirty="0">
                <a:solidFill>
                  <a:schemeClr val="tx1"/>
                </a:solidFill>
                <a:latin typeface="+mn-lt"/>
              </a:rPr>
              <a:t> gas concentration values every minute. Experimental tests are performed until a crust forms on the surface manure.</a:t>
            </a:r>
            <a:endParaRPr lang="lt-LT" altLang="fr-FR" sz="4400" dirty="0">
              <a:solidFill>
                <a:schemeClr val="tx1"/>
              </a:solidFill>
              <a:latin typeface="+mn-lt"/>
            </a:endParaRPr>
          </a:p>
        </p:txBody>
      </p:sp>
      <p:sp>
        <p:nvSpPr>
          <p:cNvPr id="52" name="Text Box 471"/>
          <p:cNvSpPr txBox="1">
            <a:spLocks noChangeArrowheads="1"/>
          </p:cNvSpPr>
          <p:nvPr/>
        </p:nvSpPr>
        <p:spPr bwMode="auto">
          <a:xfrm>
            <a:off x="10753285" y="20198495"/>
            <a:ext cx="18238811" cy="906570"/>
          </a:xfrm>
          <a:prstGeom prst="rect">
            <a:avLst/>
          </a:prstGeom>
          <a:solidFill>
            <a:schemeClr val="accent3">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lt-LT" altLang="fr-FR" sz="5400" b="1" dirty="0">
                <a:solidFill>
                  <a:schemeClr val="bg1"/>
                </a:solidFill>
                <a:latin typeface="+mn-lt"/>
              </a:rPr>
              <a:t>RESULTS</a:t>
            </a:r>
            <a:endParaRPr lang="en-US" altLang="fr-FR" sz="5400" b="1" dirty="0">
              <a:solidFill>
                <a:schemeClr val="bg1"/>
              </a:solidFill>
              <a:latin typeface="+mn-lt"/>
            </a:endParaRPr>
          </a:p>
        </p:txBody>
      </p:sp>
      <p:sp>
        <p:nvSpPr>
          <p:cNvPr id="53" name="Text Box 472"/>
          <p:cNvSpPr txBox="1">
            <a:spLocks noChangeArrowheads="1"/>
          </p:cNvSpPr>
          <p:nvPr/>
        </p:nvSpPr>
        <p:spPr bwMode="auto">
          <a:xfrm>
            <a:off x="10744200" y="21079847"/>
            <a:ext cx="18322461" cy="16138448"/>
          </a:xfrm>
          <a:prstGeom prst="rect">
            <a:avLst/>
          </a:prstGeom>
          <a:solidFill>
            <a:schemeClr val="bg1">
              <a:lumMod val="95000"/>
            </a:schemeClr>
          </a:solidFill>
          <a:ln>
            <a:noFill/>
          </a:ln>
        </p:spPr>
        <p:txBody>
          <a:bodyPr wrap="square" lIns="374995" tIns="374995" rIns="374995" bIns="374995">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just">
              <a:spcBef>
                <a:spcPct val="0"/>
              </a:spcBef>
              <a:buNone/>
            </a:pPr>
            <a:r>
              <a:rPr lang="en-US" altLang="fr-FR" sz="4350" dirty="0">
                <a:solidFill>
                  <a:schemeClr val="tx1"/>
                </a:solidFill>
                <a:latin typeface="+mn-lt"/>
              </a:rPr>
              <a:t>In assessing the cost of organic fertilizers, it has been found that </a:t>
            </a:r>
            <a:r>
              <a:rPr lang="lt-LT" altLang="fr-FR" sz="4350" dirty="0">
                <a:solidFill>
                  <a:schemeClr val="tx1"/>
                </a:solidFill>
                <a:latin typeface="+mn-lt"/>
              </a:rPr>
              <a:t>m</a:t>
            </a:r>
            <a:r>
              <a:rPr lang="en-US" altLang="fr-FR" sz="4350" dirty="0" err="1">
                <a:solidFill>
                  <a:schemeClr val="tx1"/>
                </a:solidFill>
                <a:latin typeface="+mn-lt"/>
              </a:rPr>
              <a:t>anure</a:t>
            </a:r>
            <a:r>
              <a:rPr lang="en-US" altLang="fr-FR" sz="4350" dirty="0">
                <a:solidFill>
                  <a:schemeClr val="tx1"/>
                </a:solidFill>
                <a:latin typeface="+mn-lt"/>
              </a:rPr>
              <a:t> pellets fertilizer (2 t ha</a:t>
            </a:r>
            <a:r>
              <a:rPr lang="en-US" altLang="fr-FR" sz="4350" baseline="30000" dirty="0">
                <a:solidFill>
                  <a:schemeClr val="tx1"/>
                </a:solidFill>
                <a:latin typeface="+mn-lt"/>
              </a:rPr>
              <a:t>-1</a:t>
            </a:r>
            <a:r>
              <a:rPr lang="en-US" altLang="fr-FR" sz="4350" dirty="0">
                <a:solidFill>
                  <a:schemeClr val="tx1"/>
                </a:solidFill>
                <a:latin typeface="+mn-lt"/>
              </a:rPr>
              <a:t>) costs 272 Eur</a:t>
            </a:r>
            <a:r>
              <a:rPr lang="lt-LT" altLang="fr-FR" sz="4350" dirty="0">
                <a:solidFill>
                  <a:schemeClr val="tx1"/>
                </a:solidFill>
                <a:latin typeface="+mn-lt"/>
              </a:rPr>
              <a:t> ha</a:t>
            </a:r>
            <a:r>
              <a:rPr lang="lt-LT" altLang="fr-FR" sz="4350" baseline="30000" dirty="0">
                <a:solidFill>
                  <a:schemeClr val="tx1"/>
                </a:solidFill>
                <a:latin typeface="+mn-lt"/>
              </a:rPr>
              <a:t>-1</a:t>
            </a:r>
            <a:r>
              <a:rPr lang="en-US" altLang="fr-FR" sz="4350" dirty="0">
                <a:solidFill>
                  <a:schemeClr val="tx1"/>
                </a:solidFill>
                <a:latin typeface="+mn-lt"/>
              </a:rPr>
              <a:t> cheaper than manure (16 t ha</a:t>
            </a:r>
            <a:r>
              <a:rPr lang="en-US" altLang="fr-FR" sz="4350" baseline="30000" dirty="0">
                <a:solidFill>
                  <a:schemeClr val="tx1"/>
                </a:solidFill>
                <a:latin typeface="+mn-lt"/>
              </a:rPr>
              <a:t>-1</a:t>
            </a:r>
            <a:r>
              <a:rPr lang="en-US" altLang="fr-FR" sz="4350" dirty="0">
                <a:solidFill>
                  <a:schemeClr val="tx1"/>
                </a:solidFill>
                <a:latin typeface="+mn-lt"/>
              </a:rPr>
              <a:t>)</a:t>
            </a:r>
            <a:r>
              <a:rPr lang="lt-LT" altLang="fr-FR" sz="4350" dirty="0">
                <a:solidFill>
                  <a:schemeClr val="tx1"/>
                </a:solidFill>
                <a:latin typeface="+mn-lt"/>
              </a:rPr>
              <a:t> (</a:t>
            </a:r>
            <a:r>
              <a:rPr lang="lt-LT" altLang="fr-FR" sz="4350" dirty="0" err="1">
                <a:solidFill>
                  <a:schemeClr val="tx1"/>
                </a:solidFill>
                <a:latin typeface="+mn-lt"/>
              </a:rPr>
              <a:t>Fig</a:t>
            </a:r>
            <a:r>
              <a:rPr lang="lt-LT" altLang="fr-FR" sz="4350" dirty="0">
                <a:solidFill>
                  <a:schemeClr val="tx1"/>
                </a:solidFill>
                <a:latin typeface="+mn-lt"/>
              </a:rPr>
              <a:t>. 1). T</a:t>
            </a:r>
            <a:r>
              <a:rPr lang="en-US" altLang="fr-FR" sz="4350" dirty="0">
                <a:solidFill>
                  <a:schemeClr val="tx1"/>
                </a:solidFill>
                <a:latin typeface="+mn-lt"/>
              </a:rPr>
              <a:t>he </a:t>
            </a:r>
            <a:r>
              <a:rPr lang="en-US" altLang="fr-FR" sz="4350" dirty="0" err="1">
                <a:solidFill>
                  <a:schemeClr val="tx1"/>
                </a:solidFill>
                <a:latin typeface="+mn-lt"/>
              </a:rPr>
              <a:t>cheape</a:t>
            </a:r>
            <a:r>
              <a:rPr lang="lt-LT" altLang="fr-FR" sz="4350" dirty="0">
                <a:solidFill>
                  <a:schemeClr val="tx1"/>
                </a:solidFill>
                <a:latin typeface="+mn-lt"/>
              </a:rPr>
              <a:t>r </a:t>
            </a:r>
            <a:r>
              <a:rPr lang="en-US" altLang="fr-FR" sz="4350" dirty="0">
                <a:solidFill>
                  <a:schemeClr val="tx1"/>
                </a:solidFill>
                <a:latin typeface="+mn-lt"/>
              </a:rPr>
              <a:t>organic fertilizer is manure because it is used as a livestock product and the manure pellets still have to go through a certain technological process before it takes the form of pellets.</a:t>
            </a:r>
            <a:endParaRPr lang="lt-LT" altLang="fr-FR" sz="4350" dirty="0">
              <a:solidFill>
                <a:schemeClr val="tx1"/>
              </a:solidFill>
              <a:latin typeface="+mn-lt"/>
            </a:endParaRPr>
          </a:p>
          <a:p>
            <a:pPr algn="just">
              <a:spcBef>
                <a:spcPct val="0"/>
              </a:spcBef>
              <a:buNone/>
            </a:pPr>
            <a:r>
              <a:rPr lang="lt-LT" altLang="fr-FR" sz="4350" dirty="0">
                <a:solidFill>
                  <a:schemeClr val="tx1"/>
                </a:solidFill>
                <a:latin typeface="+mn-lt"/>
              </a:rPr>
              <a:t>	                         F</a:t>
            </a:r>
            <a:r>
              <a:rPr lang="en-US" altLang="fr-FR" sz="4350" dirty="0" err="1">
                <a:solidFill>
                  <a:schemeClr val="tx1"/>
                </a:solidFill>
                <a:latin typeface="+mn-lt"/>
              </a:rPr>
              <a:t>ertilizing</a:t>
            </a:r>
            <a:r>
              <a:rPr lang="en-US" altLang="fr-FR" sz="4350" dirty="0">
                <a:solidFill>
                  <a:schemeClr val="tx1"/>
                </a:solidFill>
                <a:latin typeface="+mn-lt"/>
              </a:rPr>
              <a:t> with manure are incurred</a:t>
            </a:r>
            <a:r>
              <a:rPr lang="lt-LT" altLang="fr-FR" sz="4350" dirty="0">
                <a:solidFill>
                  <a:schemeClr val="tx1"/>
                </a:solidFill>
                <a:latin typeface="+mn-lt"/>
              </a:rPr>
              <a:t> </a:t>
            </a:r>
            <a:r>
              <a:rPr lang="lt-LT" altLang="fr-FR" sz="4350" dirty="0" err="1">
                <a:solidFill>
                  <a:schemeClr val="tx1"/>
                </a:solidFill>
                <a:latin typeface="+mn-lt"/>
              </a:rPr>
              <a:t>more</a:t>
            </a:r>
            <a:r>
              <a:rPr lang="lt-LT" altLang="fr-FR" sz="4350" dirty="0">
                <a:solidFill>
                  <a:schemeClr val="tx1"/>
                </a:solidFill>
                <a:latin typeface="+mn-lt"/>
              </a:rPr>
              <a:t> </a:t>
            </a:r>
            <a:r>
              <a:rPr lang="lt-LT" altLang="fr-FR" sz="4350" dirty="0" err="1">
                <a:solidFill>
                  <a:schemeClr val="tx1"/>
                </a:solidFill>
                <a:latin typeface="+mn-lt"/>
              </a:rPr>
              <a:t>costs</a:t>
            </a:r>
            <a:endParaRPr lang="lt-LT" altLang="fr-FR" sz="4350" dirty="0">
              <a:solidFill>
                <a:schemeClr val="tx1"/>
              </a:solidFill>
              <a:latin typeface="+mn-lt"/>
            </a:endParaRPr>
          </a:p>
          <a:p>
            <a:pPr algn="just">
              <a:spcBef>
                <a:spcPct val="0"/>
              </a:spcBef>
              <a:buNone/>
            </a:pPr>
            <a:r>
              <a:rPr lang="lt-LT" altLang="fr-FR" sz="4350" dirty="0">
                <a:solidFill>
                  <a:schemeClr val="tx1"/>
                </a:solidFill>
                <a:latin typeface="+mn-lt"/>
              </a:rPr>
              <a:t>                                                      (46.44 Eur ha</a:t>
            </a:r>
            <a:r>
              <a:rPr lang="lt-LT" altLang="fr-FR" sz="4350" baseline="30000" dirty="0">
                <a:solidFill>
                  <a:schemeClr val="tx1"/>
                </a:solidFill>
                <a:latin typeface="+mn-lt"/>
              </a:rPr>
              <a:t>-1</a:t>
            </a:r>
            <a:r>
              <a:rPr lang="lt-LT" altLang="fr-FR" sz="4350" dirty="0">
                <a:solidFill>
                  <a:schemeClr val="tx1"/>
                </a:solidFill>
                <a:latin typeface="+mn-lt"/>
              </a:rPr>
              <a:t>) </a:t>
            </a:r>
            <a:r>
              <a:rPr lang="lt-LT" altLang="fr-FR" sz="4350" dirty="0" err="1">
                <a:solidFill>
                  <a:schemeClr val="tx1"/>
                </a:solidFill>
                <a:latin typeface="+mn-lt"/>
              </a:rPr>
              <a:t>compared</a:t>
            </a:r>
            <a:r>
              <a:rPr lang="lt-LT" altLang="fr-FR" sz="4350" dirty="0">
                <a:solidFill>
                  <a:schemeClr val="tx1"/>
                </a:solidFill>
                <a:latin typeface="+mn-lt"/>
              </a:rPr>
              <a:t> </a:t>
            </a:r>
            <a:r>
              <a:rPr lang="lt-LT" altLang="fr-FR" sz="4350" dirty="0" err="1">
                <a:solidFill>
                  <a:schemeClr val="tx1"/>
                </a:solidFill>
                <a:latin typeface="+mn-lt"/>
              </a:rPr>
              <a:t>with</a:t>
            </a:r>
            <a:r>
              <a:rPr lang="lt-LT" altLang="fr-FR" sz="4350" dirty="0">
                <a:solidFill>
                  <a:schemeClr val="tx1"/>
                </a:solidFill>
                <a:latin typeface="+mn-lt"/>
              </a:rPr>
              <a:t> </a:t>
            </a:r>
            <a:r>
              <a:rPr lang="lt-LT" altLang="fr-FR" sz="4350" dirty="0" err="1">
                <a:solidFill>
                  <a:schemeClr val="tx1"/>
                </a:solidFill>
                <a:latin typeface="+mn-lt"/>
              </a:rPr>
              <a:t>manure</a:t>
            </a:r>
            <a:r>
              <a:rPr lang="lt-LT" altLang="fr-FR" sz="4350" dirty="0">
                <a:solidFill>
                  <a:schemeClr val="tx1"/>
                </a:solidFill>
                <a:latin typeface="+mn-lt"/>
              </a:rPr>
              <a:t> </a:t>
            </a:r>
            <a:r>
              <a:rPr lang="lt-LT" altLang="fr-FR" sz="4350" dirty="0" err="1">
                <a:solidFill>
                  <a:schemeClr val="tx1"/>
                </a:solidFill>
                <a:latin typeface="+mn-lt"/>
              </a:rPr>
              <a:t>pellets</a:t>
            </a:r>
            <a:endParaRPr lang="lt-LT" altLang="fr-FR" sz="4350" dirty="0">
              <a:solidFill>
                <a:schemeClr val="tx1"/>
              </a:solidFill>
              <a:latin typeface="+mn-lt"/>
            </a:endParaRPr>
          </a:p>
          <a:p>
            <a:pPr algn="just">
              <a:spcBef>
                <a:spcPct val="0"/>
              </a:spcBef>
              <a:buNone/>
            </a:pPr>
            <a:r>
              <a:rPr lang="lt-LT" altLang="fr-FR" sz="4350" dirty="0">
                <a:solidFill>
                  <a:schemeClr val="tx1"/>
                </a:solidFill>
                <a:latin typeface="+mn-lt"/>
              </a:rPr>
              <a:t>                                                      (</a:t>
            </a:r>
            <a:r>
              <a:rPr lang="lt-LT" altLang="fr-FR" sz="4350" dirty="0" err="1">
                <a:solidFill>
                  <a:schemeClr val="tx1"/>
                </a:solidFill>
                <a:latin typeface="+mn-lt"/>
              </a:rPr>
              <a:t>Fig</a:t>
            </a:r>
            <a:r>
              <a:rPr lang="lt-LT" altLang="fr-FR" sz="4350" dirty="0">
                <a:solidFill>
                  <a:schemeClr val="tx1"/>
                </a:solidFill>
                <a:latin typeface="+mn-lt"/>
              </a:rPr>
              <a:t>. 2).</a:t>
            </a:r>
            <a:r>
              <a:rPr lang="en-US" altLang="fr-FR" sz="4350" dirty="0">
                <a:solidFill>
                  <a:schemeClr val="tx1"/>
                </a:solidFill>
                <a:latin typeface="+mn-lt"/>
              </a:rPr>
              <a:t> Fertilization with manure</a:t>
            </a:r>
            <a:r>
              <a:rPr lang="lt-LT" altLang="fr-FR" sz="4350" dirty="0">
                <a:solidFill>
                  <a:schemeClr val="tx1"/>
                </a:solidFill>
                <a:latin typeface="+mn-lt"/>
              </a:rPr>
              <a:t> </a:t>
            </a:r>
            <a:r>
              <a:rPr lang="en-US" altLang="fr-FR" sz="4350" dirty="0">
                <a:solidFill>
                  <a:schemeClr val="tx1"/>
                </a:solidFill>
                <a:latin typeface="+mn-lt"/>
              </a:rPr>
              <a:t>costs is</a:t>
            </a:r>
            <a:r>
              <a:rPr lang="lt-LT" altLang="fr-FR" sz="4350" dirty="0">
                <a:solidFill>
                  <a:schemeClr val="tx1"/>
                </a:solidFill>
                <a:latin typeface="+mn-lt"/>
              </a:rPr>
              <a:t> </a:t>
            </a:r>
            <a:r>
              <a:rPr lang="lt-LT" altLang="fr-FR" sz="4350" dirty="0" err="1">
                <a:solidFill>
                  <a:schemeClr val="tx1"/>
                </a:solidFill>
                <a:latin typeface="+mn-lt"/>
              </a:rPr>
              <a:t>higher</a:t>
            </a:r>
            <a:endParaRPr lang="lt-LT" altLang="fr-FR" sz="4350" dirty="0">
              <a:solidFill>
                <a:schemeClr val="tx1"/>
              </a:solidFill>
              <a:latin typeface="+mn-lt"/>
            </a:endParaRPr>
          </a:p>
          <a:p>
            <a:pPr algn="just">
              <a:spcBef>
                <a:spcPct val="0"/>
              </a:spcBef>
              <a:buNone/>
            </a:pPr>
            <a:r>
              <a:rPr lang="lt-LT" altLang="fr-FR" sz="4350" dirty="0">
                <a:solidFill>
                  <a:schemeClr val="tx1"/>
                </a:solidFill>
                <a:latin typeface="+mn-lt"/>
              </a:rPr>
              <a:t>                                                      </a:t>
            </a:r>
            <a:r>
              <a:rPr lang="lt-LT" altLang="fr-FR" sz="4350" dirty="0" err="1">
                <a:solidFill>
                  <a:schemeClr val="tx1"/>
                </a:solidFill>
                <a:latin typeface="+mn-lt"/>
              </a:rPr>
              <a:t>than</a:t>
            </a:r>
            <a:r>
              <a:rPr lang="lt-LT" altLang="fr-FR" sz="4350" dirty="0">
                <a:solidFill>
                  <a:schemeClr val="tx1"/>
                </a:solidFill>
                <a:latin typeface="+mn-lt"/>
              </a:rPr>
              <a:t> </a:t>
            </a:r>
            <a:r>
              <a:rPr lang="lt-LT" altLang="fr-FR" sz="4350" dirty="0" err="1">
                <a:solidFill>
                  <a:schemeClr val="tx1"/>
                </a:solidFill>
                <a:latin typeface="+mn-lt"/>
              </a:rPr>
              <a:t>fertilization</a:t>
            </a:r>
            <a:r>
              <a:rPr lang="lt-LT" altLang="fr-FR" sz="4350" dirty="0">
                <a:solidFill>
                  <a:schemeClr val="tx1"/>
                </a:solidFill>
                <a:latin typeface="+mn-lt"/>
              </a:rPr>
              <a:t> </a:t>
            </a:r>
            <a:r>
              <a:rPr lang="en-US" altLang="fr-FR" sz="4350" dirty="0">
                <a:solidFill>
                  <a:schemeClr val="tx1"/>
                </a:solidFill>
                <a:latin typeface="+mn-lt"/>
              </a:rPr>
              <a:t>with manure</a:t>
            </a:r>
            <a:r>
              <a:rPr lang="lt-LT" altLang="fr-FR" sz="4350" dirty="0">
                <a:solidFill>
                  <a:schemeClr val="tx1"/>
                </a:solidFill>
                <a:latin typeface="+mn-lt"/>
              </a:rPr>
              <a:t> </a:t>
            </a:r>
            <a:r>
              <a:rPr lang="en-US" altLang="fr-FR" sz="4350" dirty="0">
                <a:solidFill>
                  <a:schemeClr val="tx1"/>
                </a:solidFill>
                <a:latin typeface="+mn-lt"/>
              </a:rPr>
              <a:t>pellets due to</a:t>
            </a:r>
            <a:endParaRPr lang="lt-LT" altLang="fr-FR" sz="4350" dirty="0">
              <a:solidFill>
                <a:schemeClr val="tx1"/>
              </a:solidFill>
              <a:latin typeface="+mn-lt"/>
            </a:endParaRPr>
          </a:p>
          <a:p>
            <a:pPr algn="just">
              <a:spcBef>
                <a:spcPct val="0"/>
              </a:spcBef>
              <a:buNone/>
            </a:pPr>
            <a:r>
              <a:rPr lang="lt-LT" altLang="fr-FR" sz="4350" dirty="0">
                <a:solidFill>
                  <a:schemeClr val="tx1"/>
                </a:solidFill>
                <a:latin typeface="+mn-lt"/>
              </a:rPr>
              <a:t>                                                      </a:t>
            </a:r>
            <a:r>
              <a:rPr lang="en-US" altLang="fr-FR" sz="4350" dirty="0">
                <a:solidFill>
                  <a:schemeClr val="tx1"/>
                </a:solidFill>
                <a:latin typeface="+mn-lt"/>
              </a:rPr>
              <a:t>higher</a:t>
            </a:r>
            <a:r>
              <a:rPr lang="lt-LT" altLang="fr-FR" sz="4350" dirty="0">
                <a:solidFill>
                  <a:schemeClr val="tx1"/>
                </a:solidFill>
                <a:latin typeface="+mn-lt"/>
              </a:rPr>
              <a:t> </a:t>
            </a:r>
            <a:r>
              <a:rPr lang="en-US" altLang="fr-FR" sz="4350" dirty="0">
                <a:solidFill>
                  <a:schemeClr val="tx1"/>
                </a:solidFill>
                <a:latin typeface="+mn-lt"/>
              </a:rPr>
              <a:t>significantly</a:t>
            </a:r>
            <a:r>
              <a:rPr lang="lt-LT" altLang="fr-FR" sz="4350" dirty="0">
                <a:solidFill>
                  <a:schemeClr val="tx1"/>
                </a:solidFill>
                <a:latin typeface="+mn-lt"/>
              </a:rPr>
              <a:t> </a:t>
            </a:r>
            <a:r>
              <a:rPr lang="en-US" altLang="fr-FR" sz="4350" dirty="0">
                <a:solidFill>
                  <a:schemeClr val="tx1"/>
                </a:solidFill>
                <a:latin typeface="+mn-lt"/>
              </a:rPr>
              <a:t>costs for transport and </a:t>
            </a:r>
            <a:endParaRPr lang="lt-LT" altLang="fr-FR" sz="4350" dirty="0">
              <a:solidFill>
                <a:schemeClr val="tx1"/>
              </a:solidFill>
              <a:latin typeface="+mn-lt"/>
            </a:endParaRPr>
          </a:p>
          <a:p>
            <a:pPr algn="just">
              <a:spcBef>
                <a:spcPct val="0"/>
              </a:spcBef>
              <a:buNone/>
            </a:pPr>
            <a:r>
              <a:rPr lang="lt-LT" altLang="fr-FR" sz="4350" dirty="0">
                <a:solidFill>
                  <a:schemeClr val="tx1"/>
                </a:solidFill>
                <a:latin typeface="+mn-lt"/>
              </a:rPr>
              <a:t>                                                      </a:t>
            </a:r>
            <a:r>
              <a:rPr lang="en-US" altLang="fr-FR" sz="4350" dirty="0">
                <a:solidFill>
                  <a:schemeClr val="tx1"/>
                </a:solidFill>
                <a:latin typeface="+mn-lt"/>
              </a:rPr>
              <a:t>spreading.</a:t>
            </a:r>
            <a:r>
              <a:rPr lang="lt-LT" altLang="fr-FR" sz="4350" dirty="0">
                <a:solidFill>
                  <a:schemeClr val="tx1"/>
                </a:solidFill>
                <a:latin typeface="+mn-lt"/>
              </a:rPr>
              <a:t> It </a:t>
            </a:r>
            <a:r>
              <a:rPr lang="lt-LT" altLang="fr-FR" sz="4350" dirty="0" err="1">
                <a:solidFill>
                  <a:schemeClr val="tx1"/>
                </a:solidFill>
                <a:latin typeface="+mn-lt"/>
              </a:rPr>
              <a:t>depands</a:t>
            </a:r>
            <a:r>
              <a:rPr lang="lt-LT" altLang="fr-FR" sz="4350" dirty="0">
                <a:solidFill>
                  <a:schemeClr val="tx1"/>
                </a:solidFill>
                <a:latin typeface="+mn-lt"/>
              </a:rPr>
              <a:t> </a:t>
            </a:r>
            <a:r>
              <a:rPr lang="lt-LT" altLang="fr-FR" sz="4350" dirty="0" err="1">
                <a:solidFill>
                  <a:schemeClr val="tx1"/>
                </a:solidFill>
                <a:latin typeface="+mn-lt"/>
              </a:rPr>
              <a:t>on</a:t>
            </a:r>
            <a:r>
              <a:rPr lang="lt-LT" altLang="fr-FR" sz="4350" dirty="0">
                <a:solidFill>
                  <a:schemeClr val="tx1"/>
                </a:solidFill>
                <a:latin typeface="+mn-lt"/>
              </a:rPr>
              <a:t> </a:t>
            </a:r>
            <a:r>
              <a:rPr lang="lt-LT" altLang="fr-FR" sz="4350" dirty="0" err="1">
                <a:solidFill>
                  <a:schemeClr val="tx1"/>
                </a:solidFill>
                <a:latin typeface="+mn-lt"/>
              </a:rPr>
              <a:t>spreader</a:t>
            </a:r>
            <a:r>
              <a:rPr lang="lt-LT" altLang="fr-FR" sz="4350" dirty="0">
                <a:solidFill>
                  <a:schemeClr val="tx1"/>
                </a:solidFill>
                <a:latin typeface="+mn-lt"/>
              </a:rPr>
              <a:t> </a:t>
            </a:r>
            <a:r>
              <a:rPr lang="lt-LT" altLang="fr-FR" sz="4350" dirty="0" err="1">
                <a:solidFill>
                  <a:schemeClr val="tx1"/>
                </a:solidFill>
                <a:latin typeface="+mn-lt"/>
              </a:rPr>
              <a:t>capacity</a:t>
            </a:r>
            <a:r>
              <a:rPr lang="lt-LT" altLang="fr-FR" sz="4350" dirty="0">
                <a:solidFill>
                  <a:schemeClr val="tx1"/>
                </a:solidFill>
                <a:latin typeface="+mn-lt"/>
              </a:rPr>
              <a:t>.</a:t>
            </a:r>
            <a:endParaRPr lang="en-US" altLang="fr-FR" sz="4350" dirty="0">
              <a:solidFill>
                <a:schemeClr val="tx1"/>
              </a:solidFill>
              <a:latin typeface="+mn-lt"/>
            </a:endParaRPr>
          </a:p>
          <a:p>
            <a:pPr>
              <a:spcBef>
                <a:spcPct val="0"/>
              </a:spcBef>
              <a:buNone/>
            </a:pPr>
            <a:endParaRPr lang="lt-LT" altLang="fr-FR" sz="4400" dirty="0">
              <a:solidFill>
                <a:schemeClr val="tx1"/>
              </a:solidFill>
              <a:latin typeface="+mn-lt"/>
            </a:endParaRPr>
          </a:p>
          <a:p>
            <a:pPr>
              <a:spcBef>
                <a:spcPct val="0"/>
              </a:spcBef>
              <a:buNone/>
            </a:pPr>
            <a:endParaRPr lang="lt-LT" altLang="fr-FR" sz="2500" dirty="0">
              <a:solidFill>
                <a:schemeClr val="tx1"/>
              </a:solidFill>
              <a:latin typeface="+mn-lt"/>
            </a:endParaRPr>
          </a:p>
          <a:p>
            <a:pPr>
              <a:spcBef>
                <a:spcPct val="0"/>
              </a:spcBef>
              <a:buNone/>
            </a:pPr>
            <a:r>
              <a:rPr lang="lt-LT" altLang="fr-FR" sz="4350" dirty="0" err="1">
                <a:solidFill>
                  <a:schemeClr val="tx1"/>
                </a:solidFill>
                <a:latin typeface="+mn-lt"/>
              </a:rPr>
              <a:t>Manure</a:t>
            </a:r>
            <a:r>
              <a:rPr lang="lt-LT" altLang="fr-FR" sz="4350" dirty="0">
                <a:solidFill>
                  <a:schemeClr val="tx1"/>
                </a:solidFill>
                <a:latin typeface="+mn-lt"/>
              </a:rPr>
              <a:t> </a:t>
            </a:r>
            <a:r>
              <a:rPr lang="lt-LT" altLang="fr-FR" sz="4350" dirty="0" err="1">
                <a:solidFill>
                  <a:schemeClr val="tx1"/>
                </a:solidFill>
                <a:latin typeface="+mn-lt"/>
              </a:rPr>
              <a:t>pellet</a:t>
            </a:r>
            <a:r>
              <a:rPr lang="lt-LT" altLang="fr-FR" sz="4350" dirty="0">
                <a:solidFill>
                  <a:schemeClr val="tx1"/>
                </a:solidFill>
                <a:latin typeface="+mn-lt"/>
              </a:rPr>
              <a:t> </a:t>
            </a:r>
            <a:r>
              <a:rPr lang="lt-LT" altLang="fr-FR" sz="4350" dirty="0" err="1">
                <a:solidFill>
                  <a:schemeClr val="tx1"/>
                </a:solidFill>
                <a:latin typeface="+mn-lt"/>
              </a:rPr>
              <a:t>fertilizers</a:t>
            </a:r>
            <a:r>
              <a:rPr lang="lt-LT" altLang="fr-FR" sz="4350" dirty="0">
                <a:solidFill>
                  <a:schemeClr val="tx1"/>
                </a:solidFill>
                <a:latin typeface="+mn-lt"/>
              </a:rPr>
              <a:t> are </a:t>
            </a:r>
          </a:p>
          <a:p>
            <a:pPr>
              <a:spcBef>
                <a:spcPct val="0"/>
              </a:spcBef>
              <a:buNone/>
            </a:pPr>
            <a:r>
              <a:rPr lang="en-US" altLang="fr-FR" sz="4350" dirty="0">
                <a:solidFill>
                  <a:schemeClr val="tx1"/>
                </a:solidFill>
                <a:latin typeface="+mn-lt"/>
              </a:rPr>
              <a:t>97.80% more effective in </a:t>
            </a:r>
            <a:endParaRPr lang="lt-LT" altLang="fr-FR" sz="4350" dirty="0">
              <a:solidFill>
                <a:schemeClr val="tx1"/>
              </a:solidFill>
              <a:latin typeface="+mn-lt"/>
            </a:endParaRPr>
          </a:p>
          <a:p>
            <a:pPr>
              <a:spcBef>
                <a:spcPct val="0"/>
              </a:spcBef>
              <a:buNone/>
            </a:pPr>
            <a:r>
              <a:rPr lang="en-US" altLang="fr-FR" sz="4350" dirty="0">
                <a:solidFill>
                  <a:schemeClr val="tx1"/>
                </a:solidFill>
                <a:latin typeface="+mn-lt"/>
              </a:rPr>
              <a:t>reducing </a:t>
            </a:r>
            <a:r>
              <a:rPr lang="lt-LT" altLang="fr-FR" sz="4350" dirty="0">
                <a:solidFill>
                  <a:schemeClr val="tx1"/>
                </a:solidFill>
                <a:latin typeface="+mn-lt"/>
              </a:rPr>
              <a:t>NH</a:t>
            </a:r>
            <a:r>
              <a:rPr lang="lt-LT" altLang="fr-FR" sz="4350" baseline="-25000" dirty="0">
                <a:solidFill>
                  <a:schemeClr val="tx1"/>
                </a:solidFill>
                <a:latin typeface="+mn-lt"/>
              </a:rPr>
              <a:t>3</a:t>
            </a:r>
            <a:r>
              <a:rPr lang="lt-LT" altLang="fr-FR" sz="4350" dirty="0">
                <a:solidFill>
                  <a:schemeClr val="tx1"/>
                </a:solidFill>
                <a:latin typeface="+mn-lt"/>
              </a:rPr>
              <a:t> </a:t>
            </a:r>
            <a:r>
              <a:rPr lang="en-US" altLang="fr-FR" sz="4350" dirty="0">
                <a:solidFill>
                  <a:schemeClr val="tx1"/>
                </a:solidFill>
                <a:latin typeface="+mn-lt"/>
              </a:rPr>
              <a:t>emissions </a:t>
            </a:r>
            <a:r>
              <a:rPr lang="lt-LT" altLang="fr-FR" sz="4350" dirty="0" err="1">
                <a:solidFill>
                  <a:schemeClr val="tx1"/>
                </a:solidFill>
                <a:latin typeface="+mn-lt"/>
              </a:rPr>
              <a:t>and</a:t>
            </a:r>
            <a:r>
              <a:rPr lang="lt-LT" altLang="fr-FR" sz="4350" dirty="0">
                <a:solidFill>
                  <a:schemeClr val="tx1"/>
                </a:solidFill>
                <a:latin typeface="+mn-lt"/>
              </a:rPr>
              <a:t> </a:t>
            </a:r>
          </a:p>
          <a:p>
            <a:pPr>
              <a:spcBef>
                <a:spcPct val="0"/>
              </a:spcBef>
              <a:buNone/>
            </a:pPr>
            <a:r>
              <a:rPr lang="lt-LT" altLang="fr-FR" sz="4350" dirty="0" err="1">
                <a:solidFill>
                  <a:schemeClr val="tx1"/>
                </a:solidFill>
                <a:latin typeface="+mn-lt"/>
              </a:rPr>
              <a:t>negative</a:t>
            </a:r>
            <a:r>
              <a:rPr lang="lt-LT" altLang="fr-FR" sz="4350" dirty="0">
                <a:solidFill>
                  <a:schemeClr val="tx1"/>
                </a:solidFill>
                <a:latin typeface="+mn-lt"/>
              </a:rPr>
              <a:t> </a:t>
            </a:r>
            <a:r>
              <a:rPr lang="lt-LT" altLang="fr-FR" sz="4350" dirty="0" err="1">
                <a:solidFill>
                  <a:schemeClr val="tx1"/>
                </a:solidFill>
                <a:latin typeface="+mn-lt"/>
              </a:rPr>
              <a:t>environmental</a:t>
            </a:r>
            <a:r>
              <a:rPr lang="lt-LT" altLang="fr-FR" sz="4350" dirty="0">
                <a:solidFill>
                  <a:schemeClr val="tx1"/>
                </a:solidFill>
                <a:latin typeface="+mn-lt"/>
              </a:rPr>
              <a:t> </a:t>
            </a:r>
            <a:r>
              <a:rPr lang="lt-LT" altLang="fr-FR" sz="4350" dirty="0" err="1">
                <a:solidFill>
                  <a:schemeClr val="tx1"/>
                </a:solidFill>
                <a:latin typeface="+mn-lt"/>
              </a:rPr>
              <a:t>impact</a:t>
            </a:r>
            <a:endParaRPr lang="lt-LT" altLang="fr-FR" sz="4350" dirty="0">
              <a:solidFill>
                <a:schemeClr val="tx1"/>
              </a:solidFill>
              <a:latin typeface="+mn-lt"/>
            </a:endParaRPr>
          </a:p>
          <a:p>
            <a:pPr>
              <a:spcBef>
                <a:spcPct val="0"/>
              </a:spcBef>
              <a:buNone/>
            </a:pPr>
            <a:r>
              <a:rPr lang="lt-LT" altLang="fr-FR" sz="4350" dirty="0" err="1">
                <a:solidFill>
                  <a:schemeClr val="tx1"/>
                </a:solidFill>
                <a:latin typeface="+mn-lt"/>
              </a:rPr>
              <a:t>compared</a:t>
            </a:r>
            <a:r>
              <a:rPr lang="lt-LT" altLang="fr-FR" sz="4350" dirty="0">
                <a:solidFill>
                  <a:schemeClr val="tx1"/>
                </a:solidFill>
                <a:latin typeface="+mn-lt"/>
              </a:rPr>
              <a:t> to </a:t>
            </a:r>
            <a:r>
              <a:rPr lang="lt-LT" altLang="fr-FR" sz="4350" dirty="0" err="1">
                <a:solidFill>
                  <a:schemeClr val="tx1"/>
                </a:solidFill>
                <a:latin typeface="+mn-lt"/>
              </a:rPr>
              <a:t>manure</a:t>
            </a:r>
            <a:r>
              <a:rPr lang="lt-LT" altLang="fr-FR" sz="4350" dirty="0">
                <a:solidFill>
                  <a:schemeClr val="tx1"/>
                </a:solidFill>
                <a:latin typeface="+mn-lt"/>
              </a:rPr>
              <a:t> (</a:t>
            </a:r>
            <a:r>
              <a:rPr lang="lt-LT" altLang="fr-FR" sz="4350" dirty="0" err="1">
                <a:solidFill>
                  <a:schemeClr val="tx1"/>
                </a:solidFill>
                <a:latin typeface="+mn-lt"/>
              </a:rPr>
              <a:t>Fig</a:t>
            </a:r>
            <a:r>
              <a:rPr lang="lt-LT" altLang="fr-FR" sz="4350" dirty="0">
                <a:solidFill>
                  <a:schemeClr val="tx1"/>
                </a:solidFill>
                <a:latin typeface="+mn-lt"/>
              </a:rPr>
              <a:t>. 3).</a:t>
            </a:r>
          </a:p>
          <a:p>
            <a:pPr>
              <a:spcBef>
                <a:spcPct val="0"/>
              </a:spcBef>
              <a:buNone/>
            </a:pPr>
            <a:endParaRPr lang="lt-LT" altLang="fr-FR" sz="4300" dirty="0">
              <a:solidFill>
                <a:schemeClr val="tx1"/>
              </a:solidFill>
              <a:latin typeface="+mn-lt"/>
            </a:endParaRPr>
          </a:p>
          <a:p>
            <a:pPr>
              <a:spcBef>
                <a:spcPct val="0"/>
              </a:spcBef>
              <a:buNone/>
            </a:pPr>
            <a:endParaRPr lang="lt-LT" altLang="fr-FR" sz="4300" dirty="0">
              <a:solidFill>
                <a:schemeClr val="tx1"/>
              </a:solidFill>
              <a:latin typeface="+mn-lt"/>
            </a:endParaRPr>
          </a:p>
          <a:p>
            <a:pPr>
              <a:spcBef>
                <a:spcPct val="0"/>
              </a:spcBef>
              <a:buNone/>
            </a:pPr>
            <a:endParaRPr lang="lt-LT" altLang="fr-FR" sz="4300" dirty="0">
              <a:solidFill>
                <a:schemeClr val="tx1"/>
              </a:solidFill>
              <a:latin typeface="+mn-lt"/>
            </a:endParaRPr>
          </a:p>
          <a:p>
            <a:pPr>
              <a:spcBef>
                <a:spcPct val="0"/>
              </a:spcBef>
              <a:buNone/>
            </a:pPr>
            <a:r>
              <a:rPr lang="lt-LT" altLang="fr-FR" sz="4300" dirty="0">
                <a:solidFill>
                  <a:schemeClr val="tx1"/>
                </a:solidFill>
                <a:latin typeface="+mn-lt"/>
              </a:rPr>
              <a:t>                                                                   </a:t>
            </a:r>
          </a:p>
          <a:p>
            <a:pPr>
              <a:spcBef>
                <a:spcPct val="0"/>
              </a:spcBef>
              <a:buNone/>
            </a:pPr>
            <a:r>
              <a:rPr lang="lt-LT" altLang="fr-FR" sz="4400" dirty="0">
                <a:solidFill>
                  <a:schemeClr val="tx1"/>
                </a:solidFill>
                <a:latin typeface="+mn-lt"/>
              </a:rPr>
              <a:t>                                                                      </a:t>
            </a:r>
            <a:endParaRPr lang="en-US" altLang="fr-FR" sz="4400" dirty="0">
              <a:solidFill>
                <a:schemeClr val="tx1"/>
              </a:solidFill>
              <a:latin typeface="+mn-lt"/>
            </a:endParaRPr>
          </a:p>
        </p:txBody>
      </p:sp>
      <p:pic>
        <p:nvPicPr>
          <p:cNvPr id="2" name="Picture 2" descr="https://iocag2022.sciforum.net/events_files/501/Banner3%20IOCAG%202022%20hero.jpg?1638347596"/>
          <p:cNvPicPr>
            <a:picLocks noChangeAspect="1" noChangeArrowheads="1"/>
          </p:cNvPicPr>
          <p:nvPr/>
        </p:nvPicPr>
        <p:blipFill rotWithShape="1">
          <a:blip r:embed="rId2">
            <a:extLst>
              <a:ext uri="{28A0092B-C50C-407E-A947-70E740481C1C}">
                <a14:useLocalDpi xmlns:a14="http://schemas.microsoft.com/office/drawing/2010/main" val="0"/>
              </a:ext>
            </a:extLst>
          </a:blip>
          <a:srcRect l="2684" t="6580" r="85416" b="63407"/>
          <a:stretch/>
        </p:blipFill>
        <p:spPr bwMode="auto">
          <a:xfrm>
            <a:off x="26470685" y="959567"/>
            <a:ext cx="2266951" cy="23241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471"/>
          <p:cNvSpPr txBox="1">
            <a:spLocks noChangeArrowheads="1"/>
          </p:cNvSpPr>
          <p:nvPr/>
        </p:nvSpPr>
        <p:spPr bwMode="auto">
          <a:xfrm>
            <a:off x="1279546" y="30872220"/>
            <a:ext cx="9321800" cy="906570"/>
          </a:xfrm>
          <a:prstGeom prst="rect">
            <a:avLst/>
          </a:prstGeom>
          <a:solidFill>
            <a:schemeClr val="accent3">
              <a:lumMod val="50000"/>
            </a:schemeClr>
          </a:solidFill>
          <a:ln>
            <a:noFill/>
          </a:ln>
        </p:spPr>
        <p:txBody>
          <a:bodyPr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fr-FR" sz="5400" b="1" dirty="0">
                <a:solidFill>
                  <a:schemeClr val="bg1"/>
                </a:solidFill>
                <a:latin typeface="+mn-lt"/>
              </a:rPr>
              <a:t>REFERENCES</a:t>
            </a: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6955" y="1295871"/>
            <a:ext cx="4660900" cy="2003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descr="agriculture-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20334" y="1574740"/>
            <a:ext cx="6191250" cy="1333501"/>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9" descr="MDPI | Publ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pic>
        <p:nvPicPr>
          <p:cNvPr id="1035" name="Picture 11" descr="https://www.mdpi.com/img/design/mdpi-pub-logo-blue-small4.png?fff78193ca41c28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67686" y="1479935"/>
            <a:ext cx="2841492" cy="186472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p:cNvPicPr>
            <a:picLocks noChangeAspect="1" noChangeArrowheads="1"/>
          </p:cNvPicPr>
          <p:nvPr/>
        </p:nvPicPr>
        <p:blipFill rotWithShape="1">
          <a:blip r:embed="rId6">
            <a:extLst>
              <a:ext uri="{28A0092B-C50C-407E-A947-70E740481C1C}">
                <a14:useLocalDpi xmlns:a14="http://schemas.microsoft.com/office/drawing/2010/main" val="0"/>
              </a:ext>
            </a:extLst>
          </a:blip>
          <a:srcRect l="14282" r="13814" b="13122"/>
          <a:stretch/>
        </p:blipFill>
        <p:spPr bwMode="auto">
          <a:xfrm>
            <a:off x="10989168" y="24853188"/>
            <a:ext cx="6311860" cy="4229126"/>
          </a:xfrm>
          <a:prstGeom prst="rect">
            <a:avLst/>
          </a:prstGeom>
          <a:solidFill>
            <a:schemeClr val="accent1"/>
          </a:solidFill>
          <a:ln>
            <a:noFill/>
          </a:ln>
          <a:effectLst/>
        </p:spPr>
      </p:pic>
      <p:sp>
        <p:nvSpPr>
          <p:cNvPr id="4" name="Rectangle 3"/>
          <p:cNvSpPr/>
          <p:nvPr/>
        </p:nvSpPr>
        <p:spPr>
          <a:xfrm>
            <a:off x="11174630" y="38417708"/>
            <a:ext cx="17075287" cy="3477875"/>
          </a:xfrm>
          <a:prstGeom prst="rect">
            <a:avLst/>
          </a:prstGeom>
        </p:spPr>
        <p:txBody>
          <a:bodyPr wrap="square">
            <a:spAutoFit/>
          </a:bodyPr>
          <a:lstStyle/>
          <a:p>
            <a:pPr algn="just"/>
            <a:r>
              <a:rPr lang="en-US" sz="4400" dirty="0">
                <a:solidFill>
                  <a:schemeClr val="bg1"/>
                </a:solidFill>
              </a:rPr>
              <a:t>Costs have been obtained significantly higher (approximately 87.39 %) for mechanized technological operations when manure is fertilized compared to manure pellets. However, the price of manure is significantly lower (approximately 96 %). The average ammonia emission from manure pellets is significantly lower compared to manure.</a:t>
            </a:r>
            <a:endParaRPr lang="lt-LT" sz="4400" dirty="0">
              <a:solidFill>
                <a:schemeClr val="bg1"/>
              </a:solidFill>
            </a:endParaRPr>
          </a:p>
        </p:txBody>
      </p:sp>
      <p:sp>
        <p:nvSpPr>
          <p:cNvPr id="25" name="TextBox 24">
            <a:extLst>
              <a:ext uri="{FF2B5EF4-FFF2-40B4-BE49-F238E27FC236}">
                <a16:creationId xmlns:a16="http://schemas.microsoft.com/office/drawing/2014/main" id="{07600091-4A5C-4C0C-BCB8-A02AA61329EB}"/>
              </a:ext>
            </a:extLst>
          </p:cNvPr>
          <p:cNvSpPr txBox="1"/>
          <p:nvPr/>
        </p:nvSpPr>
        <p:spPr>
          <a:xfrm>
            <a:off x="20138774" y="34609470"/>
            <a:ext cx="9442617" cy="923330"/>
          </a:xfrm>
          <a:prstGeom prst="rect">
            <a:avLst/>
          </a:prstGeom>
          <a:noFill/>
        </p:spPr>
        <p:txBody>
          <a:bodyPr wrap="square" rtlCol="0">
            <a:spAutoFit/>
          </a:bodyPr>
          <a:lstStyle/>
          <a:p>
            <a:r>
              <a:rPr lang="lt-LT" sz="2700" b="1" dirty="0" err="1"/>
              <a:t>Fig</a:t>
            </a:r>
            <a:r>
              <a:rPr lang="lt-LT" sz="2700" b="1" dirty="0"/>
              <a:t>. 2. </a:t>
            </a:r>
            <a:r>
              <a:rPr lang="en-US" sz="2700" dirty="0"/>
              <a:t>Dependence of the costs of mechanized technological operations on the application of organic fertilizers</a:t>
            </a:r>
            <a:endParaRPr lang="en-US" sz="2700" baseline="30000" dirty="0"/>
          </a:p>
        </p:txBody>
      </p:sp>
      <p:sp>
        <p:nvSpPr>
          <p:cNvPr id="28" name="TextBox 27">
            <a:extLst>
              <a:ext uri="{FF2B5EF4-FFF2-40B4-BE49-F238E27FC236}">
                <a16:creationId xmlns:a16="http://schemas.microsoft.com/office/drawing/2014/main" id="{181829E1-7B17-47A2-95C9-72A00C211402}"/>
              </a:ext>
            </a:extLst>
          </p:cNvPr>
          <p:cNvSpPr txBox="1"/>
          <p:nvPr/>
        </p:nvSpPr>
        <p:spPr>
          <a:xfrm>
            <a:off x="10953078" y="29091514"/>
            <a:ext cx="6769462" cy="507831"/>
          </a:xfrm>
          <a:prstGeom prst="rect">
            <a:avLst/>
          </a:prstGeom>
          <a:noFill/>
        </p:spPr>
        <p:txBody>
          <a:bodyPr wrap="square" rtlCol="0">
            <a:spAutoFit/>
          </a:bodyPr>
          <a:lstStyle/>
          <a:p>
            <a:r>
              <a:rPr lang="lt-LT" sz="2700" b="1" dirty="0" err="1"/>
              <a:t>Fig</a:t>
            </a:r>
            <a:r>
              <a:rPr lang="lt-LT" sz="2700" b="1" dirty="0"/>
              <a:t>. 1.</a:t>
            </a:r>
            <a:r>
              <a:rPr lang="lt-LT" sz="2700" dirty="0"/>
              <a:t> </a:t>
            </a:r>
            <a:r>
              <a:rPr lang="en-US" sz="2700" dirty="0"/>
              <a:t>Costs of manure and manure pellets </a:t>
            </a:r>
            <a:endParaRPr lang="en-US" sz="2700" baseline="30000" dirty="0"/>
          </a:p>
        </p:txBody>
      </p:sp>
      <p:pic>
        <p:nvPicPr>
          <p:cNvPr id="8" name="Picture 7">
            <a:extLst>
              <a:ext uri="{FF2B5EF4-FFF2-40B4-BE49-F238E27FC236}">
                <a16:creationId xmlns:a16="http://schemas.microsoft.com/office/drawing/2014/main" id="{A3E7BD5C-B70A-4E7F-9542-DBC1F8278C06}"/>
              </a:ext>
            </a:extLst>
          </p:cNvPr>
          <p:cNvPicPr>
            <a:picLocks noChangeAspect="1"/>
          </p:cNvPicPr>
          <p:nvPr/>
        </p:nvPicPr>
        <p:blipFill rotWithShape="1">
          <a:blip r:embed="rId7"/>
          <a:srcRect l="8330" t="20387" r="8939" b="22433"/>
          <a:stretch/>
        </p:blipFill>
        <p:spPr>
          <a:xfrm>
            <a:off x="10794626" y="33217606"/>
            <a:ext cx="8364905" cy="4152644"/>
          </a:xfrm>
          <a:prstGeom prst="rect">
            <a:avLst/>
          </a:prstGeom>
        </p:spPr>
      </p:pic>
      <p:pic>
        <p:nvPicPr>
          <p:cNvPr id="32" name="Picture 31">
            <a:extLst>
              <a:ext uri="{FF2B5EF4-FFF2-40B4-BE49-F238E27FC236}">
                <a16:creationId xmlns:a16="http://schemas.microsoft.com/office/drawing/2014/main" id="{7ECEBDCB-3B95-440D-82BE-32AC5CE6B76B}"/>
              </a:ext>
            </a:extLst>
          </p:cNvPr>
          <p:cNvPicPr>
            <a:picLocks noChangeAspect="1"/>
          </p:cNvPicPr>
          <p:nvPr/>
        </p:nvPicPr>
        <p:blipFill rotWithShape="1">
          <a:blip r:embed="rId8"/>
          <a:srcRect l="2558" r="2097" b="14744"/>
          <a:stretch/>
        </p:blipFill>
        <p:spPr>
          <a:xfrm>
            <a:off x="18120799" y="28772963"/>
            <a:ext cx="11076396" cy="5770744"/>
          </a:xfrm>
          <a:prstGeom prst="rect">
            <a:avLst/>
          </a:prstGeom>
        </p:spPr>
      </p:pic>
      <p:sp>
        <p:nvSpPr>
          <p:cNvPr id="34" name="TextBox 33">
            <a:extLst>
              <a:ext uri="{FF2B5EF4-FFF2-40B4-BE49-F238E27FC236}">
                <a16:creationId xmlns:a16="http://schemas.microsoft.com/office/drawing/2014/main" id="{D4DFDD7D-3EDF-4126-96E3-C783D9F65163}"/>
              </a:ext>
            </a:extLst>
          </p:cNvPr>
          <p:cNvSpPr txBox="1"/>
          <p:nvPr/>
        </p:nvSpPr>
        <p:spPr>
          <a:xfrm>
            <a:off x="16557764" y="36786218"/>
            <a:ext cx="12658481" cy="507831"/>
          </a:xfrm>
          <a:prstGeom prst="rect">
            <a:avLst/>
          </a:prstGeom>
          <a:noFill/>
        </p:spPr>
        <p:txBody>
          <a:bodyPr wrap="square" rtlCol="0">
            <a:spAutoFit/>
          </a:bodyPr>
          <a:lstStyle/>
          <a:p>
            <a:r>
              <a:rPr lang="lt-LT" sz="2700" b="1" dirty="0" err="1"/>
              <a:t>Fig</a:t>
            </a:r>
            <a:r>
              <a:rPr lang="lt-LT" sz="2700" b="1" dirty="0"/>
              <a:t>. 3. </a:t>
            </a:r>
            <a:r>
              <a:rPr lang="lt-LT" sz="2700" dirty="0" err="1"/>
              <a:t>Average</a:t>
            </a:r>
            <a:r>
              <a:rPr lang="lt-LT" sz="2700" dirty="0"/>
              <a:t> </a:t>
            </a:r>
            <a:r>
              <a:rPr lang="lt-LT" sz="2700" dirty="0" err="1"/>
              <a:t>ammonia</a:t>
            </a:r>
            <a:r>
              <a:rPr lang="lt-LT" sz="2700" dirty="0"/>
              <a:t> </a:t>
            </a:r>
            <a:r>
              <a:rPr lang="lt-LT" sz="2700" dirty="0" err="1"/>
              <a:t>emissions</a:t>
            </a:r>
            <a:r>
              <a:rPr lang="lt-LT" sz="2700" dirty="0"/>
              <a:t> </a:t>
            </a:r>
            <a:r>
              <a:rPr lang="lt-LT" sz="2700" dirty="0" err="1"/>
              <a:t>from</a:t>
            </a:r>
            <a:r>
              <a:rPr lang="lt-LT" sz="2700" dirty="0"/>
              <a:t> </a:t>
            </a:r>
            <a:r>
              <a:rPr lang="lt-LT" sz="2700" dirty="0" err="1"/>
              <a:t>manure</a:t>
            </a:r>
            <a:r>
              <a:rPr lang="lt-LT" sz="2700" dirty="0"/>
              <a:t> </a:t>
            </a:r>
            <a:r>
              <a:rPr lang="lt-LT" sz="2700" dirty="0" err="1"/>
              <a:t>and</a:t>
            </a:r>
            <a:r>
              <a:rPr lang="lt-LT" sz="2700" dirty="0"/>
              <a:t> </a:t>
            </a:r>
            <a:r>
              <a:rPr lang="lt-LT" sz="2700" dirty="0" err="1"/>
              <a:t>manure</a:t>
            </a:r>
            <a:r>
              <a:rPr lang="lt-LT" sz="2700" dirty="0"/>
              <a:t> </a:t>
            </a:r>
            <a:r>
              <a:rPr lang="lt-LT" sz="2700" dirty="0" err="1"/>
              <a:t>pellets</a:t>
            </a:r>
            <a:r>
              <a:rPr lang="lt-LT" sz="2700" dirty="0"/>
              <a:t>, mg m</a:t>
            </a:r>
            <a:r>
              <a:rPr lang="lt-LT" sz="2700" baseline="30000" dirty="0"/>
              <a:t>-2</a:t>
            </a:r>
            <a:r>
              <a:rPr lang="lt-LT" sz="2700" dirty="0"/>
              <a:t> h</a:t>
            </a:r>
            <a:r>
              <a:rPr lang="lt-LT" sz="2700" baseline="30000" dirty="0"/>
              <a:t>-1</a:t>
            </a:r>
            <a:endParaRPr lang="en-US" sz="2700" baseline="30000" dirty="0"/>
          </a:p>
        </p:txBody>
      </p:sp>
    </p:spTree>
  </p:cSld>
  <p:clrMapOvr>
    <a:masterClrMapping/>
  </p:clrMapOvr>
</p:sld>
</file>

<file path=ppt/theme/theme1.xml><?xml version="1.0" encoding="utf-8"?>
<a:theme xmlns:a="http://schemas.openxmlformats.org/drawingml/2006/main" name="Portrait_poster_template-PLA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62D038233C51469147F003D8E0F8C5" ma:contentTypeVersion="2" ma:contentTypeDescription="Create a new document." ma:contentTypeScope="" ma:versionID="460adbf0d06597c5193aeeffe506f3a5">
  <xsd:schema xmlns:xsd="http://www.w3.org/2001/XMLSchema" xmlns:xs="http://www.w3.org/2001/XMLSchema" xmlns:p="http://schemas.microsoft.com/office/2006/metadata/properties" xmlns:ns1="http://schemas.microsoft.com/sharepoint/v3" xmlns:ns2="dd4118c1-80c0-4fd0-a895-4f8cc7b15db9" targetNamespace="http://schemas.microsoft.com/office/2006/metadata/properties" ma:root="true" ma:fieldsID="7fdb9e80014ce22284f30f74730fcf76" ns1:_="" ns2:_="">
    <xsd:import namespace="http://schemas.microsoft.com/sharepoint/v3"/>
    <xsd:import namespace="dd4118c1-80c0-4fd0-a895-4f8cc7b15db9"/>
    <xsd:element name="properties">
      <xsd:complexType>
        <xsd:sequence>
          <xsd:element name="documentManagement">
            <xsd:complexType>
              <xsd:all>
                <xsd:element ref="ns1:PublishingStartDate" minOccurs="0"/>
                <xsd:element ref="ns1:PublishingExpirationDate" minOccurs="0"/>
                <xsd:element ref="ns2:TaxKeywordTaxHTField" minOccurs="0"/>
                <xsd:element ref="ns2:TaxCatchAll" minOccurs="0"/>
                <xsd:element ref="ns2:TaxCatchAllLabel"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d4118c1-80c0-4fd0-a895-4f8cc7b15db9" elementFormDefault="qualified">
    <xsd:import namespace="http://schemas.microsoft.com/office/2006/documentManagement/types"/>
    <xsd:import namespace="http://schemas.microsoft.com/office/infopath/2007/PartnerControls"/>
    <xsd:element name="TaxKeywordTaxHTField" ma:index="10" nillable="true" ma:taxonomy="true" ma:internalName="TaxKeywordTaxHTField" ma:taxonomyFieldName="TaxKeyword" ma:displayName="Enterprise Keywords" ma:fieldId="{23f27201-bee3-471e-b2e7-b64fd8b7ca38}" ma:taxonomyMulti="true" ma:sspId="0fbbd0a1-8703-46e1-8d9e-cad271c09ae8" ma:termSetId="00000000-0000-0000-0000-000000000000" ma:anchorId="00000000-0000-0000-0000-000000000000" ma:open="true" ma:isKeyword="true">
      <xsd:complexType>
        <xsd:sequence>
          <xsd:element ref="pc:Terms" minOccurs="0" maxOccurs="1"/>
        </xsd:sequence>
      </xsd:complexType>
    </xsd:element>
    <xsd:element name="TaxCatchAll" ma:index="11" nillable="true" ma:displayName="Taxonomy Catch All Column" ma:hidden="true" ma:list="{7a9d32c9-126f-4343-9ebe-808524d350ec}" ma:internalName="TaxCatchAll" ma:showField="CatchAllData" ma:web="dd4118c1-80c0-4fd0-a895-4f8cc7b15db9">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7a9d32c9-126f-4343-9ebe-808524d350ec}" ma:internalName="TaxCatchAllLabel" ma:readOnly="true" ma:showField="CatchAllDataLabel" ma:web="dd4118c1-80c0-4fd0-a895-4f8cc7b15db9">
      <xsd:complexType>
        <xsd:complexContent>
          <xsd:extension base="dms:MultiChoiceLookup">
            <xsd:sequence>
              <xsd:element name="Value" type="dms:Lookup" maxOccurs="unbounded" minOccurs="0" nillable="true"/>
            </xsd:sequence>
          </xsd:extension>
        </xsd:complexContent>
      </xsd:complexType>
    </xsd:element>
    <xsd:element name="_dlc_DocId" ma:index="14" nillable="true" ma:displayName="Document ID Value" ma:description="The value of the document ID assigned to this item." ma:internalName="_dlc_DocId" ma:readOnly="true">
      <xsd:simpleType>
        <xsd:restriction base="dms:Text"/>
      </xsd:simpleType>
    </xsd:element>
    <xsd:element name="_dlc_DocIdUrl" ma:index="1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KeywordTaxHTField xmlns="dd4118c1-80c0-4fd0-a895-4f8cc7b15db9">
      <Terms xmlns="http://schemas.microsoft.com/office/infopath/2007/PartnerControls"/>
    </TaxKeywordTaxHTField>
    <TaxCatchAll xmlns="dd4118c1-80c0-4fd0-a895-4f8cc7b15db9"/>
    <PublishingExpirationDate xmlns="http://schemas.microsoft.com/sharepoint/v3" xsi:nil="true"/>
    <PublishingStartDate xmlns="http://schemas.microsoft.com/sharepoint/v3" xsi:nil="true"/>
    <_dlc_DocId xmlns="dd4118c1-80c0-4fd0-a895-4f8cc7b15db9">6X5HV3WVA3CC-138-124</_dlc_DocId>
    <_dlc_DocIdUrl xmlns="dd4118c1-80c0-4fd0-a895-4f8cc7b15db9">
      <Url>http://connect.hutton.ac.uk/Organisation/Comms/_layouts/15/DocIdRedir.aspx?ID=6X5HV3WVA3CC-138-124</Url>
      <Description>6X5HV3WVA3CC-138-124</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A684197-0294-4E1E-AEB6-0DCD322345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d4118c1-80c0-4fd0-a895-4f8cc7b15d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260B71-EADC-4271-AC86-2F194793104C}">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dd4118c1-80c0-4fd0-a895-4f8cc7b15db9"/>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D34737E-61E8-4035-A868-C618842E7CF9}">
  <ds:schemaRefs>
    <ds:schemaRef ds:uri="http://schemas.microsoft.com/sharepoint/v3/contenttype/forms"/>
  </ds:schemaRefs>
</ds:datastoreItem>
</file>

<file path=customXml/itemProps4.xml><?xml version="1.0" encoding="utf-8"?>
<ds:datastoreItem xmlns:ds="http://schemas.openxmlformats.org/officeDocument/2006/customXml" ds:itemID="{CC08FE15-FD71-4071-8E0F-8BE34A00D6B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Portrait_poster_template-PLAID</Template>
  <TotalTime>1841</TotalTime>
  <Words>817</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MS PGothic</vt:lpstr>
      <vt:lpstr>Arial</vt:lpstr>
      <vt:lpstr>Calibri</vt:lpstr>
      <vt:lpstr>Portrait_poster_template-PLAID</vt:lpstr>
      <vt:lpstr>PowerPoint Presentation</vt:lpstr>
    </vt:vector>
  </TitlesOfParts>
  <Company>The James Hutton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Hardy</dc:creator>
  <cp:lastModifiedBy>MDPI</cp:lastModifiedBy>
  <cp:revision>64</cp:revision>
  <cp:lastPrinted>2011-03-22T13:38:00Z</cp:lastPrinted>
  <dcterms:created xsi:type="dcterms:W3CDTF">2018-01-05T14:12:18Z</dcterms:created>
  <dcterms:modified xsi:type="dcterms:W3CDTF">2022-02-22T07:49:39Z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0x0101008362D038233C51469147F003D8E0F8C5</vt:lpwstr>
  </property>
  <property fmtid="{D5CDD505-2E9C-101B-9397-08002B2CF9AE}" pid="3" name="_dlc_DocIdItemGuid">
    <vt:lpwstr>7a82cd6d-7a63-47ef-a056-dc8a371c78f2</vt:lpwstr>
  </property>
</Properties>
</file>