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7" r:id="rId3"/>
    <p:sldId id="268" r:id="rId4"/>
    <p:sldId id="269" r:id="rId5"/>
    <p:sldId id="270" r:id="rId6"/>
    <p:sldId id="271" r:id="rId7"/>
    <p:sldId id="27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6B2D"/>
    <a:srgbClr val="C89201"/>
    <a:srgbClr val="1A7B7C"/>
    <a:srgbClr val="EAEAEA"/>
    <a:srgbClr val="FCFBF2"/>
    <a:srgbClr val="000000"/>
    <a:srgbClr val="EBE4AF"/>
    <a:srgbClr val="EBFFFF"/>
    <a:srgbClr val="07375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0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239682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35545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2058342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1399348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9AEB6-5A5C-4DB2-9D46-98EABA38A501}"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62589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19AEB6-5A5C-4DB2-9D46-98EABA38A501}"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27144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19AEB6-5A5C-4DB2-9D46-98EABA38A501}"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422393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19AEB6-5A5C-4DB2-9D46-98EABA38A501}"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35780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9AEB6-5A5C-4DB2-9D46-98EABA38A501}"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1629577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314531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199040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9AEB6-5A5C-4DB2-9D46-98EABA38A501}" type="datetimeFigureOut">
              <a:rPr lang="en-US" smtClean="0"/>
              <a:t>12/7/2021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E8413-8B64-46A0-A043-DA7FCA8C4DD3}" type="slidenum">
              <a:rPr lang="en-US" smtClean="0"/>
              <a:t>‹nº›</a:t>
            </a:fld>
            <a:endParaRPr lang="en-US"/>
          </a:p>
        </p:txBody>
      </p:sp>
    </p:spTree>
    <p:extLst>
      <p:ext uri="{BB962C8B-B14F-4D97-AF65-F5344CB8AC3E}">
        <p14:creationId xmlns:p14="http://schemas.microsoft.com/office/powerpoint/2010/main" val="7162644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hyperlink" Target="mailto:arf.coelho@campus.fct.unl.pt"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4.pn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jp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1</a:t>
            </a:fld>
            <a:endParaRPr lang="fr-FR">
              <a:latin typeface="Palatino Linotype" panose="02040502050505030304" pitchFamily="18" charset="0"/>
            </a:endParaRPr>
          </a:p>
        </p:txBody>
      </p:sp>
      <p:pic>
        <p:nvPicPr>
          <p:cNvPr id="1026" name="Picture 2">
            <a:extLst>
              <a:ext uri="{FF2B5EF4-FFF2-40B4-BE49-F238E27FC236}">
                <a16:creationId xmlns:a16="http://schemas.microsoft.com/office/drawing/2014/main" id="{647CBE1F-CAB6-446A-8658-635D7F9F6B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1" y="699"/>
            <a:ext cx="9144000" cy="37163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Normas Gráficas | Instituto Superior de Agronomia">
            <a:extLst>
              <a:ext uri="{FF2B5EF4-FFF2-40B4-BE49-F238E27FC236}">
                <a16:creationId xmlns:a16="http://schemas.microsoft.com/office/drawing/2014/main" id="{0CEEF120-474E-47A7-AED6-86ACF484073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27980" y="6212666"/>
            <a:ext cx="1417275" cy="6375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extLst>
              <a:ext uri="{FF2B5EF4-FFF2-40B4-BE49-F238E27FC236}">
                <a16:creationId xmlns:a16="http://schemas.microsoft.com/office/drawing/2014/main" id="{372911D6-9FFB-4EE8-B0E6-D7CC17BCFA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2114" y="6316541"/>
            <a:ext cx="2197394" cy="52188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Geobiociências, Geoengenharias e Geotecnologias | Faculdade de Ciências e  Tecnologia / Universidade Nova de Lisboa">
            <a:extLst>
              <a:ext uri="{FF2B5EF4-FFF2-40B4-BE49-F238E27FC236}">
                <a16:creationId xmlns:a16="http://schemas.microsoft.com/office/drawing/2014/main" id="{6C57F057-EA40-4755-B938-B9119592D322}"/>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9742" b="8219"/>
          <a:stretch/>
        </p:blipFill>
        <p:spPr bwMode="auto">
          <a:xfrm>
            <a:off x="2558170" y="6336119"/>
            <a:ext cx="1494942" cy="52188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Repositório da Universidade de Lisboa: CEF - Centro de Estudos Florestais">
            <a:extLst>
              <a:ext uri="{FF2B5EF4-FFF2-40B4-BE49-F238E27FC236}">
                <a16:creationId xmlns:a16="http://schemas.microsoft.com/office/drawing/2014/main" id="{02147D2A-7237-4291-B354-A88D33DBBD6F}"/>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9805" b="7755"/>
          <a:stretch/>
        </p:blipFill>
        <p:spPr bwMode="auto">
          <a:xfrm>
            <a:off x="4257934" y="6250444"/>
            <a:ext cx="725708" cy="598278"/>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m 10">
            <a:extLst>
              <a:ext uri="{FF2B5EF4-FFF2-40B4-BE49-F238E27FC236}">
                <a16:creationId xmlns:a16="http://schemas.microsoft.com/office/drawing/2014/main" id="{EE6D0E98-15A3-4CF2-BFD8-3F35D7E6BA59}"/>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b="8240"/>
          <a:stretch/>
        </p:blipFill>
        <p:spPr>
          <a:xfrm>
            <a:off x="6622775" y="6210965"/>
            <a:ext cx="774979" cy="627457"/>
          </a:xfrm>
          <a:prstGeom prst="rect">
            <a:avLst/>
          </a:prstGeom>
        </p:spPr>
      </p:pic>
      <p:pic>
        <p:nvPicPr>
          <p:cNvPr id="12" name="Picture 4" descr="Biblioteca da Escola Superior de Educação Almeida Garrett – Grupo Lusófona  | Diretório BAD">
            <a:extLst>
              <a:ext uri="{FF2B5EF4-FFF2-40B4-BE49-F238E27FC236}">
                <a16:creationId xmlns:a16="http://schemas.microsoft.com/office/drawing/2014/main" id="{21671ABA-2AF5-4F63-84C2-525988AAD69E}"/>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571213" y="6343662"/>
            <a:ext cx="1092882" cy="469940"/>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3">
            <a:extLst>
              <a:ext uri="{FF2B5EF4-FFF2-40B4-BE49-F238E27FC236}">
                <a16:creationId xmlns:a16="http://schemas.microsoft.com/office/drawing/2014/main" id="{FDBA75B2-6A7C-424D-8BD3-442B5627695F}"/>
              </a:ext>
            </a:extLst>
          </p:cNvPr>
          <p:cNvSpPr txBox="1"/>
          <p:nvPr/>
        </p:nvSpPr>
        <p:spPr>
          <a:xfrm>
            <a:off x="0" y="3723118"/>
            <a:ext cx="9144000" cy="2454518"/>
          </a:xfrm>
          <a:prstGeom prst="rect">
            <a:avLst/>
          </a:prstGeom>
          <a:noFill/>
        </p:spPr>
        <p:txBody>
          <a:bodyPr wrap="square" rtlCol="0">
            <a:spAutoFit/>
          </a:bodyPr>
          <a:lstStyle/>
          <a:p>
            <a:pPr algn="ctr"/>
            <a:r>
              <a:rPr lang="en-US" sz="2400" b="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Soil characterization for production of an industrial tomato </a:t>
            </a:r>
          </a:p>
          <a:p>
            <a:pPr algn="ctr"/>
            <a:r>
              <a:rPr lang="en-US" sz="2400" b="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variety in South Portugal - a case study</a:t>
            </a:r>
          </a:p>
          <a:p>
            <a:pPr algn="ctr"/>
            <a:endParaRPr lang="fr-FR" sz="800" dirty="0">
              <a:latin typeface="Palatino Linotype" panose="02040502050505030304" pitchFamily="18" charset="0"/>
            </a:endParaRPr>
          </a:p>
          <a:p>
            <a:pPr algn="just">
              <a:lnSpc>
                <a:spcPts val="1300"/>
              </a:lnSpc>
              <a:spcAft>
                <a:spcPts val="1800"/>
              </a:spcAft>
            </a:pP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Ana Rita F. Coelho</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Ana Coelho Marques</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Cláudia Campos Pessoa</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pt-PT" sz="11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Diana Daccak</a:t>
            </a:r>
            <a:r>
              <a:rPr lang="pt-PT" sz="1100"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1,2</a:t>
            </a:r>
            <a:r>
              <a:rPr lang="pt-PT" sz="11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Inês Carmo Luís</a:t>
            </a:r>
            <a:r>
              <a:rPr lang="pt-PT" sz="1100"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1,2</a:t>
            </a:r>
            <a:r>
              <a:rPr lang="pt-PT" sz="11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Maria </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Manuela Silva</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2,3</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Manuela Simões</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Fernando H. Reboredo</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Maria F. Pessoa</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Paulo Legoinha</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José C. Ramalho</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2,4</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Paula </a:t>
            </a:r>
            <a:r>
              <a:rPr lang="pt-PT" sz="11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Scotti</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Campos</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2,5</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Isabel P. Pais</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2,5</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José N. Semedo</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2,5</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pt-PT" sz="11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and</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Fernando C. Lidon</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endParaRPr lang="pt-PT" sz="900"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125413" indent="-125413">
              <a:lnSpc>
                <a:spcPts val="1000"/>
              </a:lnSpc>
            </a:pPr>
            <a:r>
              <a:rPr lang="pt-PT" sz="9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a:t>
            </a:r>
            <a:r>
              <a:rPr lang="pt-P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pt-PT" sz="900" dirty="0" err="1">
                <a:solidFill>
                  <a:srgbClr val="000000"/>
                </a:solidFill>
                <a:effectLst/>
                <a:latin typeface="Palatino Linotype" panose="02040502050505030304" pitchFamily="18" charset="0"/>
                <a:ea typeface="Times New Roman" panose="02020603050405020304" pitchFamily="18" charset="0"/>
                <a:cs typeface="Calibri" panose="020F0502020204030204" pitchFamily="34" charset="0"/>
              </a:rPr>
              <a:t>Earth</a:t>
            </a:r>
            <a:r>
              <a:rPr lang="pt-PT" sz="900" dirty="0">
                <a:solidFill>
                  <a:srgbClr val="000000"/>
                </a:solidFill>
                <a:effectLst/>
                <a:latin typeface="Palatino Linotype" panose="02040502050505030304" pitchFamily="18" charset="0"/>
                <a:ea typeface="Times New Roman" panose="02020603050405020304" pitchFamily="18" charset="0"/>
                <a:cs typeface="Calibri" panose="020F0502020204030204" pitchFamily="34" charset="0"/>
              </a:rPr>
              <a:t> </a:t>
            </a:r>
            <a:r>
              <a:rPr lang="pt-PT" sz="900" dirty="0" err="1">
                <a:solidFill>
                  <a:srgbClr val="000000"/>
                </a:solidFill>
                <a:effectLst/>
                <a:latin typeface="Palatino Linotype" panose="02040502050505030304" pitchFamily="18" charset="0"/>
                <a:ea typeface="Times New Roman" panose="02020603050405020304" pitchFamily="18" charset="0"/>
                <a:cs typeface="Calibri" panose="020F0502020204030204" pitchFamily="34" charset="0"/>
              </a:rPr>
              <a:t>Sciences</a:t>
            </a:r>
            <a:r>
              <a:rPr lang="pt-PT" sz="900" dirty="0">
                <a:solidFill>
                  <a:srgbClr val="000000"/>
                </a:solidFill>
                <a:effectLst/>
                <a:latin typeface="Palatino Linotype" panose="02040502050505030304" pitchFamily="18" charset="0"/>
                <a:ea typeface="Times New Roman" panose="02020603050405020304" pitchFamily="18" charset="0"/>
                <a:cs typeface="Calibri" panose="020F0502020204030204" pitchFamily="34" charset="0"/>
              </a:rPr>
              <a:t> </a:t>
            </a:r>
            <a:r>
              <a:rPr lang="pt-PT" sz="900" dirty="0" err="1">
                <a:solidFill>
                  <a:srgbClr val="000000"/>
                </a:solidFill>
                <a:effectLst/>
                <a:latin typeface="Palatino Linotype" panose="02040502050505030304" pitchFamily="18" charset="0"/>
                <a:ea typeface="Times New Roman" panose="02020603050405020304" pitchFamily="18" charset="0"/>
                <a:cs typeface="Calibri" panose="020F0502020204030204" pitchFamily="34" charset="0"/>
              </a:rPr>
              <a:t>Department</a:t>
            </a:r>
            <a:r>
              <a:rPr lang="pt-PT" sz="900" dirty="0">
                <a:solidFill>
                  <a:srgbClr val="000000"/>
                </a:solidFill>
                <a:effectLst/>
                <a:latin typeface="Palatino Linotype" panose="02040502050505030304" pitchFamily="18" charset="0"/>
                <a:ea typeface="Times New Roman" panose="02020603050405020304" pitchFamily="18" charset="0"/>
                <a:cs typeface="Calibri" panose="020F0502020204030204" pitchFamily="34" charset="0"/>
              </a:rPr>
              <a:t>, Faculdade de Ciências e Tecnologia, Universidade Nova de Lisboa, Caparica, Portugal;</a:t>
            </a:r>
            <a:endParaRPr lang="pt-P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125413" indent="-125413">
              <a:lnSpc>
                <a:spcPts val="1000"/>
              </a:lnSpc>
            </a:pPr>
            <a:r>
              <a:rPr lang="fr-CH" sz="9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	</a:t>
            </a:r>
            <a:r>
              <a:rPr lang="pt-PT" sz="900" dirty="0" err="1">
                <a:solidFill>
                  <a:srgbClr val="000000"/>
                </a:solidFill>
                <a:effectLst/>
                <a:latin typeface="Palatino Linotype" panose="02040502050505030304" pitchFamily="18" charset="0"/>
                <a:ea typeface="Times New Roman" panose="02020603050405020304" pitchFamily="18" charset="0"/>
                <a:cs typeface="Calibri" panose="020F0502020204030204" pitchFamily="34" charset="0"/>
              </a:rPr>
              <a:t>GeoBioTec</a:t>
            </a:r>
            <a:r>
              <a:rPr lang="pt-PT" sz="900" dirty="0">
                <a:solidFill>
                  <a:srgbClr val="000000"/>
                </a:solidFill>
                <a:effectLst/>
                <a:latin typeface="Palatino Linotype" panose="02040502050505030304" pitchFamily="18" charset="0"/>
                <a:ea typeface="Times New Roman" panose="02020603050405020304" pitchFamily="18" charset="0"/>
                <a:cs typeface="Calibri" panose="020F0502020204030204" pitchFamily="34" charset="0"/>
              </a:rPr>
              <a:t> Research </a:t>
            </a:r>
            <a:r>
              <a:rPr lang="pt-PT" sz="900" dirty="0" err="1">
                <a:solidFill>
                  <a:srgbClr val="000000"/>
                </a:solidFill>
                <a:effectLst/>
                <a:latin typeface="Palatino Linotype" panose="02040502050505030304" pitchFamily="18" charset="0"/>
                <a:ea typeface="Times New Roman" panose="02020603050405020304" pitchFamily="18" charset="0"/>
                <a:cs typeface="Calibri" panose="020F0502020204030204" pitchFamily="34" charset="0"/>
              </a:rPr>
              <a:t>Center</a:t>
            </a:r>
            <a:r>
              <a:rPr lang="pt-PT" sz="900" dirty="0">
                <a:solidFill>
                  <a:srgbClr val="000000"/>
                </a:solidFill>
                <a:effectLst/>
                <a:latin typeface="Palatino Linotype" panose="02040502050505030304" pitchFamily="18" charset="0"/>
                <a:ea typeface="Times New Roman" panose="02020603050405020304" pitchFamily="18" charset="0"/>
                <a:cs typeface="Calibri" panose="020F0502020204030204" pitchFamily="34" charset="0"/>
              </a:rPr>
              <a:t>, Faculdade de Ciências e Tecnologia, Universidade Nova de Lisboa, Caparica, Portugal;</a:t>
            </a:r>
            <a:endParaRPr lang="pt-P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125413" indent="-125413">
              <a:lnSpc>
                <a:spcPts val="1000"/>
              </a:lnSpc>
            </a:pPr>
            <a:r>
              <a:rPr lang="pt-PT" sz="9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3</a:t>
            </a:r>
            <a:r>
              <a:rPr lang="pt-P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pt-PT" sz="900" dirty="0">
                <a:solidFill>
                  <a:srgbClr val="000000"/>
                </a:solidFill>
                <a:effectLst/>
                <a:latin typeface="Palatino Linotype" panose="02040502050505030304" pitchFamily="18" charset="0"/>
                <a:ea typeface="Times New Roman" panose="02020603050405020304" pitchFamily="18" charset="0"/>
                <a:cs typeface="Calibri" panose="020F0502020204030204" pitchFamily="34" charset="0"/>
              </a:rPr>
              <a:t>Escola Superior de Educação Almeida Garrett, Lisboa, Portugal;</a:t>
            </a:r>
            <a:endParaRPr lang="pt-P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125413" indent="-125413">
              <a:lnSpc>
                <a:spcPts val="1000"/>
              </a:lnSpc>
            </a:pPr>
            <a:r>
              <a:rPr lang="pt-PT" sz="9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4</a:t>
            </a:r>
            <a:r>
              <a:rPr lang="pt-P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pt-PT" sz="900" dirty="0" err="1">
                <a:solidFill>
                  <a:srgbClr val="222222"/>
                </a:solidFill>
                <a:effectLst/>
                <a:latin typeface="Palatino Linotype" panose="02040502050505030304" pitchFamily="18" charset="0"/>
                <a:ea typeface="Times New Roman" panose="02020603050405020304" pitchFamily="18" charset="0"/>
                <a:cs typeface="Calibri" panose="020F0502020204030204" pitchFamily="34" charset="0"/>
              </a:rPr>
              <a:t>PlantStress</a:t>
            </a:r>
            <a:r>
              <a:rPr lang="pt-PT" sz="900" dirty="0">
                <a:solidFill>
                  <a:srgbClr val="222222"/>
                </a:solidFill>
                <a:effectLst/>
                <a:latin typeface="Palatino Linotype" panose="02040502050505030304" pitchFamily="18" charset="0"/>
                <a:ea typeface="Times New Roman" panose="02020603050405020304" pitchFamily="18" charset="0"/>
                <a:cs typeface="Calibri" panose="020F0502020204030204" pitchFamily="34" charset="0"/>
              </a:rPr>
              <a:t> &amp; </a:t>
            </a:r>
            <a:r>
              <a:rPr lang="pt-PT" sz="900" dirty="0" err="1">
                <a:solidFill>
                  <a:srgbClr val="222222"/>
                </a:solidFill>
                <a:effectLst/>
                <a:latin typeface="Palatino Linotype" panose="02040502050505030304" pitchFamily="18" charset="0"/>
                <a:ea typeface="Times New Roman" panose="02020603050405020304" pitchFamily="18" charset="0"/>
                <a:cs typeface="Calibri" panose="020F0502020204030204" pitchFamily="34" charset="0"/>
              </a:rPr>
              <a:t>Biodiversity</a:t>
            </a:r>
            <a:r>
              <a:rPr lang="pt-PT" sz="900" dirty="0">
                <a:solidFill>
                  <a:srgbClr val="222222"/>
                </a:solidFill>
                <a:effectLst/>
                <a:latin typeface="Palatino Linotype" panose="02040502050505030304" pitchFamily="18" charset="0"/>
                <a:ea typeface="Times New Roman" panose="02020603050405020304" pitchFamily="18" charset="0"/>
                <a:cs typeface="Calibri" panose="020F0502020204030204" pitchFamily="34" charset="0"/>
              </a:rPr>
              <a:t> </a:t>
            </a:r>
            <a:r>
              <a:rPr lang="pt-PT" sz="900" dirty="0" err="1">
                <a:solidFill>
                  <a:srgbClr val="222222"/>
                </a:solidFill>
                <a:effectLst/>
                <a:latin typeface="Palatino Linotype" panose="02040502050505030304" pitchFamily="18" charset="0"/>
                <a:ea typeface="Times New Roman" panose="02020603050405020304" pitchFamily="18" charset="0"/>
                <a:cs typeface="Calibri" panose="020F0502020204030204" pitchFamily="34" charset="0"/>
              </a:rPr>
              <a:t>Lab</a:t>
            </a:r>
            <a:r>
              <a:rPr lang="pt-PT" sz="900" dirty="0">
                <a:solidFill>
                  <a:srgbClr val="222222"/>
                </a:solidFill>
                <a:effectLst/>
                <a:latin typeface="Palatino Linotype" panose="02040502050505030304" pitchFamily="18" charset="0"/>
                <a:ea typeface="Times New Roman" panose="02020603050405020304" pitchFamily="18" charset="0"/>
                <a:cs typeface="Calibri" panose="020F0502020204030204" pitchFamily="34" charset="0"/>
              </a:rPr>
              <a:t>, Centro de Estudos Florestais, Instituto Superior Agronomia, Universidade de Lisboa, Oeiras, Portugal</a:t>
            </a:r>
            <a:r>
              <a:rPr lang="pt-PT" sz="900" dirty="0">
                <a:solidFill>
                  <a:srgbClr val="000000"/>
                </a:solidFill>
                <a:effectLst/>
                <a:latin typeface="Palatino Linotype" panose="02040502050505030304" pitchFamily="18" charset="0"/>
                <a:ea typeface="Times New Roman" panose="02020603050405020304" pitchFamily="18" charset="0"/>
                <a:cs typeface="Calibri" panose="020F0502020204030204" pitchFamily="34" charset="0"/>
              </a:rPr>
              <a:t>;</a:t>
            </a:r>
            <a:endParaRPr lang="pt-P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125413" indent="-125413">
              <a:lnSpc>
                <a:spcPts val="1000"/>
              </a:lnSpc>
            </a:pPr>
            <a:r>
              <a:rPr lang="pt-PT" sz="900" baseline="30000" dirty="0">
                <a:solidFill>
                  <a:srgbClr val="000000"/>
                </a:solidFill>
                <a:latin typeface="Palatino Linotype" panose="02040502050505030304" pitchFamily="18" charset="0"/>
                <a:cs typeface="Calibri" panose="020F0502020204030204" pitchFamily="34" charset="0"/>
              </a:rPr>
              <a:t>5</a:t>
            </a:r>
            <a:r>
              <a:rPr lang="pt-PT" sz="900" dirty="0">
                <a:solidFill>
                  <a:srgbClr val="000000"/>
                </a:solidFill>
                <a:latin typeface="Palatino Linotype" panose="02040502050505030304" pitchFamily="18" charset="0"/>
                <a:cs typeface="Calibri" panose="020F0502020204030204" pitchFamily="34" charset="0"/>
              </a:rPr>
              <a:t>	INIAV, Instituto Nacional de Investigação Agrária e Veterinária, Oeiras, Portugal;</a:t>
            </a:r>
          </a:p>
          <a:p>
            <a:pPr marL="125413" indent="-125413">
              <a:lnSpc>
                <a:spcPts val="1000"/>
              </a:lnSpc>
            </a:pPr>
            <a:r>
              <a:rPr lang="fr-CH" sz="900" dirty="0">
                <a:solidFill>
                  <a:srgbClr val="000000"/>
                </a:solidFill>
                <a:latin typeface="Palatino Linotype" panose="02040502050505030304" pitchFamily="18" charset="0"/>
                <a:cs typeface="Calibri" panose="020F0502020204030204" pitchFamily="34" charset="0"/>
              </a:rPr>
              <a:t>*	</a:t>
            </a:r>
            <a:r>
              <a:rPr lang="fr-CH" sz="900" dirty="0" err="1">
                <a:solidFill>
                  <a:srgbClr val="000000"/>
                </a:solidFill>
                <a:latin typeface="Palatino Linotype" panose="02040502050505030304" pitchFamily="18" charset="0"/>
                <a:cs typeface="Calibri" panose="020F0502020204030204" pitchFamily="34" charset="0"/>
              </a:rPr>
              <a:t>Correspondence</a:t>
            </a:r>
            <a:r>
              <a:rPr lang="fr-CH" sz="900" dirty="0">
                <a:solidFill>
                  <a:srgbClr val="000000"/>
                </a:solidFill>
                <a:latin typeface="Palatino Linotype" panose="02040502050505030304" pitchFamily="18" charset="0"/>
                <a:cs typeface="Calibri" panose="020F0502020204030204" pitchFamily="34" charset="0"/>
              </a:rPr>
              <a:t>: </a:t>
            </a:r>
            <a:r>
              <a:rPr lang="pt-PT" sz="900" dirty="0">
                <a:solidFill>
                  <a:srgbClr val="000000"/>
                </a:solidFill>
                <a:latin typeface="Palatino Linotype" panose="02040502050505030304" pitchFamily="18" charset="0"/>
                <a:cs typeface="Calibri" panose="020F0502020204030204" pitchFamily="34" charset="0"/>
                <a:hlinkClick r:id="rId9">
                  <a:extLst>
                    <a:ext uri="{A12FA001-AC4F-418D-AE19-62706E023703}">
                      <ahyp:hlinkClr xmlns:ahyp="http://schemas.microsoft.com/office/drawing/2018/hyperlinkcolor" val="tx"/>
                    </a:ext>
                  </a:extLst>
                </a:hlinkClick>
              </a:rPr>
              <a:t>arf.coelho@campus.fct.unl.pt</a:t>
            </a:r>
            <a:r>
              <a:rPr lang="fr-CH" sz="900" dirty="0">
                <a:solidFill>
                  <a:srgbClr val="000000"/>
                </a:solidFill>
                <a:latin typeface="Palatino Linotype" panose="02040502050505030304" pitchFamily="18" charset="0"/>
                <a:cs typeface="Calibri" panose="020F0502020204030204" pitchFamily="34" charset="0"/>
              </a:rPr>
              <a:t>; </a:t>
            </a:r>
            <a:endParaRPr lang="pt-PT" sz="900" dirty="0">
              <a:solidFill>
                <a:srgbClr val="000000"/>
              </a:solidFill>
              <a:latin typeface="Palatino Linotype" panose="02040502050505030304" pitchFamily="18" charset="0"/>
              <a:cs typeface="Calibri" panose="020F0502020204030204" pitchFamily="34" charset="0"/>
            </a:endParaRPr>
          </a:p>
        </p:txBody>
      </p:sp>
    </p:spTree>
    <p:extLst>
      <p:ext uri="{BB962C8B-B14F-4D97-AF65-F5344CB8AC3E}">
        <p14:creationId xmlns:p14="http://schemas.microsoft.com/office/powerpoint/2010/main" val="2008605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C3E244-51DF-41C2-B169-2BCF762CFCF5}"/>
              </a:ext>
            </a:extLst>
          </p:cNvPr>
          <p:cNvSpPr>
            <a:spLocks noGrp="1"/>
          </p:cNvSpPr>
          <p:nvPr>
            <p:ph type="title"/>
          </p:nvPr>
        </p:nvSpPr>
        <p:spPr/>
        <p:txBody>
          <a:bodyPr>
            <a:normAutofit/>
          </a:bodyPr>
          <a:lstStyle/>
          <a:p>
            <a:pPr algn="ctr"/>
            <a:r>
              <a:rPr lang="en-US" sz="2400" b="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Soil characterization for production of an industrial tomato variety in South Portugal - a case study</a:t>
            </a:r>
            <a:endParaRPr lang="pt-PT" sz="2400" dirty="0"/>
          </a:p>
        </p:txBody>
      </p:sp>
      <p:pic>
        <p:nvPicPr>
          <p:cNvPr id="13" name="Picture 4">
            <a:extLst>
              <a:ext uri="{FF2B5EF4-FFF2-40B4-BE49-F238E27FC236}">
                <a16:creationId xmlns:a16="http://schemas.microsoft.com/office/drawing/2014/main" id="{BA546314-1FE3-433E-B80A-E5F09D2730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1635" y="5729174"/>
            <a:ext cx="1143001" cy="1143001"/>
          </a:xfrm>
          <a:prstGeom prst="rect">
            <a:avLst/>
          </a:prstGeom>
          <a:noFill/>
          <a:extLst>
            <a:ext uri="{909E8E84-426E-40DD-AFC4-6F175D3DCCD1}">
              <a14:hiddenFill xmlns:a14="http://schemas.microsoft.com/office/drawing/2010/main">
                <a:solidFill>
                  <a:srgbClr val="FFFFFF"/>
                </a:solidFill>
              </a14:hiddenFill>
            </a:ext>
          </a:extLst>
        </p:spPr>
      </p:pic>
      <p:sp>
        <p:nvSpPr>
          <p:cNvPr id="3" name="Retângulo 2">
            <a:extLst>
              <a:ext uri="{FF2B5EF4-FFF2-40B4-BE49-F238E27FC236}">
                <a16:creationId xmlns:a16="http://schemas.microsoft.com/office/drawing/2014/main" id="{3BC80063-F60A-4151-9F3E-533A429C644E}"/>
              </a:ext>
            </a:extLst>
          </p:cNvPr>
          <p:cNvSpPr/>
          <p:nvPr/>
        </p:nvSpPr>
        <p:spPr>
          <a:xfrm>
            <a:off x="979714" y="2453316"/>
            <a:ext cx="1306286" cy="6164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PT" dirty="0"/>
              <a:t>Field</a:t>
            </a:r>
          </a:p>
        </p:txBody>
      </p:sp>
      <p:cxnSp>
        <p:nvCxnSpPr>
          <p:cNvPr id="6" name="Conexão reta unidirecional 5">
            <a:extLst>
              <a:ext uri="{FF2B5EF4-FFF2-40B4-BE49-F238E27FC236}">
                <a16:creationId xmlns:a16="http://schemas.microsoft.com/office/drawing/2014/main" id="{0664CE3E-1516-4743-B48F-BFCFFAAD7E60}"/>
              </a:ext>
            </a:extLst>
          </p:cNvPr>
          <p:cNvCxnSpPr>
            <a:cxnSpLocks/>
            <a:stCxn id="3" idx="3"/>
          </p:cNvCxnSpPr>
          <p:nvPr/>
        </p:nvCxnSpPr>
        <p:spPr>
          <a:xfrm>
            <a:off x="2286000" y="2761544"/>
            <a:ext cx="576943" cy="1431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20" name="Retângulo 19">
            <a:extLst>
              <a:ext uri="{FF2B5EF4-FFF2-40B4-BE49-F238E27FC236}">
                <a16:creationId xmlns:a16="http://schemas.microsoft.com/office/drawing/2014/main" id="{B1BB5927-5A76-465B-A0FC-CE826E6C1B40}"/>
              </a:ext>
            </a:extLst>
          </p:cNvPr>
          <p:cNvSpPr/>
          <p:nvPr/>
        </p:nvSpPr>
        <p:spPr>
          <a:xfrm>
            <a:off x="5039539" y="2126744"/>
            <a:ext cx="2012592" cy="166490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PT" dirty="0" err="1"/>
              <a:t>Correlation</a:t>
            </a:r>
            <a:r>
              <a:rPr lang="pt-PT" dirty="0"/>
              <a:t> </a:t>
            </a:r>
            <a:r>
              <a:rPr lang="pt-PT" dirty="0" err="1"/>
              <a:t>between</a:t>
            </a:r>
            <a:r>
              <a:rPr lang="pt-PT" dirty="0"/>
              <a:t> pH, </a:t>
            </a:r>
            <a:r>
              <a:rPr lang="pt-PT" dirty="0" err="1"/>
              <a:t>organic</a:t>
            </a:r>
            <a:r>
              <a:rPr lang="pt-PT" dirty="0"/>
              <a:t> </a:t>
            </a:r>
            <a:r>
              <a:rPr lang="pt-PT" dirty="0" err="1"/>
              <a:t>matter</a:t>
            </a:r>
            <a:r>
              <a:rPr lang="pt-PT" dirty="0"/>
              <a:t> contente, </a:t>
            </a:r>
            <a:r>
              <a:rPr lang="pt-PT" dirty="0" err="1"/>
              <a:t>humidity</a:t>
            </a:r>
            <a:r>
              <a:rPr lang="pt-PT" dirty="0"/>
              <a:t> </a:t>
            </a:r>
            <a:r>
              <a:rPr lang="pt-PT" dirty="0" err="1"/>
              <a:t>and</a:t>
            </a:r>
            <a:r>
              <a:rPr lang="pt-PT" dirty="0"/>
              <a:t> </a:t>
            </a:r>
            <a:r>
              <a:rPr lang="pt-PT" dirty="0" err="1"/>
              <a:t>electrical</a:t>
            </a:r>
            <a:r>
              <a:rPr lang="pt-PT" dirty="0"/>
              <a:t> </a:t>
            </a:r>
            <a:r>
              <a:rPr lang="pt-PT" dirty="0" err="1"/>
              <a:t>conductivity</a:t>
            </a:r>
            <a:endParaRPr lang="pt-PT" dirty="0"/>
          </a:p>
        </p:txBody>
      </p:sp>
      <p:sp>
        <p:nvSpPr>
          <p:cNvPr id="21" name="Retângulo 20">
            <a:extLst>
              <a:ext uri="{FF2B5EF4-FFF2-40B4-BE49-F238E27FC236}">
                <a16:creationId xmlns:a16="http://schemas.microsoft.com/office/drawing/2014/main" id="{F7155EAF-F398-4BBF-A30D-8F7EAC437BC4}"/>
              </a:ext>
            </a:extLst>
          </p:cNvPr>
          <p:cNvSpPr/>
          <p:nvPr/>
        </p:nvSpPr>
        <p:spPr>
          <a:xfrm>
            <a:off x="2877848" y="2467629"/>
            <a:ext cx="1597440" cy="6164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PT" dirty="0"/>
              <a:t>16 </a:t>
            </a:r>
            <a:r>
              <a:rPr lang="pt-PT" dirty="0" err="1"/>
              <a:t>soil</a:t>
            </a:r>
            <a:r>
              <a:rPr lang="pt-PT" dirty="0"/>
              <a:t> samples </a:t>
            </a:r>
          </a:p>
        </p:txBody>
      </p:sp>
      <p:sp>
        <p:nvSpPr>
          <p:cNvPr id="27" name="Retângulo 26">
            <a:extLst>
              <a:ext uri="{FF2B5EF4-FFF2-40B4-BE49-F238E27FC236}">
                <a16:creationId xmlns:a16="http://schemas.microsoft.com/office/drawing/2014/main" id="{FE0AD16D-E448-4AEA-BCBB-1B4E60C283C4}"/>
              </a:ext>
            </a:extLst>
          </p:cNvPr>
          <p:cNvSpPr/>
          <p:nvPr/>
        </p:nvSpPr>
        <p:spPr>
          <a:xfrm>
            <a:off x="5024906" y="4082144"/>
            <a:ext cx="2012593" cy="6164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PT" dirty="0"/>
              <a:t>Mineral </a:t>
            </a:r>
            <a:r>
              <a:rPr lang="pt-PT" dirty="0" err="1"/>
              <a:t>Content</a:t>
            </a:r>
            <a:endParaRPr lang="pt-PT" dirty="0"/>
          </a:p>
        </p:txBody>
      </p:sp>
      <p:cxnSp>
        <p:nvCxnSpPr>
          <p:cNvPr id="28" name="Conexão reta unidirecional 27">
            <a:extLst>
              <a:ext uri="{FF2B5EF4-FFF2-40B4-BE49-F238E27FC236}">
                <a16:creationId xmlns:a16="http://schemas.microsoft.com/office/drawing/2014/main" id="{3C5F7DD8-2340-4979-BC54-FAF15A70DB97}"/>
              </a:ext>
            </a:extLst>
          </p:cNvPr>
          <p:cNvCxnSpPr>
            <a:cxnSpLocks/>
          </p:cNvCxnSpPr>
          <p:nvPr/>
        </p:nvCxnSpPr>
        <p:spPr>
          <a:xfrm flipV="1">
            <a:off x="4491506" y="2775857"/>
            <a:ext cx="315340" cy="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9" name="Conexão reta 28">
            <a:extLst>
              <a:ext uri="{FF2B5EF4-FFF2-40B4-BE49-F238E27FC236}">
                <a16:creationId xmlns:a16="http://schemas.microsoft.com/office/drawing/2014/main" id="{61D24D1D-6052-4A35-84A5-89BBA93987A5}"/>
              </a:ext>
            </a:extLst>
          </p:cNvPr>
          <p:cNvCxnSpPr>
            <a:cxnSpLocks/>
          </p:cNvCxnSpPr>
          <p:nvPr/>
        </p:nvCxnSpPr>
        <p:spPr>
          <a:xfrm>
            <a:off x="4915612" y="1576389"/>
            <a:ext cx="0" cy="4609985"/>
          </a:xfrm>
          <a:prstGeom prst="line">
            <a:avLst/>
          </a:prstGeom>
          <a:ln w="38100"/>
        </p:spPr>
        <p:style>
          <a:lnRef idx="1">
            <a:schemeClr val="dk1"/>
          </a:lnRef>
          <a:fillRef idx="0">
            <a:schemeClr val="dk1"/>
          </a:fillRef>
          <a:effectRef idx="0">
            <a:schemeClr val="dk1"/>
          </a:effectRef>
          <a:fontRef idx="minor">
            <a:schemeClr val="tx1"/>
          </a:fontRef>
        </p:style>
      </p:cxnSp>
      <p:cxnSp>
        <p:nvCxnSpPr>
          <p:cNvPr id="32" name="Conexão reta unidirecional 31">
            <a:extLst>
              <a:ext uri="{FF2B5EF4-FFF2-40B4-BE49-F238E27FC236}">
                <a16:creationId xmlns:a16="http://schemas.microsoft.com/office/drawing/2014/main" id="{633E30CB-7FC1-4F96-AC67-51DE636B2CC6}"/>
              </a:ext>
            </a:extLst>
          </p:cNvPr>
          <p:cNvCxnSpPr/>
          <p:nvPr/>
        </p:nvCxnSpPr>
        <p:spPr>
          <a:xfrm flipV="1">
            <a:off x="7179936" y="3483422"/>
            <a:ext cx="533400" cy="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3" name="Conexão reta 32">
            <a:extLst>
              <a:ext uri="{FF2B5EF4-FFF2-40B4-BE49-F238E27FC236}">
                <a16:creationId xmlns:a16="http://schemas.microsoft.com/office/drawing/2014/main" id="{53BEAF3C-17B3-4FA7-8489-672364577E00}"/>
              </a:ext>
            </a:extLst>
          </p:cNvPr>
          <p:cNvCxnSpPr>
            <a:cxnSpLocks/>
          </p:cNvCxnSpPr>
          <p:nvPr/>
        </p:nvCxnSpPr>
        <p:spPr>
          <a:xfrm>
            <a:off x="7179936" y="1576389"/>
            <a:ext cx="0" cy="4609985"/>
          </a:xfrm>
          <a:prstGeom prst="line">
            <a:avLst/>
          </a:prstGeom>
          <a:ln w="38100"/>
        </p:spPr>
        <p:style>
          <a:lnRef idx="1">
            <a:schemeClr val="dk1"/>
          </a:lnRef>
          <a:fillRef idx="0">
            <a:schemeClr val="dk1"/>
          </a:fillRef>
          <a:effectRef idx="0">
            <a:schemeClr val="dk1"/>
          </a:effectRef>
          <a:fontRef idx="minor">
            <a:schemeClr val="tx1"/>
          </a:fontRef>
        </p:style>
      </p:cxnSp>
      <p:sp>
        <p:nvSpPr>
          <p:cNvPr id="34" name="Retângulo 33">
            <a:extLst>
              <a:ext uri="{FF2B5EF4-FFF2-40B4-BE49-F238E27FC236}">
                <a16:creationId xmlns:a16="http://schemas.microsoft.com/office/drawing/2014/main" id="{E53836D4-EB40-45BC-BEF0-CCE2828186B9}"/>
              </a:ext>
            </a:extLst>
          </p:cNvPr>
          <p:cNvSpPr/>
          <p:nvPr/>
        </p:nvSpPr>
        <p:spPr>
          <a:xfrm>
            <a:off x="7713336" y="2721720"/>
            <a:ext cx="1266596" cy="152340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PT" dirty="0" err="1"/>
              <a:t>Intended</a:t>
            </a:r>
            <a:r>
              <a:rPr lang="pt-PT" dirty="0"/>
              <a:t> for </a:t>
            </a:r>
            <a:r>
              <a:rPr lang="pt-PT" dirty="0" err="1"/>
              <a:t>Tomato</a:t>
            </a:r>
            <a:r>
              <a:rPr lang="pt-PT" dirty="0"/>
              <a:t> </a:t>
            </a:r>
            <a:r>
              <a:rPr lang="pt-PT" dirty="0" err="1"/>
              <a:t>Production</a:t>
            </a:r>
            <a:endParaRPr lang="pt-PT" dirty="0"/>
          </a:p>
        </p:txBody>
      </p:sp>
      <p:sp>
        <p:nvSpPr>
          <p:cNvPr id="22" name="Retângulo 21">
            <a:extLst>
              <a:ext uri="{FF2B5EF4-FFF2-40B4-BE49-F238E27FC236}">
                <a16:creationId xmlns:a16="http://schemas.microsoft.com/office/drawing/2014/main" id="{DB6026A3-0D8D-419E-9269-BFC4DF13E265}"/>
              </a:ext>
            </a:extLst>
          </p:cNvPr>
          <p:cNvSpPr/>
          <p:nvPr/>
        </p:nvSpPr>
        <p:spPr>
          <a:xfrm>
            <a:off x="5039538" y="4918925"/>
            <a:ext cx="2012593" cy="6164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PT" dirty="0" err="1"/>
              <a:t>Colorimetric</a:t>
            </a:r>
            <a:r>
              <a:rPr lang="pt-PT" dirty="0"/>
              <a:t> </a:t>
            </a:r>
            <a:r>
              <a:rPr lang="pt-PT" dirty="0" err="1"/>
              <a:t>parameters</a:t>
            </a:r>
            <a:endParaRPr lang="pt-PT" dirty="0"/>
          </a:p>
        </p:txBody>
      </p:sp>
    </p:spTree>
    <p:extLst>
      <p:ext uri="{BB962C8B-B14F-4D97-AF65-F5344CB8AC3E}">
        <p14:creationId xmlns:p14="http://schemas.microsoft.com/office/powerpoint/2010/main" val="1514384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30554"/>
            <a:ext cx="8719457" cy="5109091"/>
          </a:xfrm>
          <a:prstGeom prst="rect">
            <a:avLst/>
          </a:prstGeom>
          <a:noFill/>
        </p:spPr>
        <p:txBody>
          <a:bodyPr wrap="square" rtlCol="0">
            <a:spAutoFit/>
          </a:bodyPr>
          <a:lstStyle/>
          <a:p>
            <a:pPr algn="just"/>
            <a:r>
              <a:rPr lang="fr-FR" b="1" dirty="0">
                <a:latin typeface="Palatino Linotype" panose="02040502050505030304" pitchFamily="18" charset="0"/>
              </a:rPr>
              <a:t>Abstract: </a:t>
            </a:r>
            <a:r>
              <a:rPr lang="en-US" sz="1600" dirty="0">
                <a:latin typeface="Palatino Linotype" panose="02040502050505030304" pitchFamily="18" charset="0"/>
              </a:rPr>
              <a:t>Appropriate soil conditions are important to the success of tomatoes culture. In fact, there are mineral elements that are essential for the good and healthy development of tomatoes, namely, nitrogen, phosphorus, potassium, calcium, magnesium, sulfur, iron, and zinc. Additionally, organic matter and pH play an important part in the process. In this context, this study aimed to characterize a soil destined to produce an industrial tomato variety in the south of Portugal. As such, mineral elements content, pH, electrical conductivity, humidity, organic matter, and color (with-out humidity and without humidity and organic matter) were analyzed in 16 soil samples before any type of soil preparation was carried out. Through principal components analysis (PCA) was possible to observe that electrical conductivity and humidity are more correlated with each other than pH and organic matter. Yet, pH of soil varied between 6.9 (minimum) and 7.3 (maximum) being in accordance with the ideal range values for tomato production. Also, regarding quantification of mineral elements Fe showed a higher content, followed by K, Ca, P, Mg, S, Zn, and As. However, regarding the color of the soil without humidity and without humidity and organic matter, there were significant differences between </a:t>
            </a:r>
            <a:r>
              <a:rPr lang="en-US" sz="1600" dirty="0" err="1">
                <a:latin typeface="Palatino Linotype" panose="02040502050505030304" pitchFamily="18" charset="0"/>
              </a:rPr>
              <a:t>CieLab</a:t>
            </a:r>
            <a:r>
              <a:rPr lang="en-US" sz="1600" dirty="0">
                <a:latin typeface="Palatino Linotype" panose="02040502050505030304" pitchFamily="18" charset="0"/>
              </a:rPr>
              <a:t> parameters (L, Chroma, and Hue).  Nevertheless, soil conditions of the field presented good requirements for tomato production, de-spite the higher levels of Fe in the soil and the presence of As.</a:t>
            </a:r>
          </a:p>
          <a:p>
            <a:pPr algn="just"/>
            <a:endParaRPr lang="en-US" sz="1600" dirty="0">
              <a:latin typeface="Palatino Linotype" panose="02040502050505030304" pitchFamily="18" charset="0"/>
            </a:endParaRPr>
          </a:p>
          <a:p>
            <a:pPr algn="just"/>
            <a:r>
              <a:rPr lang="fr-FR" b="1" dirty="0">
                <a:latin typeface="Palatino Linotype" panose="02040502050505030304" pitchFamily="18" charset="0"/>
              </a:rPr>
              <a:t>Keywords: </a:t>
            </a:r>
            <a:r>
              <a:rPr lang="en-US" sz="1600" i="1"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Lycopersicum</a:t>
            </a:r>
            <a:r>
              <a:rPr lang="en-US" sz="1600" i="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esculentum</a:t>
            </a:r>
            <a:r>
              <a:rPr lang="en-US" sz="16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L.; tomato productions; soil analyzes; soil characterization. </a:t>
            </a:r>
            <a:endParaRPr lang="fr-FR" sz="1600"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3</a:t>
            </a:fld>
            <a:endParaRPr lang="fr-FR">
              <a:latin typeface="Palatino Linotype" panose="02040502050505030304" pitchFamily="18" charset="0"/>
            </a:endParaRPr>
          </a:p>
        </p:txBody>
      </p:sp>
      <p:pic>
        <p:nvPicPr>
          <p:cNvPr id="2052" name="Picture 4">
            <a:extLst>
              <a:ext uri="{FF2B5EF4-FFF2-40B4-BE49-F238E27FC236}">
                <a16:creationId xmlns:a16="http://schemas.microsoft.com/office/drawing/2014/main" id="{E756086F-272F-46EC-AF6D-C07188A5F5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1635" y="5729174"/>
            <a:ext cx="1143001"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0035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6943" y="600010"/>
            <a:ext cx="8153400" cy="461665"/>
          </a:xfrm>
          <a:prstGeom prst="rect">
            <a:avLst/>
          </a:prstGeom>
          <a:noFill/>
        </p:spPr>
        <p:txBody>
          <a:bodyPr wrap="square" rtlCol="0">
            <a:spAutoFit/>
          </a:bodyPr>
          <a:lstStyle/>
          <a:p>
            <a:r>
              <a:rPr lang="fr-FR" sz="2400" b="1" dirty="0">
                <a:latin typeface="Palatino Linotype" panose="02040502050505030304" pitchFamily="18" charset="0"/>
              </a:rPr>
              <a:t>Introduction</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4</a:t>
            </a:fld>
            <a:endParaRPr lang="fr-FR">
              <a:latin typeface="Palatino Linotype" panose="02040502050505030304" pitchFamily="18" charset="0"/>
            </a:endParaRPr>
          </a:p>
        </p:txBody>
      </p:sp>
      <p:pic>
        <p:nvPicPr>
          <p:cNvPr id="9" name="Picture 4">
            <a:extLst>
              <a:ext uri="{FF2B5EF4-FFF2-40B4-BE49-F238E27FC236}">
                <a16:creationId xmlns:a16="http://schemas.microsoft.com/office/drawing/2014/main" id="{4758804F-4E82-4FD4-9F5A-7AE27FA65E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8087" y="5722087"/>
            <a:ext cx="1143001" cy="1143001"/>
          </a:xfrm>
          <a:prstGeom prst="rect">
            <a:avLst/>
          </a:prstGeom>
          <a:noFill/>
          <a:extLst>
            <a:ext uri="{909E8E84-426E-40DD-AFC4-6F175D3DCCD1}">
              <a14:hiddenFill xmlns:a14="http://schemas.microsoft.com/office/drawing/2010/main">
                <a:solidFill>
                  <a:srgbClr val="FFFFFF"/>
                </a:solidFill>
              </a14:hiddenFill>
            </a:ext>
          </a:extLst>
        </p:spPr>
      </p:pic>
      <p:sp>
        <p:nvSpPr>
          <p:cNvPr id="6" name="CaixaDeTexto 5">
            <a:extLst>
              <a:ext uri="{FF2B5EF4-FFF2-40B4-BE49-F238E27FC236}">
                <a16:creationId xmlns:a16="http://schemas.microsoft.com/office/drawing/2014/main" id="{C2FD6565-5223-4AE2-A25D-F287F0F6FA39}"/>
              </a:ext>
            </a:extLst>
          </p:cNvPr>
          <p:cNvSpPr txBox="1"/>
          <p:nvPr/>
        </p:nvSpPr>
        <p:spPr>
          <a:xfrm>
            <a:off x="239486" y="1061675"/>
            <a:ext cx="8752114" cy="4031873"/>
          </a:xfrm>
          <a:prstGeom prst="rect">
            <a:avLst/>
          </a:prstGeom>
          <a:noFill/>
        </p:spPr>
        <p:txBody>
          <a:bodyPr wrap="square">
            <a:spAutoFit/>
          </a:bodyPr>
          <a:lstStyle/>
          <a:p>
            <a:pPr algn="just"/>
            <a:r>
              <a:rPr lang="en-US" sz="16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Conditions of soil are a very important factor in the success of tomatoes culture. This culture grows well on most soils but prefers deep and well-drained, sandy loams soils, being moderately tolerant regarding pH (</a:t>
            </a:r>
            <a:r>
              <a:rPr lang="en-US" sz="16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Naika</a:t>
            </a:r>
            <a:r>
              <a:rPr lang="en-US" sz="16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et al., 2005). Soil chemical (namely, pH) and physical properties can influence water and mineral uptake by plants and therefore the nutritional content of tomatoes (</a:t>
            </a:r>
            <a:r>
              <a:rPr lang="en-US" sz="16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Dorais</a:t>
            </a:r>
            <a:r>
              <a:rPr lang="en-US" sz="16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et al.,2008). For plant growth, there are twelve mineral elements essentials and most of them come from soil (namely, nitrogen, phosphorus, potassium, calcium, magnesium, sulfur, iron, and zinc) (</a:t>
            </a:r>
            <a:r>
              <a:rPr lang="en-US" sz="16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Sainju</a:t>
            </a:r>
            <a:r>
              <a:rPr lang="en-US" sz="16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et al., 2003; Pagani et al., 2013). Nevertheless, without these essential mineral elements, tomatoes can’t grow properly (Pagani et al., 2013). Yet, each mineral element varies according to its mobility within the plant and every crop has different needs (Pagani et al., 2013). For instance, N, P, K, Ca, Mg, and S are needed in large quantities for good crop production, and namely, Fe and Zn are needed in fewer quantities. Additionally, soil cannot provide adequate amounts of N, P, and K there’s a need for soil fertilization to lead to good crop production (</a:t>
            </a:r>
            <a:r>
              <a:rPr lang="en-US" sz="16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Sainju</a:t>
            </a:r>
            <a:r>
              <a:rPr lang="en-US" sz="16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et al., 2003). Also, organic matter of soil is related to crop nutrient composition (Wood et al., 2018) and pH can affect plant growth and influence different soil properties (namely, nutrient absorption) (</a:t>
            </a:r>
            <a:r>
              <a:rPr lang="en-US" sz="16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Minasny</a:t>
            </a:r>
            <a:r>
              <a:rPr lang="en-US" sz="16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et al., 2016). </a:t>
            </a:r>
            <a:endParaRPr lang="en-US" sz="1200" dirty="0">
              <a:latin typeface="Palatino Linotype" panose="02040502050505030304" pitchFamily="18" charset="0"/>
            </a:endParaRPr>
          </a:p>
        </p:txBody>
      </p:sp>
      <p:sp>
        <p:nvSpPr>
          <p:cNvPr id="7" name="CaixaDeTexto 6">
            <a:extLst>
              <a:ext uri="{FF2B5EF4-FFF2-40B4-BE49-F238E27FC236}">
                <a16:creationId xmlns:a16="http://schemas.microsoft.com/office/drawing/2014/main" id="{BAFD6AA5-7334-4DF2-82DE-1D449B9E626D}"/>
              </a:ext>
            </a:extLst>
          </p:cNvPr>
          <p:cNvSpPr txBox="1"/>
          <p:nvPr/>
        </p:nvSpPr>
        <p:spPr>
          <a:xfrm>
            <a:off x="239486" y="4962001"/>
            <a:ext cx="8752114" cy="1077218"/>
          </a:xfrm>
          <a:prstGeom prst="rect">
            <a:avLst/>
          </a:prstGeom>
          <a:noFill/>
        </p:spPr>
        <p:txBody>
          <a:bodyPr wrap="square">
            <a:spAutoFit/>
          </a:bodyPr>
          <a:lstStyle/>
          <a:p>
            <a:pPr algn="just"/>
            <a:r>
              <a:rPr lang="en-US" sz="16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In this context, this study aimed to characterize soil chemical properties (pH, electrical conductivity, humidity, organic matter, mineral elements content, and color (without humidity and without humidity and organic matter)) from a field in the south of Portugal intended to produce an industrial tomato variety.</a:t>
            </a:r>
            <a:endParaRPr lang="pt-PT" sz="1400" dirty="0"/>
          </a:p>
        </p:txBody>
      </p:sp>
    </p:spTree>
    <p:extLst>
      <p:ext uri="{BB962C8B-B14F-4D97-AF65-F5344CB8AC3E}">
        <p14:creationId xmlns:p14="http://schemas.microsoft.com/office/powerpoint/2010/main" val="3283513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855" y="401701"/>
            <a:ext cx="8153400" cy="461665"/>
          </a:xfrm>
          <a:prstGeom prst="rect">
            <a:avLst/>
          </a:prstGeom>
          <a:noFill/>
        </p:spPr>
        <p:txBody>
          <a:bodyPr wrap="square" rtlCol="0">
            <a:spAutoFit/>
          </a:bodyPr>
          <a:lstStyle/>
          <a:p>
            <a:r>
              <a:rPr lang="fr-FR" sz="2400" b="1" dirty="0">
                <a:latin typeface="Palatino Linotype" panose="02040502050505030304" pitchFamily="18" charset="0"/>
              </a:rPr>
              <a:t>Results and Discussion</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5</a:t>
            </a:fld>
            <a:endParaRPr lang="fr-FR">
              <a:latin typeface="Palatino Linotype" panose="02040502050505030304" pitchFamily="18" charset="0"/>
            </a:endParaRPr>
          </a:p>
        </p:txBody>
      </p:sp>
      <p:pic>
        <p:nvPicPr>
          <p:cNvPr id="9" name="Picture 4">
            <a:extLst>
              <a:ext uri="{FF2B5EF4-FFF2-40B4-BE49-F238E27FC236}">
                <a16:creationId xmlns:a16="http://schemas.microsoft.com/office/drawing/2014/main" id="{4758804F-4E82-4FD4-9F5A-7AE27FA65E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8087" y="5722087"/>
            <a:ext cx="1143001" cy="1143001"/>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m 1">
            <a:extLst>
              <a:ext uri="{FF2B5EF4-FFF2-40B4-BE49-F238E27FC236}">
                <a16:creationId xmlns:a16="http://schemas.microsoft.com/office/drawing/2014/main" id="{A1FAF214-9DAC-4140-970B-AC92B180CD4C}"/>
              </a:ext>
            </a:extLst>
          </p:cNvPr>
          <p:cNvPicPr>
            <a:picLocks noChangeAspect="1"/>
          </p:cNvPicPr>
          <p:nvPr/>
        </p:nvPicPr>
        <p:blipFill>
          <a:blip r:embed="rId3"/>
          <a:stretch>
            <a:fillRect/>
          </a:stretch>
        </p:blipFill>
        <p:spPr>
          <a:xfrm>
            <a:off x="1200048" y="954253"/>
            <a:ext cx="6277782" cy="3205432"/>
          </a:xfrm>
          <a:prstGeom prst="rect">
            <a:avLst/>
          </a:prstGeom>
        </p:spPr>
      </p:pic>
      <p:sp>
        <p:nvSpPr>
          <p:cNvPr id="17" name="CaixaDeTexto 16">
            <a:extLst>
              <a:ext uri="{FF2B5EF4-FFF2-40B4-BE49-F238E27FC236}">
                <a16:creationId xmlns:a16="http://schemas.microsoft.com/office/drawing/2014/main" id="{8B32CF28-A9AE-497B-9ED6-9E1026221952}"/>
              </a:ext>
            </a:extLst>
          </p:cNvPr>
          <p:cNvSpPr txBox="1"/>
          <p:nvPr/>
        </p:nvSpPr>
        <p:spPr>
          <a:xfrm>
            <a:off x="187325" y="3897436"/>
            <a:ext cx="8617227" cy="553998"/>
          </a:xfrm>
          <a:prstGeom prst="rect">
            <a:avLst/>
          </a:prstGeom>
          <a:noFill/>
        </p:spPr>
        <p:txBody>
          <a:bodyPr wrap="square">
            <a:spAutoFit/>
          </a:bodyPr>
          <a:lstStyle/>
          <a:p>
            <a:r>
              <a:rPr lang="en-US" sz="1000" b="1" dirty="0">
                <a:latin typeface="Palatino Linotype" panose="02040502050505030304" pitchFamily="18" charset="0"/>
              </a:rPr>
              <a:t>Figure 2A,B,C. </a:t>
            </a:r>
            <a:r>
              <a:rPr lang="en-US" sz="1000" dirty="0">
                <a:latin typeface="Palatino Linotype" panose="02040502050505030304" pitchFamily="18" charset="0"/>
              </a:rPr>
              <a:t>Projection of the factorial plane created by the axes component 1 (or F1) (42.9 % variance) and component 2 (or F2) (68.0 % variance) (A), correlation matrix from ACP analysis (B), and correlation of Pearson (C), pH, organic matter, electrical conductivity, and humidity of soil samples (n=16).</a:t>
            </a:r>
            <a:endParaRPr lang="pt-PT" sz="1000" dirty="0">
              <a:latin typeface="Palatino Linotype" panose="02040502050505030304" pitchFamily="18" charset="0"/>
            </a:endParaRPr>
          </a:p>
        </p:txBody>
      </p:sp>
      <p:sp>
        <p:nvSpPr>
          <p:cNvPr id="21" name="CaixaDeTexto 20">
            <a:extLst>
              <a:ext uri="{FF2B5EF4-FFF2-40B4-BE49-F238E27FC236}">
                <a16:creationId xmlns:a16="http://schemas.microsoft.com/office/drawing/2014/main" id="{9246A826-AB35-4901-8FFF-8990EEADA518}"/>
              </a:ext>
            </a:extLst>
          </p:cNvPr>
          <p:cNvSpPr txBox="1"/>
          <p:nvPr/>
        </p:nvSpPr>
        <p:spPr>
          <a:xfrm>
            <a:off x="205684" y="4490981"/>
            <a:ext cx="8862116" cy="954107"/>
          </a:xfrm>
          <a:prstGeom prst="rect">
            <a:avLst/>
          </a:prstGeom>
          <a:noFill/>
        </p:spPr>
        <p:txBody>
          <a:bodyPr wrap="square">
            <a:spAutoFit/>
          </a:bodyPr>
          <a:lstStyle/>
          <a:p>
            <a:pPr algn="just"/>
            <a:r>
              <a:rPr lang="en-US" sz="1400" dirty="0">
                <a:latin typeface="Palatino Linotype" panose="02040502050505030304" pitchFamily="18" charset="0"/>
              </a:rPr>
              <a:t>Considering the F1/F2 factorial plane (component 1/component 2), there is a greater correlation between electrical conductivity and humidity (Fig.1 -A) with a correlation matrix of 0.709 (Fig. 1- B). Additionally, through Pearson's correlation, we can also observe that both parameters have the highest correlation value (0.834) (Fig. 1 – C). </a:t>
            </a:r>
            <a:endParaRPr lang="pt-PT" sz="1400" dirty="0">
              <a:latin typeface="Palatino Linotype" panose="02040502050505030304" pitchFamily="18" charset="0"/>
            </a:endParaRPr>
          </a:p>
        </p:txBody>
      </p:sp>
      <p:sp>
        <p:nvSpPr>
          <p:cNvPr id="22" name="CaixaDeTexto 21">
            <a:extLst>
              <a:ext uri="{FF2B5EF4-FFF2-40B4-BE49-F238E27FC236}">
                <a16:creationId xmlns:a16="http://schemas.microsoft.com/office/drawing/2014/main" id="{ECF8A9A7-8D37-4A2C-95F6-B33ADBCF41ED}"/>
              </a:ext>
            </a:extLst>
          </p:cNvPr>
          <p:cNvSpPr txBox="1"/>
          <p:nvPr/>
        </p:nvSpPr>
        <p:spPr>
          <a:xfrm>
            <a:off x="187325" y="5439323"/>
            <a:ext cx="7861852" cy="1169551"/>
          </a:xfrm>
          <a:prstGeom prst="rect">
            <a:avLst/>
          </a:prstGeom>
          <a:noFill/>
        </p:spPr>
        <p:txBody>
          <a:bodyPr wrap="square">
            <a:spAutoFit/>
          </a:bodyPr>
          <a:lstStyle/>
          <a:p>
            <a:pPr algn="just"/>
            <a:r>
              <a:rPr lang="en-US" sz="1400" dirty="0">
                <a:latin typeface="Palatino Linotype" panose="02040502050505030304" pitchFamily="18" charset="0"/>
              </a:rPr>
              <a:t>In fact, electrical conductivity and humidity showed a greater correlation between each other. This correlation can be due to electrical conductivity being influenced by different properties - namely, clay content and soil water content – (Corwin et al., 2005)  since the range of values were very different between both parameters (humidity showed values be-tween 10 and 19.8 % and electrical conductivity varied between 134 and 244 µS.cm-1 – data not shown). </a:t>
            </a:r>
            <a:endParaRPr lang="pt-PT" sz="1400" dirty="0">
              <a:latin typeface="Palatino Linotype" panose="02040502050505030304" pitchFamily="18" charset="0"/>
            </a:endParaRPr>
          </a:p>
        </p:txBody>
      </p:sp>
    </p:spTree>
    <p:extLst>
      <p:ext uri="{BB962C8B-B14F-4D97-AF65-F5344CB8AC3E}">
        <p14:creationId xmlns:p14="http://schemas.microsoft.com/office/powerpoint/2010/main" val="2102749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855" y="401701"/>
            <a:ext cx="8153400" cy="461665"/>
          </a:xfrm>
          <a:prstGeom prst="rect">
            <a:avLst/>
          </a:prstGeom>
          <a:noFill/>
        </p:spPr>
        <p:txBody>
          <a:bodyPr wrap="square" rtlCol="0">
            <a:spAutoFit/>
          </a:bodyPr>
          <a:lstStyle/>
          <a:p>
            <a:r>
              <a:rPr lang="fr-FR" sz="2400" b="1" dirty="0">
                <a:latin typeface="Palatino Linotype" panose="02040502050505030304" pitchFamily="18" charset="0"/>
              </a:rPr>
              <a:t>Results and Discussion</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6</a:t>
            </a:fld>
            <a:endParaRPr lang="fr-FR">
              <a:latin typeface="Palatino Linotype" panose="02040502050505030304" pitchFamily="18" charset="0"/>
            </a:endParaRPr>
          </a:p>
        </p:txBody>
      </p:sp>
      <p:pic>
        <p:nvPicPr>
          <p:cNvPr id="9" name="Picture 4">
            <a:extLst>
              <a:ext uri="{FF2B5EF4-FFF2-40B4-BE49-F238E27FC236}">
                <a16:creationId xmlns:a16="http://schemas.microsoft.com/office/drawing/2014/main" id="{4758804F-4E82-4FD4-9F5A-7AE27FA65E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8087" y="5722087"/>
            <a:ext cx="1143001" cy="1143001"/>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m 1">
            <a:extLst>
              <a:ext uri="{FF2B5EF4-FFF2-40B4-BE49-F238E27FC236}">
                <a16:creationId xmlns:a16="http://schemas.microsoft.com/office/drawing/2014/main" id="{C049C78C-546A-4B99-BE1C-264CC9FB5DDB}"/>
              </a:ext>
            </a:extLst>
          </p:cNvPr>
          <p:cNvPicPr>
            <a:picLocks noChangeAspect="1"/>
          </p:cNvPicPr>
          <p:nvPr/>
        </p:nvPicPr>
        <p:blipFill>
          <a:blip r:embed="rId3"/>
          <a:stretch>
            <a:fillRect/>
          </a:stretch>
        </p:blipFill>
        <p:spPr>
          <a:xfrm>
            <a:off x="1178814" y="1056132"/>
            <a:ext cx="6786372" cy="2372868"/>
          </a:xfrm>
          <a:prstGeom prst="rect">
            <a:avLst/>
          </a:prstGeom>
        </p:spPr>
      </p:pic>
      <p:sp>
        <p:nvSpPr>
          <p:cNvPr id="14" name="CaixaDeTexto 13">
            <a:extLst>
              <a:ext uri="{FF2B5EF4-FFF2-40B4-BE49-F238E27FC236}">
                <a16:creationId xmlns:a16="http://schemas.microsoft.com/office/drawing/2014/main" id="{395819B6-C6DC-4181-8BC0-D6DF445613A1}"/>
              </a:ext>
            </a:extLst>
          </p:cNvPr>
          <p:cNvSpPr txBox="1"/>
          <p:nvPr/>
        </p:nvSpPr>
        <p:spPr>
          <a:xfrm>
            <a:off x="2282687" y="3046505"/>
            <a:ext cx="4578626" cy="246221"/>
          </a:xfrm>
          <a:prstGeom prst="rect">
            <a:avLst/>
          </a:prstGeom>
          <a:noFill/>
        </p:spPr>
        <p:txBody>
          <a:bodyPr wrap="square">
            <a:spAutoFit/>
          </a:bodyPr>
          <a:lstStyle/>
          <a:p>
            <a:r>
              <a:rPr lang="en-US" sz="1000" b="1" dirty="0">
                <a:latin typeface="Palatino Linotype" panose="02040502050505030304" pitchFamily="18" charset="0"/>
              </a:rPr>
              <a:t>Figure 2A,B,C</a:t>
            </a:r>
            <a:r>
              <a:rPr lang="en-US" sz="1000" dirty="0">
                <a:latin typeface="Palatino Linotype" panose="02040502050505030304" pitchFamily="18" charset="0"/>
              </a:rPr>
              <a:t>. Mean values ± S.E. of mineral content of soil samples (n=16).</a:t>
            </a:r>
            <a:endParaRPr lang="pt-PT" sz="1000" dirty="0">
              <a:latin typeface="Palatino Linotype" panose="02040502050505030304" pitchFamily="18" charset="0"/>
            </a:endParaRPr>
          </a:p>
        </p:txBody>
      </p:sp>
      <p:sp>
        <p:nvSpPr>
          <p:cNvPr id="16" name="CaixaDeTexto 15">
            <a:extLst>
              <a:ext uri="{FF2B5EF4-FFF2-40B4-BE49-F238E27FC236}">
                <a16:creationId xmlns:a16="http://schemas.microsoft.com/office/drawing/2014/main" id="{1079B230-08D6-4359-8729-11E7E983CC83}"/>
              </a:ext>
            </a:extLst>
          </p:cNvPr>
          <p:cNvSpPr txBox="1"/>
          <p:nvPr/>
        </p:nvSpPr>
        <p:spPr>
          <a:xfrm>
            <a:off x="139142" y="3383590"/>
            <a:ext cx="8753061" cy="738664"/>
          </a:xfrm>
          <a:prstGeom prst="rect">
            <a:avLst/>
          </a:prstGeom>
          <a:noFill/>
        </p:spPr>
        <p:txBody>
          <a:bodyPr wrap="square">
            <a:spAutoFit/>
          </a:bodyPr>
          <a:lstStyle/>
          <a:p>
            <a:pPr algn="just"/>
            <a:r>
              <a:rPr lang="en-US" sz="1400" dirty="0">
                <a:latin typeface="Palatino Linotype" panose="02040502050505030304" pitchFamily="18" charset="0"/>
              </a:rPr>
              <a:t>Mineral content of soil was assessed (Fig. 2- A,B,C) and Fe showed the highest content, followed by K, Ca, P, and Mg. Sulfur, Zn and As were the mineral elements presented in lower concentration in the soil samples, being As a contaminating mineral element. </a:t>
            </a:r>
            <a:endParaRPr lang="pt-PT" sz="1400" dirty="0">
              <a:latin typeface="Palatino Linotype" panose="02040502050505030304" pitchFamily="18" charset="0"/>
            </a:endParaRPr>
          </a:p>
        </p:txBody>
      </p:sp>
      <p:sp>
        <p:nvSpPr>
          <p:cNvPr id="18" name="CaixaDeTexto 17">
            <a:extLst>
              <a:ext uri="{FF2B5EF4-FFF2-40B4-BE49-F238E27FC236}">
                <a16:creationId xmlns:a16="http://schemas.microsoft.com/office/drawing/2014/main" id="{892572FB-74EA-49E0-91FC-21E15B6C9675}"/>
              </a:ext>
            </a:extLst>
          </p:cNvPr>
          <p:cNvSpPr txBox="1"/>
          <p:nvPr/>
        </p:nvSpPr>
        <p:spPr>
          <a:xfrm>
            <a:off x="139142" y="4094306"/>
            <a:ext cx="8878944" cy="1661993"/>
          </a:xfrm>
          <a:prstGeom prst="rect">
            <a:avLst/>
          </a:prstGeom>
          <a:noFill/>
        </p:spPr>
        <p:txBody>
          <a:bodyPr wrap="square">
            <a:spAutoFit/>
          </a:bodyPr>
          <a:lstStyle/>
          <a:p>
            <a:pPr algn="just"/>
            <a:r>
              <a:rPr lang="en-US" sz="1400" dirty="0">
                <a:latin typeface="Palatino Linotype" panose="02040502050505030304" pitchFamily="18" charset="0"/>
              </a:rPr>
              <a:t>In macro and micro elements of soil, Fe showed a higher content, followed by, K, Ca, P, Mg, S, Zn, and As (Fig. 2).  For instance, despite Fe being needed in fewer quantities for good crop production (</a:t>
            </a:r>
            <a:r>
              <a:rPr lang="en-US" sz="1400" dirty="0" err="1">
                <a:latin typeface="Palatino Linotype" panose="02040502050505030304" pitchFamily="18" charset="0"/>
              </a:rPr>
              <a:t>Sainju</a:t>
            </a:r>
            <a:r>
              <a:rPr lang="en-US" sz="1400" dirty="0">
                <a:latin typeface="Palatino Linotype" panose="02040502050505030304" pitchFamily="18" charset="0"/>
              </a:rPr>
              <a:t> et al., 2003), the high content obtained in the soil is due to the rocks of the geological substratum, being located near the Pleistocene zones, having gravels with ferruginous crust, ferruginous impregnations and ferruginous </a:t>
            </a:r>
            <a:r>
              <a:rPr lang="en-US" sz="1400" dirty="0" err="1">
                <a:latin typeface="Palatino Linotype" panose="02040502050505030304" pitchFamily="18" charset="0"/>
              </a:rPr>
              <a:t>pyoliths</a:t>
            </a:r>
            <a:r>
              <a:rPr lang="en-US" sz="1400" dirty="0">
                <a:latin typeface="Palatino Linotype" panose="02040502050505030304" pitchFamily="18" charset="0"/>
              </a:rPr>
              <a:t>. As such, being rich in Pyrite (iron sulfides) – Pyrite Belt – and other minerals that can supply iron in the soil formation process. Additionally, the soil is from the Miocene, corresponding to clays with oysters, clayey stones with hipparion (</a:t>
            </a:r>
            <a:r>
              <a:rPr lang="pt-PT" sz="1400" dirty="0" err="1">
                <a:latin typeface="Palatino Linotype" panose="02040502050505030304" pitchFamily="18" charset="0"/>
              </a:rPr>
              <a:t>Schermerhorn</a:t>
            </a:r>
            <a:r>
              <a:rPr lang="pt-PT" sz="1400" dirty="0">
                <a:latin typeface="Palatino Linotype" panose="02040502050505030304" pitchFamily="18" charset="0"/>
              </a:rPr>
              <a:t> </a:t>
            </a:r>
            <a:r>
              <a:rPr lang="pt-PT" sz="1400" dirty="0" err="1">
                <a:latin typeface="Palatino Linotype" panose="02040502050505030304" pitchFamily="18" charset="0"/>
              </a:rPr>
              <a:t>et</a:t>
            </a:r>
            <a:r>
              <a:rPr lang="pt-PT" sz="1400" dirty="0">
                <a:latin typeface="Palatino Linotype" panose="02040502050505030304" pitchFamily="18" charset="0"/>
              </a:rPr>
              <a:t> al., 1987)</a:t>
            </a:r>
            <a:r>
              <a:rPr lang="en-US" sz="1400" dirty="0">
                <a:latin typeface="Palatino Linotype" panose="02040502050505030304" pitchFamily="18" charset="0"/>
              </a:rPr>
              <a:t>. </a:t>
            </a:r>
            <a:endParaRPr lang="pt-PT" sz="1400" dirty="0">
              <a:latin typeface="Palatino Linotype" panose="02040502050505030304" pitchFamily="18" charset="0"/>
            </a:endParaRPr>
          </a:p>
        </p:txBody>
      </p:sp>
      <p:sp>
        <p:nvSpPr>
          <p:cNvPr id="22" name="CaixaDeTexto 21">
            <a:extLst>
              <a:ext uri="{FF2B5EF4-FFF2-40B4-BE49-F238E27FC236}">
                <a16:creationId xmlns:a16="http://schemas.microsoft.com/office/drawing/2014/main" id="{4ACFC694-FA70-41BC-9666-E87501EDC09A}"/>
              </a:ext>
            </a:extLst>
          </p:cNvPr>
          <p:cNvSpPr txBox="1"/>
          <p:nvPr/>
        </p:nvSpPr>
        <p:spPr>
          <a:xfrm>
            <a:off x="115327" y="5630852"/>
            <a:ext cx="7888986" cy="954107"/>
          </a:xfrm>
          <a:prstGeom prst="rect">
            <a:avLst/>
          </a:prstGeom>
          <a:noFill/>
        </p:spPr>
        <p:txBody>
          <a:bodyPr wrap="square">
            <a:spAutoFit/>
          </a:bodyPr>
          <a:lstStyle/>
          <a:p>
            <a:pPr algn="just"/>
            <a:r>
              <a:rPr lang="en-US" sz="1400" dirty="0">
                <a:latin typeface="Palatino Linotype" panose="02040502050505030304" pitchFamily="18" charset="0"/>
              </a:rPr>
              <a:t>According to </a:t>
            </a:r>
            <a:r>
              <a:rPr lang="en-US" sz="1400" dirty="0" err="1">
                <a:latin typeface="Palatino Linotype" panose="02040502050505030304" pitchFamily="18" charset="0"/>
              </a:rPr>
              <a:t>Sainju</a:t>
            </a:r>
            <a:r>
              <a:rPr lang="en-US" sz="1400" dirty="0">
                <a:latin typeface="Palatino Linotype" panose="02040502050505030304" pitchFamily="18" charset="0"/>
              </a:rPr>
              <a:t> et al. (2003) our data showed higher content of P, K, Mg, and Ca in soil consider-</a:t>
            </a:r>
            <a:r>
              <a:rPr lang="en-US" sz="1400" dirty="0" err="1">
                <a:latin typeface="Palatino Linotype" panose="02040502050505030304" pitchFamily="18" charset="0"/>
              </a:rPr>
              <a:t>ing</a:t>
            </a:r>
            <a:r>
              <a:rPr lang="en-US" sz="1400" dirty="0">
                <a:latin typeface="Palatino Linotype" panose="02040502050505030304" pitchFamily="18" charset="0"/>
              </a:rPr>
              <a:t> the desirable levels of nutrients for tomatoes production. In fact, P, K, and Ca are absorbed by tomatoes in large amounts and a higher content of Mg can lead to an in-crease the tomato fruit production (</a:t>
            </a:r>
            <a:r>
              <a:rPr lang="en-US" sz="1400" dirty="0" err="1">
                <a:latin typeface="Palatino Linotype" panose="02040502050505030304" pitchFamily="18" charset="0"/>
              </a:rPr>
              <a:t>Sainju</a:t>
            </a:r>
            <a:r>
              <a:rPr lang="en-US" sz="1400" dirty="0">
                <a:latin typeface="Palatino Linotype" panose="02040502050505030304" pitchFamily="18" charset="0"/>
              </a:rPr>
              <a:t> et al., 2003). </a:t>
            </a:r>
            <a:endParaRPr lang="pt-PT" sz="1400" dirty="0">
              <a:latin typeface="Palatino Linotype" panose="02040502050505030304" pitchFamily="18" charset="0"/>
            </a:endParaRPr>
          </a:p>
        </p:txBody>
      </p:sp>
    </p:spTree>
    <p:extLst>
      <p:ext uri="{BB962C8B-B14F-4D97-AF65-F5344CB8AC3E}">
        <p14:creationId xmlns:p14="http://schemas.microsoft.com/office/powerpoint/2010/main" val="2510203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855" y="401701"/>
            <a:ext cx="8153400" cy="461665"/>
          </a:xfrm>
          <a:prstGeom prst="rect">
            <a:avLst/>
          </a:prstGeom>
          <a:noFill/>
        </p:spPr>
        <p:txBody>
          <a:bodyPr wrap="square" rtlCol="0">
            <a:spAutoFit/>
          </a:bodyPr>
          <a:lstStyle/>
          <a:p>
            <a:r>
              <a:rPr lang="fr-FR" sz="2400" b="1" dirty="0">
                <a:latin typeface="Palatino Linotype" panose="02040502050505030304" pitchFamily="18" charset="0"/>
              </a:rPr>
              <a:t>Conclusions</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7</a:t>
            </a:fld>
            <a:endParaRPr lang="fr-FR">
              <a:latin typeface="Palatino Linotype" panose="02040502050505030304" pitchFamily="18" charset="0"/>
            </a:endParaRPr>
          </a:p>
        </p:txBody>
      </p:sp>
      <p:pic>
        <p:nvPicPr>
          <p:cNvPr id="9" name="Picture 4">
            <a:extLst>
              <a:ext uri="{FF2B5EF4-FFF2-40B4-BE49-F238E27FC236}">
                <a16:creationId xmlns:a16="http://schemas.microsoft.com/office/drawing/2014/main" id="{4758804F-4E82-4FD4-9F5A-7AE27FA65E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8087" y="5722087"/>
            <a:ext cx="1143001" cy="1143001"/>
          </a:xfrm>
          <a:prstGeom prst="rect">
            <a:avLst/>
          </a:prstGeom>
          <a:noFill/>
          <a:extLst>
            <a:ext uri="{909E8E84-426E-40DD-AFC4-6F175D3DCCD1}">
              <a14:hiddenFill xmlns:a14="http://schemas.microsoft.com/office/drawing/2010/main">
                <a:solidFill>
                  <a:srgbClr val="FFFFFF"/>
                </a:solidFill>
              </a14:hiddenFill>
            </a:ext>
          </a:extLst>
        </p:spPr>
      </p:pic>
      <p:sp>
        <p:nvSpPr>
          <p:cNvPr id="11" name="CaixaDeTexto 10">
            <a:extLst>
              <a:ext uri="{FF2B5EF4-FFF2-40B4-BE49-F238E27FC236}">
                <a16:creationId xmlns:a16="http://schemas.microsoft.com/office/drawing/2014/main" id="{47B39D59-602C-4EA0-8C7D-CF3891FA45C3}"/>
              </a:ext>
            </a:extLst>
          </p:cNvPr>
          <p:cNvSpPr txBox="1"/>
          <p:nvPr/>
        </p:nvSpPr>
        <p:spPr>
          <a:xfrm>
            <a:off x="226162" y="1180283"/>
            <a:ext cx="8353425" cy="3150093"/>
          </a:xfrm>
          <a:prstGeom prst="rect">
            <a:avLst/>
          </a:prstGeom>
          <a:noFill/>
        </p:spPr>
        <p:txBody>
          <a:bodyPr wrap="square">
            <a:spAutoFit/>
          </a:bodyPr>
          <a:lstStyle/>
          <a:p>
            <a:pPr algn="just">
              <a:lnSpc>
                <a:spcPct val="95000"/>
              </a:lnSpc>
              <a:spcBef>
                <a:spcPts val="1200"/>
              </a:spcBef>
              <a:spcAft>
                <a:spcPts val="300"/>
              </a:spcAft>
            </a:pPr>
            <a:r>
              <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The soil samples collected in the experimental field located in São João de </a:t>
            </a:r>
            <a:r>
              <a:rPr lang="en-US" sz="18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Negrilhos</a:t>
            </a:r>
            <a:r>
              <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Aljustrel</a:t>
            </a:r>
            <a:r>
              <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exhibit different interrelations between pH, organic matter content, electrical conductivity, and humidity (or moisture). A higher correlation was observed between electrical conductivity and humidity probably due to electrical conductivity being influenced by different properties, namely soil water content. Regarding pH was in accordance with the ideal range for tomato production. Overall, soil conditions of the field presented good requirements for tomato production, despite the higher levels of Fe (due to the geological substratum of the region) and the presence of As that were below the critical limits for the pH of the field. </a:t>
            </a:r>
            <a:endParaRPr lang="pt-PT"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95000"/>
              </a:lnSpc>
              <a:spcBef>
                <a:spcPts val="1200"/>
              </a:spcBef>
              <a:spcAft>
                <a:spcPts val="300"/>
              </a:spcAft>
            </a:pPr>
            <a:endParaRPr lang="pt-PT" sz="16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2341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09600"/>
            <a:ext cx="8153400" cy="2215991"/>
          </a:xfrm>
          <a:prstGeom prst="rect">
            <a:avLst/>
          </a:prstGeom>
          <a:noFill/>
        </p:spPr>
        <p:txBody>
          <a:bodyPr wrap="square" rtlCol="0">
            <a:spAutoFit/>
          </a:bodyPr>
          <a:lstStyle/>
          <a:p>
            <a:r>
              <a:rPr lang="fr-FR" sz="2400" b="1" dirty="0" err="1">
                <a:latin typeface="Palatino Linotype" panose="02040502050505030304" pitchFamily="18" charset="0"/>
              </a:rPr>
              <a:t>Acknowledgments</a:t>
            </a:r>
            <a:endParaRPr lang="fr-FR" sz="2400" b="1" dirty="0">
              <a:latin typeface="Palatino Linotype" panose="02040502050505030304" pitchFamily="18" charset="0"/>
            </a:endParaRPr>
          </a:p>
          <a:p>
            <a:endParaRPr lang="fr-FR" sz="2400" b="1" dirty="0">
              <a:latin typeface="Palatino Linotype" panose="02040502050505030304" pitchFamily="18" charset="0"/>
            </a:endParaRPr>
          </a:p>
          <a:p>
            <a:pPr algn="just"/>
            <a:r>
              <a:rPr lang="en-US" sz="18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The authors thanks to Eng. </a:t>
            </a:r>
            <a:r>
              <a:rPr lang="en-US" sz="18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Valter</a:t>
            </a:r>
            <a:r>
              <a:rPr lang="en-US" sz="18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Lopes and António Vasconcelos (</a:t>
            </a:r>
            <a:r>
              <a:rPr lang="en-US" sz="18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Associação</a:t>
            </a:r>
            <a:r>
              <a:rPr lang="en-US" sz="18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de </a:t>
            </a:r>
            <a:r>
              <a:rPr lang="en-US" sz="18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Beneficiários</a:t>
            </a:r>
            <a:r>
              <a:rPr lang="en-US" sz="18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do </a:t>
            </a:r>
            <a:r>
              <a:rPr lang="en-US" sz="18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Roxo</a:t>
            </a:r>
            <a:r>
              <a:rPr lang="en-US" sz="18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for technical assistance in the agricultural parcel as well as to project PDR2020-101-030701– for the financial support. We also thanks to the Research </a:t>
            </a:r>
            <a:r>
              <a:rPr lang="en-US" sz="18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centres</a:t>
            </a:r>
            <a:r>
              <a:rPr lang="en-US" sz="18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a:t>
            </a:r>
            <a:r>
              <a:rPr lang="en-US" sz="18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GeoBioTec</a:t>
            </a:r>
            <a:r>
              <a:rPr lang="en-US" sz="18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UIDB/04035/2020, and (CEF) UIDB/00239/2020</a:t>
            </a:r>
            <a:r>
              <a:rPr lang="en-US" dirty="0">
                <a:solidFill>
                  <a:srgbClr val="000000"/>
                </a:solidFill>
                <a:latin typeface="Palatino Linotype" panose="02040502050505030304" pitchFamily="18" charset="0"/>
                <a:ea typeface="SimSun" panose="02010600030101010101" pitchFamily="2" charset="-122"/>
                <a:cs typeface="Times New Roman" panose="02020603050405020304" pitchFamily="18" charset="0"/>
              </a:rPr>
              <a:t>.</a:t>
            </a:r>
            <a:endParaRPr lang="fr-FR"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8</a:t>
            </a:fld>
            <a:endParaRPr lang="fr-FR">
              <a:latin typeface="Palatino Linotype" panose="02040502050505030304" pitchFamily="18" charset="0"/>
            </a:endParaRPr>
          </a:p>
        </p:txBody>
      </p:sp>
      <p:pic>
        <p:nvPicPr>
          <p:cNvPr id="6" name="Picture 4">
            <a:extLst>
              <a:ext uri="{FF2B5EF4-FFF2-40B4-BE49-F238E27FC236}">
                <a16:creationId xmlns:a16="http://schemas.microsoft.com/office/drawing/2014/main" id="{9969642B-48A9-4134-B43B-1E49BD0E91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8090" y="5729174"/>
            <a:ext cx="1143001" cy="114300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Geobiociências, Geoengenharias e Geotecnologias | Faculdade de Ciências e  Tecnologia / Universidade Nova de Lisboa">
            <a:extLst>
              <a:ext uri="{FF2B5EF4-FFF2-40B4-BE49-F238E27FC236}">
                <a16:creationId xmlns:a16="http://schemas.microsoft.com/office/drawing/2014/main" id="{12608E79-D03E-49D5-B21D-DD9EF8EA157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0457" b="8152"/>
          <a:stretch/>
        </p:blipFill>
        <p:spPr bwMode="auto">
          <a:xfrm>
            <a:off x="903028" y="3795981"/>
            <a:ext cx="3015082" cy="104426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Repositório da Universidade de Lisboa: CEF - Centro de Estudos Florestais">
            <a:extLst>
              <a:ext uri="{FF2B5EF4-FFF2-40B4-BE49-F238E27FC236}">
                <a16:creationId xmlns:a16="http://schemas.microsoft.com/office/drawing/2014/main" id="{E35DCD7E-BBF7-45F5-9DA7-021F2833A1B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7398" b="8413"/>
          <a:stretch/>
        </p:blipFill>
        <p:spPr bwMode="auto">
          <a:xfrm>
            <a:off x="4771407" y="3637326"/>
            <a:ext cx="1617295" cy="1361571"/>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m 10">
            <a:extLst>
              <a:ext uri="{FF2B5EF4-FFF2-40B4-BE49-F238E27FC236}">
                <a16:creationId xmlns:a16="http://schemas.microsoft.com/office/drawing/2014/main" id="{51D2404A-09BA-42F0-B75C-E702CA2CC3F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3028" y="5374758"/>
            <a:ext cx="3015082" cy="680484"/>
          </a:xfrm>
          <a:prstGeom prst="rect">
            <a:avLst/>
          </a:prstGeom>
        </p:spPr>
      </p:pic>
      <p:pic>
        <p:nvPicPr>
          <p:cNvPr id="12" name="Picture 2" descr="Funding and Projects">
            <a:extLst>
              <a:ext uri="{FF2B5EF4-FFF2-40B4-BE49-F238E27FC236}">
                <a16:creationId xmlns:a16="http://schemas.microsoft.com/office/drawing/2014/main" id="{B9529E0E-E29F-41A2-AB6B-145EEF28502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73721" y="5382859"/>
            <a:ext cx="3284572" cy="720000"/>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m 1">
            <a:extLst>
              <a:ext uri="{FF2B5EF4-FFF2-40B4-BE49-F238E27FC236}">
                <a16:creationId xmlns:a16="http://schemas.microsoft.com/office/drawing/2014/main" id="{0446F4A1-8CD8-4659-8636-7C1AC9F61F90}"/>
              </a:ext>
            </a:extLst>
          </p:cNvPr>
          <p:cNvPicPr>
            <a:picLocks noChangeAspect="1"/>
          </p:cNvPicPr>
          <p:nvPr/>
        </p:nvPicPr>
        <p:blipFill rotWithShape="1">
          <a:blip r:embed="rId7"/>
          <a:srcRect t="28883" b="28883"/>
          <a:stretch/>
        </p:blipFill>
        <p:spPr>
          <a:xfrm>
            <a:off x="6770115" y="3912338"/>
            <a:ext cx="2297685" cy="970391"/>
          </a:xfrm>
          <a:prstGeom prst="rect">
            <a:avLst/>
          </a:prstGeom>
        </p:spPr>
      </p:pic>
    </p:spTree>
    <p:extLst>
      <p:ext uri="{BB962C8B-B14F-4D97-AF65-F5344CB8AC3E}">
        <p14:creationId xmlns:p14="http://schemas.microsoft.com/office/powerpoint/2010/main" val="35929829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1022</TotalTime>
  <Words>1598</Words>
  <Application>Microsoft Office PowerPoint</Application>
  <PresentationFormat>Apresentação no Ecrã (4:3)</PresentationFormat>
  <Paragraphs>44</Paragraphs>
  <Slides>8</Slides>
  <Notes>0</Notes>
  <HiddenSlides>0</HiddenSlides>
  <MMClips>0</MMClips>
  <ScaleCrop>false</ScaleCrop>
  <HeadingPairs>
    <vt:vector size="6" baseType="variant">
      <vt:variant>
        <vt:lpstr>Tipos de letra usados</vt:lpstr>
      </vt:variant>
      <vt:variant>
        <vt:i4>4</vt:i4>
      </vt:variant>
      <vt:variant>
        <vt:lpstr>Tema</vt:lpstr>
      </vt:variant>
      <vt:variant>
        <vt:i4>1</vt:i4>
      </vt:variant>
      <vt:variant>
        <vt:lpstr>Títulos dos diapositivos</vt:lpstr>
      </vt:variant>
      <vt:variant>
        <vt:i4>8</vt:i4>
      </vt:variant>
    </vt:vector>
  </HeadingPairs>
  <TitlesOfParts>
    <vt:vector size="13" baseType="lpstr">
      <vt:lpstr>Arial</vt:lpstr>
      <vt:lpstr>Calibri</vt:lpstr>
      <vt:lpstr>Calibri Light</vt:lpstr>
      <vt:lpstr>Palatino Linotype</vt:lpstr>
      <vt:lpstr>Office Theme</vt:lpstr>
      <vt:lpstr>Apresentação do PowerPoint</vt:lpstr>
      <vt:lpstr>Soil characterization for production of an industrial tomato variety in South Portugal - a case study</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MDPI</dc:creator>
  <cp:lastModifiedBy>Ana Rita Coelho</cp:lastModifiedBy>
  <cp:revision>79</cp:revision>
  <dcterms:created xsi:type="dcterms:W3CDTF">2017-05-27T02:37:01Z</dcterms:created>
  <dcterms:modified xsi:type="dcterms:W3CDTF">2021-12-07T10:46:09Z</dcterms:modified>
</cp:coreProperties>
</file>