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1" r:id="rId2"/>
    <p:sldId id="728" r:id="rId3"/>
    <p:sldId id="729" r:id="rId4"/>
    <p:sldId id="679" r:id="rId5"/>
    <p:sldId id="714" r:id="rId6"/>
    <p:sldId id="709" r:id="rId7"/>
    <p:sldId id="725" r:id="rId8"/>
    <p:sldId id="726" r:id="rId9"/>
    <p:sldId id="727" r:id="rId10"/>
    <p:sldId id="730" r:id="rId11"/>
    <p:sldId id="686" r:id="rId12"/>
    <p:sldId id="463" r:id="rId13"/>
    <p:sldId id="731" r:id="rId14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1E7"/>
    <a:srgbClr val="A64EBE"/>
    <a:srgbClr val="DEC7DF"/>
    <a:srgbClr val="A765A9"/>
    <a:srgbClr val="FFFFFF"/>
    <a:srgbClr val="F9DAAD"/>
    <a:srgbClr val="B2A6F8"/>
    <a:srgbClr val="000000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359" autoAdjust="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184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4314" y="0"/>
            <a:ext cx="3078162" cy="5111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E714B15-1BC6-4830-A285-E605F8998C32}" type="datetimeFigureOut">
              <a:rPr lang="es-ES" smtClean="0"/>
              <a:t>14/01/2022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8163" cy="5111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4314" y="9721851"/>
            <a:ext cx="3078162" cy="5111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1C371E43-1D9D-482E-B189-EFEAE523D7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35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84C208E9-6064-4B24-B621-1AAE6A7A6841}" type="datetimeFigureOut">
              <a:rPr lang="es-ES" smtClean="0"/>
              <a:pPr/>
              <a:t>14/01/2022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72F7EF4C-94C0-449B-B841-BAC5FDDF3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646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51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64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2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7777">
              <a:buFontTx/>
              <a:buNone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39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EF4C-94C0-449B-B841-BAC5FDDF3959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33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B1D0-00C0-4E1C-94B5-4529B40E010C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DCA5-3B79-4F50-A12C-2A17512E2D8A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5AE-2D1C-4923-946B-E877FC497649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55CA-B742-4270-8821-1CBF0BA616B9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195A-8342-4430-A2EC-25AAFAF4A9C8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B925-86DF-4B66-880F-05D02CF6328A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79B-DB75-4D5C-ABFF-D398BE668A3B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6FF3-8FE3-4492-9474-9105377BDE35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DFF6-93C3-4AFD-8276-29B8104EE730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CB06-5F58-4B42-944A-0BBB72410A22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68F0-D1C2-46D3-A626-EB9A36BC8A85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0827B7-FAD1-467C-A8D1-E00276504277}" type="datetime1">
              <a:rPr lang="es-ES" smtClean="0"/>
              <a:pPr/>
              <a:t>14/01/2022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nhbgh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50ED51-3EFE-4C92-9C68-19BCA4B3D0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27772" y="2060848"/>
            <a:ext cx="7591496" cy="1116510"/>
          </a:xfrm>
        </p:spPr>
        <p:txBody>
          <a:bodyPr>
            <a:noAutofit/>
          </a:bodyPr>
          <a:lstStyle/>
          <a:p>
            <a:r>
              <a:rPr lang="es-ES" sz="1800" dirty="0" smtClean="0"/>
              <a:t>Smart Farming: From Sensor to Artificial Intelligence</a:t>
            </a:r>
            <a:br>
              <a:rPr lang="es-ES" sz="18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Basic integration of artificial intelligence of a plant experimentation chamber with LEDs and sensors through connection to the IoT with node-RED and securing access to data</a:t>
            </a:r>
            <a:endParaRPr lang="es-ES" sz="2000" i="1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21527" y="3645024"/>
            <a:ext cx="1028993" cy="441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500" b="1" dirty="0" smtClean="0">
                <a:solidFill>
                  <a:schemeClr val="bg1"/>
                </a:solidFill>
              </a:rPr>
              <a:t>Authors :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34620" y="4086326"/>
            <a:ext cx="4763750" cy="1286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b="1" dirty="0" smtClean="0">
                <a:solidFill>
                  <a:schemeClr val="bg1"/>
                </a:solidFill>
              </a:rPr>
              <a:t>Dr. Cristóbal Javier Solano Navarro (UPCT)</a:t>
            </a:r>
          </a:p>
          <a:p>
            <a:pPr algn="l"/>
            <a:r>
              <a:rPr lang="es-ES" sz="1800" b="1" dirty="0" smtClean="0">
                <a:solidFill>
                  <a:schemeClr val="bg1"/>
                </a:solidFill>
              </a:rPr>
              <a:t>Dr. Gregorio Barba-Espín (CEBAS-CSIC)</a:t>
            </a:r>
          </a:p>
          <a:p>
            <a:pPr algn="l"/>
            <a:r>
              <a:rPr lang="es-ES" sz="1800" b="1" dirty="0">
                <a:solidFill>
                  <a:schemeClr val="bg1"/>
                </a:solidFill>
              </a:rPr>
              <a:t>Dr. Juan Suardíaz Muro (UPCT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s-ES" sz="1800" b="1" dirty="0" smtClean="0">
                <a:solidFill>
                  <a:schemeClr val="bg1"/>
                </a:solidFill>
              </a:rPr>
              <a:t>Dr</a:t>
            </a:r>
            <a:r>
              <a:rPr lang="es-ES" sz="1800" b="1" dirty="0">
                <a:solidFill>
                  <a:schemeClr val="bg1"/>
                </a:solidFill>
              </a:rPr>
              <a:t>. José Antonio Hernández Cortes (CEBAS-CSIC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229029" y="3956816"/>
            <a:ext cx="30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Subtítulo"/>
          <p:cNvSpPr txBox="1">
            <a:spLocks/>
          </p:cNvSpPr>
          <p:nvPr/>
        </p:nvSpPr>
        <p:spPr>
          <a:xfrm>
            <a:off x="503040" y="523073"/>
            <a:ext cx="8640960" cy="73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The 1st International Online Conference on Agriculture:</a:t>
            </a:r>
          </a:p>
          <a:p>
            <a:r>
              <a:rPr lang="es-ES" b="1" dirty="0" smtClean="0"/>
              <a:t>ADVANCES IN AGRICULTURAL SCIENCE AND TECHNOLOGY</a:t>
            </a:r>
            <a:endParaRPr lang="es-ES" sz="1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3" y="523073"/>
            <a:ext cx="732015" cy="73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67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0" y="938726"/>
            <a:ext cx="451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Biological validation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pea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seed treatment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82118" y="1440023"/>
            <a:ext cx="5425981" cy="4730981"/>
            <a:chOff x="182118" y="1440023"/>
            <a:chExt cx="5425981" cy="4730981"/>
          </a:xfrm>
        </p:grpSpPr>
        <p:sp>
          <p:nvSpPr>
            <p:cNvPr id="68" name="80 CuadroTexto"/>
            <p:cNvSpPr txBox="1"/>
            <p:nvPr/>
          </p:nvSpPr>
          <p:spPr>
            <a:xfrm>
              <a:off x="2047809" y="2765275"/>
              <a:ext cx="223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err="1" smtClean="0">
                  <a:cs typeface="Times New Roman" pitchFamily="18" charset="0"/>
                </a:rPr>
                <a:t>LEDs</a:t>
              </a:r>
              <a:r>
                <a:rPr lang="es-ES" sz="1200" b="1" dirty="0" smtClean="0">
                  <a:cs typeface="Times New Roman" pitchFamily="18" charset="0"/>
                </a:rPr>
                <a:t> - Red</a:t>
              </a:r>
            </a:p>
            <a:p>
              <a:pPr algn="ctr"/>
              <a:r>
                <a:rPr lang="es-ES" sz="1200" b="1" dirty="0" smtClean="0">
                  <a:cs typeface="Times New Roman" pitchFamily="18" charset="0"/>
                </a:rPr>
                <a:t>13, 50 y 100 µmol s</a:t>
              </a:r>
              <a:r>
                <a:rPr lang="es-ES" sz="1200" b="1" baseline="30000" dirty="0" smtClean="0">
                  <a:cs typeface="Times New Roman" pitchFamily="18" charset="0"/>
                </a:rPr>
                <a:t>-1</a:t>
              </a:r>
              <a:r>
                <a:rPr lang="es-ES" sz="1200" b="1" dirty="0" smtClean="0">
                  <a:cs typeface="Times New Roman" pitchFamily="18" charset="0"/>
                </a:rPr>
                <a:t> m</a:t>
              </a:r>
              <a:r>
                <a:rPr lang="es-ES" sz="1200" b="1" baseline="30000" dirty="0" smtClean="0">
                  <a:cs typeface="Times New Roman" pitchFamily="18" charset="0"/>
                </a:rPr>
                <a:t>-2</a:t>
              </a:r>
              <a:endParaRPr lang="es-ES" sz="1200" b="1" dirty="0" smtClean="0">
                <a:cs typeface="Times New Roman" pitchFamily="18" charset="0"/>
              </a:endParaRPr>
            </a:p>
          </p:txBody>
        </p:sp>
        <p:sp>
          <p:nvSpPr>
            <p:cNvPr id="69" name="CuadroTexto 107"/>
            <p:cNvSpPr txBox="1"/>
            <p:nvPr/>
          </p:nvSpPr>
          <p:spPr>
            <a:xfrm>
              <a:off x="189133" y="1516568"/>
              <a:ext cx="17209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err="1">
                  <a:cs typeface="Times New Roman" pitchFamily="18" charset="0"/>
                </a:rPr>
                <a:t>Preparation</a:t>
              </a:r>
              <a:r>
                <a:rPr lang="es-ES" sz="1400" b="1" dirty="0">
                  <a:cs typeface="Times New Roman" pitchFamily="18" charset="0"/>
                </a:rPr>
                <a:t> of </a:t>
              </a:r>
              <a:r>
                <a:rPr lang="es-ES" sz="1400" b="1" dirty="0" err="1">
                  <a:cs typeface="Times New Roman" pitchFamily="18" charset="0"/>
                </a:rPr>
                <a:t>plant</a:t>
              </a:r>
              <a:r>
                <a:rPr lang="es-ES" sz="1400" b="1" dirty="0">
                  <a:cs typeface="Times New Roman" pitchFamily="18" charset="0"/>
                </a:rPr>
                <a:t> material</a:t>
              </a:r>
            </a:p>
          </p:txBody>
        </p:sp>
        <p:cxnSp>
          <p:nvCxnSpPr>
            <p:cNvPr id="70" name="Conector recto 1024"/>
            <p:cNvCxnSpPr/>
            <p:nvPr/>
          </p:nvCxnSpPr>
          <p:spPr>
            <a:xfrm flipH="1">
              <a:off x="227430" y="2568208"/>
              <a:ext cx="12925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140"/>
            <p:cNvSpPr txBox="1"/>
            <p:nvPr/>
          </p:nvSpPr>
          <p:spPr>
            <a:xfrm>
              <a:off x="182118" y="2754142"/>
              <a:ext cx="17209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err="1">
                  <a:cs typeface="Times New Roman" pitchFamily="18" charset="0"/>
                </a:rPr>
                <a:t>Treatment</a:t>
              </a:r>
              <a:r>
                <a:rPr lang="es-ES" sz="1400" b="1" dirty="0">
                  <a:cs typeface="Times New Roman" pitchFamily="18" charset="0"/>
                </a:rPr>
                <a:t> in </a:t>
              </a:r>
              <a:r>
                <a:rPr lang="es-ES" sz="1400" b="1" dirty="0" err="1">
                  <a:cs typeface="Times New Roman" pitchFamily="18" charset="0"/>
                </a:rPr>
                <a:t>the</a:t>
              </a:r>
              <a:r>
                <a:rPr lang="es-ES" sz="1400" b="1" dirty="0">
                  <a:cs typeface="Times New Roman" pitchFamily="18" charset="0"/>
                </a:rPr>
                <a:t> </a:t>
              </a:r>
              <a:r>
                <a:rPr lang="es-ES" sz="1400" b="1" dirty="0" err="1">
                  <a:cs typeface="Times New Roman" pitchFamily="18" charset="0"/>
                </a:rPr>
                <a:t>chamber</a:t>
              </a:r>
              <a:endParaRPr lang="es-ES" sz="1400" b="1" dirty="0">
                <a:cs typeface="Times New Roman" pitchFamily="18" charset="0"/>
              </a:endParaRPr>
            </a:p>
          </p:txBody>
        </p:sp>
        <p:cxnSp>
          <p:nvCxnSpPr>
            <p:cNvPr id="72" name="Conector recto 141"/>
            <p:cNvCxnSpPr/>
            <p:nvPr/>
          </p:nvCxnSpPr>
          <p:spPr>
            <a:xfrm flipH="1">
              <a:off x="220415" y="4271563"/>
              <a:ext cx="12925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143"/>
            <p:cNvCxnSpPr/>
            <p:nvPr/>
          </p:nvCxnSpPr>
          <p:spPr>
            <a:xfrm flipH="1">
              <a:off x="220415" y="5243811"/>
              <a:ext cx="12925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uadroTexto 144"/>
            <p:cNvSpPr txBox="1"/>
            <p:nvPr/>
          </p:nvSpPr>
          <p:spPr>
            <a:xfrm>
              <a:off x="182118" y="5403265"/>
              <a:ext cx="17209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err="1">
                  <a:cs typeface="Times New Roman" pitchFamily="18" charset="0"/>
                </a:rPr>
                <a:t>Sampling</a:t>
              </a:r>
              <a:r>
                <a:rPr lang="es-ES" sz="1400" b="1" dirty="0">
                  <a:cs typeface="Times New Roman" pitchFamily="18" charset="0"/>
                </a:rPr>
                <a:t> and </a:t>
              </a:r>
              <a:r>
                <a:rPr lang="es-ES" sz="1400" b="1" dirty="0" err="1">
                  <a:cs typeface="Times New Roman" pitchFamily="18" charset="0"/>
                </a:rPr>
                <a:t>analysis</a:t>
              </a:r>
              <a:endParaRPr lang="es-ES" sz="1400" b="1" dirty="0">
                <a:cs typeface="Times New Roman" pitchFamily="18" charset="0"/>
              </a:endParaRPr>
            </a:p>
          </p:txBody>
        </p:sp>
        <p:pic>
          <p:nvPicPr>
            <p:cNvPr id="75" name="Imagen 10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7023" y="3092569"/>
              <a:ext cx="1585227" cy="1119644"/>
            </a:xfrm>
            <a:prstGeom prst="rect">
              <a:avLst/>
            </a:prstGeom>
          </p:spPr>
        </p:pic>
        <p:cxnSp>
          <p:nvCxnSpPr>
            <p:cNvPr id="76" name="Conector recto 159"/>
            <p:cNvCxnSpPr/>
            <p:nvPr/>
          </p:nvCxnSpPr>
          <p:spPr>
            <a:xfrm flipH="1">
              <a:off x="3181187" y="3092569"/>
              <a:ext cx="1" cy="130658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161"/>
            <p:cNvCxnSpPr/>
            <p:nvPr/>
          </p:nvCxnSpPr>
          <p:spPr>
            <a:xfrm flipH="1">
              <a:off x="3181080" y="2505911"/>
              <a:ext cx="1" cy="26725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uadroTexto 163"/>
            <p:cNvSpPr txBox="1"/>
            <p:nvPr/>
          </p:nvSpPr>
          <p:spPr>
            <a:xfrm>
              <a:off x="182118" y="4426069"/>
              <a:ext cx="1720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err="1">
                  <a:cs typeface="Times New Roman" pitchFamily="18" charset="0"/>
                </a:rPr>
                <a:t>Incubation</a:t>
              </a:r>
              <a:endParaRPr lang="es-ES" sz="1400" b="1" dirty="0">
                <a:cs typeface="Times New Roman" pitchFamily="18" charset="0"/>
              </a:endParaRPr>
            </a:p>
          </p:txBody>
        </p:sp>
        <p:sp>
          <p:nvSpPr>
            <p:cNvPr id="79" name="80 CuadroTexto"/>
            <p:cNvSpPr txBox="1"/>
            <p:nvPr/>
          </p:nvSpPr>
          <p:spPr>
            <a:xfrm>
              <a:off x="2361887" y="4450538"/>
              <a:ext cx="1632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cs typeface="Times New Roman" pitchFamily="18" charset="0"/>
                </a:rPr>
                <a:t>25 °C, </a:t>
              </a:r>
              <a:r>
                <a:rPr lang="es-ES" sz="1200" b="1" dirty="0" err="1">
                  <a:cs typeface="Times New Roman" pitchFamily="18" charset="0"/>
                </a:rPr>
                <a:t>darkness</a:t>
              </a:r>
              <a:endParaRPr lang="es-ES" sz="1200" b="1" dirty="0">
                <a:cs typeface="Times New Roman" pitchFamily="18" charset="0"/>
              </a:endParaRPr>
            </a:p>
          </p:txBody>
        </p:sp>
        <p:cxnSp>
          <p:nvCxnSpPr>
            <p:cNvPr id="80" name="Conector recto 167"/>
            <p:cNvCxnSpPr/>
            <p:nvPr/>
          </p:nvCxnSpPr>
          <p:spPr>
            <a:xfrm flipH="1">
              <a:off x="3181080" y="4718387"/>
              <a:ext cx="1" cy="17817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0 CuadroTexto"/>
            <p:cNvSpPr txBox="1"/>
            <p:nvPr/>
          </p:nvSpPr>
          <p:spPr>
            <a:xfrm>
              <a:off x="2368801" y="4890621"/>
              <a:ext cx="1632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cs typeface="Times New Roman" pitchFamily="18" charset="0"/>
                </a:rPr>
                <a:t>2 a 5 </a:t>
              </a:r>
              <a:r>
                <a:rPr lang="es-ES" sz="1200" b="1" dirty="0" err="1">
                  <a:cs typeface="Times New Roman" pitchFamily="18" charset="0"/>
                </a:rPr>
                <a:t>days</a:t>
              </a:r>
              <a:endParaRPr lang="es-ES" sz="1200" b="1" dirty="0">
                <a:cs typeface="Times New Roman" pitchFamily="18" charset="0"/>
              </a:endParaRPr>
            </a:p>
          </p:txBody>
        </p:sp>
        <p:cxnSp>
          <p:nvCxnSpPr>
            <p:cNvPr id="82" name="Conector recto 172"/>
            <p:cNvCxnSpPr/>
            <p:nvPr/>
          </p:nvCxnSpPr>
          <p:spPr>
            <a:xfrm flipH="1">
              <a:off x="3174065" y="5100734"/>
              <a:ext cx="1" cy="17817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80 CuadroTexto"/>
            <p:cNvSpPr txBox="1"/>
            <p:nvPr/>
          </p:nvSpPr>
          <p:spPr>
            <a:xfrm>
              <a:off x="2050009" y="5340007"/>
              <a:ext cx="2486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cs typeface="Times New Roman" pitchFamily="18" charset="0"/>
                </a:rPr>
                <a:t>Photo </a:t>
              </a:r>
              <a:r>
                <a:rPr lang="en-US" sz="1200" b="1" dirty="0" smtClean="0">
                  <a:cs typeface="Times New Roman" pitchFamily="18" charset="0"/>
                </a:rPr>
                <a:t>shooting</a:t>
              </a:r>
            </a:p>
            <a:p>
              <a:pPr algn="ctr"/>
              <a:r>
                <a:rPr lang="en-US" sz="1200" b="1" dirty="0" smtClean="0">
                  <a:cs typeface="Times New Roman" pitchFamily="18" charset="0"/>
                </a:rPr>
                <a:t>Fresh weight</a:t>
              </a:r>
            </a:p>
            <a:p>
              <a:pPr algn="ctr"/>
              <a:r>
                <a:rPr lang="en-US" sz="1200" b="1" dirty="0" smtClean="0">
                  <a:cs typeface="Times New Roman" pitchFamily="18" charset="0"/>
                </a:rPr>
                <a:t>Seedling length</a:t>
              </a:r>
            </a:p>
            <a:p>
              <a:pPr algn="ctr"/>
              <a:r>
                <a:rPr lang="en-US" sz="1200" b="1" dirty="0" smtClean="0">
                  <a:cs typeface="Times New Roman" pitchFamily="18" charset="0"/>
                </a:rPr>
                <a:t>Measure </a:t>
              </a:r>
              <a:r>
                <a:rPr lang="en-US" sz="1200" b="1" dirty="0">
                  <a:cs typeface="Times New Roman" pitchFamily="18" charset="0"/>
                </a:rPr>
                <a:t>enzymatic activities</a:t>
              </a:r>
              <a:endParaRPr lang="es-ES" sz="1200" b="1" dirty="0">
                <a:cs typeface="Times New Roman" pitchFamily="18" charset="0"/>
              </a:endParaRPr>
            </a:p>
          </p:txBody>
        </p:sp>
        <p:grpSp>
          <p:nvGrpSpPr>
            <p:cNvPr id="84" name="Grupo 1034"/>
            <p:cNvGrpSpPr/>
            <p:nvPr/>
          </p:nvGrpSpPr>
          <p:grpSpPr>
            <a:xfrm>
              <a:off x="2699925" y="1440023"/>
              <a:ext cx="1233751" cy="562757"/>
              <a:chOff x="4150647" y="383084"/>
              <a:chExt cx="1340140" cy="682245"/>
            </a:xfrm>
          </p:grpSpPr>
          <p:pic>
            <p:nvPicPr>
              <p:cNvPr id="86" name="Picture 41" descr="Billedresultat for petri dish draw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647" y="383084"/>
                <a:ext cx="1340140" cy="68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896147" y="661397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896737" y="535335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599832" y="511224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491048" y="641493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289459" y="602413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299491" y="793881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595656" y="863948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957955" y="824955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5100163" y="630550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pea Seed&quot;: Imágenes, fotos de stock y vectores | Shutterstock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6" t="27780" r="79500" b="50012"/>
              <a:stretch/>
            </p:blipFill>
            <p:spPr bwMode="auto">
              <a:xfrm>
                <a:off x="4738940" y="630550"/>
                <a:ext cx="123949" cy="118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5" name="CuadroTexto 108"/>
            <p:cNvSpPr txBox="1"/>
            <p:nvPr/>
          </p:nvSpPr>
          <p:spPr>
            <a:xfrm>
              <a:off x="2408978" y="1966629"/>
              <a:ext cx="1702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cs typeface="Times New Roman" pitchFamily="18" charset="0"/>
                </a:rPr>
                <a:t>Pea </a:t>
              </a:r>
              <a:r>
                <a:rPr lang="es-ES" sz="1200" b="1" dirty="0" err="1">
                  <a:cs typeface="Times New Roman" pitchFamily="18" charset="0"/>
                </a:rPr>
                <a:t>seeds</a:t>
              </a:r>
              <a:r>
                <a:rPr lang="es-ES" sz="1200" b="1" dirty="0">
                  <a:cs typeface="Times New Roman" pitchFamily="18" charset="0"/>
                </a:rPr>
                <a:t>(</a:t>
              </a:r>
              <a:r>
                <a:rPr lang="es-ES" sz="1200" b="1" dirty="0" err="1">
                  <a:cs typeface="Times New Roman" pitchFamily="18" charset="0"/>
                </a:rPr>
                <a:t>after</a:t>
              </a:r>
              <a:r>
                <a:rPr lang="es-ES" sz="1200" b="1" dirty="0">
                  <a:cs typeface="Times New Roman" pitchFamily="18" charset="0"/>
                </a:rPr>
                <a:t> 12h </a:t>
              </a:r>
              <a:r>
                <a:rPr lang="es-ES" sz="1200" b="1" dirty="0" err="1">
                  <a:cs typeface="Times New Roman" pitchFamily="18" charset="0"/>
                </a:rPr>
                <a:t>imbibition</a:t>
              </a:r>
              <a:r>
                <a:rPr lang="es-ES" sz="1200" b="1" dirty="0">
                  <a:cs typeface="Times New Roman" pitchFamily="18" charset="0"/>
                </a:rPr>
                <a:t>)</a:t>
              </a: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3229129" y="3401883"/>
              <a:ext cx="2378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/>
                <a:t>Treatment</a:t>
              </a:r>
              <a:r>
                <a:rPr lang="es-ES" sz="1400" b="1" dirty="0"/>
                <a:t> times : </a:t>
              </a:r>
              <a:endParaRPr lang="es-ES" sz="1400" b="1" dirty="0" smtClean="0"/>
            </a:p>
            <a:p>
              <a:pPr algn="ctr"/>
              <a:r>
                <a:rPr lang="es-ES" sz="1400" dirty="0" smtClean="0"/>
                <a:t>0’, 5’, 10’, 15’, 30’, 60’</a:t>
              </a:r>
              <a:endParaRPr lang="es-ES" sz="1400" dirty="0"/>
            </a:p>
          </p:txBody>
        </p:sp>
        <p:sp>
          <p:nvSpPr>
            <p:cNvPr id="3" name="2 Rectángulo redondeado"/>
            <p:cNvSpPr/>
            <p:nvPr/>
          </p:nvSpPr>
          <p:spPr>
            <a:xfrm>
              <a:off x="1377309" y="3550912"/>
              <a:ext cx="410076" cy="2251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Rectángulo redondeado"/>
            <p:cNvSpPr/>
            <p:nvPr/>
          </p:nvSpPr>
          <p:spPr>
            <a:xfrm>
              <a:off x="1932535" y="3596781"/>
              <a:ext cx="410076" cy="2251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0" name="129 Grupo"/>
          <p:cNvGrpSpPr/>
          <p:nvPr/>
        </p:nvGrpSpPr>
        <p:grpSpPr>
          <a:xfrm>
            <a:off x="5359191" y="1844549"/>
            <a:ext cx="3543283" cy="4069088"/>
            <a:chOff x="5468570" y="1766396"/>
            <a:chExt cx="3543283" cy="4069088"/>
          </a:xfrm>
        </p:grpSpPr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904" y="1777801"/>
              <a:ext cx="3505949" cy="4057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2" name="131 Elipse"/>
            <p:cNvSpPr/>
            <p:nvPr/>
          </p:nvSpPr>
          <p:spPr>
            <a:xfrm>
              <a:off x="7183568" y="1766398"/>
              <a:ext cx="708859" cy="18344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Elipse"/>
            <p:cNvSpPr/>
            <p:nvPr/>
          </p:nvSpPr>
          <p:spPr>
            <a:xfrm>
              <a:off x="7101066" y="3697948"/>
              <a:ext cx="708859" cy="18344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904" y="1968102"/>
              <a:ext cx="275206" cy="143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570" y="4084318"/>
              <a:ext cx="275206" cy="143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135 CuadroTexto"/>
            <p:cNvSpPr txBox="1"/>
            <p:nvPr/>
          </p:nvSpPr>
          <p:spPr>
            <a:xfrm rot="16200000">
              <a:off x="4841683" y="2568220"/>
              <a:ext cx="1834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 err="1" smtClean="0">
                  <a:latin typeface="Arial" pitchFamily="34" charset="0"/>
                  <a:cs typeface="Arial" pitchFamily="34" charset="0"/>
                </a:rPr>
                <a:t>Fresh</a:t>
              </a:r>
              <a:r>
                <a:rPr lang="es-ES" sz="9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900" b="1" dirty="0" err="1" smtClean="0">
                  <a:latin typeface="Arial" pitchFamily="34" charset="0"/>
                  <a:cs typeface="Arial" pitchFamily="34" charset="0"/>
                </a:rPr>
                <a:t>weight</a:t>
              </a:r>
              <a:r>
                <a:rPr lang="es-ES" sz="900" b="1" dirty="0" smtClean="0">
                  <a:latin typeface="Arial" pitchFamily="34" charset="0"/>
                  <a:cs typeface="Arial" pitchFamily="34" charset="0"/>
                </a:rPr>
                <a:t> (mg/</a:t>
              </a:r>
              <a:r>
                <a:rPr lang="es-ES" sz="900" b="1" dirty="0" err="1" smtClean="0">
                  <a:latin typeface="Arial" pitchFamily="34" charset="0"/>
                  <a:cs typeface="Arial" pitchFamily="34" charset="0"/>
                </a:rPr>
                <a:t>seedling</a:t>
              </a:r>
              <a:r>
                <a:rPr lang="es-ES" sz="900" b="1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s-E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136 CuadroTexto"/>
            <p:cNvSpPr txBox="1"/>
            <p:nvPr/>
          </p:nvSpPr>
          <p:spPr>
            <a:xfrm rot="16200000">
              <a:off x="4826536" y="4482730"/>
              <a:ext cx="18344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 err="1" smtClean="0">
                  <a:latin typeface="Arial" pitchFamily="34" charset="0"/>
                  <a:cs typeface="Arial" pitchFamily="34" charset="0"/>
                </a:rPr>
                <a:t>Length</a:t>
              </a:r>
              <a:r>
                <a:rPr lang="es-ES" sz="900" b="1" dirty="0" smtClean="0">
                  <a:latin typeface="Arial" pitchFamily="34" charset="0"/>
                  <a:cs typeface="Arial" pitchFamily="34" charset="0"/>
                </a:rPr>
                <a:t> (cm/</a:t>
              </a:r>
              <a:r>
                <a:rPr lang="es-ES" sz="900" b="1" dirty="0" err="1" smtClean="0">
                  <a:latin typeface="Arial" pitchFamily="34" charset="0"/>
                  <a:cs typeface="Arial" pitchFamily="34" charset="0"/>
                </a:rPr>
                <a:t>seedling</a:t>
              </a:r>
              <a:r>
                <a:rPr lang="es-ES" sz="900" b="1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s-ES" sz="9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17891" y="4982346"/>
              <a:ext cx="275206" cy="1431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" name="138 CuadroTexto"/>
            <p:cNvSpPr txBox="1"/>
            <p:nvPr/>
          </p:nvSpPr>
          <p:spPr>
            <a:xfrm>
              <a:off x="6008516" y="5569638"/>
              <a:ext cx="28939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 smtClean="0">
                  <a:latin typeface="Arial" pitchFamily="34" charset="0"/>
                  <a:cs typeface="Arial" pitchFamily="34" charset="0"/>
                </a:rPr>
                <a:t>Red light </a:t>
              </a:r>
              <a:r>
                <a:rPr lang="es-ES" sz="900" b="1" dirty="0" err="1" smtClean="0">
                  <a:latin typeface="Arial" pitchFamily="34" charset="0"/>
                  <a:cs typeface="Arial" pitchFamily="34" charset="0"/>
                </a:rPr>
                <a:t>treatment</a:t>
              </a:r>
              <a:r>
                <a:rPr lang="es-ES" sz="900" b="1" dirty="0" smtClean="0">
                  <a:latin typeface="Arial" pitchFamily="34" charset="0"/>
                  <a:cs typeface="Arial" pitchFamily="34" charset="0"/>
                </a:rPr>
                <a:t> time (minutes)</a:t>
              </a:r>
              <a:endParaRPr lang="es-E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35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79512" y="2723626"/>
            <a:ext cx="896448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CONCLUSIONS</a:t>
            </a:r>
            <a:br>
              <a:rPr lang="es-ES" sz="44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endParaRPr lang="es-ES" sz="4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89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21527" y="1275415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Conclusions</a:t>
            </a:r>
            <a:endParaRPr lang="es-ES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21527" y="2132856"/>
            <a:ext cx="8382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proposed system has a low cost, low energy consumption, is compact and highly accurate to monitor the environment with the dedicated sensors remotely from anywhere in the world. </a:t>
            </a:r>
          </a:p>
          <a:p>
            <a:pPr marL="285750" indent="-285750" algn="just">
              <a:buFontTx/>
              <a:buChar char="-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perfect balance between accuracy and cost is achieved through the use of free, cost-effective, and open source resources. </a:t>
            </a:r>
          </a:p>
          <a:p>
            <a:pPr marL="285750" indent="-285750" algn="just">
              <a:buFontTx/>
              <a:buChar char="-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Researchers are in an excellent position to take advantage of these tools to revolutionize plant science and improve reproducibility in experimentation with little impact on their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budgets.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63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27772" y="2060848"/>
            <a:ext cx="7591496" cy="1116510"/>
          </a:xfrm>
        </p:spPr>
        <p:txBody>
          <a:bodyPr>
            <a:noAutofit/>
          </a:bodyPr>
          <a:lstStyle/>
          <a:p>
            <a:r>
              <a:rPr lang="es-ES" sz="1800" dirty="0" smtClean="0"/>
              <a:t>Smart </a:t>
            </a:r>
            <a:r>
              <a:rPr lang="es-ES" sz="1800" dirty="0" err="1" smtClean="0"/>
              <a:t>Farming</a:t>
            </a:r>
            <a:r>
              <a:rPr lang="es-ES" sz="1800" dirty="0" smtClean="0"/>
              <a:t>: </a:t>
            </a:r>
            <a:r>
              <a:rPr lang="es-ES" sz="1800" dirty="0" err="1" smtClean="0"/>
              <a:t>From</a:t>
            </a:r>
            <a:r>
              <a:rPr lang="es-ES" sz="1800" dirty="0" smtClean="0"/>
              <a:t> Sensor </a:t>
            </a:r>
            <a:r>
              <a:rPr lang="es-ES" sz="1800" dirty="0" err="1" smtClean="0"/>
              <a:t>to</a:t>
            </a:r>
            <a:r>
              <a:rPr lang="es-ES" sz="1800" dirty="0" smtClean="0"/>
              <a:t> Artificial </a:t>
            </a:r>
            <a:r>
              <a:rPr lang="es-ES" sz="1800" dirty="0" err="1" smtClean="0"/>
              <a:t>Intelligence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Basic </a:t>
            </a:r>
            <a:r>
              <a:rPr lang="es-ES" sz="2000" dirty="0" err="1" smtClean="0"/>
              <a:t>integration</a:t>
            </a:r>
            <a:r>
              <a:rPr lang="es-ES" sz="2000" dirty="0" smtClean="0"/>
              <a:t> of artificial </a:t>
            </a:r>
            <a:r>
              <a:rPr lang="es-ES" sz="2000" dirty="0" err="1" smtClean="0"/>
              <a:t>intelligence</a:t>
            </a:r>
            <a:r>
              <a:rPr lang="es-ES" sz="2000" dirty="0" smtClean="0"/>
              <a:t> of a </a:t>
            </a:r>
            <a:r>
              <a:rPr lang="es-ES" sz="2000" dirty="0" err="1" smtClean="0"/>
              <a:t>plant</a:t>
            </a:r>
            <a:r>
              <a:rPr lang="es-ES" sz="2000" dirty="0" smtClean="0"/>
              <a:t> </a:t>
            </a:r>
            <a:r>
              <a:rPr lang="es-ES" sz="2000" dirty="0" err="1" smtClean="0"/>
              <a:t>experimentation</a:t>
            </a:r>
            <a:r>
              <a:rPr lang="es-ES" sz="2000" dirty="0" smtClean="0"/>
              <a:t> </a:t>
            </a:r>
            <a:r>
              <a:rPr lang="es-ES" sz="2000" dirty="0" err="1" smtClean="0"/>
              <a:t>chamber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LEDs</a:t>
            </a:r>
            <a:r>
              <a:rPr lang="es-ES" sz="2000" dirty="0" smtClean="0"/>
              <a:t> and </a:t>
            </a:r>
            <a:r>
              <a:rPr lang="es-ES" sz="2000" dirty="0" err="1" smtClean="0"/>
              <a:t>sensors</a:t>
            </a:r>
            <a:r>
              <a:rPr lang="es-ES" sz="2000" dirty="0" smtClean="0"/>
              <a:t> </a:t>
            </a:r>
            <a:r>
              <a:rPr lang="es-ES" sz="2000" dirty="0" err="1" smtClean="0"/>
              <a:t>through</a:t>
            </a:r>
            <a:r>
              <a:rPr lang="es-ES" sz="2000" dirty="0" smtClean="0"/>
              <a:t> </a:t>
            </a:r>
            <a:r>
              <a:rPr lang="es-ES" sz="2000" dirty="0" err="1" smtClean="0"/>
              <a:t>connection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IoT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node</a:t>
            </a:r>
            <a:r>
              <a:rPr lang="es-ES" sz="2000" dirty="0" smtClean="0"/>
              <a:t>-RED and </a:t>
            </a:r>
            <a:r>
              <a:rPr lang="es-ES" sz="2000" dirty="0" err="1" smtClean="0"/>
              <a:t>securing</a:t>
            </a:r>
            <a:r>
              <a:rPr lang="es-ES" sz="2000" dirty="0" smtClean="0"/>
              <a:t> </a:t>
            </a:r>
            <a:r>
              <a:rPr lang="es-ES" sz="2000" dirty="0" err="1" smtClean="0"/>
              <a:t>access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data</a:t>
            </a:r>
            <a:endParaRPr lang="es-ES" sz="2000" i="1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221527" y="3645024"/>
            <a:ext cx="1028993" cy="441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500" b="1" dirty="0" err="1" smtClean="0">
                <a:solidFill>
                  <a:schemeClr val="bg1"/>
                </a:solidFill>
              </a:rPr>
              <a:t>Authors</a:t>
            </a:r>
            <a:r>
              <a:rPr lang="es-ES" sz="1500" b="1" dirty="0" smtClean="0">
                <a:solidFill>
                  <a:schemeClr val="bg1"/>
                </a:solidFill>
              </a:rPr>
              <a:t> :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234620" y="4086326"/>
            <a:ext cx="4763750" cy="1286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b="1" dirty="0" smtClean="0">
                <a:solidFill>
                  <a:schemeClr val="bg1"/>
                </a:solidFill>
              </a:rPr>
              <a:t>Dr. Cristóbal Javier Solano Navarro (UPCT)</a:t>
            </a:r>
          </a:p>
          <a:p>
            <a:pPr algn="l"/>
            <a:r>
              <a:rPr lang="es-ES" sz="1800" b="1" dirty="0" smtClean="0">
                <a:solidFill>
                  <a:schemeClr val="bg1"/>
                </a:solidFill>
              </a:rPr>
              <a:t>Dr. Gregorio Barba-Espín (CEBAS-CSIC)</a:t>
            </a:r>
          </a:p>
          <a:p>
            <a:pPr algn="just"/>
            <a:r>
              <a:rPr lang="es-ES" sz="1800" b="1" dirty="0" smtClean="0">
                <a:solidFill>
                  <a:schemeClr val="bg1"/>
                </a:solidFill>
              </a:rPr>
              <a:t>Dr</a:t>
            </a:r>
            <a:r>
              <a:rPr lang="es-ES" sz="1800" b="1" dirty="0">
                <a:solidFill>
                  <a:schemeClr val="bg1"/>
                </a:solidFill>
              </a:rPr>
              <a:t>. Juan </a:t>
            </a:r>
            <a:r>
              <a:rPr lang="es-ES" sz="1800" b="1" dirty="0" err="1">
                <a:solidFill>
                  <a:schemeClr val="bg1"/>
                </a:solidFill>
              </a:rPr>
              <a:t>Suardíaz</a:t>
            </a:r>
            <a:r>
              <a:rPr lang="es-ES" sz="1800" b="1" dirty="0">
                <a:solidFill>
                  <a:schemeClr val="bg1"/>
                </a:solidFill>
              </a:rPr>
              <a:t> Muro (UPCT</a:t>
            </a:r>
            <a:r>
              <a:rPr lang="es-ES" sz="1800" b="1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s-ES" sz="1800" b="1" dirty="0">
                <a:solidFill>
                  <a:schemeClr val="bg1"/>
                </a:solidFill>
              </a:rPr>
              <a:t>Dr. José Antonio Hernández Cortes (CEBAS-CSIC)</a:t>
            </a:r>
          </a:p>
          <a:p>
            <a:pPr algn="just"/>
            <a:endParaRPr lang="es-ES" sz="1800" b="1" dirty="0">
              <a:solidFill>
                <a:schemeClr val="bg1"/>
              </a:solidFill>
            </a:endParaRPr>
          </a:p>
          <a:p>
            <a:pPr algn="just"/>
            <a:endParaRPr lang="es-ES" sz="1800" b="1" dirty="0">
              <a:solidFill>
                <a:schemeClr val="bg1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29029" y="3956816"/>
            <a:ext cx="30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Subtítulo"/>
          <p:cNvSpPr txBox="1">
            <a:spLocks/>
          </p:cNvSpPr>
          <p:nvPr/>
        </p:nvSpPr>
        <p:spPr>
          <a:xfrm>
            <a:off x="503040" y="523073"/>
            <a:ext cx="8640960" cy="73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err="1" smtClean="0"/>
              <a:t>The</a:t>
            </a:r>
            <a:r>
              <a:rPr lang="es-ES" b="1" dirty="0" smtClean="0"/>
              <a:t> 1st International Online </a:t>
            </a:r>
            <a:r>
              <a:rPr lang="es-ES" b="1" dirty="0" err="1" smtClean="0"/>
              <a:t>Conference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Agriculture</a:t>
            </a:r>
            <a:r>
              <a:rPr lang="es-ES" b="1" dirty="0" smtClean="0"/>
              <a:t>:</a:t>
            </a:r>
          </a:p>
          <a:p>
            <a:r>
              <a:rPr lang="es-ES" b="1" dirty="0" smtClean="0"/>
              <a:t>ADVANCES IN AGRICULTURAL SCIENCE AND TECHNOLOGY</a:t>
            </a:r>
            <a:endParaRPr lang="es-ES" sz="1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3" y="523073"/>
            <a:ext cx="732015" cy="73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46" r="50445" b="10208"/>
          <a:stretch/>
        </p:blipFill>
        <p:spPr bwMode="auto">
          <a:xfrm>
            <a:off x="5677126" y="3864169"/>
            <a:ext cx="1957421" cy="923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3563888" y="3240072"/>
            <a:ext cx="6183899" cy="48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b="1" dirty="0" err="1" smtClean="0">
                <a:solidFill>
                  <a:schemeClr val="bg1"/>
                </a:solidFill>
              </a:rPr>
              <a:t>Acknowledgments</a:t>
            </a:r>
            <a:r>
              <a:rPr lang="es-ES" sz="15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s-ES" sz="1500" b="1" dirty="0" err="1" smtClean="0">
                <a:solidFill>
                  <a:schemeClr val="bg1"/>
                </a:solidFill>
              </a:rPr>
              <a:t>Funded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s-ES" sz="1500" b="1" dirty="0" err="1" smtClean="0">
                <a:solidFill>
                  <a:schemeClr val="bg1"/>
                </a:solidFill>
              </a:rPr>
              <a:t>by</a:t>
            </a:r>
            <a:r>
              <a:rPr lang="es-ES" sz="1500" b="1" dirty="0" smtClean="0">
                <a:solidFill>
                  <a:schemeClr val="bg1"/>
                </a:solidFill>
              </a:rPr>
              <a:t> Fundación Séneca (Project 21632/PDC/21)</a:t>
            </a:r>
            <a:endParaRPr lang="es-E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03191" y="3021631"/>
            <a:ext cx="4663456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INTRODUCTION</a:t>
            </a:r>
          </a:p>
          <a:p>
            <a:pPr algn="ctr"/>
            <a:endParaRPr lang="es-ES" sz="4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83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251520" y="1238866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IoT : Internet of Things</a:t>
            </a: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251520" y="1916832"/>
            <a:ext cx="3717385" cy="3265269"/>
            <a:chOff x="1742280" y="1747907"/>
            <a:chExt cx="5731448" cy="4586321"/>
          </a:xfrm>
        </p:grpSpPr>
        <p:grpSp>
          <p:nvGrpSpPr>
            <p:cNvPr id="2" name="Grupo 1"/>
            <p:cNvGrpSpPr/>
            <p:nvPr/>
          </p:nvGrpSpPr>
          <p:grpSpPr>
            <a:xfrm>
              <a:off x="3229512" y="1747907"/>
              <a:ext cx="2710640" cy="4586321"/>
              <a:chOff x="3229512" y="1747907"/>
              <a:chExt cx="2710640" cy="4586321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80374" r="20588"/>
              <a:stretch/>
            </p:blipFill>
            <p:spPr>
              <a:xfrm>
                <a:off x="3275856" y="5373215"/>
                <a:ext cx="2664296" cy="961013"/>
              </a:xfrm>
              <a:prstGeom prst="rect">
                <a:avLst/>
              </a:prstGeom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t="80374" r="20588"/>
              <a:stretch/>
            </p:blipFill>
            <p:spPr>
              <a:xfrm>
                <a:off x="3229512" y="1747907"/>
                <a:ext cx="2664296" cy="961013"/>
              </a:xfrm>
              <a:prstGeom prst="rect">
                <a:avLst/>
              </a:prstGeom>
            </p:spPr>
          </p:pic>
          <p:cxnSp>
            <p:nvCxnSpPr>
              <p:cNvPr id="27" name="Conector recto 26"/>
              <p:cNvCxnSpPr>
                <a:stCxn id="26" idx="2"/>
              </p:cNvCxnSpPr>
              <p:nvPr/>
            </p:nvCxnSpPr>
            <p:spPr>
              <a:xfrm>
                <a:off x="4561660" y="2708920"/>
                <a:ext cx="10340" cy="2592288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Imagen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52" b="10652"/>
              <a:stretch/>
            </p:blipFill>
            <p:spPr>
              <a:xfrm>
                <a:off x="3756343" y="3429000"/>
                <a:ext cx="1703322" cy="1152128"/>
              </a:xfrm>
              <a:prstGeom prst="rect">
                <a:avLst/>
              </a:prstGeom>
            </p:spPr>
          </p:pic>
        </p:grpSp>
        <p:grpSp>
          <p:nvGrpSpPr>
            <p:cNvPr id="21" name="Grupo 20"/>
            <p:cNvGrpSpPr/>
            <p:nvPr/>
          </p:nvGrpSpPr>
          <p:grpSpPr>
            <a:xfrm>
              <a:off x="1742280" y="3212975"/>
              <a:ext cx="5731448" cy="1368153"/>
              <a:chOff x="1742280" y="3212975"/>
              <a:chExt cx="5731448" cy="1368153"/>
            </a:xfrm>
          </p:grpSpPr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74" t="13134" r="26859" b="3617"/>
              <a:stretch/>
            </p:blipFill>
            <p:spPr>
              <a:xfrm>
                <a:off x="6660232" y="3212975"/>
                <a:ext cx="813496" cy="1368153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74" t="13134" r="26859" b="3617"/>
              <a:stretch/>
            </p:blipFill>
            <p:spPr>
              <a:xfrm>
                <a:off x="1742280" y="3212975"/>
                <a:ext cx="813496" cy="1368153"/>
              </a:xfrm>
              <a:prstGeom prst="rect">
                <a:avLst/>
              </a:prstGeom>
            </p:spPr>
          </p:pic>
          <p:cxnSp>
            <p:nvCxnSpPr>
              <p:cNvPr id="29" name="Conector recto 28"/>
              <p:cNvCxnSpPr>
                <a:endCxn id="30" idx="1"/>
              </p:cNvCxnSpPr>
              <p:nvPr/>
            </p:nvCxnSpPr>
            <p:spPr>
              <a:xfrm>
                <a:off x="5377317" y="3897051"/>
                <a:ext cx="1282915" cy="1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>
              <a:xfrm>
                <a:off x="2575222" y="3899518"/>
                <a:ext cx="1282915" cy="1"/>
              </a:xfrm>
              <a:prstGeom prst="line">
                <a:avLst/>
              </a:prstGeom>
              <a:ln w="19050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/>
          <a:stretch/>
        </p:blipFill>
        <p:spPr>
          <a:xfrm>
            <a:off x="4283968" y="1655396"/>
            <a:ext cx="4273068" cy="4125058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36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-3092" y="2780928"/>
            <a:ext cx="896448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RESULTS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65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8257" y="1052736"/>
            <a:ext cx="7852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Node-RED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50110" y="1760842"/>
            <a:ext cx="7910322" cy="4692494"/>
            <a:chOff x="600351" y="1581919"/>
            <a:chExt cx="7832282" cy="404964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12" y="1581919"/>
              <a:ext cx="7299107" cy="1009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8 Grupo"/>
            <p:cNvGrpSpPr/>
            <p:nvPr/>
          </p:nvGrpSpPr>
          <p:grpSpPr>
            <a:xfrm>
              <a:off x="600351" y="2618614"/>
              <a:ext cx="7832282" cy="3012950"/>
              <a:chOff x="503548" y="1112139"/>
              <a:chExt cx="7832282" cy="3012950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683568" y="1628800"/>
                <a:ext cx="1008112" cy="4478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503548" y="1628800"/>
                <a:ext cx="1368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Sensor Data Input</a:t>
                </a:r>
              </a:p>
              <a:p>
                <a:pPr algn="ctr"/>
                <a:endParaRPr lang="es-ES" sz="2400" dirty="0">
                  <a:latin typeface="Palatino Linotype" pitchFamily="18" charset="0"/>
                </a:endParaRPr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2238101" y="1543479"/>
                <a:ext cx="1296144" cy="6184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2238101" y="1543479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Data Classification</a:t>
                </a:r>
              </a:p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 Function </a:t>
                </a:r>
                <a:endParaRPr lang="es-ES" sz="1200" dirty="0">
                  <a:latin typeface="Palatino Linotype" pitchFamily="18" charset="0"/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3982882" y="3268112"/>
                <a:ext cx="1976683" cy="826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4015350" y="3263315"/>
                <a:ext cx="194421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 smtClean="0">
                    <a:latin typeface="Palatino Linotype" pitchFamily="18" charset="0"/>
                  </a:rPr>
                  <a:t>Warning</a:t>
                </a:r>
              </a:p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High </a:t>
                </a:r>
                <a:r>
                  <a:rPr lang="es-ES" sz="1200" dirty="0">
                    <a:latin typeface="Palatino Linotype" pitchFamily="18" charset="0"/>
                  </a:rPr>
                  <a:t>t</a:t>
                </a:r>
                <a:r>
                  <a:rPr lang="es-ES" sz="1200" dirty="0" smtClean="0">
                    <a:latin typeface="Palatino Linotype" pitchFamily="18" charset="0"/>
                  </a:rPr>
                  <a:t>emperature</a:t>
                </a:r>
              </a:p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Low </a:t>
                </a:r>
                <a:r>
                  <a:rPr lang="es-ES" sz="1200" dirty="0">
                    <a:latin typeface="Palatino Linotype" pitchFamily="18" charset="0"/>
                  </a:rPr>
                  <a:t>t</a:t>
                </a:r>
                <a:r>
                  <a:rPr lang="es-ES" sz="1200" dirty="0" smtClean="0">
                    <a:latin typeface="Palatino Linotype" pitchFamily="18" charset="0"/>
                  </a:rPr>
                  <a:t>emperature</a:t>
                </a:r>
              </a:p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Low level of illumination</a:t>
                </a:r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6608351" y="3551184"/>
                <a:ext cx="1311806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6608351" y="3525195"/>
                <a:ext cx="12873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Watchdog_bot</a:t>
                </a:r>
                <a:endParaRPr lang="es-ES" sz="1200" dirty="0">
                  <a:latin typeface="Palatino Linotype" pitchFamily="18" charset="0"/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6391614" y="1510333"/>
                <a:ext cx="1893975" cy="6393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6391614" y="1510333"/>
                <a:ext cx="1944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Google Spreedsheet Gsheet</a:t>
                </a:r>
              </a:p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Datalogger</a:t>
                </a:r>
              </a:p>
            </p:txBody>
          </p:sp>
          <p:sp>
            <p:nvSpPr>
              <p:cNvPr id="24" name="23 Rombo"/>
              <p:cNvSpPr/>
              <p:nvPr/>
            </p:nvSpPr>
            <p:spPr>
              <a:xfrm>
                <a:off x="4223943" y="1112139"/>
                <a:ext cx="1469981" cy="1435750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4315365" y="1476449"/>
                <a:ext cx="1287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Data out of range </a:t>
                </a:r>
                <a:endParaRPr lang="es-ES" sz="1200" dirty="0">
                  <a:latin typeface="Palatino Linotype" pitchFamily="18" charset="0"/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4659045" y="2189810"/>
                <a:ext cx="6120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Yes</a:t>
                </a:r>
                <a:endParaRPr lang="es-ES" sz="1200" dirty="0">
                  <a:latin typeface="Palatino Linotype" pitchFamily="18" charset="0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5202744" y="1714207"/>
                <a:ext cx="4911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 smtClean="0">
                    <a:latin typeface="Palatino Linotype" pitchFamily="18" charset="0"/>
                  </a:rPr>
                  <a:t>No</a:t>
                </a:r>
                <a:endParaRPr lang="es-ES" sz="1200" dirty="0">
                  <a:latin typeface="Palatino Linotype" pitchFamily="18" charset="0"/>
                </a:endParaRPr>
              </a:p>
            </p:txBody>
          </p:sp>
          <p:cxnSp>
            <p:nvCxnSpPr>
              <p:cNvPr id="28" name="27 Conector recto de flecha"/>
              <p:cNvCxnSpPr>
                <a:endCxn id="16" idx="1"/>
              </p:cNvCxnSpPr>
              <p:nvPr/>
            </p:nvCxnSpPr>
            <p:spPr>
              <a:xfrm flipV="1">
                <a:off x="1691680" y="1866645"/>
                <a:ext cx="546421" cy="2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 de flecha"/>
              <p:cNvCxnSpPr>
                <a:stCxn id="15" idx="3"/>
                <a:endCxn id="24" idx="1"/>
              </p:cNvCxnSpPr>
              <p:nvPr/>
            </p:nvCxnSpPr>
            <p:spPr>
              <a:xfrm flipV="1">
                <a:off x="3534245" y="1830014"/>
                <a:ext cx="689698" cy="226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 de flecha"/>
              <p:cNvCxnSpPr>
                <a:stCxn id="24" idx="3"/>
                <a:endCxn id="22" idx="1"/>
              </p:cNvCxnSpPr>
              <p:nvPr/>
            </p:nvCxnSpPr>
            <p:spPr>
              <a:xfrm>
                <a:off x="5693924" y="1830014"/>
                <a:ext cx="6976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 de flecha"/>
              <p:cNvCxnSpPr>
                <a:stCxn id="24" idx="2"/>
                <a:endCxn id="17" idx="0"/>
              </p:cNvCxnSpPr>
              <p:nvPr/>
            </p:nvCxnSpPr>
            <p:spPr>
              <a:xfrm>
                <a:off x="4958934" y="2547889"/>
                <a:ext cx="12290" cy="7202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 de flecha"/>
              <p:cNvCxnSpPr>
                <a:stCxn id="17" idx="3"/>
                <a:endCxn id="20" idx="1"/>
              </p:cNvCxnSpPr>
              <p:nvPr/>
            </p:nvCxnSpPr>
            <p:spPr>
              <a:xfrm>
                <a:off x="5959565" y="3681212"/>
                <a:ext cx="648786" cy="84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9 CuadroTexto"/>
            <p:cNvSpPr txBox="1"/>
            <p:nvPr/>
          </p:nvSpPr>
          <p:spPr>
            <a:xfrm>
              <a:off x="600351" y="1581919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b="1" dirty="0" smtClean="0">
                  <a:latin typeface="Palatino Linotype" pitchFamily="18" charset="0"/>
                </a:rPr>
                <a:t>a)</a:t>
              </a:r>
              <a:endParaRPr lang="es-ES" sz="1600" b="1" dirty="0">
                <a:latin typeface="Palatino Linotype" pitchFamily="18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00351" y="2742785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b="1" dirty="0" smtClean="0">
                  <a:latin typeface="Palatino Linotype" pitchFamily="18" charset="0"/>
                </a:rPr>
                <a:t>b)</a:t>
              </a:r>
              <a:endParaRPr lang="es-ES" sz="1600" b="1" dirty="0">
                <a:latin typeface="Palatino Linotype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1" y="4371332"/>
            <a:ext cx="3703489" cy="180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1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595210" y="226683"/>
            <a:ext cx="664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CONTRIBUCIÓN AL DESARROLLO DE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SISTEMAS INTELIGENTES DE MONITORIZACIÓN Y CONTROL …</a:t>
            </a:r>
          </a:p>
        </p:txBody>
      </p:sp>
      <p:grpSp>
        <p:nvGrpSpPr>
          <p:cNvPr id="145" name="144 Grupo"/>
          <p:cNvGrpSpPr/>
          <p:nvPr/>
        </p:nvGrpSpPr>
        <p:grpSpPr>
          <a:xfrm>
            <a:off x="96637" y="36276"/>
            <a:ext cx="9047363" cy="6201036"/>
            <a:chOff x="0" y="79599"/>
            <a:chExt cx="9141854" cy="6729403"/>
          </a:xfrm>
        </p:grpSpPr>
        <p:grpSp>
          <p:nvGrpSpPr>
            <p:cNvPr id="146" name="145 Grupo"/>
            <p:cNvGrpSpPr/>
            <p:nvPr/>
          </p:nvGrpSpPr>
          <p:grpSpPr>
            <a:xfrm>
              <a:off x="2613608" y="128717"/>
              <a:ext cx="2439643" cy="1416069"/>
              <a:chOff x="1937794" y="487858"/>
              <a:chExt cx="2439643" cy="1416069"/>
            </a:xfrm>
          </p:grpSpPr>
          <p:sp>
            <p:nvSpPr>
              <p:cNvPr id="212" name="211 Rectángulo"/>
              <p:cNvSpPr/>
              <p:nvPr/>
            </p:nvSpPr>
            <p:spPr>
              <a:xfrm>
                <a:off x="1937794" y="487858"/>
                <a:ext cx="2439643" cy="1416069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13" name="Picture 2" descr="https://lh5.googleusercontent.com/UpfaL2XX7ZiS6b4B7n_XpkWBgzsdrdNA20wZpXJ6s56KoEBWIoZZojIvKwfQRX6ZkoE8tDzcVgWX8nQN_yFmLceq9ChcztY3FcwSumhCnVGG_hmJifoTNeLBROUsRxUWS1K8mliNVTc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2" t="20540" r="6443" b="21581"/>
              <a:stretch/>
            </p:blipFill>
            <p:spPr bwMode="auto">
              <a:xfrm>
                <a:off x="2156983" y="520581"/>
                <a:ext cx="2001263" cy="452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213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2996" y="1054995"/>
                <a:ext cx="2206808" cy="782356"/>
              </a:xfrm>
              <a:prstGeom prst="rect">
                <a:avLst/>
              </a:prstGeom>
            </p:spPr>
          </p:pic>
        </p:grpSp>
        <p:grpSp>
          <p:nvGrpSpPr>
            <p:cNvPr id="147" name="146 Grupo"/>
            <p:cNvGrpSpPr/>
            <p:nvPr/>
          </p:nvGrpSpPr>
          <p:grpSpPr>
            <a:xfrm>
              <a:off x="5259311" y="79599"/>
              <a:ext cx="1648841" cy="1465188"/>
              <a:chOff x="7048538" y="606847"/>
              <a:chExt cx="1648841" cy="1465188"/>
            </a:xfrm>
          </p:grpSpPr>
          <p:grpSp>
            <p:nvGrpSpPr>
              <p:cNvPr id="201" name="200 Grupo"/>
              <p:cNvGrpSpPr/>
              <p:nvPr/>
            </p:nvGrpSpPr>
            <p:grpSpPr>
              <a:xfrm>
                <a:off x="7965478" y="707844"/>
                <a:ext cx="577818" cy="846675"/>
                <a:chOff x="6084168" y="4473116"/>
                <a:chExt cx="864096" cy="1116124"/>
              </a:xfrm>
            </p:grpSpPr>
            <p:sp>
              <p:nvSpPr>
                <p:cNvPr id="206" name="205 Rectángulo"/>
                <p:cNvSpPr/>
                <p:nvPr/>
              </p:nvSpPr>
              <p:spPr>
                <a:xfrm>
                  <a:off x="6084168" y="4797151"/>
                  <a:ext cx="864096" cy="79208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7" name="206 Elipse"/>
                <p:cNvSpPr/>
                <p:nvPr/>
              </p:nvSpPr>
              <p:spPr>
                <a:xfrm>
                  <a:off x="6201969" y="4961826"/>
                  <a:ext cx="180059" cy="19052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8" name="207 Elipse"/>
                <p:cNvSpPr/>
                <p:nvPr/>
              </p:nvSpPr>
              <p:spPr>
                <a:xfrm>
                  <a:off x="6610714" y="4961826"/>
                  <a:ext cx="180059" cy="19052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9" name="208 Rectángulo"/>
                <p:cNvSpPr/>
                <p:nvPr/>
              </p:nvSpPr>
              <p:spPr>
                <a:xfrm>
                  <a:off x="6201969" y="5394050"/>
                  <a:ext cx="588804" cy="10234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0" name="209 Rectángulo"/>
                <p:cNvSpPr/>
                <p:nvPr/>
              </p:nvSpPr>
              <p:spPr>
                <a:xfrm>
                  <a:off x="6451768" y="4653135"/>
                  <a:ext cx="64448" cy="144015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1" name="210 Elipse"/>
                <p:cNvSpPr/>
                <p:nvPr/>
              </p:nvSpPr>
              <p:spPr>
                <a:xfrm>
                  <a:off x="6393244" y="4473116"/>
                  <a:ext cx="181496" cy="18001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02" name="201 Rectángulo"/>
              <p:cNvSpPr/>
              <p:nvPr/>
            </p:nvSpPr>
            <p:spPr>
              <a:xfrm>
                <a:off x="7048538" y="636878"/>
                <a:ext cx="1648841" cy="1435157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CuadroTexto"/>
              <p:cNvSpPr txBox="1"/>
              <p:nvPr/>
            </p:nvSpPr>
            <p:spPr>
              <a:xfrm>
                <a:off x="7441295" y="606847"/>
                <a:ext cx="9415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Mobile</a:t>
                </a:r>
                <a:endParaRPr lang="es-ES" sz="16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4" name="203 Imagen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0015" y="975722"/>
                <a:ext cx="638558" cy="638558"/>
              </a:xfrm>
              <a:prstGeom prst="rect">
                <a:avLst/>
              </a:prstGeom>
            </p:spPr>
          </p:pic>
          <p:sp>
            <p:nvSpPr>
              <p:cNvPr id="205" name="204 CuadroTexto"/>
              <p:cNvSpPr txBox="1"/>
              <p:nvPr/>
            </p:nvSpPr>
            <p:spPr>
              <a:xfrm>
                <a:off x="7126806" y="1646745"/>
                <a:ext cx="15705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>
                    <a:latin typeface="Arial" pitchFamily="34" charset="0"/>
                    <a:cs typeface="Arial" pitchFamily="34" charset="0"/>
                  </a:rPr>
                  <a:t>Telegram-Bot</a:t>
                </a:r>
                <a:endParaRPr lang="es-E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8" name="147 Grupo"/>
            <p:cNvGrpSpPr/>
            <p:nvPr/>
          </p:nvGrpSpPr>
          <p:grpSpPr>
            <a:xfrm>
              <a:off x="3833431" y="1544786"/>
              <a:ext cx="2394739" cy="1525073"/>
              <a:chOff x="3833431" y="1544786"/>
              <a:chExt cx="2394739" cy="1525073"/>
            </a:xfrm>
          </p:grpSpPr>
          <p:grpSp>
            <p:nvGrpSpPr>
              <p:cNvPr id="195" name="194 Grupo"/>
              <p:cNvGrpSpPr/>
              <p:nvPr/>
            </p:nvGrpSpPr>
            <p:grpSpPr>
              <a:xfrm>
                <a:off x="4676961" y="2247443"/>
                <a:ext cx="1551209" cy="822416"/>
                <a:chOff x="4001147" y="2606584"/>
                <a:chExt cx="1551209" cy="822416"/>
              </a:xfrm>
            </p:grpSpPr>
            <p:pic>
              <p:nvPicPr>
                <p:cNvPr id="199" name="198 Imagen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1147" y="3028894"/>
                  <a:ext cx="752580" cy="400106"/>
                </a:xfrm>
                <a:prstGeom prst="rect">
                  <a:avLst/>
                </a:prstGeom>
              </p:spPr>
            </p:pic>
            <p:sp>
              <p:nvSpPr>
                <p:cNvPr id="200" name="199 CuadroTexto"/>
                <p:cNvSpPr txBox="1"/>
                <p:nvPr/>
              </p:nvSpPr>
              <p:spPr>
                <a:xfrm>
                  <a:off x="4455986" y="2606584"/>
                  <a:ext cx="10963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Gateway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96" name="195 Grupo"/>
              <p:cNvGrpSpPr/>
              <p:nvPr/>
            </p:nvGrpSpPr>
            <p:grpSpPr>
              <a:xfrm>
                <a:off x="3833431" y="1544786"/>
                <a:ext cx="2250300" cy="1124968"/>
                <a:chOff x="3833431" y="1544786"/>
                <a:chExt cx="2250300" cy="1124968"/>
              </a:xfrm>
            </p:grpSpPr>
            <p:cxnSp>
              <p:nvCxnSpPr>
                <p:cNvPr id="197" name="196 Conector angular"/>
                <p:cNvCxnSpPr>
                  <a:stCxn id="199" idx="0"/>
                  <a:endCxn id="212" idx="2"/>
                </p:cNvCxnSpPr>
                <p:nvPr/>
              </p:nvCxnSpPr>
              <p:spPr>
                <a:xfrm rot="16200000" flipV="1">
                  <a:off x="3880858" y="1497359"/>
                  <a:ext cx="1124967" cy="1219821"/>
                </a:xfrm>
                <a:prstGeom prst="bentConnector3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197 Conector angular"/>
                <p:cNvCxnSpPr>
                  <a:stCxn id="199" idx="0"/>
                  <a:endCxn id="202" idx="2"/>
                </p:cNvCxnSpPr>
                <p:nvPr/>
              </p:nvCxnSpPr>
              <p:spPr>
                <a:xfrm rot="5400000" flipH="1" flipV="1">
                  <a:off x="5006008" y="1592030"/>
                  <a:ext cx="1124966" cy="1030481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148 Grupo"/>
            <p:cNvGrpSpPr/>
            <p:nvPr/>
          </p:nvGrpSpPr>
          <p:grpSpPr>
            <a:xfrm>
              <a:off x="1979712" y="2809401"/>
              <a:ext cx="6920657" cy="2710803"/>
              <a:chOff x="1979712" y="2809401"/>
              <a:chExt cx="6920657" cy="2710803"/>
            </a:xfrm>
          </p:grpSpPr>
          <p:sp>
            <p:nvSpPr>
              <p:cNvPr id="173" name="172 Rectángulo"/>
              <p:cNvSpPr/>
              <p:nvPr/>
            </p:nvSpPr>
            <p:spPr>
              <a:xfrm>
                <a:off x="5515091" y="3167065"/>
                <a:ext cx="3385278" cy="214499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4" name="173 CuadroTexto"/>
              <p:cNvSpPr txBox="1"/>
              <p:nvPr/>
            </p:nvSpPr>
            <p:spPr>
              <a:xfrm>
                <a:off x="6086850" y="2809401"/>
                <a:ext cx="670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latin typeface="Arial" pitchFamily="34" charset="0"/>
                    <a:cs typeface="Arial" pitchFamily="34" charset="0"/>
                  </a:rPr>
                  <a:t>HMI 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5" name="174 Imagen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389" y="3244455"/>
                <a:ext cx="3362980" cy="20167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6" name="175 CuadroTexto"/>
              <p:cNvSpPr txBox="1"/>
              <p:nvPr/>
            </p:nvSpPr>
            <p:spPr>
              <a:xfrm>
                <a:off x="6648755" y="2855567"/>
                <a:ext cx="19877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http://127.0.0.1:1880/ui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176 Rectángulo"/>
              <p:cNvSpPr/>
              <p:nvPr/>
            </p:nvSpPr>
            <p:spPr>
              <a:xfrm>
                <a:off x="1979712" y="3440236"/>
                <a:ext cx="2870340" cy="1659411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8" name="177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1482" y="4021293"/>
                <a:ext cx="864096" cy="801912"/>
              </a:xfrm>
              <a:prstGeom prst="rect">
                <a:avLst/>
              </a:prstGeom>
            </p:spPr>
          </p:pic>
          <p:cxnSp>
            <p:nvCxnSpPr>
              <p:cNvPr id="179" name="178 Conector recto de flecha"/>
              <p:cNvCxnSpPr/>
              <p:nvPr/>
            </p:nvCxnSpPr>
            <p:spPr>
              <a:xfrm>
                <a:off x="4896062" y="4375500"/>
                <a:ext cx="59548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179 CuadroTexto"/>
              <p:cNvSpPr txBox="1"/>
              <p:nvPr/>
            </p:nvSpPr>
            <p:spPr>
              <a:xfrm>
                <a:off x="2708177" y="2982399"/>
                <a:ext cx="1610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latin typeface="Arial" pitchFamily="34" charset="0"/>
                    <a:cs typeface="Arial" pitchFamily="34" charset="0"/>
                  </a:rPr>
                  <a:t>Raspberry Pi</a:t>
                </a:r>
                <a:endParaRPr lang="es-E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180 CuadroTexto"/>
              <p:cNvSpPr txBox="1"/>
              <p:nvPr/>
            </p:nvSpPr>
            <p:spPr>
              <a:xfrm>
                <a:off x="2414800" y="4800400"/>
                <a:ext cx="1697460" cy="27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http://127.0.0.1:1880</a:t>
                </a:r>
                <a:endParaRPr lang="es-ES" sz="12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2" name="181 Grupo"/>
              <p:cNvGrpSpPr/>
              <p:nvPr/>
            </p:nvGrpSpPr>
            <p:grpSpPr>
              <a:xfrm>
                <a:off x="2894799" y="3646661"/>
                <a:ext cx="1149861" cy="577264"/>
                <a:chOff x="1746305" y="4273571"/>
                <a:chExt cx="1149861" cy="577264"/>
              </a:xfrm>
            </p:grpSpPr>
            <p:sp>
              <p:nvSpPr>
                <p:cNvPr id="193" name="192 CuadroTexto"/>
                <p:cNvSpPr txBox="1"/>
                <p:nvPr/>
              </p:nvSpPr>
              <p:spPr>
                <a:xfrm>
                  <a:off x="1833524" y="4296837"/>
                  <a:ext cx="106264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WI-FI</a:t>
                  </a:r>
                </a:p>
                <a:p>
                  <a:endParaRPr lang="es-ES" dirty="0"/>
                </a:p>
              </p:txBody>
            </p:sp>
            <p:sp>
              <p:nvSpPr>
                <p:cNvPr id="194" name="193 Rectángulo"/>
                <p:cNvSpPr/>
                <p:nvPr/>
              </p:nvSpPr>
              <p:spPr>
                <a:xfrm>
                  <a:off x="1746305" y="4273571"/>
                  <a:ext cx="737463" cy="300265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83" name="182 Grupo"/>
              <p:cNvGrpSpPr/>
              <p:nvPr/>
            </p:nvGrpSpPr>
            <p:grpSpPr>
              <a:xfrm>
                <a:off x="3849226" y="3658294"/>
                <a:ext cx="1137908" cy="322123"/>
                <a:chOff x="3020338" y="3804591"/>
                <a:chExt cx="1137908" cy="322123"/>
              </a:xfrm>
            </p:grpSpPr>
            <p:sp>
              <p:nvSpPr>
                <p:cNvPr id="191" name="190 CuadroTexto"/>
                <p:cNvSpPr txBox="1"/>
                <p:nvPr/>
              </p:nvSpPr>
              <p:spPr>
                <a:xfrm>
                  <a:off x="3020338" y="3804591"/>
                  <a:ext cx="11379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ETHERNET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2" name="191 Rectángulo"/>
                <p:cNvSpPr/>
                <p:nvPr/>
              </p:nvSpPr>
              <p:spPr>
                <a:xfrm>
                  <a:off x="3020338" y="3804591"/>
                  <a:ext cx="980809" cy="3221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84" name="183 CuadroTexto"/>
              <p:cNvSpPr txBox="1"/>
              <p:nvPr/>
            </p:nvSpPr>
            <p:spPr>
              <a:xfrm>
                <a:off x="4238744" y="4814848"/>
                <a:ext cx="648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Arial" pitchFamily="34" charset="0"/>
                    <a:cs typeface="Arial" pitchFamily="34" charset="0"/>
                  </a:rPr>
                  <a:t>USB</a:t>
                </a:r>
              </a:p>
              <a:p>
                <a:endParaRPr lang="es-ES" sz="1200" dirty="0"/>
              </a:p>
            </p:txBody>
          </p:sp>
          <p:sp>
            <p:nvSpPr>
              <p:cNvPr id="185" name="184 Rectángulo"/>
              <p:cNvSpPr/>
              <p:nvPr/>
            </p:nvSpPr>
            <p:spPr>
              <a:xfrm>
                <a:off x="4123759" y="4823205"/>
                <a:ext cx="737786" cy="2308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86" name="185 Grupo"/>
              <p:cNvGrpSpPr/>
              <p:nvPr/>
            </p:nvGrpSpPr>
            <p:grpSpPr>
              <a:xfrm>
                <a:off x="4239703" y="4237001"/>
                <a:ext cx="998520" cy="318915"/>
                <a:chOff x="3020338" y="4393421"/>
                <a:chExt cx="998520" cy="318915"/>
              </a:xfrm>
            </p:grpSpPr>
            <p:sp>
              <p:nvSpPr>
                <p:cNvPr id="189" name="188 CuadroTexto"/>
                <p:cNvSpPr txBox="1"/>
                <p:nvPr/>
              </p:nvSpPr>
              <p:spPr>
                <a:xfrm>
                  <a:off x="3032658" y="4393421"/>
                  <a:ext cx="986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HDMI</a:t>
                  </a:r>
                  <a:endParaRPr lang="es-E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0" name="189 Rectángulo"/>
                <p:cNvSpPr/>
                <p:nvPr/>
              </p:nvSpPr>
              <p:spPr>
                <a:xfrm>
                  <a:off x="3020338" y="4423028"/>
                  <a:ext cx="568954" cy="28930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cxnSp>
            <p:nvCxnSpPr>
              <p:cNvPr id="187" name="186 Conector angular"/>
              <p:cNvCxnSpPr>
                <a:stCxn id="192" idx="3"/>
                <a:endCxn id="199" idx="2"/>
              </p:cNvCxnSpPr>
              <p:nvPr/>
            </p:nvCxnSpPr>
            <p:spPr>
              <a:xfrm flipV="1">
                <a:off x="4830035" y="3061116"/>
                <a:ext cx="285218" cy="758240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187 Conector angular"/>
              <p:cNvCxnSpPr>
                <a:endCxn id="185" idx="3"/>
              </p:cNvCxnSpPr>
              <p:nvPr/>
            </p:nvCxnSpPr>
            <p:spPr>
              <a:xfrm rot="16200000" flipV="1">
                <a:off x="4626304" y="5173863"/>
                <a:ext cx="581582" cy="111099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149 Grupo"/>
            <p:cNvGrpSpPr/>
            <p:nvPr/>
          </p:nvGrpSpPr>
          <p:grpSpPr>
            <a:xfrm>
              <a:off x="0" y="109631"/>
              <a:ext cx="8957346" cy="6499316"/>
              <a:chOff x="0" y="109631"/>
              <a:chExt cx="8957346" cy="6499316"/>
            </a:xfrm>
          </p:grpSpPr>
          <p:cxnSp>
            <p:nvCxnSpPr>
              <p:cNvPr id="165" name="164 Conector recto"/>
              <p:cNvCxnSpPr/>
              <p:nvPr/>
            </p:nvCxnSpPr>
            <p:spPr>
              <a:xfrm>
                <a:off x="91014" y="5348811"/>
                <a:ext cx="8866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165 CuadroTexto"/>
              <p:cNvSpPr txBox="1"/>
              <p:nvPr/>
            </p:nvSpPr>
            <p:spPr>
              <a:xfrm>
                <a:off x="0" y="109631"/>
                <a:ext cx="2412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latin typeface="Arial" pitchFamily="34" charset="0"/>
                    <a:cs typeface="Arial" pitchFamily="34" charset="0"/>
                  </a:rPr>
                  <a:t>FOG COMPUTING</a:t>
                </a:r>
              </a:p>
            </p:txBody>
          </p:sp>
          <p:sp>
            <p:nvSpPr>
              <p:cNvPr id="167" name="166 CuadroTexto"/>
              <p:cNvSpPr txBox="1"/>
              <p:nvPr/>
            </p:nvSpPr>
            <p:spPr>
              <a:xfrm>
                <a:off x="51570" y="688717"/>
                <a:ext cx="1750495" cy="367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latin typeface="Arial" pitchFamily="34" charset="0"/>
                    <a:cs typeface="Arial" pitchFamily="34" charset="0"/>
                  </a:rPr>
                  <a:t>Cloud-</a:t>
                </a:r>
                <a:r>
                  <a:rPr lang="es-ES" sz="1600" b="1" dirty="0" err="1" smtClean="0">
                    <a:latin typeface="Arial" pitchFamily="34" charset="0"/>
                    <a:cs typeface="Arial" pitchFamily="34" charset="0"/>
                  </a:rPr>
                  <a:t>Layer</a:t>
                </a:r>
                <a:endParaRPr lang="es-E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167 CuadroTexto"/>
              <p:cNvSpPr txBox="1"/>
              <p:nvPr/>
            </p:nvSpPr>
            <p:spPr>
              <a:xfrm>
                <a:off x="107504" y="1750203"/>
                <a:ext cx="13174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latin typeface="Arial" pitchFamily="34" charset="0"/>
                    <a:cs typeface="Arial" pitchFamily="34" charset="0"/>
                  </a:rPr>
                  <a:t>Fog-Layer</a:t>
                </a:r>
                <a:endParaRPr lang="es-E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168 CuadroTexto"/>
              <p:cNvSpPr txBox="1"/>
              <p:nvPr/>
            </p:nvSpPr>
            <p:spPr>
              <a:xfrm>
                <a:off x="57289" y="5344282"/>
                <a:ext cx="1744776" cy="378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latin typeface="Arial" pitchFamily="34" charset="0"/>
                    <a:cs typeface="Arial" pitchFamily="34" charset="0"/>
                  </a:rPr>
                  <a:t>Edge-Layer</a:t>
                </a:r>
                <a:endParaRPr lang="es-E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169 CuadroTexto"/>
              <p:cNvSpPr txBox="1"/>
              <p:nvPr/>
            </p:nvSpPr>
            <p:spPr>
              <a:xfrm>
                <a:off x="37308" y="6270393"/>
                <a:ext cx="17790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 smtClean="0">
                    <a:latin typeface="Arial" pitchFamily="34" charset="0"/>
                    <a:cs typeface="Arial" pitchFamily="34" charset="0"/>
                  </a:rPr>
                  <a:t>Edge-Devices</a:t>
                </a:r>
                <a:endParaRPr lang="es-E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1" name="170 Conector recto"/>
              <p:cNvCxnSpPr/>
              <p:nvPr/>
            </p:nvCxnSpPr>
            <p:spPr>
              <a:xfrm>
                <a:off x="50035" y="1750203"/>
                <a:ext cx="8866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171 Conector recto"/>
              <p:cNvCxnSpPr/>
              <p:nvPr/>
            </p:nvCxnSpPr>
            <p:spPr>
              <a:xfrm>
                <a:off x="66191" y="6141626"/>
                <a:ext cx="8866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150 Grupo"/>
            <p:cNvGrpSpPr/>
            <p:nvPr/>
          </p:nvGrpSpPr>
          <p:grpSpPr>
            <a:xfrm>
              <a:off x="1424946" y="5459168"/>
              <a:ext cx="7716908" cy="1349834"/>
              <a:chOff x="1424946" y="5459168"/>
              <a:chExt cx="7716908" cy="1349834"/>
            </a:xfrm>
          </p:grpSpPr>
          <p:sp>
            <p:nvSpPr>
              <p:cNvPr id="152" name="151 Rectángulo"/>
              <p:cNvSpPr/>
              <p:nvPr/>
            </p:nvSpPr>
            <p:spPr>
              <a:xfrm>
                <a:off x="4745123" y="5495618"/>
                <a:ext cx="493100" cy="16560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53" name="152 Grupo"/>
              <p:cNvGrpSpPr/>
              <p:nvPr/>
            </p:nvGrpSpPr>
            <p:grpSpPr>
              <a:xfrm>
                <a:off x="1424946" y="5459168"/>
                <a:ext cx="7716908" cy="1349834"/>
                <a:chOff x="1424946" y="5459168"/>
                <a:chExt cx="7716908" cy="1349834"/>
              </a:xfrm>
            </p:grpSpPr>
            <p:sp>
              <p:nvSpPr>
                <p:cNvPr id="154" name="153 CuadroTexto"/>
                <p:cNvSpPr txBox="1"/>
                <p:nvPr/>
              </p:nvSpPr>
              <p:spPr>
                <a:xfrm>
                  <a:off x="6255024" y="6424281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Sensor PAR</a:t>
                  </a:r>
                  <a:endParaRPr lang="es-ES" dirty="0"/>
                </a:p>
              </p:txBody>
            </p:sp>
            <p:sp>
              <p:nvSpPr>
                <p:cNvPr id="155" name="154 Rectángulo"/>
                <p:cNvSpPr/>
                <p:nvPr/>
              </p:nvSpPr>
              <p:spPr>
                <a:xfrm>
                  <a:off x="4183081" y="5495038"/>
                  <a:ext cx="1526986" cy="53551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6" name="155 CuadroTexto"/>
                <p:cNvSpPr txBox="1"/>
                <p:nvPr/>
              </p:nvSpPr>
              <p:spPr>
                <a:xfrm>
                  <a:off x="4205423" y="5661220"/>
                  <a:ext cx="22643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>
                      <a:latin typeface="Arial" pitchFamily="34" charset="0"/>
                      <a:cs typeface="Arial" pitchFamily="34" charset="0"/>
                    </a:rPr>
                    <a:t>Arduino Uno </a:t>
                  </a:r>
                  <a:endParaRPr lang="es-E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7" name="156 CuadroTexto"/>
                <p:cNvSpPr txBox="1"/>
                <p:nvPr/>
              </p:nvSpPr>
              <p:spPr>
                <a:xfrm>
                  <a:off x="1424946" y="6421072"/>
                  <a:ext cx="15834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Sensor DHT22</a:t>
                  </a:r>
                  <a:endParaRPr lang="es-ES" dirty="0"/>
                </a:p>
              </p:txBody>
            </p:sp>
            <p:sp>
              <p:nvSpPr>
                <p:cNvPr id="158" name="157 CuadroTexto"/>
                <p:cNvSpPr txBox="1"/>
                <p:nvPr/>
              </p:nvSpPr>
              <p:spPr>
                <a:xfrm>
                  <a:off x="3837115" y="6439670"/>
                  <a:ext cx="2145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Sensor TSL2591</a:t>
                  </a:r>
                  <a:endParaRPr lang="es-ES" dirty="0"/>
                </a:p>
              </p:txBody>
            </p:sp>
            <p:sp>
              <p:nvSpPr>
                <p:cNvPr id="159" name="158 CuadroTexto"/>
                <p:cNvSpPr txBox="1"/>
                <p:nvPr/>
              </p:nvSpPr>
              <p:spPr>
                <a:xfrm>
                  <a:off x="7904957" y="6421072"/>
                  <a:ext cx="12368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Sensor UV</a:t>
                  </a:r>
                  <a:endParaRPr lang="es-ES" dirty="0"/>
                </a:p>
              </p:txBody>
            </p:sp>
            <p:cxnSp>
              <p:nvCxnSpPr>
                <p:cNvPr id="160" name="159 Conector angular"/>
                <p:cNvCxnSpPr>
                  <a:stCxn id="159" idx="0"/>
                  <a:endCxn id="155" idx="2"/>
                </p:cNvCxnSpPr>
                <p:nvPr/>
              </p:nvCxnSpPr>
              <p:spPr>
                <a:xfrm rot="16200000" flipV="1">
                  <a:off x="6539731" y="4437397"/>
                  <a:ext cx="390519" cy="3576832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160 Conector angular"/>
                <p:cNvCxnSpPr>
                  <a:stCxn id="157" idx="0"/>
                  <a:endCxn id="155" idx="2"/>
                </p:cNvCxnSpPr>
                <p:nvPr/>
              </p:nvCxnSpPr>
              <p:spPr>
                <a:xfrm rot="5400000" flipH="1" flipV="1">
                  <a:off x="3386368" y="4860866"/>
                  <a:ext cx="390519" cy="2729894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161 Conector angular"/>
                <p:cNvCxnSpPr>
                  <a:stCxn id="154" idx="0"/>
                  <a:endCxn id="155" idx="2"/>
                </p:cNvCxnSpPr>
                <p:nvPr/>
              </p:nvCxnSpPr>
              <p:spPr>
                <a:xfrm rot="16200000" flipV="1">
                  <a:off x="5709969" y="5267158"/>
                  <a:ext cx="393728" cy="1920518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162 CuadroTexto"/>
                <p:cNvSpPr txBox="1"/>
                <p:nvPr/>
              </p:nvSpPr>
              <p:spPr>
                <a:xfrm>
                  <a:off x="4729161" y="5459168"/>
                  <a:ext cx="5301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dirty="0" smtClean="0">
                      <a:latin typeface="Arial" pitchFamily="34" charset="0"/>
                      <a:cs typeface="Arial" pitchFamily="34" charset="0"/>
                    </a:rPr>
                    <a:t>USB</a:t>
                  </a:r>
                </a:p>
                <a:p>
                  <a:endParaRPr lang="es-ES" sz="1200" dirty="0"/>
                </a:p>
              </p:txBody>
            </p:sp>
            <p:cxnSp>
              <p:nvCxnSpPr>
                <p:cNvPr id="164" name="163 Conector angular"/>
                <p:cNvCxnSpPr>
                  <a:stCxn id="158" idx="0"/>
                  <a:endCxn id="155" idx="2"/>
                </p:cNvCxnSpPr>
                <p:nvPr/>
              </p:nvCxnSpPr>
              <p:spPr>
                <a:xfrm rot="5400000" flipH="1" flipV="1">
                  <a:off x="4723615" y="6216712"/>
                  <a:ext cx="409117" cy="36801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4719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2373744" y="1446014"/>
            <a:ext cx="5102287" cy="4907110"/>
            <a:chOff x="1944910" y="836712"/>
            <a:chExt cx="5472609" cy="5111388"/>
          </a:xfrm>
        </p:grpSpPr>
        <p:sp>
          <p:nvSpPr>
            <p:cNvPr id="29" name="28 Rectángulo"/>
            <p:cNvSpPr/>
            <p:nvPr/>
          </p:nvSpPr>
          <p:spPr>
            <a:xfrm>
              <a:off x="2960820" y="1289313"/>
              <a:ext cx="1008112" cy="447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2854451" y="1275462"/>
              <a:ext cx="124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 Temperature Data Input</a:t>
              </a:r>
              <a:endParaRPr lang="es-ES" sz="2400" dirty="0">
                <a:latin typeface="Palatino Linotype" pitchFamily="18" charset="0"/>
              </a:endParaRPr>
            </a:p>
          </p:txBody>
        </p:sp>
        <p:sp>
          <p:nvSpPr>
            <p:cNvPr id="31" name="30 Rombo"/>
            <p:cNvSpPr/>
            <p:nvPr/>
          </p:nvSpPr>
          <p:spPr>
            <a:xfrm>
              <a:off x="2725161" y="2426129"/>
              <a:ext cx="1506658" cy="135467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853051" y="2826466"/>
              <a:ext cx="1294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Temp&gt;25ºC</a:t>
              </a:r>
              <a:endParaRPr lang="es-ES" sz="1200" dirty="0">
                <a:latin typeface="Palatino Linotype" pitchFamily="18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166406" y="3475925"/>
              <a:ext cx="612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Yes</a:t>
              </a:r>
              <a:endParaRPr lang="es-ES" sz="1200" dirty="0">
                <a:latin typeface="Palatino Linotype" pitchFamily="18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735013" y="3002106"/>
              <a:ext cx="491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No</a:t>
              </a:r>
              <a:endParaRPr lang="es-ES" sz="1200" dirty="0">
                <a:latin typeface="Palatino Linotype" pitchFamily="18" charset="0"/>
              </a:endParaRPr>
            </a:p>
          </p:txBody>
        </p:sp>
        <p:cxnSp>
          <p:nvCxnSpPr>
            <p:cNvPr id="35" name="34 Conector recto de flecha"/>
            <p:cNvCxnSpPr/>
            <p:nvPr/>
          </p:nvCxnSpPr>
          <p:spPr>
            <a:xfrm flipH="1" flipV="1">
              <a:off x="1944910" y="5948099"/>
              <a:ext cx="547260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 de flecha"/>
            <p:cNvCxnSpPr>
              <a:stCxn id="31" idx="2"/>
              <a:endCxn id="57" idx="0"/>
            </p:cNvCxnSpPr>
            <p:nvPr/>
          </p:nvCxnSpPr>
          <p:spPr>
            <a:xfrm flipH="1">
              <a:off x="3476921" y="3780800"/>
              <a:ext cx="1569" cy="8882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Rombo"/>
            <p:cNvSpPr/>
            <p:nvPr/>
          </p:nvSpPr>
          <p:spPr>
            <a:xfrm>
              <a:off x="4933022" y="2372926"/>
              <a:ext cx="1469981" cy="143575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036734" y="2797820"/>
              <a:ext cx="1287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Temp&lt;15ºC</a:t>
              </a:r>
              <a:endParaRPr lang="es-ES" sz="1200" dirty="0">
                <a:latin typeface="Palatino Linotype" pitchFamily="18" charset="0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5368124" y="3450597"/>
              <a:ext cx="612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Yes</a:t>
              </a:r>
              <a:endParaRPr lang="es-ES" sz="1200" dirty="0">
                <a:latin typeface="Palatino Linotype" pitchFamily="18" charset="0"/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911823" y="2974994"/>
              <a:ext cx="491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No</a:t>
              </a:r>
              <a:endParaRPr lang="es-ES" sz="1200" dirty="0">
                <a:latin typeface="Palatino Linotype" pitchFamily="18" charset="0"/>
              </a:endParaRPr>
            </a:p>
          </p:txBody>
        </p:sp>
        <p:cxnSp>
          <p:nvCxnSpPr>
            <p:cNvPr id="41" name="40 Conector recto de flecha"/>
            <p:cNvCxnSpPr>
              <a:stCxn id="31" idx="3"/>
              <a:endCxn id="37" idx="1"/>
            </p:cNvCxnSpPr>
            <p:nvPr/>
          </p:nvCxnSpPr>
          <p:spPr>
            <a:xfrm flipV="1">
              <a:off x="4231819" y="3090801"/>
              <a:ext cx="701203" cy="126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>
              <a:stCxn id="37" idx="3"/>
            </p:cNvCxnSpPr>
            <p:nvPr/>
          </p:nvCxnSpPr>
          <p:spPr>
            <a:xfrm>
              <a:off x="6403003" y="3090801"/>
              <a:ext cx="977867" cy="126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>
              <a:stCxn id="37" idx="2"/>
            </p:cNvCxnSpPr>
            <p:nvPr/>
          </p:nvCxnSpPr>
          <p:spPr>
            <a:xfrm flipH="1">
              <a:off x="5643858" y="3808676"/>
              <a:ext cx="24155" cy="8213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>
              <a:stCxn id="29" idx="2"/>
              <a:endCxn id="31" idx="0"/>
            </p:cNvCxnSpPr>
            <p:nvPr/>
          </p:nvCxnSpPr>
          <p:spPr>
            <a:xfrm>
              <a:off x="3464876" y="1737127"/>
              <a:ext cx="13614" cy="6890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Rectángulo"/>
            <p:cNvSpPr/>
            <p:nvPr/>
          </p:nvSpPr>
          <p:spPr>
            <a:xfrm>
              <a:off x="3526840" y="5296009"/>
              <a:ext cx="1008112" cy="447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392028" y="5282158"/>
              <a:ext cx="124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 Cool down chamber</a:t>
              </a:r>
              <a:endParaRPr lang="es-ES" sz="2400" dirty="0">
                <a:latin typeface="Palatino Linotype" pitchFamily="18" charset="0"/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5795149" y="5298881"/>
              <a:ext cx="1008112" cy="447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5643858" y="5282157"/>
              <a:ext cx="1248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 Heat the chamber</a:t>
              </a:r>
              <a:endParaRPr lang="es-ES" sz="2400" dirty="0">
                <a:latin typeface="Palatino Linotype" pitchFamily="18" charset="0"/>
              </a:endParaRPr>
            </a:p>
          </p:txBody>
        </p:sp>
        <p:cxnSp>
          <p:nvCxnSpPr>
            <p:cNvPr id="49" name="48 Conector recto de flecha"/>
            <p:cNvCxnSpPr/>
            <p:nvPr/>
          </p:nvCxnSpPr>
          <p:spPr>
            <a:xfrm>
              <a:off x="7380870" y="3140605"/>
              <a:ext cx="0" cy="28074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Rectángulo"/>
            <p:cNvSpPr/>
            <p:nvPr/>
          </p:nvSpPr>
          <p:spPr>
            <a:xfrm>
              <a:off x="3577910" y="3959087"/>
              <a:ext cx="1378768" cy="435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3577910" y="3933098"/>
              <a:ext cx="128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Warning High Temperature</a:t>
              </a:r>
              <a:endParaRPr lang="es-ES" sz="1200" dirty="0">
                <a:latin typeface="Palatino Linotype" pitchFamily="18" charset="0"/>
              </a:endParaRPr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5759812" y="3985076"/>
              <a:ext cx="1378768" cy="435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59812" y="3959087"/>
              <a:ext cx="128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Warning Low Temperature</a:t>
              </a:r>
              <a:endParaRPr lang="es-ES" sz="1200" dirty="0">
                <a:latin typeface="Palatino Linotype" pitchFamily="18" charset="0"/>
              </a:endParaRPr>
            </a:p>
          </p:txBody>
        </p:sp>
        <p:cxnSp>
          <p:nvCxnSpPr>
            <p:cNvPr id="54" name="53 Conector recto de flecha"/>
            <p:cNvCxnSpPr/>
            <p:nvPr/>
          </p:nvCxnSpPr>
          <p:spPr>
            <a:xfrm flipV="1">
              <a:off x="1944910" y="836713"/>
              <a:ext cx="2844" cy="51113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 de flecha"/>
            <p:cNvCxnSpPr/>
            <p:nvPr/>
          </p:nvCxnSpPr>
          <p:spPr>
            <a:xfrm>
              <a:off x="1947754" y="836712"/>
              <a:ext cx="151712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 de flecha"/>
            <p:cNvCxnSpPr/>
            <p:nvPr/>
          </p:nvCxnSpPr>
          <p:spPr>
            <a:xfrm>
              <a:off x="3464876" y="836712"/>
              <a:ext cx="0" cy="452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Rectángulo"/>
            <p:cNvSpPr/>
            <p:nvPr/>
          </p:nvSpPr>
          <p:spPr>
            <a:xfrm>
              <a:off x="2787537" y="4669019"/>
              <a:ext cx="1378768" cy="435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815144" y="4656024"/>
              <a:ext cx="128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Send Warning Watchdog_bot</a:t>
              </a:r>
              <a:endParaRPr lang="es-ES" sz="1200" dirty="0">
                <a:latin typeface="Palatino Linotype" pitchFamily="18" charset="0"/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5024235" y="4656024"/>
              <a:ext cx="1378768" cy="435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5069926" y="4630035"/>
              <a:ext cx="1287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latin typeface="Palatino Linotype" pitchFamily="18" charset="0"/>
                </a:rPr>
                <a:t>Send Warning Watchdog_bot</a:t>
              </a:r>
              <a:endParaRPr lang="es-ES" sz="1200" dirty="0">
                <a:latin typeface="Palatino Linotype" pitchFamily="18" charset="0"/>
              </a:endParaRPr>
            </a:p>
          </p:txBody>
        </p:sp>
        <p:cxnSp>
          <p:nvCxnSpPr>
            <p:cNvPr id="61" name="60 Conector recto de flecha"/>
            <p:cNvCxnSpPr/>
            <p:nvPr/>
          </p:nvCxnSpPr>
          <p:spPr>
            <a:xfrm>
              <a:off x="3444412" y="5117689"/>
              <a:ext cx="0" cy="8098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 de flecha"/>
            <p:cNvCxnSpPr/>
            <p:nvPr/>
          </p:nvCxnSpPr>
          <p:spPr>
            <a:xfrm>
              <a:off x="5655935" y="5091700"/>
              <a:ext cx="0" cy="8098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63 Rectángulo"/>
          <p:cNvSpPr/>
          <p:nvPr/>
        </p:nvSpPr>
        <p:spPr>
          <a:xfrm>
            <a:off x="248257" y="917738"/>
            <a:ext cx="7852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System flow diagram</a:t>
            </a:r>
          </a:p>
        </p:txBody>
      </p:sp>
    </p:spTree>
    <p:extLst>
      <p:ext uri="{BB962C8B-B14F-4D97-AF65-F5344CB8AC3E}">
        <p14:creationId xmlns:p14="http://schemas.microsoft.com/office/powerpoint/2010/main" val="258953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3" name="62 Grupo"/>
          <p:cNvGrpSpPr/>
          <p:nvPr/>
        </p:nvGrpSpPr>
        <p:grpSpPr>
          <a:xfrm>
            <a:off x="488635" y="1484784"/>
            <a:ext cx="7992888" cy="4752528"/>
            <a:chOff x="506187" y="966774"/>
            <a:chExt cx="8238027" cy="5083686"/>
          </a:xfrm>
        </p:grpSpPr>
        <p:grpSp>
          <p:nvGrpSpPr>
            <p:cNvPr id="64" name="63 Grupo"/>
            <p:cNvGrpSpPr/>
            <p:nvPr/>
          </p:nvGrpSpPr>
          <p:grpSpPr>
            <a:xfrm>
              <a:off x="506187" y="1306850"/>
              <a:ext cx="8238027" cy="4743610"/>
              <a:chOff x="506187" y="1306850"/>
              <a:chExt cx="8238027" cy="4743610"/>
            </a:xfrm>
          </p:grpSpPr>
          <p:pic>
            <p:nvPicPr>
              <p:cNvPr id="68" name="Picture 2" descr="C:\Users\Javier\Desktop\CONGRESO AGRICULTURE NOVIEMBRE 2021\iCloud Photos\IMG_811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9918" y="1311566"/>
                <a:ext cx="2664296" cy="4738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4" descr="C:\Users\Javier\Desktop\CONGRESO AGRICULTURE NOVIEMBRE 2021\iCloud Photos\IMG_811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187" y="1306851"/>
                <a:ext cx="2648610" cy="4710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C:\Users\Javier\Desktop\CONGRESO AGRICULTURE NOVIEMBRE 2021\iCloud Photos\IMG_810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306850"/>
                <a:ext cx="2664296" cy="4738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5" name="64 CuadroTexto"/>
            <p:cNvSpPr txBox="1"/>
            <p:nvPr/>
          </p:nvSpPr>
          <p:spPr>
            <a:xfrm>
              <a:off x="1578464" y="966774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b="1" dirty="0" smtClean="0">
                  <a:latin typeface="Palatino Linotype" pitchFamily="18" charset="0"/>
                </a:rPr>
                <a:t>a)</a:t>
              </a:r>
              <a:endParaRPr lang="es-ES" sz="1600" b="1" dirty="0">
                <a:latin typeface="Palatino Linotype" pitchFamily="18" charset="0"/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4355976" y="966774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b="1" dirty="0" smtClean="0">
                  <a:latin typeface="Palatino Linotype" pitchFamily="18" charset="0"/>
                </a:rPr>
                <a:t>b)</a:t>
              </a:r>
              <a:endParaRPr lang="es-ES" sz="1600" b="1" dirty="0">
                <a:latin typeface="Palatino Linotype" pitchFamily="18" charset="0"/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7160038" y="97301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600" b="1" dirty="0" smtClean="0">
                  <a:latin typeface="Palatino Linotype" pitchFamily="18" charset="0"/>
                </a:rPr>
                <a:t>c)</a:t>
              </a:r>
              <a:endParaRPr lang="es-ES" sz="1600" b="1" dirty="0">
                <a:latin typeface="Palatino Linotype" pitchFamily="18" charset="0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248257" y="1052736"/>
            <a:ext cx="7852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Telegram </a:t>
            </a:r>
          </a:p>
        </p:txBody>
      </p:sp>
    </p:spTree>
    <p:extLst>
      <p:ext uri="{BB962C8B-B14F-4D97-AF65-F5344CB8AC3E}">
        <p14:creationId xmlns:p14="http://schemas.microsoft.com/office/powerpoint/2010/main" val="30646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602181" y="213804"/>
            <a:ext cx="66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Basic integration of artificial intelligence of 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Gadugi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plant experimentation chamber ….</a:t>
            </a:r>
            <a:endParaRPr lang="es-ES" sz="1600" dirty="0">
              <a:solidFill>
                <a:schemeClr val="bg1"/>
              </a:solidFill>
              <a:latin typeface="Gadugi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143834" y="1484784"/>
            <a:ext cx="5562107" cy="4824536"/>
            <a:chOff x="475894" y="1124744"/>
            <a:chExt cx="5793498" cy="5068346"/>
          </a:xfrm>
        </p:grpSpPr>
        <p:pic>
          <p:nvPicPr>
            <p:cNvPr id="13" name="Picture 2" descr="C:\Users\Javier\Desktop\iCloud Photos\IMG_813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94" y="1124744"/>
              <a:ext cx="2843117" cy="505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Javier\Desktop\iCloud Photos\IMG_813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124744"/>
              <a:ext cx="2849520" cy="506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737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18339</TotalTime>
  <Words>535</Words>
  <Application>Microsoft Office PowerPoint</Application>
  <PresentationFormat>Presentación en pantalla (4:3)</PresentationFormat>
  <Paragraphs>136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Forma de onda</vt:lpstr>
      <vt:lpstr>Smart Farming: From Sensor to Artificial Intelligence  Basic integration of artificial intelligence of a plant experimentation chamber with LEDs and sensors through connection to the IoT with node-RED and securing access to data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Smart Farming: From Sensor to Artificial Intelligence  Basic integration of artificial intelligence of a plant experimentation chamber with LEDs and sensors through connection to the IoT with node-RED and securing access to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Giga</dc:creator>
  <cp:lastModifiedBy>Usuario</cp:lastModifiedBy>
  <cp:revision>1959</cp:revision>
  <cp:lastPrinted>2022-01-14T08:29:56Z</cp:lastPrinted>
  <dcterms:created xsi:type="dcterms:W3CDTF">2014-07-22T15:08:42Z</dcterms:created>
  <dcterms:modified xsi:type="dcterms:W3CDTF">2022-01-14T08:31:08Z</dcterms:modified>
</cp:coreProperties>
</file>